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0"/>
  </p:notesMasterIdLst>
  <p:sldIdLst>
    <p:sldId id="262" r:id="rId2"/>
    <p:sldId id="274" r:id="rId3"/>
    <p:sldId id="264" r:id="rId4"/>
    <p:sldId id="275" r:id="rId5"/>
    <p:sldId id="278" r:id="rId6"/>
    <p:sldId id="280" r:id="rId7"/>
    <p:sldId id="279" r:id="rId8"/>
    <p:sldId id="27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7" d="100"/>
          <a:sy n="67" d="100"/>
        </p:scale>
        <p:origin x="604" y="-1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B65DAA-1E04-4D74-8259-841FE4956BA1}" type="datetimeFigureOut">
              <a:rPr lang="en-US" smtClean="0"/>
              <a:t>2/21/2021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FF05C-515F-409E-A8A0-4452DD35FC5A}" type="slidenum">
              <a:rPr lang="en-US" smtClean="0"/>
              <a:t>‹#›</a:t>
            </a:fld>
            <a:endParaRPr lang="en-US"/>
          </a:p>
        </p:txBody>
      </p:sp>
    </p:spTree>
    <p:extLst>
      <p:ext uri="{BB962C8B-B14F-4D97-AF65-F5344CB8AC3E}">
        <p14:creationId xmlns:p14="http://schemas.microsoft.com/office/powerpoint/2010/main" val="28749931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2/21/2021</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2/21/2021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2/21/2021</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2/21/2021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2/21/2021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2/21/2021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2/21/2021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2/21/2021</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2/21/2021</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hyperlink" Target="mailto:Mstubblefield@kingcounty.gov"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0B7413BE-E8D6-4893-B403-972103FFE359}" type="slidenum">
              <a:rPr lang="en-US" smtClean="0"/>
              <a:pPr>
                <a:defRPr/>
              </a:pPr>
              <a:t>1</a:t>
            </a:fld>
            <a:endParaRPr lang="en-US"/>
          </a:p>
        </p:txBody>
      </p:sp>
      <p:sp>
        <p:nvSpPr>
          <p:cNvPr id="3" name="Rectangle 2"/>
          <p:cNvSpPr/>
          <p:nvPr/>
        </p:nvSpPr>
        <p:spPr>
          <a:xfrm>
            <a:off x="3038476" y="1533526"/>
            <a:ext cx="6772275" cy="4025717"/>
          </a:xfrm>
          <a:prstGeom prst="rect">
            <a:avLst/>
          </a:prstGeom>
        </p:spPr>
        <p:txBody>
          <a:bodyPr wrap="square">
            <a:spAutoFit/>
          </a:bodyPr>
          <a:lstStyle/>
          <a:p>
            <a:r>
              <a:rPr lang="en-US" sz="3600" b="1" dirty="0"/>
              <a:t>MIDD Oversight Advisory Committee </a:t>
            </a:r>
          </a:p>
          <a:p>
            <a:endParaRPr lang="en-US" b="1" dirty="0"/>
          </a:p>
          <a:p>
            <a:endParaRPr lang="en-US" b="1" dirty="0"/>
          </a:p>
          <a:p>
            <a:pPr eaLnBrk="1" hangingPunct="1">
              <a:lnSpc>
                <a:spcPct val="80000"/>
              </a:lnSpc>
            </a:pPr>
            <a:endParaRPr lang="en-US" b="1" dirty="0"/>
          </a:p>
          <a:p>
            <a:pPr eaLnBrk="1" hangingPunct="1">
              <a:lnSpc>
                <a:spcPct val="80000"/>
              </a:lnSpc>
            </a:pPr>
            <a:endParaRPr lang="en-US" b="1" dirty="0"/>
          </a:p>
          <a:p>
            <a:pPr eaLnBrk="1" hangingPunct="1">
              <a:lnSpc>
                <a:spcPct val="80000"/>
              </a:lnSpc>
            </a:pPr>
            <a:r>
              <a:rPr lang="en-US" b="1" dirty="0"/>
              <a:t>Marcus Stubblefield</a:t>
            </a:r>
          </a:p>
          <a:p>
            <a:pPr>
              <a:lnSpc>
                <a:spcPct val="80000"/>
              </a:lnSpc>
            </a:pPr>
            <a:endParaRPr lang="en-US" b="1" i="1" dirty="0"/>
          </a:p>
          <a:p>
            <a:pPr>
              <a:lnSpc>
                <a:spcPct val="80000"/>
              </a:lnSpc>
            </a:pPr>
            <a:r>
              <a:rPr lang="en-US" b="1" i="1" dirty="0"/>
              <a:t>Criminal Justice Strategy &amp; Policy Section Manager</a:t>
            </a:r>
          </a:p>
          <a:p>
            <a:pPr eaLnBrk="1" hangingPunct="1">
              <a:lnSpc>
                <a:spcPct val="80000"/>
              </a:lnSpc>
            </a:pPr>
            <a:r>
              <a:rPr lang="en-US" dirty="0"/>
              <a:t>Office of Performance, Strategy &amp; Budget </a:t>
            </a:r>
          </a:p>
          <a:p>
            <a:pPr eaLnBrk="1" hangingPunct="1">
              <a:lnSpc>
                <a:spcPct val="80000"/>
              </a:lnSpc>
            </a:pPr>
            <a:r>
              <a:rPr lang="en-US" dirty="0"/>
              <a:t>Office of King County Executive</a:t>
            </a:r>
          </a:p>
          <a:p>
            <a:pPr eaLnBrk="1" hangingPunct="1">
              <a:lnSpc>
                <a:spcPct val="80000"/>
              </a:lnSpc>
            </a:pPr>
            <a:r>
              <a:rPr lang="en-US" dirty="0">
                <a:hlinkClick r:id="rId2"/>
              </a:rPr>
              <a:t>Mstubblefield@kingcounty.gov</a:t>
            </a:r>
            <a:endParaRPr lang="en-US" dirty="0"/>
          </a:p>
          <a:p>
            <a:pPr eaLnBrk="1" hangingPunct="1">
              <a:lnSpc>
                <a:spcPct val="80000"/>
              </a:lnSpc>
            </a:pPr>
            <a:r>
              <a:rPr lang="en-US" dirty="0"/>
              <a:t>(206) 263-2174</a:t>
            </a:r>
          </a:p>
          <a:p>
            <a:endParaRPr lang="en-US" dirty="0"/>
          </a:p>
        </p:txBody>
      </p:sp>
    </p:spTree>
    <p:extLst>
      <p:ext uri="{BB962C8B-B14F-4D97-AF65-F5344CB8AC3E}">
        <p14:creationId xmlns:p14="http://schemas.microsoft.com/office/powerpoint/2010/main" val="9981040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u="sng" dirty="0">
                <a:latin typeface="Calibri" panose="020F0502020204030204" pitchFamily="34" charset="0"/>
                <a:ea typeface="Calibri" panose="020F0502020204030204" pitchFamily="34" charset="0"/>
                <a:cs typeface="Times New Roman" panose="02020603050405020304" pitchFamily="18" charset="0"/>
              </a:rPr>
              <a:t>Our Vision</a:t>
            </a:r>
            <a:r>
              <a:rPr lang="en-US" sz="5400" dirty="0">
                <a:latin typeface="Calibri" panose="020F0502020204030204" pitchFamily="34" charset="0"/>
                <a:ea typeface="Calibri" panose="020F0502020204030204" pitchFamily="34" charset="0"/>
                <a:cs typeface="Times New Roman" panose="02020603050405020304" pitchFamily="18" charset="0"/>
              </a:rPr>
              <a:t>:</a:t>
            </a:r>
            <a:endParaRPr lang="en-US" sz="5400" dirty="0"/>
          </a:p>
        </p:txBody>
      </p:sp>
      <p:sp>
        <p:nvSpPr>
          <p:cNvPr id="3" name="Content Placeholder 2"/>
          <p:cNvSpPr>
            <a:spLocks noGrp="1"/>
          </p:cNvSpPr>
          <p:nvPr>
            <p:ph idx="1"/>
          </p:nvPr>
        </p:nvSpPr>
        <p:spPr/>
        <p:txBody>
          <a:bodyPr>
            <a:norm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An equitable, fair, accessible and effective criminal justice system that increases alternatives and improves outcomes for those affected by it.  Ultimately, a community with dramatically reduced numbers of people victimized by crime or involved in the criminal justice system. </a:t>
            </a:r>
          </a:p>
          <a:p>
            <a:endParaRPr lang="en-US" sz="3200" dirty="0"/>
          </a:p>
        </p:txBody>
      </p:sp>
    </p:spTree>
    <p:extLst>
      <p:ext uri="{BB962C8B-B14F-4D97-AF65-F5344CB8AC3E}">
        <p14:creationId xmlns:p14="http://schemas.microsoft.com/office/powerpoint/2010/main" val="29544024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1215" y="552450"/>
            <a:ext cx="9601200" cy="1485900"/>
          </a:xfrm>
        </p:spPr>
        <p:txBody>
          <a:bodyPr>
            <a:normAutofit/>
          </a:bodyPr>
          <a:lstStyle/>
          <a:p>
            <a:r>
              <a:rPr lang="en-US" sz="5400" b="1" u="sng" dirty="0">
                <a:latin typeface="Calibri" panose="020F0502020204030204" pitchFamily="34" charset="0"/>
                <a:ea typeface="Calibri" panose="020F0502020204030204" pitchFamily="34" charset="0"/>
                <a:cs typeface="Times New Roman" panose="02020603050405020304" pitchFamily="18" charset="0"/>
              </a:rPr>
              <a:t>Our Mission</a:t>
            </a:r>
            <a:r>
              <a:rPr lang="en-US" sz="5400" dirty="0">
                <a:latin typeface="Calibri" panose="020F0502020204030204" pitchFamily="34" charset="0"/>
                <a:ea typeface="Calibri" panose="020F0502020204030204" pitchFamily="34" charset="0"/>
                <a:cs typeface="Times New Roman" panose="02020603050405020304" pitchFamily="18" charset="0"/>
              </a:rPr>
              <a:t>:</a:t>
            </a:r>
            <a:endParaRPr lang="en-US" sz="5400" dirty="0"/>
          </a:p>
        </p:txBody>
      </p:sp>
      <p:sp>
        <p:nvSpPr>
          <p:cNvPr id="3" name="Content Placeholder 2"/>
          <p:cNvSpPr>
            <a:spLocks noGrp="1"/>
          </p:cNvSpPr>
          <p:nvPr>
            <p:ph idx="1"/>
          </p:nvPr>
        </p:nvSpPr>
        <p:spPr>
          <a:xfrm>
            <a:off x="1371600" y="2285999"/>
            <a:ext cx="9956800" cy="4183811"/>
          </a:xfrm>
        </p:spPr>
        <p:txBody>
          <a:bodyPr>
            <a:noAutofit/>
          </a:bodyPr>
          <a:lstStyle/>
          <a:p>
            <a:r>
              <a:rPr lang="en-US" sz="3200" dirty="0">
                <a:latin typeface="Calibri" panose="020F0502020204030204" pitchFamily="34" charset="0"/>
                <a:ea typeface="Calibri" panose="020F0502020204030204" pitchFamily="34" charset="0"/>
                <a:cs typeface="Times New Roman" panose="02020603050405020304" pitchFamily="18" charset="0"/>
              </a:rPr>
              <a:t>We provide objective, innovative and expert research, analysis, strategic direction, coordination and project management to the County’s criminal justice continuum in order to improve functions and outcomes by providing strategic planning which balances policies, practices and changing community needs. We focus on complex, cross-agency, and multi-system challenges which will benefit from centralized leadership or support.</a:t>
            </a:r>
          </a:p>
          <a:p>
            <a:endParaRPr lang="en-US" sz="2400" dirty="0"/>
          </a:p>
        </p:txBody>
      </p:sp>
      <p:sp>
        <p:nvSpPr>
          <p:cNvPr id="4" name="Slide Number Placeholder 3"/>
          <p:cNvSpPr>
            <a:spLocks noGrp="1"/>
          </p:cNvSpPr>
          <p:nvPr>
            <p:ph type="sldNum" sz="quarter" idx="4294967295"/>
          </p:nvPr>
        </p:nvSpPr>
        <p:spPr>
          <a:xfrm>
            <a:off x="10137775" y="6305550"/>
            <a:ext cx="457200" cy="476250"/>
          </a:xfrm>
          <a:prstGeom prst="rect">
            <a:avLst/>
          </a:prstGeom>
        </p:spPr>
        <p:txBody>
          <a:bodyPr/>
          <a:lstStyle/>
          <a:p>
            <a:pPr>
              <a:defRPr/>
            </a:pPr>
            <a:fld id="{1E893F07-9A6D-4C04-9752-315047D749C9}" type="slidenum">
              <a:rPr lang="en-US" smtClean="0"/>
              <a:pPr>
                <a:defRPr/>
              </a:pPr>
              <a:t>3</a:t>
            </a:fld>
            <a:endParaRPr lang="en-US"/>
          </a:p>
        </p:txBody>
      </p:sp>
    </p:spTree>
    <p:extLst>
      <p:ext uri="{BB962C8B-B14F-4D97-AF65-F5344CB8AC3E}">
        <p14:creationId xmlns:p14="http://schemas.microsoft.com/office/powerpoint/2010/main" val="3410287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CJ Philosophy</a:t>
            </a:r>
          </a:p>
        </p:txBody>
      </p:sp>
      <p:sp>
        <p:nvSpPr>
          <p:cNvPr id="3" name="Content Placeholder 2"/>
          <p:cNvSpPr>
            <a:spLocks noGrp="1"/>
          </p:cNvSpPr>
          <p:nvPr>
            <p:ph idx="1"/>
          </p:nvPr>
        </p:nvSpPr>
        <p:spPr>
          <a:xfrm>
            <a:off x="1371600" y="2286000"/>
            <a:ext cx="9601200" cy="3886200"/>
          </a:xfrm>
        </p:spPr>
        <p:txBody>
          <a:bodyPr>
            <a:noAutofit/>
          </a:bodyPr>
          <a:lstStyle/>
          <a:p>
            <a:r>
              <a:rPr lang="en-US" sz="3200" dirty="0"/>
              <a:t>Changing Hearts</a:t>
            </a:r>
          </a:p>
          <a:p>
            <a:r>
              <a:rPr lang="en-US" sz="3200" dirty="0"/>
              <a:t>Changing Minds</a:t>
            </a:r>
          </a:p>
          <a:p>
            <a:r>
              <a:rPr lang="en-US" sz="3200" dirty="0"/>
              <a:t>Changing Systems </a:t>
            </a:r>
          </a:p>
          <a:p>
            <a:pPr marL="0" indent="0">
              <a:buNone/>
            </a:pPr>
            <a:endParaRPr lang="en-US" sz="1000" dirty="0"/>
          </a:p>
          <a:p>
            <a:pPr marL="0" indent="0">
              <a:buNone/>
            </a:pPr>
            <a:r>
              <a:rPr lang="en-US" sz="3200" b="1" dirty="0"/>
              <a:t>Uplifting humanity and building healthier and safer communities with a strong emphasis on equity and social justice.</a:t>
            </a:r>
          </a:p>
        </p:txBody>
      </p:sp>
    </p:spTree>
    <p:extLst>
      <p:ext uri="{BB962C8B-B14F-4D97-AF65-F5344CB8AC3E}">
        <p14:creationId xmlns:p14="http://schemas.microsoft.com/office/powerpoint/2010/main" val="26999121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2ED1AF4-A7F4-44A7-A045-DADAE559304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700" y="-666750"/>
            <a:ext cx="13487400" cy="8191500"/>
          </a:xfrm>
          <a:prstGeom prst="rect">
            <a:avLst/>
          </a:prstGeom>
        </p:spPr>
      </p:pic>
    </p:spTree>
    <p:extLst>
      <p:ext uri="{BB962C8B-B14F-4D97-AF65-F5344CB8AC3E}">
        <p14:creationId xmlns:p14="http://schemas.microsoft.com/office/powerpoint/2010/main" val="34436558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1AF205-86D5-4A49-8854-63B71636AC8B}"/>
              </a:ext>
            </a:extLst>
          </p:cNvPr>
          <p:cNvSpPr>
            <a:spLocks noGrp="1"/>
          </p:cNvSpPr>
          <p:nvPr>
            <p:ph type="title"/>
          </p:nvPr>
        </p:nvSpPr>
        <p:spPr/>
        <p:txBody>
          <a:bodyPr>
            <a:normAutofit/>
          </a:bodyPr>
          <a:lstStyle/>
          <a:p>
            <a:r>
              <a:rPr lang="en-US" sz="4000" dirty="0"/>
              <a:t>King County Criminal Justice Team Values</a:t>
            </a:r>
          </a:p>
        </p:txBody>
      </p:sp>
      <p:sp>
        <p:nvSpPr>
          <p:cNvPr id="3" name="Content Placeholder 2">
            <a:extLst>
              <a:ext uri="{FF2B5EF4-FFF2-40B4-BE49-F238E27FC236}">
                <a16:creationId xmlns:a16="http://schemas.microsoft.com/office/drawing/2014/main" id="{C6F27522-97A1-42BB-BCF7-41FD666CC256}"/>
              </a:ext>
            </a:extLst>
          </p:cNvPr>
          <p:cNvSpPr>
            <a:spLocks noGrp="1"/>
          </p:cNvSpPr>
          <p:nvPr>
            <p:ph idx="1"/>
          </p:nvPr>
        </p:nvSpPr>
        <p:spPr>
          <a:xfrm>
            <a:off x="1371600" y="1518249"/>
            <a:ext cx="9601200" cy="4349151"/>
          </a:xfrm>
        </p:spPr>
        <p:txBody>
          <a:bodyPr>
            <a:normAutofit fontScale="92500" lnSpcReduction="10000"/>
          </a:bodyPr>
          <a:lstStyle/>
          <a:p>
            <a:r>
              <a:rPr lang="en-US" b="1" dirty="0"/>
              <a:t>Treat all people with dignity and respect</a:t>
            </a:r>
            <a:endParaRPr lang="en-US" sz="1600" dirty="0"/>
          </a:p>
          <a:p>
            <a:r>
              <a:rPr lang="en-US" b="1" dirty="0"/>
              <a:t>See all people as possibilities/resources not problems</a:t>
            </a:r>
            <a:endParaRPr lang="en-US" sz="1600" dirty="0"/>
          </a:p>
          <a:p>
            <a:r>
              <a:rPr lang="en-US" b="1" dirty="0"/>
              <a:t>Value all people’s time and lived experience</a:t>
            </a:r>
            <a:endParaRPr lang="en-US" sz="1600" dirty="0"/>
          </a:p>
          <a:p>
            <a:r>
              <a:rPr lang="en-US" b="1" dirty="0"/>
              <a:t>People Centered Approach</a:t>
            </a:r>
            <a:endParaRPr lang="en-US" sz="1600" dirty="0"/>
          </a:p>
          <a:p>
            <a:r>
              <a:rPr lang="en-US" b="1" dirty="0"/>
              <a:t>Uplift people’s humanity</a:t>
            </a:r>
            <a:endParaRPr lang="en-US" sz="1600" dirty="0"/>
          </a:p>
          <a:p>
            <a:r>
              <a:rPr lang="en-US" b="1" dirty="0"/>
              <a:t>Do the right thing</a:t>
            </a:r>
            <a:endParaRPr lang="en-US" sz="1600" dirty="0"/>
          </a:p>
          <a:p>
            <a:r>
              <a:rPr lang="en-US" b="1" dirty="0"/>
              <a:t>Be Transparent</a:t>
            </a:r>
            <a:endParaRPr lang="en-US" sz="1600" dirty="0"/>
          </a:p>
          <a:p>
            <a:r>
              <a:rPr lang="en-US" b="1" dirty="0"/>
              <a:t>Not do more harm</a:t>
            </a:r>
            <a:endParaRPr lang="en-US" sz="1600" dirty="0"/>
          </a:p>
          <a:p>
            <a:r>
              <a:rPr lang="en-US" b="1" dirty="0"/>
              <a:t>Keep it simple </a:t>
            </a:r>
            <a:endParaRPr lang="en-US" sz="1600" dirty="0"/>
          </a:p>
          <a:p>
            <a:r>
              <a:rPr lang="en-US" b="1" dirty="0"/>
              <a:t>Decrease reliance on incarceration as the answer and increase more culturally responsive community based services</a:t>
            </a:r>
            <a:endParaRPr lang="en-US" sz="1600" dirty="0"/>
          </a:p>
          <a:p>
            <a:endParaRPr lang="en-US" dirty="0"/>
          </a:p>
        </p:txBody>
      </p:sp>
    </p:spTree>
    <p:extLst>
      <p:ext uri="{BB962C8B-B14F-4D97-AF65-F5344CB8AC3E}">
        <p14:creationId xmlns:p14="http://schemas.microsoft.com/office/powerpoint/2010/main" val="144829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A2A6D-D21E-4D22-859F-6994771D49E2}"/>
              </a:ext>
            </a:extLst>
          </p:cNvPr>
          <p:cNvSpPr>
            <a:spLocks noGrp="1"/>
          </p:cNvSpPr>
          <p:nvPr>
            <p:ph type="title"/>
          </p:nvPr>
        </p:nvSpPr>
        <p:spPr/>
        <p:txBody>
          <a:bodyPr/>
          <a:lstStyle/>
          <a:p>
            <a:r>
              <a:rPr lang="en-US" dirty="0"/>
              <a:t>Personal Thoughts</a:t>
            </a:r>
          </a:p>
        </p:txBody>
      </p:sp>
      <p:sp>
        <p:nvSpPr>
          <p:cNvPr id="3" name="Content Placeholder 2">
            <a:extLst>
              <a:ext uri="{FF2B5EF4-FFF2-40B4-BE49-F238E27FC236}">
                <a16:creationId xmlns:a16="http://schemas.microsoft.com/office/drawing/2014/main" id="{D01FA0F9-9556-4889-B87B-82150A9B5C6C}"/>
              </a:ext>
            </a:extLst>
          </p:cNvPr>
          <p:cNvSpPr>
            <a:spLocks noGrp="1"/>
          </p:cNvSpPr>
          <p:nvPr>
            <p:ph idx="1"/>
          </p:nvPr>
        </p:nvSpPr>
        <p:spPr>
          <a:xfrm>
            <a:off x="1371600" y="1604513"/>
            <a:ext cx="9601200" cy="4262887"/>
          </a:xfrm>
        </p:spPr>
        <p:txBody>
          <a:bodyPr/>
          <a:lstStyle/>
          <a:p>
            <a:r>
              <a:rPr lang="en-US" dirty="0"/>
              <a:t>We need to be thinking of how we meet needs upstream and no longer become relevant in people lives.</a:t>
            </a:r>
          </a:p>
          <a:p>
            <a:r>
              <a:rPr lang="en-US" dirty="0"/>
              <a:t>Stop criminalizing issues of mental health and substance use</a:t>
            </a:r>
          </a:p>
          <a:p>
            <a:r>
              <a:rPr lang="en-US" dirty="0"/>
              <a:t>CJ is the most expensive babysitting service in the country.</a:t>
            </a:r>
          </a:p>
          <a:p>
            <a:r>
              <a:rPr lang="en-US" dirty="0"/>
              <a:t>Imagine if we funded Behavioral Health/Public Health like we funded CJ (Courts, DAJD, LE)</a:t>
            </a:r>
          </a:p>
          <a:p>
            <a:r>
              <a:rPr lang="en-US" dirty="0"/>
              <a:t>Using a Public Health Approach to Criminal Justice </a:t>
            </a:r>
          </a:p>
          <a:p>
            <a:r>
              <a:rPr lang="en-US" dirty="0"/>
              <a:t>We need to truly understand the interconnectedness of the various components and stop treating them as individual situations and applying methodology that works towards holistic health</a:t>
            </a:r>
          </a:p>
        </p:txBody>
      </p:sp>
    </p:spTree>
    <p:extLst>
      <p:ext uri="{BB962C8B-B14F-4D97-AF65-F5344CB8AC3E}">
        <p14:creationId xmlns:p14="http://schemas.microsoft.com/office/powerpoint/2010/main" val="3206002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00225" y="323850"/>
            <a:ext cx="9601200" cy="1485900"/>
          </a:xfrm>
        </p:spPr>
        <p:txBody>
          <a:bodyPr/>
          <a:lstStyle/>
          <a:p>
            <a:pPr eaLnBrk="1" hangingPunct="1"/>
            <a:r>
              <a:rPr lang="en-US" sz="3600" b="1" dirty="0"/>
              <a:t>Contact Information</a:t>
            </a:r>
            <a:r>
              <a:rPr lang="en-US" dirty="0"/>
              <a:t> </a:t>
            </a:r>
          </a:p>
        </p:txBody>
      </p:sp>
      <p:sp>
        <p:nvSpPr>
          <p:cNvPr id="26627" name="Rectangle 3"/>
          <p:cNvSpPr>
            <a:spLocks noGrp="1" noChangeArrowheads="1"/>
          </p:cNvSpPr>
          <p:nvPr>
            <p:ph type="body" idx="1"/>
          </p:nvPr>
        </p:nvSpPr>
        <p:spPr>
          <a:xfrm>
            <a:off x="2457450" y="1600201"/>
            <a:ext cx="7981950" cy="4530725"/>
          </a:xfrm>
        </p:spPr>
        <p:txBody>
          <a:bodyPr/>
          <a:lstStyle/>
          <a:p>
            <a:pPr eaLnBrk="1" hangingPunct="1">
              <a:buFont typeface="Wingdings" pitchFamily="2" charset="2"/>
              <a:buNone/>
            </a:pPr>
            <a:r>
              <a:rPr lang="en-US" sz="2900" b="1" dirty="0"/>
              <a:t>Marcus Stubblefield</a:t>
            </a:r>
            <a:endParaRPr lang="en-US" sz="2900" dirty="0"/>
          </a:p>
          <a:p>
            <a:pPr>
              <a:buNone/>
            </a:pPr>
            <a:r>
              <a:rPr lang="en-US" b="1" i="1" dirty="0"/>
              <a:t>Criminal Justice Strategy and Policy Section Manager</a:t>
            </a:r>
          </a:p>
          <a:p>
            <a:pPr eaLnBrk="1" hangingPunct="1">
              <a:buFont typeface="Wingdings" pitchFamily="2" charset="2"/>
              <a:buNone/>
            </a:pPr>
            <a:r>
              <a:rPr lang="en-US" dirty="0"/>
              <a:t>Office of Performance, Strategy &amp; Budget</a:t>
            </a:r>
          </a:p>
          <a:p>
            <a:pPr eaLnBrk="1" hangingPunct="1">
              <a:buFont typeface="Wingdings" pitchFamily="2" charset="2"/>
              <a:buNone/>
            </a:pPr>
            <a:r>
              <a:rPr lang="en-US" dirty="0"/>
              <a:t>Office of King County Executive </a:t>
            </a:r>
          </a:p>
          <a:p>
            <a:pPr eaLnBrk="1" hangingPunct="1">
              <a:buFont typeface="Wingdings" pitchFamily="2" charset="2"/>
              <a:buNone/>
            </a:pPr>
            <a:r>
              <a:rPr lang="en-US" dirty="0"/>
              <a:t>MStubblefield@kingcounty.gov</a:t>
            </a:r>
          </a:p>
          <a:p>
            <a:pPr eaLnBrk="1" hangingPunct="1">
              <a:buFont typeface="Wingdings" pitchFamily="2" charset="2"/>
              <a:buNone/>
            </a:pPr>
            <a:r>
              <a:rPr lang="en-US" dirty="0"/>
              <a:t>(206) 263-2174</a:t>
            </a:r>
          </a:p>
        </p:txBody>
      </p:sp>
      <p:sp>
        <p:nvSpPr>
          <p:cNvPr id="26628" name="Line 4"/>
          <p:cNvSpPr>
            <a:spLocks noChangeShapeType="1"/>
          </p:cNvSpPr>
          <p:nvPr/>
        </p:nvSpPr>
        <p:spPr bwMode="auto">
          <a:xfrm>
            <a:off x="1981200" y="990600"/>
            <a:ext cx="8077200" cy="0"/>
          </a:xfrm>
          <a:prstGeom prst="line">
            <a:avLst/>
          </a:prstGeom>
          <a:noFill/>
          <a:ln w="28575">
            <a:solidFill>
              <a:srgbClr val="006666"/>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Tree>
    <p:extLst>
      <p:ext uri="{BB962C8B-B14F-4D97-AF65-F5344CB8AC3E}">
        <p14:creationId xmlns:p14="http://schemas.microsoft.com/office/powerpoint/2010/main" val="91493035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217</TotalTime>
  <Words>367</Words>
  <Application>Microsoft Office PowerPoint</Application>
  <PresentationFormat>Widescreen</PresentationFormat>
  <Paragraphs>49</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Calibri</vt:lpstr>
      <vt:lpstr>Franklin Gothic Book</vt:lpstr>
      <vt:lpstr>Wingdings</vt:lpstr>
      <vt:lpstr>Crop</vt:lpstr>
      <vt:lpstr>PowerPoint Presentation</vt:lpstr>
      <vt:lpstr>Our Vision:</vt:lpstr>
      <vt:lpstr>Our Mission:</vt:lpstr>
      <vt:lpstr>CJ Philosophy</vt:lpstr>
      <vt:lpstr>PowerPoint Presentation</vt:lpstr>
      <vt:lpstr>King County Criminal Justice Team Values</vt:lpstr>
      <vt:lpstr>Personal Thoughts</vt:lpstr>
      <vt:lpstr>Contact Information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Restorative Justice</dc:title>
  <dc:creator>Auxillary Faculty</dc:creator>
  <cp:lastModifiedBy>Pfohman, Robin</cp:lastModifiedBy>
  <cp:revision>14</cp:revision>
  <dcterms:created xsi:type="dcterms:W3CDTF">2018-05-08T20:37:43Z</dcterms:created>
  <dcterms:modified xsi:type="dcterms:W3CDTF">2021-02-21T22:30:37Z</dcterms:modified>
</cp:coreProperties>
</file>