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6578E-2FE8-4980-933B-384D9B8F0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18C758-F241-42DA-8249-E840ED299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15EDA-6B10-4AA8-B5CA-3336A41F9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ED85-6689-45DD-8E85-7562399F3173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1CFD-6F36-4D14-9010-A399FB922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29E85-F553-4A63-9766-583D5093B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8FE7-0DBB-4625-9823-B203C1C09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8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3AF0F-1D84-4308-AA67-9F42834E5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CD3A7C-EBBC-4510-8100-77558BA22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B7F9F-7655-40C4-B411-19423C152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ED85-6689-45DD-8E85-7562399F3173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1381B-2103-442C-BA7B-BAA4B0BF3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B4DCF-6AD7-4F33-9072-FB4A6FF0C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8FE7-0DBB-4625-9823-B203C1C09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74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7FC012-F97A-4041-83FB-2596A99973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41E26C-5F6D-4368-B2F1-E2FAF72DB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B2008-940A-433F-8DAF-F6C1B5064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ED85-6689-45DD-8E85-7562399F3173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E669B-A166-4F5C-B308-A25A7EB44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876A1-4204-437B-887E-14E0E092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8FE7-0DBB-4625-9823-B203C1C09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651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3BABA-F84D-40C3-A51D-39B4793D3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21CC6-84F6-415F-9014-4A75E4461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59A25-1E8B-4C2E-B926-8F7781417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ED85-6689-45DD-8E85-7562399F3173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A0FAF-FFBA-4379-8DD9-0CFF4E346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77790-BCD0-45CF-A496-11F077105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8FE7-0DBB-4625-9823-B203C1C09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3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C40EB-E8CB-4443-A277-DA692FAC3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AE1D4A-6DDF-4C3F-A8B8-B39E5E047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24636-9916-4145-B824-3FB2568E2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ED85-6689-45DD-8E85-7562399F3173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1DF76-C91B-4238-AA1B-E03A77987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04D88-91F1-4509-A47A-F48E280AA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8FE7-0DBB-4625-9823-B203C1C09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91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EE2EA-401A-464C-8757-FEEA27646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87E36-67F3-443D-8E93-861E5419EC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E5BEC7-59EF-4636-A09C-B1E46E945C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352C2-513F-4F27-9E52-95C0435E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ED85-6689-45DD-8E85-7562399F3173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82FE1-E820-4985-821E-366DE7D8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689F38-EADE-4E91-AC8A-785B7E50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8FE7-0DBB-4625-9823-B203C1C09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12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F6991-12AB-45F8-8638-EBE850DF6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7C90E-BBC1-47A5-BD6B-CDBF8469A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CF612-8A75-40AF-BFA2-D07584A66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DF8391-0961-4DED-8143-A094AAD6C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D4CB1E-4AC8-4B43-9678-B5D406E02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9643CF-73EC-4477-A580-D9BE3A5DF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ED85-6689-45DD-8E85-7562399F3173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A9E6BB-F1BF-45D6-B362-8415C6267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7F5354-2FF9-44C8-B7BC-9B761D9BE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8FE7-0DBB-4625-9823-B203C1C09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34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8E7F6-78CC-4B16-A59F-D4E071B9B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6C3B38-112F-4E6E-8F5C-6F98F1294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ED85-6689-45DD-8E85-7562399F3173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83E173-35A8-49D1-9AC5-D5934D49C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4848FC-54B3-481D-8D0F-6185CF7BE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8FE7-0DBB-4625-9823-B203C1C09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58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FADC72-5D15-42BF-8749-75E9626C6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ED85-6689-45DD-8E85-7562399F3173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B9FCAA-218A-4ADC-84AA-B18E15111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505BB-F69E-47B4-ACA1-89F423B1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8FE7-0DBB-4625-9823-B203C1C09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34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176F8-4333-4445-996B-F1933A30C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4514D-48D9-4339-AD03-C2F289882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1F9B8-D5B1-43E8-B97F-152369C07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BB8B0E-6F63-449B-BE22-99B2EB033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ED85-6689-45DD-8E85-7562399F3173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732DB3-8CFC-4C06-881C-478F4F523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7AAD8-8C42-4007-A15E-938845D47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8FE7-0DBB-4625-9823-B203C1C09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83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20B03-FBD0-4B26-84BB-7E7FF3283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B7559-0973-422D-8FC6-C8B826603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FED22B-5696-4B76-85F2-FD4DF8AC1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8CD63-20D8-434F-BBEA-0D7E600B4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ED85-6689-45DD-8E85-7562399F3173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694B4-B285-474D-A564-25E3ED0DF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542A0-7380-4A0D-A86D-8E76AF4AC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38FE7-0DBB-4625-9823-B203C1C09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27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BFC0FD-3F30-4B91-B09E-AE2E5990E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F552E-ECE8-49BE-9593-1D8FFE86D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3290A-A322-4C9B-98CE-5EAA6B5D8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6ED85-6689-45DD-8E85-7562399F3173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FF468-06E7-4C4E-BD24-03A05EDD61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8A06A-CCE2-4B2E-A801-FA1C75E76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38FE7-0DBB-4625-9823-B203C1C09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69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DD2371D-DA9F-4CB2-9D76-E0F7768B76C0}"/>
              </a:ext>
            </a:extLst>
          </p:cNvPr>
          <p:cNvCxnSpPr>
            <a:cxnSpLocks/>
          </p:cNvCxnSpPr>
          <p:nvPr/>
        </p:nvCxnSpPr>
        <p:spPr>
          <a:xfrm>
            <a:off x="192566" y="780836"/>
            <a:ext cx="11608527" cy="0"/>
          </a:xfrm>
          <a:prstGeom prst="line">
            <a:avLst/>
          </a:prstGeom>
          <a:ln w="28575">
            <a:solidFill>
              <a:srgbClr val="0048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59A6474-BED0-481F-A9A3-349CE198B2DB}"/>
              </a:ext>
            </a:extLst>
          </p:cNvPr>
          <p:cNvSpPr txBox="1"/>
          <p:nvPr/>
        </p:nvSpPr>
        <p:spPr>
          <a:xfrm>
            <a:off x="192566" y="236917"/>
            <a:ext cx="10471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MIDD Advisory Committee Equity Framework 2021 – 2022 Workplan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A98F405F-8EF5-428B-841A-FF063FD1E2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374128"/>
              </p:ext>
            </p:extLst>
          </p:nvPr>
        </p:nvGraphicFramePr>
        <p:xfrm>
          <a:off x="192566" y="878190"/>
          <a:ext cx="11608527" cy="5868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817">
                  <a:extLst>
                    <a:ext uri="{9D8B030D-6E8A-4147-A177-3AD203B41FA5}">
                      <a16:colId xmlns:a16="http://schemas.microsoft.com/office/drawing/2014/main" val="1731797179"/>
                    </a:ext>
                  </a:extLst>
                </a:gridCol>
                <a:gridCol w="2935766">
                  <a:extLst>
                    <a:ext uri="{9D8B030D-6E8A-4147-A177-3AD203B41FA5}">
                      <a16:colId xmlns:a16="http://schemas.microsoft.com/office/drawing/2014/main" val="2612075154"/>
                    </a:ext>
                  </a:extLst>
                </a:gridCol>
                <a:gridCol w="4422977">
                  <a:extLst>
                    <a:ext uri="{9D8B030D-6E8A-4147-A177-3AD203B41FA5}">
                      <a16:colId xmlns:a16="http://schemas.microsoft.com/office/drawing/2014/main" val="1627262920"/>
                    </a:ext>
                  </a:extLst>
                </a:gridCol>
                <a:gridCol w="1384663">
                  <a:extLst>
                    <a:ext uri="{9D8B030D-6E8A-4147-A177-3AD203B41FA5}">
                      <a16:colId xmlns:a16="http://schemas.microsoft.com/office/drawing/2014/main" val="1862137145"/>
                    </a:ext>
                  </a:extLst>
                </a:gridCol>
                <a:gridCol w="1246304">
                  <a:extLst>
                    <a:ext uri="{9D8B030D-6E8A-4147-A177-3AD203B41FA5}">
                      <a16:colId xmlns:a16="http://schemas.microsoft.com/office/drawing/2014/main" val="2477772827"/>
                    </a:ext>
                  </a:extLst>
                </a:gridCol>
              </a:tblGrid>
              <a:tr h="564021">
                <a:tc>
                  <a:txBody>
                    <a:bodyPr/>
                    <a:lstStyle/>
                    <a:p>
                      <a:r>
                        <a:rPr lang="en-US" sz="1600" dirty="0"/>
                        <a:t>2021 Priority Goals</a:t>
                      </a:r>
                    </a:p>
                  </a:txBody>
                  <a:tcPr>
                    <a:solidFill>
                      <a:srgbClr val="00488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Focus Activities</a:t>
                      </a:r>
                    </a:p>
                  </a:txBody>
                  <a:tcPr>
                    <a:solidFill>
                      <a:srgbClr val="00488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Next Steps</a:t>
                      </a:r>
                    </a:p>
                  </a:txBody>
                  <a:tcPr>
                    <a:solidFill>
                      <a:srgbClr val="00488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Measurable Result</a:t>
                      </a:r>
                    </a:p>
                  </a:txBody>
                  <a:tcPr>
                    <a:solidFill>
                      <a:srgbClr val="00488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Lead</a:t>
                      </a:r>
                    </a:p>
                  </a:txBody>
                  <a:tcPr>
                    <a:solidFill>
                      <a:srgbClr val="0048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18391"/>
                  </a:ext>
                </a:extLst>
              </a:tr>
              <a:tr h="163269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Strengthen and Build Stakeholder Engagement and Community Partnerships To Inform and Maximize MIDD Priorities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buAutoNum type="arabicPeriod"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Engage community partners in participatory budgeting and policy processes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l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eriod"/>
                      </a:pPr>
                      <a:r>
                        <a:rPr lang="en-US" sz="1200" b="0" i="0" u="none" strike="noStrike" kern="12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Coordinate with PHSKC and PSB on efforts related to other participatory budgeting processes</a:t>
                      </a:r>
                    </a:p>
                    <a:p>
                      <a:pPr marL="171450" indent="-171450" algn="l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  <a:buAutoNum type="arabicPeriod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Develop transparent process, articulating opportunities and limitations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Earmark MIDD funds to this effort, specific dollars that can be specified to respond to community priorities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Consider capacity building grants for small organizations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spcBef>
                          <a:spcPts val="1200"/>
                        </a:spcBef>
                        <a:buAutoNum type="arabicPeriod"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spcBef>
                          <a:spcPts val="1200"/>
                        </a:spcBef>
                        <a:buAutoNum type="arabicPeriod"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282651"/>
                  </a:ext>
                </a:extLst>
              </a:tr>
              <a:tr h="7802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Prioritize centering community voices by inviting community to share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69863" marR="0" lvl="0" indent="-169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Include a community-based presentation 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(BIPOC, lived-experience, MIDD or non MIDD funded programs)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relevant topic on the MIDD AC agenda every other 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spcBef>
                          <a:spcPts val="1200"/>
                        </a:spcBef>
                        <a:buAutoNum type="arabicPeriod"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 defTabSz="914400" rtl="0" eaLnBrk="1" latinLnBrk="0" hangingPunct="1">
                        <a:spcBef>
                          <a:spcPts val="1200"/>
                        </a:spcBef>
                        <a:buAutoNum type="arabicPeriod"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156758"/>
                  </a:ext>
                </a:extLst>
              </a:tr>
              <a:tr h="176284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 Informed Decisions Related to MIDD Initiatives</a:t>
                      </a: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Develop an equity tool to apply to MIDD funding recommendation guidelines.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 baseline understanding of how equity is integrated into existing initiatives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Articulate equity expectations for existing MIDD initiatives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Conduct inventory of existing equity tools (related to policy as well as evaluation)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 initiative performance related to integration of equity expectations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00742"/>
                  </a:ext>
                </a:extLst>
              </a:tr>
              <a:tr h="10701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Integrate AC members, providers and community voices to develop data informed equity related programs and budget recommendations.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Establish Evaluation Subcommittee that includes a diversity of voices</a:t>
                      </a: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835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340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E8E400062A054DA79CA6D0C633F743" ma:contentTypeVersion="13" ma:contentTypeDescription="Create a new document." ma:contentTypeScope="" ma:versionID="6c46cc84f5562d00de86167fe55c5fd2">
  <xsd:schema xmlns:xsd="http://www.w3.org/2001/XMLSchema" xmlns:xs="http://www.w3.org/2001/XMLSchema" xmlns:p="http://schemas.microsoft.com/office/2006/metadata/properties" xmlns:ns3="09ba5239-4eaa-4afc-8e55-cde145a0eb43" xmlns:ns4="464ae149-9316-4afe-939c-12394a793f25" targetNamespace="http://schemas.microsoft.com/office/2006/metadata/properties" ma:root="true" ma:fieldsID="eac79620fcbbf689f2dc124cfd3252cd" ns3:_="" ns4:_="">
    <xsd:import namespace="09ba5239-4eaa-4afc-8e55-cde145a0eb43"/>
    <xsd:import namespace="464ae149-9316-4afe-939c-12394a793f2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ba5239-4eaa-4afc-8e55-cde145a0eb4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4ae149-9316-4afe-939c-12394a793f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1D3F1F-77D6-4FE8-B4C7-9DE901AB77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4A46BB-3E5C-4422-8025-8D2AAF62518D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64ae149-9316-4afe-939c-12394a793f25"/>
    <ds:schemaRef ds:uri="09ba5239-4eaa-4afc-8e55-cde145a0eb4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80C0BBB-ED1C-45AF-9BC1-EF97603764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ba5239-4eaa-4afc-8e55-cde145a0eb43"/>
    <ds:schemaRef ds:uri="464ae149-9316-4afe-939c-12394a793f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213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Pfohman, Robin</dc:creator>
  <cp:lastModifiedBy>Pfohman, Robin</cp:lastModifiedBy>
  <cp:revision>13</cp:revision>
  <dcterms:created xsi:type="dcterms:W3CDTF">2021-03-05T17:04:44Z</dcterms:created>
  <dcterms:modified xsi:type="dcterms:W3CDTF">2021-04-21T23:22:56Z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0x01010000E8E400062A054DA79CA6D0C633F743</vt:lpwstr>
  </property>
</Properties>
</file>