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316" r:id="rId6"/>
    <p:sldId id="324" r:id="rId7"/>
    <p:sldId id="323" r:id="rId8"/>
    <p:sldId id="318" r:id="rId9"/>
    <p:sldId id="319" r:id="rId10"/>
    <p:sldId id="320" r:id="rId11"/>
    <p:sldId id="322" r:id="rId12"/>
    <p:sldId id="321" r:id="rId13"/>
    <p:sldId id="257" r:id="rId14"/>
    <p:sldId id="263" r:id="rId15"/>
    <p:sldId id="286" r:id="rId16"/>
    <p:sldId id="289" r:id="rId17"/>
    <p:sldId id="290" r:id="rId18"/>
    <p:sldId id="301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E73AC-5AA5-4255-857A-4AA2045394E1}" v="5" dt="2025-01-28T17:43:20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5" autoAdjust="0"/>
    <p:restoredTop sz="95441" autoAdjust="0"/>
  </p:normalViewPr>
  <p:slideViewPr>
    <p:cSldViewPr>
      <p:cViewPr varScale="1">
        <p:scale>
          <a:sx n="97" d="100"/>
          <a:sy n="97" d="100"/>
        </p:scale>
        <p:origin x="43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kstrom, Mike" userId="67e32f69-b598-4b30-90ff-d391ebefebd6" providerId="ADAL" clId="{F8AE73AC-5AA5-4255-857A-4AA2045394E1}"/>
    <pc:docChg chg="undo custSel addSld delSld modSld">
      <pc:chgData name="Wikstrom, Mike" userId="67e32f69-b598-4b30-90ff-d391ebefebd6" providerId="ADAL" clId="{F8AE73AC-5AA5-4255-857A-4AA2045394E1}" dt="2025-01-28T17:45:10.775" v="415" actId="13926"/>
      <pc:docMkLst>
        <pc:docMk/>
      </pc:docMkLst>
      <pc:sldChg chg="modSp mod">
        <pc:chgData name="Wikstrom, Mike" userId="67e32f69-b598-4b30-90ff-d391ebefebd6" providerId="ADAL" clId="{F8AE73AC-5AA5-4255-857A-4AA2045394E1}" dt="2025-01-28T17:35:45.225" v="407" actId="20577"/>
        <pc:sldMkLst>
          <pc:docMk/>
          <pc:sldMk cId="0" sldId="256"/>
        </pc:sldMkLst>
        <pc:spChg chg="mod">
          <ac:chgData name="Wikstrom, Mike" userId="67e32f69-b598-4b30-90ff-d391ebefebd6" providerId="ADAL" clId="{F8AE73AC-5AA5-4255-857A-4AA2045394E1}" dt="2025-01-28T17:35:45.225" v="407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20:00.805" v="88" actId="20577"/>
        <pc:sldMkLst>
          <pc:docMk/>
          <pc:sldMk cId="0" sldId="257"/>
        </pc:sldMkLst>
        <pc:spChg chg="mod">
          <ac:chgData name="Wikstrom, Mike" userId="67e32f69-b598-4b30-90ff-d391ebefebd6" providerId="ADAL" clId="{F8AE73AC-5AA5-4255-857A-4AA2045394E1}" dt="2025-01-13T20:20:00.805" v="88" actId="20577"/>
          <ac:spMkLst>
            <pc:docMk/>
            <pc:sldMk cId="0" sldId="257"/>
            <ac:spMk id="245763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37:09.621" v="252" actId="255"/>
        <pc:sldMkLst>
          <pc:docMk/>
          <pc:sldMk cId="0" sldId="263"/>
        </pc:sldMkLst>
        <pc:spChg chg="mod">
          <ac:chgData name="Wikstrom, Mike" userId="67e32f69-b598-4b30-90ff-d391ebefebd6" providerId="ADAL" clId="{F8AE73AC-5AA5-4255-857A-4AA2045394E1}" dt="2025-01-13T20:37:09.621" v="252" actId="255"/>
          <ac:spMkLst>
            <pc:docMk/>
            <pc:sldMk cId="0" sldId="263"/>
            <ac:spMk id="251907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1:08:37.423" v="400" actId="6549"/>
        <pc:sldMkLst>
          <pc:docMk/>
          <pc:sldMk cId="0" sldId="289"/>
        </pc:sldMkLst>
        <pc:spChg chg="mod">
          <ac:chgData name="Wikstrom, Mike" userId="67e32f69-b598-4b30-90ff-d391ebefebd6" providerId="ADAL" clId="{F8AE73AC-5AA5-4255-857A-4AA2045394E1}" dt="2025-01-13T21:08:37.423" v="400" actId="6549"/>
          <ac:spMkLst>
            <pc:docMk/>
            <pc:sldMk cId="0" sldId="289"/>
            <ac:spMk id="278531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42:23.680" v="290"/>
        <pc:sldMkLst>
          <pc:docMk/>
          <pc:sldMk cId="0" sldId="290"/>
        </pc:sldMkLst>
        <pc:spChg chg="mod">
          <ac:chgData name="Wikstrom, Mike" userId="67e32f69-b598-4b30-90ff-d391ebefebd6" providerId="ADAL" clId="{F8AE73AC-5AA5-4255-857A-4AA2045394E1}" dt="2025-01-13T20:42:23.680" v="290"/>
          <ac:spMkLst>
            <pc:docMk/>
            <pc:sldMk cId="0" sldId="290"/>
            <ac:spMk id="279555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44:27.979" v="372" actId="20577"/>
        <pc:sldMkLst>
          <pc:docMk/>
          <pc:sldMk cId="0" sldId="301"/>
        </pc:sldMkLst>
        <pc:graphicFrameChg chg="modGraphic">
          <ac:chgData name="Wikstrom, Mike" userId="67e32f69-b598-4b30-90ff-d391ebefebd6" providerId="ADAL" clId="{F8AE73AC-5AA5-4255-857A-4AA2045394E1}" dt="2025-01-13T20:44:27.979" v="372" actId="20577"/>
          <ac:graphicFrameMkLst>
            <pc:docMk/>
            <pc:sldMk cId="0" sldId="301"/>
            <ac:graphicFrameMk id="290933" creationId="{00000000-0000-0000-0000-000000000000}"/>
          </ac:graphicFrameMkLst>
        </pc:graphicFrameChg>
      </pc:sldChg>
      <pc:sldChg chg="modSp mod">
        <pc:chgData name="Wikstrom, Mike" userId="67e32f69-b598-4b30-90ff-d391ebefebd6" providerId="ADAL" clId="{F8AE73AC-5AA5-4255-857A-4AA2045394E1}" dt="2025-01-13T20:14:12.435" v="33" actId="20577"/>
        <pc:sldMkLst>
          <pc:docMk/>
          <pc:sldMk cId="2815639967" sldId="318"/>
        </pc:sldMkLst>
        <pc:spChg chg="mod">
          <ac:chgData name="Wikstrom, Mike" userId="67e32f69-b598-4b30-90ff-d391ebefebd6" providerId="ADAL" clId="{F8AE73AC-5AA5-4255-857A-4AA2045394E1}" dt="2025-01-13T20:14:12.435" v="33" actId="20577"/>
          <ac:spMkLst>
            <pc:docMk/>
            <pc:sldMk cId="2815639967" sldId="318"/>
            <ac:spMk id="10243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15:09.037" v="43" actId="20577"/>
        <pc:sldMkLst>
          <pc:docMk/>
          <pc:sldMk cId="2228814195" sldId="319"/>
        </pc:sldMkLst>
        <pc:spChg chg="mod">
          <ac:chgData name="Wikstrom, Mike" userId="67e32f69-b598-4b30-90ff-d391ebefebd6" providerId="ADAL" clId="{F8AE73AC-5AA5-4255-857A-4AA2045394E1}" dt="2025-01-13T20:15:09.037" v="43" actId="20577"/>
          <ac:spMkLst>
            <pc:docMk/>
            <pc:sldMk cId="2228814195" sldId="319"/>
            <ac:spMk id="6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28T17:45:10.775" v="415" actId="13926"/>
        <pc:sldMkLst>
          <pc:docMk/>
          <pc:sldMk cId="3695006329" sldId="320"/>
        </pc:sldMkLst>
        <pc:spChg chg="mod">
          <ac:chgData name="Wikstrom, Mike" userId="67e32f69-b598-4b30-90ff-d391ebefebd6" providerId="ADAL" clId="{F8AE73AC-5AA5-4255-857A-4AA2045394E1}" dt="2025-01-28T17:45:10.775" v="415" actId="13926"/>
          <ac:spMkLst>
            <pc:docMk/>
            <pc:sldMk cId="3695006329" sldId="320"/>
            <ac:spMk id="3" creationId="{00000000-0000-0000-0000-000000000000}"/>
          </ac:spMkLst>
        </pc:spChg>
      </pc:sldChg>
      <pc:sldChg chg="modSp mod">
        <pc:chgData name="Wikstrom, Mike" userId="67e32f69-b598-4b30-90ff-d391ebefebd6" providerId="ADAL" clId="{F8AE73AC-5AA5-4255-857A-4AA2045394E1}" dt="2025-01-13T20:18:14.388" v="75" actId="20577"/>
        <pc:sldMkLst>
          <pc:docMk/>
          <pc:sldMk cId="387391090" sldId="322"/>
        </pc:sldMkLst>
        <pc:spChg chg="mod">
          <ac:chgData name="Wikstrom, Mike" userId="67e32f69-b598-4b30-90ff-d391ebefebd6" providerId="ADAL" clId="{F8AE73AC-5AA5-4255-857A-4AA2045394E1}" dt="2025-01-13T20:18:14.388" v="75" actId="20577"/>
          <ac:spMkLst>
            <pc:docMk/>
            <pc:sldMk cId="387391090" sldId="322"/>
            <ac:spMk id="3" creationId="{00000000-0000-0000-0000-000000000000}"/>
          </ac:spMkLst>
        </pc:spChg>
      </pc:sldChg>
      <pc:sldChg chg="addSp delSp new del mod">
        <pc:chgData name="Wikstrom, Mike" userId="67e32f69-b598-4b30-90ff-d391ebefebd6" providerId="ADAL" clId="{F8AE73AC-5AA5-4255-857A-4AA2045394E1}" dt="2025-01-13T20:13:17.734" v="23" actId="2696"/>
        <pc:sldMkLst>
          <pc:docMk/>
          <pc:sldMk cId="2244501393" sldId="324"/>
        </pc:sldMkLst>
      </pc:sldChg>
      <pc:sldChg chg="addSp delSp modSp new mod">
        <pc:chgData name="Wikstrom, Mike" userId="67e32f69-b598-4b30-90ff-d391ebefebd6" providerId="ADAL" clId="{F8AE73AC-5AA5-4255-857A-4AA2045394E1}" dt="2025-01-28T17:43:20.656" v="414" actId="21"/>
        <pc:sldMkLst>
          <pc:docMk/>
          <pc:sldMk cId="3743704511" sldId="324"/>
        </pc:sldMkLst>
        <pc:spChg chg="del">
          <ac:chgData name="Wikstrom, Mike" userId="67e32f69-b598-4b30-90ff-d391ebefebd6" providerId="ADAL" clId="{F8AE73AC-5AA5-4255-857A-4AA2045394E1}" dt="2025-01-28T17:43:20.656" v="414" actId="21"/>
          <ac:spMkLst>
            <pc:docMk/>
            <pc:sldMk cId="3743704511" sldId="324"/>
            <ac:spMk id="2" creationId="{E540F945-9EA2-B1C0-E249-912F05BCD135}"/>
          </ac:spMkLst>
        </pc:spChg>
        <pc:spChg chg="del mod">
          <ac:chgData name="Wikstrom, Mike" userId="67e32f69-b598-4b30-90ff-d391ebefebd6" providerId="ADAL" clId="{F8AE73AC-5AA5-4255-857A-4AA2045394E1}" dt="2025-01-28T17:43:16.917" v="413" actId="21"/>
          <ac:spMkLst>
            <pc:docMk/>
            <pc:sldMk cId="3743704511" sldId="324"/>
            <ac:spMk id="3" creationId="{C72254A1-655B-EC9A-0394-2AF97D0ABF07}"/>
          </ac:spMkLst>
        </pc:spChg>
        <pc:picChg chg="add del mod">
          <ac:chgData name="Wikstrom, Mike" userId="67e32f69-b598-4b30-90ff-d391ebefebd6" providerId="ADAL" clId="{F8AE73AC-5AA5-4255-857A-4AA2045394E1}" dt="2025-01-28T17:41:38.949" v="410" actId="478"/>
          <ac:picMkLst>
            <pc:docMk/>
            <pc:sldMk cId="3743704511" sldId="324"/>
            <ac:picMk id="5" creationId="{B98F15D7-86C5-DDC0-C4CB-90C2BEFC4950}"/>
          </ac:picMkLst>
        </pc:picChg>
        <pc:picChg chg="add">
          <ac:chgData name="Wikstrom, Mike" userId="67e32f69-b598-4b30-90ff-d391ebefebd6" providerId="ADAL" clId="{F8AE73AC-5AA5-4255-857A-4AA2045394E1}" dt="2025-01-28T17:43:07.605" v="411" actId="22"/>
          <ac:picMkLst>
            <pc:docMk/>
            <pc:sldMk cId="3743704511" sldId="324"/>
            <ac:picMk id="7" creationId="{AACC0DD2-761A-DD91-9F95-21B295D943A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22A470-23D0-4A83-BA4C-BFA6DE495C2C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FD4B0E-6D24-455E-B7E5-022D544D8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3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D4B0E-6D24-455E-B7E5-022D544D87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36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93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1C3EE-ABBB-4DCA-9B80-5BC754DDDC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57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64A46-0B7B-4EDD-BDAA-DD7D888D96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66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591FB-EA2C-4518-ADCC-07F339E0A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057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96611A-C638-4872-8923-FE747F6B6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786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819400" y="1981200"/>
            <a:ext cx="6096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4114800"/>
            <a:ext cx="6096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B9964B-0D6B-4173-9D1E-155C32A07C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23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3A39C-0428-42DF-9230-52B568C69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04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47501-D4F5-41AB-8769-9D91837676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09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8BB28-AA61-4C1C-AC2E-4236E19359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59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279B0-2352-40DD-9E28-F28E94635A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08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B20DF-835D-4E0E-9A91-C168237F85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86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8FE90-DECD-473F-A0E2-4E9C0CA52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4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95BDF-577B-4189-8D5C-7F973F309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69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9B062-5665-4305-ABDB-14990D52F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07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B7AE0B-9C06-4A4E-9334-CB3FF9474C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e.wikstrom@kingcounty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.listings@kingcounty.gov" TargetMode="External"/><Relationship Id="rId2" Type="http://schemas.openxmlformats.org/officeDocument/2006/relationships/hyperlink" Target="mailto:personal.property@kingcounty.gov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pp.leg.wa.gov/RCW/default.aspx?cite=84" TargetMode="External"/><Relationship Id="rId5" Type="http://schemas.openxmlformats.org/officeDocument/2006/relationships/hyperlink" Target="https://dor.wa.gov/sites/default/files/legacy/Docs/Pubs/Prop_Tax/NewsletterQ12014.pdf" TargetMode="External"/><Relationship Id="rId4" Type="http://schemas.openxmlformats.org/officeDocument/2006/relationships/hyperlink" Target="http://www.kingcounty.gov/assesso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r.wa.gov/sites/default/files/2022-02/PersProp.pdf" TargetMode="External"/><Relationship Id="rId2" Type="http://schemas.openxmlformats.org/officeDocument/2006/relationships/hyperlink" Target="https://dor.wa.gov/taxes-rates/property-tax/personal-property-valuation-guidelin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419600"/>
            <a:ext cx="79248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Mike Wikstrom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Personal Property Supervisor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King County Department of Assessments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206-263-2347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hlinkClick r:id="rId3"/>
              </a:rPr>
              <a:t>mike.wikstrom@kingcounty.gov</a:t>
            </a:r>
            <a:r>
              <a:rPr lang="en-US" altLang="en-US" dirty="0"/>
              <a:t> 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848600" cy="3200400"/>
          </a:xfrm>
        </p:spPr>
        <p:txBody>
          <a:bodyPr anchor="ctr"/>
          <a:lstStyle/>
          <a:p>
            <a:r>
              <a:rPr lang="en-US" altLang="en-US" sz="3200" dirty="0"/>
              <a:t>January 29, 2025</a:t>
            </a:r>
            <a:br>
              <a:rPr lang="en-US" altLang="en-US" sz="3600" dirty="0"/>
            </a:br>
            <a:r>
              <a:rPr lang="en-US" altLang="en-US" sz="3200" dirty="0"/>
              <a:t>Webinar</a:t>
            </a:r>
            <a:br>
              <a:rPr lang="en-US" altLang="en-US" sz="3200" dirty="0"/>
            </a:br>
            <a:br>
              <a:rPr lang="en-US" altLang="en-US" sz="3200" dirty="0"/>
            </a:br>
            <a:r>
              <a:rPr lang="en-US" altLang="en-US" sz="4400" dirty="0"/>
              <a:t>Personal Property Update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About us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12 auditors and support staff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Functions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Account maintenance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28,000 business accounts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22,000 annual listings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Sales, name changes, new and closed businesses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Compliance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Discovery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Auditing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About us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54562"/>
          </a:xfrm>
        </p:spPr>
        <p:txBody>
          <a:bodyPr/>
          <a:lstStyle/>
          <a:p>
            <a:r>
              <a:rPr lang="en-US" altLang="en-US" sz="3600" dirty="0"/>
              <a:t>Assessment stats 2024:</a:t>
            </a:r>
          </a:p>
          <a:p>
            <a:pPr lvl="1"/>
            <a:r>
              <a:rPr lang="en-US" altLang="en-US" sz="3600" dirty="0"/>
              <a:t>Total taxpayers 16,600</a:t>
            </a:r>
          </a:p>
          <a:p>
            <a:pPr lvl="1"/>
            <a:r>
              <a:rPr lang="en-US" altLang="en-US" sz="3600" dirty="0"/>
              <a:t>Total value $19.4 billion</a:t>
            </a:r>
          </a:p>
          <a:p>
            <a:pPr lvl="1"/>
            <a:r>
              <a:rPr lang="en-US" altLang="en-US" sz="3600" dirty="0"/>
              <a:t>Median $71K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Common Listing Problems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/>
            <a:r>
              <a:rPr lang="en-US" altLang="en-US" dirty="0"/>
              <a:t>Filing in more than one format</a:t>
            </a:r>
          </a:p>
          <a:p>
            <a:pPr marL="1371600" lvl="2" indent="-457200"/>
            <a:r>
              <a:rPr lang="en-US" altLang="en-US" dirty="0"/>
              <a:t>eListing and paper</a:t>
            </a:r>
          </a:p>
          <a:p>
            <a:pPr marL="990600" lvl="1" indent="-533400"/>
            <a:r>
              <a:rPr lang="en-US" altLang="en-US" dirty="0"/>
              <a:t>Assessment notices are ignored</a:t>
            </a:r>
          </a:p>
          <a:p>
            <a:pPr marL="990600" lvl="1" indent="-533400"/>
            <a:r>
              <a:rPr lang="en-US" altLang="en-US" dirty="0"/>
              <a:t>Over- or Under-reporting LHI</a:t>
            </a:r>
          </a:p>
          <a:p>
            <a:pPr marL="1371600" lvl="2" indent="-457200"/>
            <a:r>
              <a:rPr lang="en-US" altLang="en-US" dirty="0"/>
              <a:t>Owner-occupied</a:t>
            </a:r>
          </a:p>
          <a:p>
            <a:pPr marL="1371600" lvl="2" indent="-457200"/>
            <a:r>
              <a:rPr lang="en-US" altLang="en-US" dirty="0"/>
              <a:t>Real property</a:t>
            </a:r>
          </a:p>
          <a:p>
            <a:pPr marL="971550" lvl="1" indent="-457200"/>
            <a:r>
              <a:rPr lang="en-US" altLang="en-US" dirty="0"/>
              <a:t>Listing assets of apartments or condos</a:t>
            </a:r>
          </a:p>
          <a:p>
            <a:pPr marL="971550" lvl="1" indent="-457200"/>
            <a:r>
              <a:rPr lang="en-US" altLang="en-US" dirty="0"/>
              <a:t>Business sold, closed, moved out of KC</a:t>
            </a:r>
          </a:p>
          <a:p>
            <a:pPr marL="514350" lvl="1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Problems (</a:t>
            </a:r>
            <a:r>
              <a:rPr lang="en-US" altLang="en-US" dirty="0" err="1">
                <a:latin typeface="+mn-lt"/>
              </a:rPr>
              <a:t>cont</a:t>
            </a:r>
            <a:r>
              <a:rPr lang="en-US" altLang="en-US" dirty="0">
                <a:latin typeface="+mn-lt"/>
              </a:rPr>
              <a:t>)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Improper asset categories</a:t>
            </a:r>
          </a:p>
          <a:p>
            <a:pPr lvl="1"/>
            <a:r>
              <a:rPr lang="en-US" altLang="en-US" dirty="0"/>
              <a:t>Duplicate accounts</a:t>
            </a:r>
          </a:p>
          <a:p>
            <a:pPr lvl="1"/>
            <a:r>
              <a:rPr lang="en-US" altLang="en-US" dirty="0"/>
              <a:t>Not removing scrapped assets</a:t>
            </a:r>
          </a:p>
          <a:p>
            <a:pPr lvl="1"/>
            <a:r>
              <a:rPr lang="en-US" altLang="en-US" dirty="0"/>
              <a:t>Customization and development of software</a:t>
            </a:r>
          </a:p>
          <a:p>
            <a:pPr lvl="1"/>
            <a:r>
              <a:rPr lang="en-US" altLang="en-US" dirty="0"/>
              <a:t>Software: canned and subscription</a:t>
            </a:r>
          </a:p>
          <a:p>
            <a:pPr lvl="2"/>
            <a:r>
              <a:rPr lang="en-US" altLang="en-US" dirty="0"/>
              <a:t>Report total annual cost</a:t>
            </a:r>
          </a:p>
          <a:p>
            <a:pPr lvl="2"/>
            <a:r>
              <a:rPr lang="en-US" altLang="en-US" dirty="0"/>
              <a:t>Subscriptions assessed 100% of annual cost</a:t>
            </a:r>
          </a:p>
          <a:p>
            <a:pPr lvl="2"/>
            <a:r>
              <a:rPr lang="en-US" altLang="en-US" dirty="0"/>
              <a:t>Canned 100% first year, 50% second, then 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Problems (</a:t>
            </a:r>
            <a:r>
              <a:rPr lang="en-US" altLang="en-US" dirty="0" err="1">
                <a:latin typeface="+mn-lt"/>
              </a:rPr>
              <a:t>cont</a:t>
            </a:r>
            <a:r>
              <a:rPr lang="en-US" altLang="en-US" dirty="0">
                <a:latin typeface="+mn-lt"/>
              </a:rPr>
              <a:t>)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Over-reporting supplies, or none reported</a:t>
            </a:r>
          </a:p>
          <a:p>
            <a:pPr lvl="1"/>
            <a:r>
              <a:rPr lang="en-US" altLang="en-US" dirty="0"/>
              <a:t>Reporting home-based businesses</a:t>
            </a:r>
          </a:p>
          <a:p>
            <a:pPr lvl="1"/>
            <a:r>
              <a:rPr lang="en-US" altLang="en-US" dirty="0"/>
              <a:t>Listing leased equipment</a:t>
            </a:r>
          </a:p>
          <a:p>
            <a:pPr lvl="1"/>
            <a:r>
              <a:rPr lang="en-US" altLang="en-US" dirty="0"/>
              <a:t>Assets that were transferred out of the county</a:t>
            </a:r>
          </a:p>
          <a:p>
            <a:pPr lvl="1"/>
            <a:r>
              <a:rPr lang="en-US" altLang="en-US" dirty="0"/>
              <a:t>Sales tax: no for PP, yes for LHI</a:t>
            </a:r>
          </a:p>
          <a:p>
            <a:pPr lvl="1"/>
            <a:r>
              <a:rPr lang="en-US" altLang="en-US" dirty="0"/>
              <a:t>No account number</a:t>
            </a:r>
          </a:p>
          <a:p>
            <a:pPr lvl="1"/>
            <a:r>
              <a:rPr lang="en-US" altLang="en-US" dirty="0"/>
              <a:t>Items in storage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Resources	</a:t>
            </a:r>
          </a:p>
        </p:txBody>
      </p:sp>
      <p:graphicFrame>
        <p:nvGraphicFramePr>
          <p:cNvPr id="290933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2624918"/>
              </p:ext>
            </p:extLst>
          </p:nvPr>
        </p:nvGraphicFramePr>
        <p:xfrm>
          <a:off x="457200" y="1600200"/>
          <a:ext cx="8229600" cy="5160329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33506602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82232559"/>
                    </a:ext>
                  </a:extLst>
                </a:gridCol>
              </a:tblGrid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Email Address – Customer 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"/>
                        </a:rPr>
                        <a:t>personal.property@kingcounty.gov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4439736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Email Address – Listings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3"/>
                        </a:rPr>
                        <a:t>email.listings@kingcounty.gov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5123378"/>
                  </a:ext>
                </a:extLst>
              </a:tr>
              <a:tr h="3730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206-296-5126 or 800-325-6165 x65126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1923309"/>
                  </a:ext>
                </a:extLst>
              </a:tr>
              <a:tr h="3190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Hours of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Monday through Friday 8:30 to 4:30 Pacific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050820"/>
                  </a:ext>
                </a:extLst>
              </a:tr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Website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4"/>
                        </a:rPr>
                        <a:t>http://www.kingcounty.gov/assessor/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10513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Leasehold (Tenant) Improvements, Property </a:t>
                      </a: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Tax Bulletin, 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Department of Revenue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>
                          <a:hlinkClick r:id="rId5"/>
                        </a:rPr>
                        <a:t>https://dor.wa.gov/sites/default/files/legacy/Docs/Pubs/Prop_Tax/NewsletterQ12014.pdf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3548518"/>
                  </a:ext>
                </a:extLst>
              </a:tr>
              <a:tr h="1093787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Mailing 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King County Department of Assessments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Personal Property Section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King Street Center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 South Jackson Street, Room 708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Seattle, WA 98104</a:t>
                      </a:r>
                      <a:endParaRPr kumimoji="0" lang="en-US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460134"/>
                  </a:ext>
                </a:extLst>
              </a:tr>
              <a:tr h="3746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RCW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Chapter 84.40 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/>
                        </a:rPr>
                        <a:t>https://app.leg.wa.gov/RCW/default.aspx?cite=84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426481"/>
                  </a:ext>
                </a:extLst>
              </a:tr>
              <a:tr h="3730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Chapter 458-12-060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1690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+mn-lt"/>
              </a:rPr>
              <a:t>Personal Property Update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4525963"/>
          </a:xfrm>
        </p:spPr>
        <p:txBody>
          <a:bodyPr/>
          <a:lstStyle/>
          <a:p>
            <a:r>
              <a:rPr lang="en-US" altLang="en-US" dirty="0"/>
              <a:t>Personal property intro</a:t>
            </a:r>
          </a:p>
          <a:p>
            <a:r>
              <a:rPr lang="en-US" altLang="en-US" dirty="0"/>
              <a:t>About the Personal Property Section</a:t>
            </a:r>
          </a:p>
          <a:p>
            <a:r>
              <a:rPr lang="en-US" altLang="en-US" dirty="0"/>
              <a:t>Filing tips</a:t>
            </a:r>
          </a:p>
          <a:p>
            <a:r>
              <a:rPr lang="en-US" altLang="en-US" dirty="0"/>
              <a:t>Listing problems</a:t>
            </a:r>
          </a:p>
          <a:p>
            <a:r>
              <a:rPr lang="en-US" altLang="en-US" dirty="0"/>
              <a:t>Please interrupt if you have a question</a:t>
            </a:r>
          </a:p>
          <a:p>
            <a:r>
              <a:rPr lang="en-US" altLang="en-US" dirty="0">
                <a:hlinkClick r:id="rId2"/>
              </a:rPr>
              <a:t>https://dor.wa.gov/taxes-rates/property-tax/personal-property-valuation-guidelines</a:t>
            </a:r>
            <a:r>
              <a:rPr lang="en-US" altLang="en-US" dirty="0"/>
              <a:t> </a:t>
            </a:r>
          </a:p>
          <a:p>
            <a:r>
              <a:rPr lang="en-US" altLang="en-US" dirty="0">
                <a:hlinkClick r:id="rId3"/>
              </a:rPr>
              <a:t>https://dor.wa.gov/sites/default/files/2022-02/PersProp.pdf</a:t>
            </a:r>
            <a:r>
              <a:rPr lang="en-US" altLang="en-US" dirty="0"/>
              <a:t> 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CC0DD2-761A-DD91-9F95-21B295D94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739" y="0"/>
            <a:ext cx="5238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0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0512"/>
            <a:ext cx="5486400" cy="680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766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001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algn="ctr"/>
            <a:r>
              <a:rPr lang="en-US" altLang="en-US" dirty="0"/>
              <a:t>Tangible Personal Property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1371600"/>
            <a:ext cx="6248400" cy="3962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Machinery &amp; Equipment (M&amp;E)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Furniture &amp; Fixtures (F&amp;F)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Signs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Farm M &amp; E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Leased Equipment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Leasehold Improvements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Communications Equipment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Small Tools, etc.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Software, licenses, and subscriptions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/>
              <a:t>Supplies</a:t>
            </a:r>
          </a:p>
          <a:p>
            <a:pPr>
              <a:lnSpc>
                <a:spcPct val="80000"/>
              </a:lnSpc>
              <a:buSzPct val="75000"/>
              <a:buFont typeface="Monotype Sorts" pitchFamily="2" charset="2"/>
              <a:buChar char="q"/>
            </a:pPr>
            <a:r>
              <a:rPr lang="en-US" altLang="en-US" sz="2800" dirty="0">
                <a:solidFill>
                  <a:srgbClr val="FF0000"/>
                </a:solidFill>
              </a:rPr>
              <a:t>Equipment used by remote staff</a:t>
            </a:r>
          </a:p>
        </p:txBody>
      </p:sp>
    </p:spTree>
    <p:extLst>
      <p:ext uri="{BB962C8B-B14F-4D97-AF65-F5344CB8AC3E}">
        <p14:creationId xmlns:p14="http://schemas.microsoft.com/office/powerpoint/2010/main" val="281563996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Required to List?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Every individual, corporation, LLC, association, partnership, trust, or estate shall list all personal property in its ownership, possession, or control which is subject to taxation</a:t>
            </a:r>
          </a:p>
          <a:p>
            <a:r>
              <a:rPr lang="en-US" altLang="en-US" dirty="0"/>
              <a:t>Total cost, acquisition year, description</a:t>
            </a:r>
          </a:p>
          <a:p>
            <a:r>
              <a:rPr lang="en-US" altLang="en-US" dirty="0"/>
              <a:t>Includes f</a:t>
            </a:r>
            <a:r>
              <a:rPr lang="en-US" altLang="en-US" sz="3200" dirty="0"/>
              <a:t>reight, installation</a:t>
            </a:r>
          </a:p>
          <a:p>
            <a:r>
              <a:rPr lang="en-US" altLang="en-US" dirty="0"/>
              <a:t>Excludes s</a:t>
            </a:r>
            <a:r>
              <a:rPr lang="en-US" altLang="en-US" sz="3200" dirty="0"/>
              <a:t>ales tax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14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2022 – 3</a:t>
            </a:r>
            <a:r>
              <a:rPr lang="en-US" sz="2400" baseline="30000" dirty="0"/>
              <a:t>rd</a:t>
            </a:r>
            <a:r>
              <a:rPr lang="en-US" sz="2400" dirty="0"/>
              <a:t> omit year for AY 2025</a:t>
            </a:r>
          </a:p>
          <a:p>
            <a:r>
              <a:rPr lang="en-US" sz="2400" dirty="0"/>
              <a:t>2023 – 2</a:t>
            </a:r>
            <a:r>
              <a:rPr lang="en-US" sz="2400" baseline="30000" dirty="0"/>
              <a:t>nd</a:t>
            </a:r>
            <a:r>
              <a:rPr lang="en-US" sz="2400" dirty="0"/>
              <a:t> omit year for AY 2025</a:t>
            </a:r>
          </a:p>
          <a:p>
            <a:r>
              <a:rPr lang="en-US" sz="2400" dirty="0"/>
              <a:t>2024 – 1</a:t>
            </a:r>
            <a:r>
              <a:rPr lang="en-US" sz="2400" baseline="30000" dirty="0"/>
              <a:t>st</a:t>
            </a:r>
            <a:r>
              <a:rPr lang="en-US" sz="2400" dirty="0"/>
              <a:t> omit year for AY 2025</a:t>
            </a:r>
          </a:p>
          <a:p>
            <a:r>
              <a:rPr lang="en-US" sz="2400" b="1" dirty="0"/>
              <a:t>2025</a:t>
            </a:r>
          </a:p>
          <a:p>
            <a:pPr lvl="1"/>
            <a:r>
              <a:rPr lang="en-US" sz="2400" b="1" dirty="0"/>
              <a:t>Taxes due on assets acquired in 2023 or earlier</a:t>
            </a:r>
          </a:p>
          <a:p>
            <a:pPr lvl="1"/>
            <a:r>
              <a:rPr lang="en-US" sz="2400" b="1" dirty="0"/>
              <a:t>Listings due for assets acquired in 2024 or earlier</a:t>
            </a:r>
          </a:p>
          <a:p>
            <a:pPr lvl="1"/>
            <a:r>
              <a:rPr lang="en-US" sz="2400" b="1" dirty="0"/>
              <a:t>Advance taxes collected for TY 2025 and TY 2026 on sales or closures</a:t>
            </a:r>
          </a:p>
          <a:p>
            <a:r>
              <a:rPr lang="en-US" sz="2400" dirty="0"/>
              <a:t>2026 – Taxes due on assets acquired in 2024 or earlier</a:t>
            </a:r>
          </a:p>
          <a:p>
            <a:r>
              <a:rPr lang="en-US" sz="2400" dirty="0"/>
              <a:t>2026 – Taxes due on 2025 omits</a:t>
            </a:r>
          </a:p>
        </p:txBody>
      </p:sp>
    </p:spTree>
    <p:extLst>
      <p:ext uri="{BB962C8B-B14F-4D97-AF65-F5344CB8AC3E}">
        <p14:creationId xmlns:p14="http://schemas.microsoft.com/office/powerpoint/2010/main" val="369500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dirty="0"/>
              <a:t>April 30 filing deadline</a:t>
            </a:r>
          </a:p>
          <a:p>
            <a:r>
              <a:rPr lang="en-US" dirty="0"/>
              <a:t>Up to 25% non-filing penalty, plus 20% per year</a:t>
            </a:r>
          </a:p>
          <a:p>
            <a:r>
              <a:rPr lang="en-US" dirty="0"/>
              <a:t>Subject to auditing and omitted assessments</a:t>
            </a:r>
          </a:p>
          <a:p>
            <a:r>
              <a:rPr lang="en-US" altLang="en-US" dirty="0"/>
              <a:t>“In all cases of failure to obtain a statement of personal property, from any cause, it shall be the duty of the assessor to determine the amount of, and assess the value of, all property” RCW 84.40.200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Household effects</a:t>
            </a:r>
          </a:p>
          <a:p>
            <a:r>
              <a:rPr lang="en-US" dirty="0"/>
              <a:t>Inventory</a:t>
            </a:r>
          </a:p>
          <a:p>
            <a:r>
              <a:rPr lang="en-US" dirty="0"/>
              <a:t>Tribal or foreign-government owned</a:t>
            </a:r>
          </a:p>
          <a:p>
            <a:r>
              <a:rPr lang="en-US" dirty="0"/>
              <a:t>Head of family (report in listing)</a:t>
            </a:r>
          </a:p>
          <a:p>
            <a:r>
              <a:rPr lang="en-US" dirty="0"/>
              <a:t>Non-profit (apply to DOR)</a:t>
            </a:r>
          </a:p>
          <a:p>
            <a:r>
              <a:rPr lang="en-US" dirty="0"/>
              <a:t>Farm equipment (apply to Assessor)</a:t>
            </a:r>
          </a:p>
          <a:p>
            <a:r>
              <a:rPr lang="en-US" dirty="0"/>
              <a:t>Alcohol fuel or biodiesel manufacture (report to Assessor)</a:t>
            </a:r>
          </a:p>
        </p:txBody>
      </p:sp>
    </p:spTree>
    <p:extLst>
      <p:ext uri="{BB962C8B-B14F-4D97-AF65-F5344CB8AC3E}">
        <p14:creationId xmlns:p14="http://schemas.microsoft.com/office/powerpoint/2010/main" val="401177629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75E676F509B74A9F9250E94F346762" ma:contentTypeVersion="14" ma:contentTypeDescription="Create a new document." ma:contentTypeScope="" ma:versionID="5a9a078be84771e7aaef6b654614bcb2">
  <xsd:schema xmlns:xsd="http://www.w3.org/2001/XMLSchema" xmlns:xs="http://www.w3.org/2001/XMLSchema" xmlns:p="http://schemas.microsoft.com/office/2006/metadata/properties" xmlns:ns3="f5d2185c-943c-4cb2-98c5-6710b3b1dd54" xmlns:ns4="005cfba2-4f8f-485b-93b8-35d4cec89b55" targetNamespace="http://schemas.microsoft.com/office/2006/metadata/properties" ma:root="true" ma:fieldsID="f9a3ed94258bb69efa7d930c6edd9b21" ns3:_="" ns4:_="">
    <xsd:import namespace="f5d2185c-943c-4cb2-98c5-6710b3b1dd54"/>
    <xsd:import namespace="005cfba2-4f8f-485b-93b8-35d4cec89b5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2185c-943c-4cb2-98c5-6710b3b1d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cfba2-4f8f-485b-93b8-35d4cec89b5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495A94-921D-4A96-A48D-B56AA81DD7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5d2185c-943c-4cb2-98c5-6710b3b1dd54"/>
    <ds:schemaRef ds:uri="http://purl.org/dc/terms/"/>
    <ds:schemaRef ds:uri="http://schemas.openxmlformats.org/package/2006/metadata/core-properties"/>
    <ds:schemaRef ds:uri="005cfba2-4f8f-485b-93b8-35d4cec89b5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70731C-8181-4591-976D-71907CCAA8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d2185c-943c-4cb2-98c5-6710b3b1dd54"/>
    <ds:schemaRef ds:uri="005cfba2-4f8f-485b-93b8-35d4cec89b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6B4C28-581C-41D6-81D1-AB1880C571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195452</TotalTime>
  <Words>675</Words>
  <Application>Microsoft Office PowerPoint</Application>
  <PresentationFormat>On-screen Show (4:3)</PresentationFormat>
  <Paragraphs>119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Monotype Sorts</vt:lpstr>
      <vt:lpstr>Times New Roman</vt:lpstr>
      <vt:lpstr>Default Design</vt:lpstr>
      <vt:lpstr>January 29, 2025 Webinar  Personal Property Update</vt:lpstr>
      <vt:lpstr>Personal Property Update</vt:lpstr>
      <vt:lpstr>PowerPoint Presentation</vt:lpstr>
      <vt:lpstr>PowerPoint Presentation</vt:lpstr>
      <vt:lpstr>Tangible Personal Property</vt:lpstr>
      <vt:lpstr>Who is Required to List?</vt:lpstr>
      <vt:lpstr>Assessment Cycle</vt:lpstr>
      <vt:lpstr>Other Requirements</vt:lpstr>
      <vt:lpstr>Exemptions</vt:lpstr>
      <vt:lpstr>About us</vt:lpstr>
      <vt:lpstr>About us</vt:lpstr>
      <vt:lpstr>Common Listing Problems</vt:lpstr>
      <vt:lpstr>Problems (cont)</vt:lpstr>
      <vt:lpstr>Problems (cont)</vt:lpstr>
      <vt:lpstr>Resources </vt:lpstr>
    </vt:vector>
  </TitlesOfParts>
  <Company>King County Department of Assessments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wikstrm</dc:creator>
  <cp:lastModifiedBy>Wikstrom, Mike</cp:lastModifiedBy>
  <cp:revision>143</cp:revision>
  <cp:lastPrinted>2020-02-11T20:37:19Z</cp:lastPrinted>
  <dcterms:created xsi:type="dcterms:W3CDTF">2010-07-19T19:06:28Z</dcterms:created>
  <dcterms:modified xsi:type="dcterms:W3CDTF">2025-01-28T17:45:19Z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0x0101004D75E676F509B74A9F9250E94F346762</vt:lpwstr>
  </property>
</Properties>
</file>