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86" r:id="rId2"/>
    <p:sldId id="289" r:id="rId3"/>
    <p:sldId id="284" r:id="rId4"/>
    <p:sldId id="300" r:id="rId5"/>
    <p:sldId id="292" r:id="rId6"/>
    <p:sldId id="293" r:id="rId7"/>
    <p:sldId id="297" r:id="rId8"/>
    <p:sldId id="298" r:id="rId9"/>
    <p:sldId id="29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86351"/>
  </p:normalViewPr>
  <p:slideViewPr>
    <p:cSldViewPr snapToGrid="0">
      <p:cViewPr varScale="1">
        <p:scale>
          <a:sx n="102" d="100"/>
          <a:sy n="102" d="100"/>
        </p:scale>
        <p:origin x="392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4" d="100"/>
          <a:sy n="94" d="100"/>
        </p:scale>
        <p:origin x="3872" y="2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7C3B7-402A-F944-A270-F06B3F0E2A91}" type="datetimeFigureOut">
              <a:rPr lang="en-US" smtClean="0"/>
              <a:t>4/16/26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AEA7DD-C62F-AC45-A3BD-A50695AC6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128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465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054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166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–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BG">
            <a:extLst>
              <a:ext uri="{FF2B5EF4-FFF2-40B4-BE49-F238E27FC236}">
                <a16:creationId xmlns:a16="http://schemas.microsoft.com/office/drawing/2014/main" id="{AB334436-B285-7DAA-7CB1-76B5E11C77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2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392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46" y="-3313"/>
            <a:ext cx="12186116" cy="6861313"/>
          </a:xfrm>
          <a:prstGeom prst="rect">
            <a:avLst/>
          </a:prstGeom>
          <a:noFill/>
        </p:spPr>
      </p:pic>
      <p:sp>
        <p:nvSpPr>
          <p:cNvPr id="5" name="Rectangle Bottom">
            <a:extLst>
              <a:ext uri="{FF2B5EF4-FFF2-40B4-BE49-F238E27FC236}">
                <a16:creationId xmlns:a16="http://schemas.microsoft.com/office/drawing/2014/main" id="{39B0978A-2EB1-219C-F21A-6B07BFF30D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583680"/>
            <a:ext cx="12191999" cy="2743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07031311-7491-FCDB-407A-E6315A6BC5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-5884" y="3378529"/>
            <a:ext cx="12192000" cy="1686508"/>
          </a:xfrm>
          <a:solidFill>
            <a:schemeClr val="accent1">
              <a:alpha val="75370"/>
            </a:schemeClr>
          </a:solidFill>
        </p:spPr>
        <p:txBody>
          <a:bodyPr anchor="b">
            <a:normAutofit/>
          </a:bodyPr>
          <a:lstStyle>
            <a:lvl1pPr marL="11113" indent="0" algn="ctr" rtl="0">
              <a:tabLst/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Presentation Title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786CCEEF-6F5D-5CC5-C3ED-3082FB51B3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5884" y="5065037"/>
            <a:ext cx="12187238" cy="504825"/>
          </a:xfrm>
          <a:solidFill>
            <a:schemeClr val="accent1">
              <a:alpha val="75275"/>
            </a:schemeClr>
          </a:solidFill>
        </p:spPr>
        <p:txBody>
          <a:bodyPr>
            <a:noAutofit/>
          </a:bodyPr>
          <a:lstStyle>
            <a:lvl1pPr marL="9525" indent="0" algn="ctr">
              <a:buFontTx/>
              <a:buNone/>
              <a:defRPr sz="2800">
                <a:solidFill>
                  <a:schemeClr val="bg1"/>
                </a:solidFill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DD6AB0EB-C515-74CD-9F01-FC4722862F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078" y="652557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5" name="Picture Logo" descr="King County Council logo.">
            <a:extLst>
              <a:ext uri="{FF2B5EF4-FFF2-40B4-BE49-F238E27FC236}">
                <a16:creationId xmlns:a16="http://schemas.microsoft.com/office/drawing/2014/main" id="{B0EB51BF-6C0D-F97C-DD10-34CA882C12C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430085" y="6118953"/>
            <a:ext cx="2330115" cy="41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62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– Solid Backgroun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Bottom">
            <a:extLst>
              <a:ext uri="{FF2B5EF4-FFF2-40B4-BE49-F238E27FC236}">
                <a16:creationId xmlns:a16="http://schemas.microsoft.com/office/drawing/2014/main" id="{9DFF3B73-83B1-0657-B42D-BDA1848783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616377"/>
            <a:ext cx="12191999" cy="2743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6" name="Title">
            <a:extLst>
              <a:ext uri="{FF2B5EF4-FFF2-40B4-BE49-F238E27FC236}">
                <a16:creationId xmlns:a16="http://schemas.microsoft.com/office/drawing/2014/main" id="{46E87D60-558C-633C-707F-4AAE383AB22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1661146"/>
            <a:ext cx="12192000" cy="1686508"/>
          </a:xfrm>
          <a:solidFill>
            <a:schemeClr val="accent1">
              <a:alpha val="75370"/>
            </a:schemeClr>
          </a:solidFill>
        </p:spPr>
        <p:txBody>
          <a:bodyPr anchor="b">
            <a:normAutofit/>
          </a:bodyPr>
          <a:lstStyle>
            <a:lvl1pPr marL="11113" indent="0" algn="ctr" rtl="0">
              <a:tabLst/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Presentation Title</a:t>
            </a:r>
          </a:p>
        </p:txBody>
      </p:sp>
      <p:sp>
        <p:nvSpPr>
          <p:cNvPr id="4" name="Subtitle">
            <a:extLst>
              <a:ext uri="{FF2B5EF4-FFF2-40B4-BE49-F238E27FC236}">
                <a16:creationId xmlns:a16="http://schemas.microsoft.com/office/drawing/2014/main" id="{7A0E5E41-1DA3-2EA9-9E5A-6449514F73A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347363"/>
            <a:ext cx="12192000" cy="617537"/>
          </a:xfrm>
        </p:spPr>
        <p:txBody>
          <a:bodyPr>
            <a:normAutofit/>
          </a:bodyPr>
          <a:lstStyle>
            <a:lvl1pPr marL="9525" indent="0" algn="ctr">
              <a:buFontTx/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9" name="Slide Number">
            <a:extLst>
              <a:ext uri="{FF2B5EF4-FFF2-40B4-BE49-F238E27FC236}">
                <a16:creationId xmlns:a16="http://schemas.microsoft.com/office/drawing/2014/main" id="{FADA3DD6-75BE-BD2F-AE3A-44D14B80E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5010" y="652557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9" name="Picture Logo" descr="King County Council logo.">
            <a:extLst>
              <a:ext uri="{FF2B5EF4-FFF2-40B4-BE49-F238E27FC236}">
                <a16:creationId xmlns:a16="http://schemas.microsoft.com/office/drawing/2014/main" id="{C808853F-C6D8-8A6A-E83C-9504E7CE3B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36100" y="6118953"/>
            <a:ext cx="2330115" cy="41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5A741C36-8AE4-74BD-688A-5538C8D86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5753100" cy="65836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BF616308-77A5-D5BC-0FA7-5B48787FC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767708"/>
            <a:ext cx="4546600" cy="3793671"/>
          </a:xfrm>
        </p:spPr>
        <p:txBody>
          <a:bodyPr anchor="t"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17" name="Text Placeholder">
            <a:extLst>
              <a:ext uri="{FF2B5EF4-FFF2-40B4-BE49-F238E27FC236}">
                <a16:creationId xmlns:a16="http://schemas.microsoft.com/office/drawing/2014/main" id="{D00C6201-81BF-B0AB-EE18-6FBA6E6089D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3300" y="812591"/>
            <a:ext cx="5448300" cy="5232400"/>
          </a:xfrm>
        </p:spPr>
        <p:txBody>
          <a:bodyPr/>
          <a:lstStyle>
            <a:lvl1pPr marL="238125" indent="-238125">
              <a:buFont typeface="Arial" panose="020B0604020202020204" pitchFamily="34" charset="0"/>
              <a:buChar char="•"/>
              <a:tabLst/>
              <a:defRPr/>
            </a:lvl1pPr>
            <a:lvl2pPr>
              <a:spcBef>
                <a:spcPts val="1600"/>
              </a:spcBef>
              <a:defRPr/>
            </a:lvl2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7F61C74F-7BD3-5654-7719-1EB5283FC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27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/>
          </a:p>
        </p:txBody>
      </p:sp>
      <p:pic>
        <p:nvPicPr>
          <p:cNvPr id="3" name="Picture Logo" descr="King County Council logo.">
            <a:extLst>
              <a:ext uri="{FF2B5EF4-FFF2-40B4-BE49-F238E27FC236}">
                <a16:creationId xmlns:a16="http://schemas.microsoft.com/office/drawing/2014/main" id="{8BBA8C40-4299-26C6-129F-504321A3A78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186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FE98BA8D-8F71-9538-AED0-014440FD99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365125"/>
            <a:ext cx="105664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A8BF8D80-5CF6-EF79-8FFC-ED72961946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100" y="1825625"/>
            <a:ext cx="10553700" cy="4086226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300 characters.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C0BF175B-7286-857E-7903-BAF9405D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DFF57658-E8AE-74C9-861C-5504A968AA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383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EBA5696F-16E9-8DCD-2D6D-35708C55FC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365125"/>
            <a:ext cx="105537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3" name="Content Placeholder Left">
            <a:extLst>
              <a:ext uri="{FF2B5EF4-FFF2-40B4-BE49-F238E27FC236}">
                <a16:creationId xmlns:a16="http://schemas.microsoft.com/office/drawing/2014/main" id="{470A1942-BA31-B1BA-B6D5-82CD3BB3528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00100" y="1790701"/>
            <a:ext cx="5046064" cy="41529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4" name="Content Placeholder Right">
            <a:extLst>
              <a:ext uri="{FF2B5EF4-FFF2-40B4-BE49-F238E27FC236}">
                <a16:creationId xmlns:a16="http://schemas.microsoft.com/office/drawing/2014/main" id="{00A75471-FD38-B466-B087-29DD83A2DCB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307736" y="1790701"/>
            <a:ext cx="5046064" cy="415290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6C16481C-F445-89AE-3AC5-104FBD4C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Picture Logo" descr="King County Council logo.">
            <a:extLst>
              <a:ext uri="{FF2B5EF4-FFF2-40B4-BE49-F238E27FC236}">
                <a16:creationId xmlns:a16="http://schemas.microsoft.com/office/drawing/2014/main" id="{651D3DCD-1FEF-AF91-1855-6ED5B6C206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857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FE98BA8D-8F71-9538-AED0-014440FD99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365125"/>
            <a:ext cx="105664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5" name="Table Placeholder">
            <a:extLst>
              <a:ext uri="{FF2B5EF4-FFF2-40B4-BE49-F238E27FC236}">
                <a16:creationId xmlns:a16="http://schemas.microsoft.com/office/drawing/2014/main" id="{2425129B-4FF8-B2F6-B035-028D556510D1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800100" y="1790701"/>
            <a:ext cx="6578600" cy="366572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Text Placeholder Caption">
            <a:extLst>
              <a:ext uri="{FF2B5EF4-FFF2-40B4-BE49-F238E27FC236}">
                <a16:creationId xmlns:a16="http://schemas.microsoft.com/office/drawing/2014/main" id="{CC939356-2427-7649-9009-D2A3229085A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9029" y="5629275"/>
            <a:ext cx="6713537" cy="771525"/>
          </a:xfrm>
        </p:spPr>
        <p:txBody>
          <a:bodyPr/>
          <a:lstStyle>
            <a:lvl1pPr marL="9525" indent="0">
              <a:buFontTx/>
              <a:buNone/>
              <a:defRPr sz="1800"/>
            </a:lvl1pPr>
            <a:lvl2pPr marL="202057" indent="0">
              <a:buFontTx/>
              <a:buNone/>
              <a:defRPr/>
            </a:lvl2pPr>
            <a:lvl3pPr marL="357696" indent="0">
              <a:buFontTx/>
              <a:buNone/>
              <a:defRPr/>
            </a:lvl3pPr>
            <a:lvl4pPr marL="522287" indent="0">
              <a:buFontTx/>
              <a:buNone/>
              <a:defRPr/>
            </a:lvl4pPr>
            <a:lvl5pPr marL="70974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add caption.</a:t>
            </a:r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A8BF8D80-5CF6-EF79-8FFC-ED72961946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615005" y="1690688"/>
            <a:ext cx="3776896" cy="3765733"/>
          </a:xfrm>
        </p:spPr>
        <p:txBody>
          <a:bodyPr/>
          <a:lstStyle>
            <a:lvl1pPr marL="36957" indent="0">
              <a:buFontTx/>
              <a:buNone/>
              <a:defRPr sz="2400"/>
            </a:lvl1pPr>
          </a:lstStyle>
          <a:p>
            <a:pPr lvl="0"/>
            <a:r>
              <a:rPr lang="en-US" dirty="0"/>
              <a:t>Click to add text – about 150 characters.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C0BF175B-7286-857E-7903-BAF9405D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DFF57658-E8AE-74C9-861C-5504A968AA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786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Image,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9754EEF-98B0-5AC6-891D-7989C7A000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365125"/>
            <a:ext cx="105537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6" name="Text Placeholder">
            <a:extLst>
              <a:ext uri="{FF2B5EF4-FFF2-40B4-BE49-F238E27FC236}">
                <a16:creationId xmlns:a16="http://schemas.microsoft.com/office/drawing/2014/main" id="{895B81B9-271D-3689-EC02-4AFB94A588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099" y="1790699"/>
            <a:ext cx="5111025" cy="3990299"/>
          </a:xfrm>
        </p:spPr>
        <p:txBody>
          <a:bodyPr/>
          <a:lstStyle>
            <a:lvl2pPr marL="0" indent="0">
              <a:buFontTx/>
              <a:buNone/>
              <a:defRPr/>
            </a:lvl2pPr>
          </a:lstStyle>
          <a:p>
            <a:pPr lvl="1"/>
            <a:r>
              <a:rPr lang="en-US" dirty="0"/>
              <a:t>Click to add text – about 150 characters.</a:t>
            </a:r>
          </a:p>
        </p:txBody>
      </p:sp>
      <p:sp>
        <p:nvSpPr>
          <p:cNvPr id="2" name="Picture Placeholder">
            <a:extLst>
              <a:ext uri="{FF2B5EF4-FFF2-40B4-BE49-F238E27FC236}">
                <a16:creationId xmlns:a16="http://schemas.microsoft.com/office/drawing/2014/main" id="{0A6E6BAC-82CF-3394-8C6F-2FA67416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80877" y="1790700"/>
            <a:ext cx="5065776" cy="3060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">
            <a:extLst>
              <a:ext uri="{FF2B5EF4-FFF2-40B4-BE49-F238E27FC236}">
                <a16:creationId xmlns:a16="http://schemas.microsoft.com/office/drawing/2014/main" id="{C03457B8-479A-231F-1429-CDBFFAF967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96560" y="5057099"/>
            <a:ext cx="5150093" cy="723900"/>
          </a:xfrm>
        </p:spPr>
        <p:txBody>
          <a:bodyPr/>
          <a:lstStyle>
            <a:lvl1pPr marL="9525" indent="0">
              <a:spcBef>
                <a:spcPts val="0"/>
              </a:spcBef>
              <a:spcAft>
                <a:spcPts val="0"/>
              </a:spcAft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shown here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7" name="Slide Number Placeholder">
            <a:extLst>
              <a:ext uri="{FF2B5EF4-FFF2-40B4-BE49-F238E27FC236}">
                <a16:creationId xmlns:a16="http://schemas.microsoft.com/office/drawing/2014/main" id="{364EBCF1-B948-D0F4-1999-BC15F3D8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8076A378-A04B-8707-443A-36643E89A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55477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13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9754EEF-98B0-5AC6-891D-7989C7A000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365125"/>
            <a:ext cx="10553700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8" name="Picture Placeholder Left">
            <a:extLst>
              <a:ext uri="{FF2B5EF4-FFF2-40B4-BE49-F238E27FC236}">
                <a16:creationId xmlns:a16="http://schemas.microsoft.com/office/drawing/2014/main" id="{1A5DFDA5-6413-60BA-928A-2C61A9627A4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0100" y="1790700"/>
            <a:ext cx="5065776" cy="3060700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Text Placeholder Left">
            <a:extLst>
              <a:ext uri="{FF2B5EF4-FFF2-40B4-BE49-F238E27FC236}">
                <a16:creationId xmlns:a16="http://schemas.microsoft.com/office/drawing/2014/main" id="{0987B664-DA04-801A-C05F-B1139EF8A34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7530" y="5066166"/>
            <a:ext cx="5150093" cy="754062"/>
          </a:xfrm>
        </p:spPr>
        <p:txBody>
          <a:bodyPr/>
          <a:lstStyle>
            <a:lvl1pPr marL="9525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above is 400px wide x 250px high.</a:t>
            </a:r>
          </a:p>
        </p:txBody>
      </p:sp>
      <p:sp>
        <p:nvSpPr>
          <p:cNvPr id="2" name="Picture Placeholder Right">
            <a:extLst>
              <a:ext uri="{FF2B5EF4-FFF2-40B4-BE49-F238E27FC236}">
                <a16:creationId xmlns:a16="http://schemas.microsoft.com/office/drawing/2014/main" id="{0A6E6BAC-82CF-3394-8C6F-2FA67416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80877" y="1790701"/>
            <a:ext cx="5065776" cy="3060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Right">
            <a:extLst>
              <a:ext uri="{FF2B5EF4-FFF2-40B4-BE49-F238E27FC236}">
                <a16:creationId xmlns:a16="http://schemas.microsoft.com/office/drawing/2014/main" id="{C03457B8-479A-231F-1429-CDBFFAF967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96560" y="5057099"/>
            <a:ext cx="5150093" cy="723900"/>
          </a:xfrm>
        </p:spPr>
        <p:txBody>
          <a:bodyPr/>
          <a:lstStyle>
            <a:lvl1pPr marL="9525" indent="0">
              <a:spcBef>
                <a:spcPts val="0"/>
              </a:spcBef>
              <a:spcAft>
                <a:spcPts val="0"/>
              </a:spcAft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shown here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7" name="Slide Number Placeholder">
            <a:extLst>
              <a:ext uri="{FF2B5EF4-FFF2-40B4-BE49-F238E27FC236}">
                <a16:creationId xmlns:a16="http://schemas.microsoft.com/office/drawing/2014/main" id="{364EBCF1-B948-D0F4-1999-BC15F3D8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25489" y="652557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8076A378-A04B-8707-443A-36643E89A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55477" y="6110288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672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6DB69B-837C-76C9-E40A-2C9FB0C4B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85535-A221-C979-B386-6B8A3C867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862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1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CEE2502-206D-DCF1-A3DC-89DD8342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" y="6583680"/>
            <a:ext cx="12191999" cy="2743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01F83-3DC0-60FB-8E28-1C1F4137CB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2629" y="651287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895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6" r:id="rId3"/>
    <p:sldLayoutId id="2147483650" r:id="rId4"/>
    <p:sldLayoutId id="2147483652" r:id="rId5"/>
    <p:sldLayoutId id="2147483663" r:id="rId6"/>
    <p:sldLayoutId id="2147483657" r:id="rId7"/>
    <p:sldLayoutId id="2147483664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38125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03225" indent="-201168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522288" indent="-164592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163513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865188" indent="-155448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1128" userDrawn="1">
          <p15:clr>
            <a:srgbClr val="F26B43"/>
          </p15:clr>
        </p15:guide>
        <p15:guide id="4" pos="504" userDrawn="1">
          <p15:clr>
            <a:srgbClr val="F26B43"/>
          </p15:clr>
        </p15:guide>
        <p15:guide id="5" pos="7152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  <p15:guide id="8" pos="19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C468CAE-B03F-1531-C124-34DD05631F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Title: Option 1</a:t>
            </a:r>
          </a:p>
        </p:txBody>
      </p:sp>
      <p:sp>
        <p:nvSpPr>
          <p:cNvPr id="3" name="Subtitle">
            <a:extLst>
              <a:ext uri="{FF2B5EF4-FFF2-40B4-BE49-F238E27FC236}">
                <a16:creationId xmlns:a16="http://schemas.microsoft.com/office/drawing/2014/main" id="{0821DA47-FD74-F0AE-B160-D96CCDF1FF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Presentation Subtitle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C5EED9A8-9391-DFD0-1E21-893331DBDE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2498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0CE4051A-6178-5DEB-C455-FD33938CC3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Title: Option 2</a:t>
            </a:r>
          </a:p>
        </p:txBody>
      </p:sp>
      <p:sp>
        <p:nvSpPr>
          <p:cNvPr id="3" name="Subtitle">
            <a:extLst>
              <a:ext uri="{FF2B5EF4-FFF2-40B4-BE49-F238E27FC236}">
                <a16:creationId xmlns:a16="http://schemas.microsoft.com/office/drawing/2014/main" id="{D905F8D5-BB54-CA45-F3C4-80B0C9D721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Presentation Subtitle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D3A12D15-C608-437A-6660-4F25FEEF3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268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03867864-6B3F-0C59-0483-0C0409BB7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Accessible Content</a:t>
            </a:r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BD7BAAAF-A339-9C4C-10FC-4C23913FE2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28600" indent="-228600"/>
            <a:r>
              <a:rPr lang="en-US" dirty="0"/>
              <a:t>Unique title for each slide</a:t>
            </a:r>
          </a:p>
          <a:p>
            <a:pPr marL="228600" indent="-228600"/>
            <a:r>
              <a:rPr lang="en-US" dirty="0"/>
              <a:t>As few words as possible</a:t>
            </a:r>
          </a:p>
          <a:p>
            <a:pPr marL="228600" indent="-228600"/>
            <a:r>
              <a:rPr lang="en-US" dirty="0"/>
              <a:t>Bullets, not long sentences</a:t>
            </a:r>
          </a:p>
          <a:p>
            <a:endParaRPr lang="en-US" dirty="0"/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79129527-4CBA-B41B-D87D-89B15AE99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19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30B62-C609-91C5-9F9A-C46E73225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75ABE80-6D90-10E7-AFA7-26A605796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 Tab:</a:t>
            </a:r>
            <a:br>
              <a:rPr lang="en-US" dirty="0"/>
            </a:br>
            <a:br>
              <a:rPr lang="en-US" sz="2200" dirty="0"/>
            </a:br>
            <a:r>
              <a:rPr lang="en-US" dirty="0"/>
              <a:t>Check Accessibility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05956A99-61B4-331E-5409-38971C115A2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Add Alt Text for images. </a:t>
            </a:r>
          </a:p>
          <a:p>
            <a:r>
              <a:rPr lang="en-US" dirty="0"/>
              <a:t>Uncheck decorative images in Reading Order Pane.</a:t>
            </a:r>
          </a:p>
          <a:p>
            <a:pPr marL="228600" indent="-228600"/>
            <a:r>
              <a:rPr lang="en-US" dirty="0"/>
              <a:t>Use Reading Order Pane </a:t>
            </a:r>
            <a:br>
              <a:rPr lang="en-US" dirty="0"/>
            </a:br>
            <a:r>
              <a:rPr lang="en-US" dirty="0"/>
              <a:t>to drag items into logical </a:t>
            </a:r>
            <a:br>
              <a:rPr lang="en-US" dirty="0"/>
            </a:br>
            <a:r>
              <a:rPr lang="en-US" dirty="0"/>
              <a:t>reading order. </a:t>
            </a:r>
          </a:p>
          <a:p>
            <a:pPr marL="228600" indent="-228600"/>
            <a:r>
              <a:rPr lang="en-US" dirty="0"/>
              <a:t>Reading Order Pane controls order for the screen reader, </a:t>
            </a:r>
            <a:br>
              <a:rPr lang="en-US" dirty="0"/>
            </a:br>
            <a:r>
              <a:rPr lang="en-US" dirty="0"/>
              <a:t>from top to bottom.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BC99990B-9CEE-6F0A-EF25-98F4E9652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48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CFB75666-63E0-0019-214A-6CCD2794F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Column</a:t>
            </a:r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FE826E63-7237-EA35-FF3A-D2C0D2E5163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Click to add text – about 300 characters or 50 words.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7E46DCA-3DA3-8E17-BFAD-045875FF1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132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24452AF0-582C-CAE6-67F6-58F40B471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 Columns</a:t>
            </a:r>
          </a:p>
        </p:txBody>
      </p:sp>
      <p:sp>
        <p:nvSpPr>
          <p:cNvPr id="3" name="Text Left Column">
            <a:extLst>
              <a:ext uri="{FF2B5EF4-FFF2-40B4-BE49-F238E27FC236}">
                <a16:creationId xmlns:a16="http://schemas.microsoft.com/office/drawing/2014/main" id="{B7311D5D-C511-6BFF-6707-50D05A67248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Click to add text – about 150 characters or 25 words.</a:t>
            </a:r>
          </a:p>
        </p:txBody>
      </p:sp>
      <p:sp>
        <p:nvSpPr>
          <p:cNvPr id="4" name="Text Right Column">
            <a:extLst>
              <a:ext uri="{FF2B5EF4-FFF2-40B4-BE49-F238E27FC236}">
                <a16:creationId xmlns:a16="http://schemas.microsoft.com/office/drawing/2014/main" id="{1C82CDF0-6CB8-25D9-4A71-32191D5F2B9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Click to add text – about 150 characters or 25 words.</a:t>
            </a:r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783098C9-A4E1-739D-3A88-D6B0A3366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488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5D3BED7E-01F1-6C85-1ED3-00CBF822A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Slide with Table and Text</a:t>
            </a:r>
          </a:p>
        </p:txBody>
      </p:sp>
      <p:graphicFrame>
        <p:nvGraphicFramePr>
          <p:cNvPr id="12" name="Table">
            <a:extLst>
              <a:ext uri="{FF2B5EF4-FFF2-40B4-BE49-F238E27FC236}">
                <a16:creationId xmlns:a16="http://schemas.microsoft.com/office/drawing/2014/main" id="{065D0442-5D23-81BD-789D-B76B6D791066}"/>
              </a:ext>
            </a:extLst>
          </p:cNvPr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163296133"/>
              </p:ext>
            </p:extLst>
          </p:nvPr>
        </p:nvGraphicFramePr>
        <p:xfrm>
          <a:off x="800100" y="1790699"/>
          <a:ext cx="6578600" cy="37657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44650">
                  <a:extLst>
                    <a:ext uri="{9D8B030D-6E8A-4147-A177-3AD203B41FA5}">
                      <a16:colId xmlns:a16="http://schemas.microsoft.com/office/drawing/2014/main" val="3255884085"/>
                    </a:ext>
                  </a:extLst>
                </a:gridCol>
                <a:gridCol w="1644650">
                  <a:extLst>
                    <a:ext uri="{9D8B030D-6E8A-4147-A177-3AD203B41FA5}">
                      <a16:colId xmlns:a16="http://schemas.microsoft.com/office/drawing/2014/main" val="1253044140"/>
                    </a:ext>
                  </a:extLst>
                </a:gridCol>
                <a:gridCol w="1644650">
                  <a:extLst>
                    <a:ext uri="{9D8B030D-6E8A-4147-A177-3AD203B41FA5}">
                      <a16:colId xmlns:a16="http://schemas.microsoft.com/office/drawing/2014/main" val="388379011"/>
                    </a:ext>
                  </a:extLst>
                </a:gridCol>
                <a:gridCol w="1644650">
                  <a:extLst>
                    <a:ext uri="{9D8B030D-6E8A-4147-A177-3AD203B41FA5}">
                      <a16:colId xmlns:a16="http://schemas.microsoft.com/office/drawing/2014/main" val="4056190788"/>
                    </a:ext>
                  </a:extLst>
                </a:gridCol>
              </a:tblGrid>
              <a:tr h="753146"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COLUMN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COLUMN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/>
                        <a:t>COLUMN 3</a:t>
                      </a:r>
                      <a:endParaRPr lang="en-US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7422847"/>
                  </a:ext>
                </a:extLst>
              </a:tr>
              <a:tr h="753146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ROW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$1,000,000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3150970"/>
                  </a:ext>
                </a:extLst>
              </a:tr>
              <a:tr h="7531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ROW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$2,000,000</a:t>
                      </a:r>
                    </a:p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80389128"/>
                  </a:ext>
                </a:extLst>
              </a:tr>
              <a:tr h="7531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ROW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$3,000,000</a:t>
                      </a:r>
                    </a:p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41460135"/>
                  </a:ext>
                </a:extLst>
              </a:tr>
              <a:tr h="7531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ROW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$4,000,000</a:t>
                      </a:r>
                    </a:p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8827882"/>
                  </a:ext>
                </a:extLst>
              </a:tr>
            </a:tbl>
          </a:graphicData>
        </a:graphic>
      </p:graphicFrame>
      <p:sp>
        <p:nvSpPr>
          <p:cNvPr id="6" name="Table Caption">
            <a:extLst>
              <a:ext uri="{FF2B5EF4-FFF2-40B4-BE49-F238E27FC236}">
                <a16:creationId xmlns:a16="http://schemas.microsoft.com/office/drawing/2014/main" id="{787B3732-AFC5-DAFF-CDAF-57858F70D3A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caption.</a:t>
            </a:r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814087DB-77BB-3D11-8E23-EFA3AB2ED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en-US" dirty="0"/>
              <a:t>Table Design Tab: </a:t>
            </a:r>
            <a:br>
              <a:rPr lang="en-US" dirty="0"/>
            </a:br>
            <a:r>
              <a:rPr lang="en-US" dirty="0"/>
              <a:t>Check Header Row box and/or First Column.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US" dirty="0"/>
              <a:t>Keep information simple.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US" dirty="0"/>
              <a:t>Don’t merge or split cells.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US" dirty="0"/>
              <a:t>Describe table with </a:t>
            </a:r>
            <a:br>
              <a:rPr lang="en-US" dirty="0"/>
            </a:br>
            <a:r>
              <a:rPr lang="en-US" dirty="0"/>
              <a:t>Alt Text.</a:t>
            </a:r>
          </a:p>
          <a:p>
            <a:endParaRPr lang="en-US" dirty="0"/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E1B448E-520C-5BA9-C606-4E74D08B2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396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">
            <a:extLst>
              <a:ext uri="{FF2B5EF4-FFF2-40B4-BE49-F238E27FC236}">
                <a16:creationId xmlns:a16="http://schemas.microsoft.com/office/drawing/2014/main" id="{339BD481-F073-1C71-3A90-5BCC15DA3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Image with Text</a:t>
            </a:r>
          </a:p>
        </p:txBody>
      </p:sp>
      <p:sp>
        <p:nvSpPr>
          <p:cNvPr id="2" name="Text">
            <a:extLst>
              <a:ext uri="{FF2B5EF4-FFF2-40B4-BE49-F238E27FC236}">
                <a16:creationId xmlns:a16="http://schemas.microsoft.com/office/drawing/2014/main" id="{4086EFB9-D6A7-6295-ADB1-91A7F36C2F4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Click to add text – about 150 characters or 25 words</a:t>
            </a:r>
          </a:p>
        </p:txBody>
      </p:sp>
      <p:pic>
        <p:nvPicPr>
          <p:cNvPr id="8" name="Picture" descr="King County Council Chambers.">
            <a:extLst>
              <a:ext uri="{FF2B5EF4-FFF2-40B4-BE49-F238E27FC236}">
                <a16:creationId xmlns:a16="http://schemas.microsoft.com/office/drawing/2014/main" id="{5331C6CE-6D6C-EF4E-500C-776B8FC3489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814" b="1814"/>
          <a:stretch>
            <a:fillRect/>
          </a:stretch>
        </p:blipFill>
        <p:spPr/>
      </p:pic>
      <p:sp>
        <p:nvSpPr>
          <p:cNvPr id="4" name="Picture Caption">
            <a:extLst>
              <a:ext uri="{FF2B5EF4-FFF2-40B4-BE49-F238E27FC236}">
                <a16:creationId xmlns:a16="http://schemas.microsoft.com/office/drawing/2014/main" id="{61B31D4D-A40A-0015-14D7-01A80019BCA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caption. </a:t>
            </a:r>
            <a:r>
              <a:rPr lang="en-US"/>
              <a:t>Image size above is </a:t>
            </a:r>
            <a:br>
              <a:rPr lang="en-US"/>
            </a:br>
            <a:r>
              <a:rPr lang="en-US"/>
              <a:t>400px wide x 250px high.</a:t>
            </a:r>
            <a:endParaRPr lang="en-US" dirty="0"/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6E0DC248-06EE-E5A0-8B66-140F04B6C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137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7A970353-6F36-5524-1B50-E153548B2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 Images with Captions</a:t>
            </a:r>
          </a:p>
        </p:txBody>
      </p:sp>
      <p:pic>
        <p:nvPicPr>
          <p:cNvPr id="9" name="Picture Left Column" descr="Japanese Garden at Seattle’s Arboretum. Trees with brilliant fall colors surround a small body or water.">
            <a:extLst>
              <a:ext uri="{FF2B5EF4-FFF2-40B4-BE49-F238E27FC236}">
                <a16:creationId xmlns:a16="http://schemas.microsoft.com/office/drawing/2014/main" id="{43D8204E-126D-2745-AF0A-2F0974EB4BE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t="1664" b="1664"/>
          <a:stretch>
            <a:fillRect/>
          </a:stretch>
        </p:blipFill>
        <p:spPr/>
      </p:pic>
      <p:sp>
        <p:nvSpPr>
          <p:cNvPr id="4" name="Picture Caption Left">
            <a:extLst>
              <a:ext uri="{FF2B5EF4-FFF2-40B4-BE49-F238E27FC236}">
                <a16:creationId xmlns:a16="http://schemas.microsoft.com/office/drawing/2014/main" id="{481EF301-AA65-F7C2-8BDD-66E1E391154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Click to add caption. Image size above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pic>
        <p:nvPicPr>
          <p:cNvPr id="11" name="Picture Right Column" descr="A farm in Enumclaw, with mountains and Mount Rainier in the background.">
            <a:extLst>
              <a:ext uri="{FF2B5EF4-FFF2-40B4-BE49-F238E27FC236}">
                <a16:creationId xmlns:a16="http://schemas.microsoft.com/office/drawing/2014/main" id="{4F401C02-D2C8-3B8F-3726-CDD5B8A2D11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/>
          <a:srcRect t="1664" b="1664"/>
          <a:stretch>
            <a:fillRect/>
          </a:stretch>
        </p:blipFill>
        <p:spPr/>
      </p:pic>
      <p:sp>
        <p:nvSpPr>
          <p:cNvPr id="6" name="Picture Caption Right">
            <a:extLst>
              <a:ext uri="{FF2B5EF4-FFF2-40B4-BE49-F238E27FC236}">
                <a16:creationId xmlns:a16="http://schemas.microsoft.com/office/drawing/2014/main" id="{A5105A69-C3C2-65D7-33B5-7DF750127D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caption. Image size above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B6CA1D5E-F820-1315-9257-BA109331D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536536"/>
      </p:ext>
    </p:extLst>
  </p:cSld>
  <p:clrMapOvr>
    <a:masterClrMapping/>
  </p:clrMapOvr>
</p:sld>
</file>

<file path=ppt/theme/theme1.xml><?xml version="1.0" encoding="utf-8"?>
<a:theme xmlns:a="http://schemas.openxmlformats.org/drawingml/2006/main" name="KCC Theme - Albacore">
  <a:themeElements>
    <a:clrScheme name="Custom 1">
      <a:dk1>
        <a:srgbClr val="000000"/>
      </a:dk1>
      <a:lt1>
        <a:srgbClr val="FFFFFF"/>
      </a:lt1>
      <a:dk2>
        <a:srgbClr val="555555"/>
      </a:dk2>
      <a:lt2>
        <a:srgbClr val="E6E6E6"/>
      </a:lt2>
      <a:accent1>
        <a:srgbClr val="187089"/>
      </a:accent1>
      <a:accent2>
        <a:srgbClr val="1FABB3"/>
      </a:accent2>
      <a:accent3>
        <a:srgbClr val="DA7059"/>
      </a:accent3>
      <a:accent4>
        <a:srgbClr val="CDF3FF"/>
      </a:accent4>
      <a:accent5>
        <a:srgbClr val="187089"/>
      </a:accent5>
      <a:accent6>
        <a:srgbClr val="187089"/>
      </a:accent6>
      <a:hlink>
        <a:srgbClr val="1A9CFF"/>
      </a:hlink>
      <a:folHlink>
        <a:srgbClr val="1A9CFF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KCC-Accessible-Slide-Template1" id="{3792A601-483C-5649-9036-2F3B5E2C31BD}" vid="{C32774AA-157C-3648-8B5F-039110E64B8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651</TotalTime>
  <Words>290</Words>
  <Application>Microsoft Macintosh PowerPoint</Application>
  <PresentationFormat>Widescreen</PresentationFormat>
  <Paragraphs>61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Arial</vt:lpstr>
      <vt:lpstr>Gill Sans MT</vt:lpstr>
      <vt:lpstr>KCC Theme - Albacore</vt:lpstr>
      <vt:lpstr>Presentation Title: Option 1</vt:lpstr>
      <vt:lpstr>Presentation Title: Option 2</vt:lpstr>
      <vt:lpstr>Accessible Content</vt:lpstr>
      <vt:lpstr>Review Tab:  Check Accessibility </vt:lpstr>
      <vt:lpstr>One Column</vt:lpstr>
      <vt:lpstr>Two Columns</vt:lpstr>
      <vt:lpstr>Slide with Table and Text</vt:lpstr>
      <vt:lpstr>One Image with Text</vt:lpstr>
      <vt:lpstr>Two Images with Captions</vt:lpstr>
    </vt:vector>
  </TitlesOfParts>
  <Manager/>
  <Company>King County Council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Accessible PowerPoint Albacore Theme</dc:title>
  <dc:subject>For Council and Committee Meetings</dc:subject>
  <dc:creator>Higgins, Jane</dc:creator>
  <cp:keywords/>
  <dc:description/>
  <cp:lastModifiedBy>Higgins, Jane</cp:lastModifiedBy>
  <cp:revision>226</cp:revision>
  <dcterms:created xsi:type="dcterms:W3CDTF">2026-03-16T18:30:31Z</dcterms:created>
  <dcterms:modified xsi:type="dcterms:W3CDTF">2026-04-16T18:28:20Z</dcterms:modified>
  <cp:category/>
</cp:coreProperties>
</file>