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7"/>
  </p:notesMasterIdLst>
  <p:sldIdLst>
    <p:sldId id="258" r:id="rId5"/>
    <p:sldId id="259" r:id="rId6"/>
  </p:sldIdLst>
  <p:sldSz cx="15240000" cy="85725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Open Sans" panose="020B0606030504020204" pitchFamily="34" charset="0"/>
      <p:regular r:id="rId12"/>
      <p:bold r:id="rId13"/>
      <p:italic r:id="rId14"/>
      <p:boldItalic r:id="rId15"/>
    </p:embeddedFont>
    <p:embeddedFont>
      <p:font typeface="Open Sans Bold" panose="020B0806030504020204" charset="0"/>
      <p:regular r:id="rId16"/>
      <p:bold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5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4.fntdata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B161C-9976-4114-B1AA-E7821611837E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0BA6CD-24DC-4333-8F21-FEE819C2C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75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7250" y="2020299"/>
            <a:ext cx="2024855" cy="1625658"/>
            <a:chOff x="0" y="0"/>
            <a:chExt cx="2699807" cy="2167544"/>
          </a:xfrm>
        </p:grpSpPr>
        <p:sp>
          <p:nvSpPr>
            <p:cNvPr id="3" name="Freeform 3"/>
            <p:cNvSpPr/>
            <p:nvPr/>
          </p:nvSpPr>
          <p:spPr>
            <a:xfrm rot="512141">
              <a:off x="1394831" y="933108"/>
              <a:ext cx="1226439" cy="1149787"/>
            </a:xfrm>
            <a:custGeom>
              <a:avLst/>
              <a:gdLst/>
              <a:ahLst/>
              <a:cxnLst/>
              <a:rect l="l" t="t" r="r" b="b"/>
              <a:pathLst>
                <a:path w="1226439" h="1149787">
                  <a:moveTo>
                    <a:pt x="0" y="0"/>
                  </a:moveTo>
                  <a:lnTo>
                    <a:pt x="1226439" y="0"/>
                  </a:lnTo>
                  <a:lnTo>
                    <a:pt x="1226439" y="1149786"/>
                  </a:lnTo>
                  <a:lnTo>
                    <a:pt x="0" y="114978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046151" cy="1991587"/>
            </a:xfrm>
            <a:custGeom>
              <a:avLst/>
              <a:gdLst/>
              <a:ahLst/>
              <a:cxnLst/>
              <a:rect l="l" t="t" r="r" b="b"/>
              <a:pathLst>
                <a:path w="2046151" h="1991587">
                  <a:moveTo>
                    <a:pt x="0" y="0"/>
                  </a:moveTo>
                  <a:lnTo>
                    <a:pt x="2046151" y="0"/>
                  </a:lnTo>
                  <a:lnTo>
                    <a:pt x="2046151" y="1991587"/>
                  </a:lnTo>
                  <a:lnTo>
                    <a:pt x="0" y="19915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5" name="Freeform 5"/>
          <p:cNvSpPr/>
          <p:nvPr/>
        </p:nvSpPr>
        <p:spPr>
          <a:xfrm>
            <a:off x="857250" y="3779307"/>
            <a:ext cx="1699997" cy="1617122"/>
          </a:xfrm>
          <a:custGeom>
            <a:avLst/>
            <a:gdLst/>
            <a:ahLst/>
            <a:cxnLst/>
            <a:rect l="l" t="t" r="r" b="b"/>
            <a:pathLst>
              <a:path w="1699997" h="1617122">
                <a:moveTo>
                  <a:pt x="0" y="0"/>
                </a:moveTo>
                <a:lnTo>
                  <a:pt x="1699997" y="0"/>
                </a:lnTo>
                <a:lnTo>
                  <a:pt x="1699997" y="1617122"/>
                </a:lnTo>
                <a:lnTo>
                  <a:pt x="0" y="16171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3142561" y="3893178"/>
            <a:ext cx="11240189" cy="1313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Open Sans"/>
              </a:rPr>
              <a:t>Measles can live in the air and on surfaces for up to 2 hours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57250" y="752475"/>
            <a:ext cx="10953750" cy="8636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 dirty="0">
                <a:solidFill>
                  <a:srgbClr val="000000"/>
                </a:solidFill>
                <a:latin typeface="Open Sans Bold"/>
              </a:rPr>
              <a:t>How does measles spread?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142561" y="2471813"/>
            <a:ext cx="8795198" cy="646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20421" lvl="1" indent="-410210">
              <a:lnSpc>
                <a:spcPts val="5320"/>
              </a:lnSpc>
              <a:buFont typeface="Arial"/>
              <a:buChar char="•"/>
            </a:pPr>
            <a:r>
              <a:rPr lang="en-US" sz="3800">
                <a:solidFill>
                  <a:srgbClr val="000000"/>
                </a:solidFill>
                <a:latin typeface="Open Sans"/>
              </a:rPr>
              <a:t>Coughing and sneezing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857250" y="5506439"/>
            <a:ext cx="13525500" cy="1979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0"/>
              </a:lnSpc>
            </a:pPr>
            <a:r>
              <a:rPr lang="en-US" sz="3800">
                <a:solidFill>
                  <a:srgbClr val="000000"/>
                </a:solidFill>
                <a:latin typeface="Open Sans"/>
              </a:rPr>
              <a:t>This means you can catch measles from entering a room where an infected person has been, even if they left over an hour ago.</a:t>
            </a:r>
          </a:p>
        </p:txBody>
      </p:sp>
      <p:sp>
        <p:nvSpPr>
          <p:cNvPr id="10" name="Freeform 10"/>
          <p:cNvSpPr/>
          <p:nvPr/>
        </p:nvSpPr>
        <p:spPr>
          <a:xfrm>
            <a:off x="12633214" y="7779677"/>
            <a:ext cx="2296858" cy="496695"/>
          </a:xfrm>
          <a:custGeom>
            <a:avLst/>
            <a:gdLst/>
            <a:ahLst/>
            <a:cxnLst/>
            <a:rect l="l" t="t" r="r" b="b"/>
            <a:pathLst>
              <a:path w="2296858" h="496695">
                <a:moveTo>
                  <a:pt x="0" y="0"/>
                </a:moveTo>
                <a:lnTo>
                  <a:pt x="2296858" y="0"/>
                </a:lnTo>
                <a:lnTo>
                  <a:pt x="2296858" y="496696"/>
                </a:lnTo>
                <a:lnTo>
                  <a:pt x="0" y="49669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969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57250" y="2031306"/>
            <a:ext cx="2403677" cy="2489547"/>
            <a:chOff x="0" y="0"/>
            <a:chExt cx="3204903" cy="3319396"/>
          </a:xfrm>
        </p:grpSpPr>
        <p:sp>
          <p:nvSpPr>
            <p:cNvPr id="3" name="Freeform 3"/>
            <p:cNvSpPr/>
            <p:nvPr/>
          </p:nvSpPr>
          <p:spPr>
            <a:xfrm>
              <a:off x="1098595" y="0"/>
              <a:ext cx="2106308" cy="3319396"/>
            </a:xfrm>
            <a:custGeom>
              <a:avLst/>
              <a:gdLst/>
              <a:ahLst/>
              <a:cxnLst/>
              <a:rect l="l" t="t" r="r" b="b"/>
              <a:pathLst>
                <a:path w="2106308" h="3319396">
                  <a:moveTo>
                    <a:pt x="0" y="0"/>
                  </a:moveTo>
                  <a:lnTo>
                    <a:pt x="2106308" y="0"/>
                  </a:lnTo>
                  <a:lnTo>
                    <a:pt x="2106308" y="3319396"/>
                  </a:lnTo>
                  <a:lnTo>
                    <a:pt x="0" y="33193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 flipH="1">
              <a:off x="0" y="0"/>
              <a:ext cx="1912802" cy="3319396"/>
            </a:xfrm>
            <a:custGeom>
              <a:avLst/>
              <a:gdLst/>
              <a:ahLst/>
              <a:cxnLst/>
              <a:rect l="l" t="t" r="r" b="b"/>
              <a:pathLst>
                <a:path w="1912802" h="3319396">
                  <a:moveTo>
                    <a:pt x="1912802" y="0"/>
                  </a:moveTo>
                  <a:lnTo>
                    <a:pt x="0" y="0"/>
                  </a:lnTo>
                  <a:lnTo>
                    <a:pt x="0" y="3319396"/>
                  </a:lnTo>
                  <a:lnTo>
                    <a:pt x="1912802" y="3319396"/>
                  </a:lnTo>
                  <a:lnTo>
                    <a:pt x="1912802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1912802" y="1294174"/>
              <a:ext cx="1054545" cy="1690653"/>
            </a:xfrm>
            <a:custGeom>
              <a:avLst/>
              <a:gdLst/>
              <a:ahLst/>
              <a:cxnLst/>
              <a:rect l="l" t="t" r="r" b="b"/>
              <a:pathLst>
                <a:path w="1054545" h="1690653">
                  <a:moveTo>
                    <a:pt x="0" y="0"/>
                  </a:moveTo>
                  <a:lnTo>
                    <a:pt x="1054545" y="0"/>
                  </a:lnTo>
                  <a:lnTo>
                    <a:pt x="1054545" y="1690653"/>
                  </a:lnTo>
                  <a:lnTo>
                    <a:pt x="0" y="1690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6" name="Freeform 6"/>
          <p:cNvSpPr/>
          <p:nvPr/>
        </p:nvSpPr>
        <p:spPr>
          <a:xfrm>
            <a:off x="981967" y="4939953"/>
            <a:ext cx="2278960" cy="2107088"/>
          </a:xfrm>
          <a:custGeom>
            <a:avLst/>
            <a:gdLst/>
            <a:ahLst/>
            <a:cxnLst/>
            <a:rect l="l" t="t" r="r" b="b"/>
            <a:pathLst>
              <a:path w="2278960" h="2107088">
                <a:moveTo>
                  <a:pt x="0" y="0"/>
                </a:moveTo>
                <a:lnTo>
                  <a:pt x="2278960" y="0"/>
                </a:lnTo>
                <a:lnTo>
                  <a:pt x="2278960" y="2107088"/>
                </a:lnTo>
                <a:lnTo>
                  <a:pt x="0" y="210708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3996158" y="2049751"/>
            <a:ext cx="10386592" cy="49316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20"/>
              </a:lnSpc>
            </a:pPr>
            <a:r>
              <a:rPr lang="en-US" sz="3800" dirty="0">
                <a:solidFill>
                  <a:schemeClr val="bg1"/>
                </a:solidFill>
                <a:latin typeface="Open Sans"/>
              </a:rPr>
              <a:t>Measles can be very serious, especially for young children, pregnant people, and people with weakened immune systems. </a:t>
            </a:r>
          </a:p>
          <a:p>
            <a:pPr>
              <a:lnSpc>
                <a:spcPts val="6999"/>
              </a:lnSpc>
            </a:pPr>
            <a:endParaRPr lang="en-US" sz="3800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5320"/>
              </a:lnSpc>
            </a:pPr>
            <a:r>
              <a:rPr lang="en-US" sz="3800" dirty="0">
                <a:solidFill>
                  <a:schemeClr val="bg1"/>
                </a:solidFill>
                <a:latin typeface="Open Sans"/>
              </a:rPr>
              <a:t>It can cause pneumonia, encephalitis (brain swelling), hearing loss, brain damage, and even death.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74907" y="752475"/>
            <a:ext cx="11456456" cy="863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dirty="0">
                <a:solidFill>
                  <a:schemeClr val="bg1"/>
                </a:solidFill>
                <a:latin typeface="Open Sans Bold"/>
              </a:rPr>
              <a:t>Why do we worry about Measles?</a:t>
            </a:r>
          </a:p>
        </p:txBody>
      </p:sp>
      <p:sp>
        <p:nvSpPr>
          <p:cNvPr id="9" name="Freeform 9"/>
          <p:cNvSpPr/>
          <p:nvPr/>
        </p:nvSpPr>
        <p:spPr>
          <a:xfrm>
            <a:off x="12633214" y="7779677"/>
            <a:ext cx="2296858" cy="496695"/>
          </a:xfrm>
          <a:custGeom>
            <a:avLst/>
            <a:gdLst/>
            <a:ahLst/>
            <a:cxnLst/>
            <a:rect l="l" t="t" r="r" b="b"/>
            <a:pathLst>
              <a:path w="2296858" h="496695">
                <a:moveTo>
                  <a:pt x="0" y="0"/>
                </a:moveTo>
                <a:lnTo>
                  <a:pt x="2296858" y="0"/>
                </a:lnTo>
                <a:lnTo>
                  <a:pt x="2296858" y="496696"/>
                </a:lnTo>
                <a:lnTo>
                  <a:pt x="0" y="49669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8A484F3BE623D46A591F34B6635B4DC" ma:contentTypeVersion="19" ma:contentTypeDescription="Create a new document." ma:contentTypeScope="" ma:versionID="79b3796670656470712c530f39de530c">
  <xsd:schema xmlns:xsd="http://www.w3.org/2001/XMLSchema" xmlns:xs="http://www.w3.org/2001/XMLSchema" xmlns:p="http://schemas.microsoft.com/office/2006/metadata/properties" xmlns:ns2="33bb504c-1809-4a9c-ac85-049493f9acf2" xmlns:ns3="c3041304-8ba1-4e94-876d-5f608309101f" xmlns:ns4="2beaef9f-cf1f-479f-a374-c737fe2c05cb" targetNamespace="http://schemas.microsoft.com/office/2006/metadata/properties" ma:root="true" ma:fieldsID="0c06d08bb5d2e19af3351b239e67ac3a" ns2:_="" ns3:_="" ns4:_="">
    <xsd:import namespace="33bb504c-1809-4a9c-ac85-049493f9acf2"/>
    <xsd:import namespace="c3041304-8ba1-4e94-876d-5f608309101f"/>
    <xsd:import namespace="2beaef9f-cf1f-479f-a374-c737fe2c05c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Item" minOccurs="0"/>
                <xsd:element ref="ns2:lcf76f155ced4ddcb4097134ff3c332f" minOccurs="0"/>
                <xsd:element ref="ns4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bb504c-1809-4a9c-ac85-049493f9ac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Item" ma:index="14" nillable="true" ma:displayName="Name of Document" ma:format="Dropdown" ma:internalName="Item">
      <xsd:simpleType>
        <xsd:restriction base="dms:Choice">
          <xsd:enumeration value="TBvsLTB"/>
          <xsd:enumeration value="FAQ Sheet"/>
          <xsd:enumeration value="Are you at risk?"/>
          <xsd:enumeration value="BoosterScript"/>
          <xsd:enumeration value="COVVaxScripts"/>
          <xsd:enumeration value="Booster Timecode"/>
          <xsd:enumeration value="COVVax Timecodes"/>
          <xsd:enumeration value="BoosterScriptandTimecode"/>
          <xsd:enumeration value="COVVaxScriptandTimecode"/>
          <xsd:enumeration value="Follow Up Email"/>
          <xsd:enumeration value="Follow up Email Exp"/>
          <xsd:enumeration value="LTFU Letter Cases"/>
          <xsd:enumeration value="LTFU Letter Exp"/>
          <xsd:enumeration value="MPV Exp Letter"/>
          <xsd:enumeration value="Facility Checklist"/>
          <xsd:enumeration value="Exposure Letter"/>
          <xsd:enumeration value="Mold Case Study"/>
          <xsd:enumeration value="Mold Solution"/>
          <xsd:enumeration value="Roach and Chemicals"/>
          <xsd:enumeration value="Smoking Cessation"/>
          <xsd:enumeration value="Smoking Solution"/>
          <xsd:enumeration value="Roach Solution"/>
          <xsd:enumeration value="Cultural Competency Case Study"/>
          <xsd:enumeration value="Cultural Competency Solution"/>
          <xsd:enumeration value="Dust Mites Solutions"/>
          <xsd:enumeration value="Mold and Mildew Solutions"/>
          <xsd:enumeration value="Weather Solutions"/>
          <xsd:enumeration value="Stress Solutions"/>
          <xsd:enumeration value="Outdoor Air Pollution Solutions"/>
          <xsd:enumeration value="Indoor Air Pollution Solutions"/>
          <xsd:enumeration value="Tobacco Solutions"/>
          <xsd:enumeration value="Cockroach Allergen Solutions"/>
          <xsd:enumeration value="Animal Allergens Solutions"/>
          <xsd:enumeration value="Allergies Solutions"/>
          <xsd:enumeration value="Toothpaste Authorization"/>
          <xsd:enumeration value="Illness Injury Log"/>
          <xsd:enumeration value="Hand Lotion Authorization"/>
          <xsd:enumeration value="Appt Confirmation"/>
          <xsd:enumeration value="Class B FAQ"/>
          <xsd:enumeration value="Outreach Letter"/>
          <xsd:enumeration value="Toothbrushing Sink"/>
          <xsd:enumeration value="Toothbrushing Table"/>
          <xsd:enumeration value="Chickenpox"/>
          <xsd:enumeration value="Conjunctivitis"/>
          <xsd:enumeration value="MolluscumContagiosum"/>
          <xsd:enumeration value="FiveNewCrisisCareCenters"/>
          <xsd:enumeration value="ResidentialTreatmentFacilities"/>
          <xsd:enumeration value="SupportingGrowingWorkforce"/>
          <xsd:enumeration value="LevyOverview"/>
        </xsd:restriction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487192d8-99aa-4f2d-82ad-d3af49b789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041304-8ba1-4e94-876d-5f608309101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eaef9f-cf1f-479f-a374-c737fe2c05cb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e7a08d4a-8ec3-419d-b346-a09b6af4b77a}" ma:internalName="TaxCatchAll" ma:showField="CatchAllData" ma:web="c3041304-8ba1-4e94-876d-5f608309101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3bb504c-1809-4a9c-ac85-049493f9acf2">
      <Terms xmlns="http://schemas.microsoft.com/office/infopath/2007/PartnerControls"/>
    </lcf76f155ced4ddcb4097134ff3c332f>
    <Item xmlns="33bb504c-1809-4a9c-ac85-049493f9acf2" xsi:nil="true"/>
    <TaxCatchAll xmlns="2beaef9f-cf1f-479f-a374-c737fe2c05c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005555E-8968-4869-AAAC-955CDEF692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3bb504c-1809-4a9c-ac85-049493f9acf2"/>
    <ds:schemaRef ds:uri="c3041304-8ba1-4e94-876d-5f608309101f"/>
    <ds:schemaRef ds:uri="2beaef9f-cf1f-479f-a374-c737fe2c05c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E7AE1E9-F970-4092-81B5-E81430F1D32E}">
  <ds:schemaRefs>
    <ds:schemaRef ds:uri="http://schemas.microsoft.com/office/2006/metadata/properties"/>
    <ds:schemaRef ds:uri="http://schemas.microsoft.com/office/infopath/2007/PartnerControls"/>
    <ds:schemaRef ds:uri="33bb504c-1809-4a9c-ac85-049493f9acf2"/>
    <ds:schemaRef ds:uri="2beaef9f-cf1f-479f-a374-c737fe2c05cb"/>
  </ds:schemaRefs>
</ds:datastoreItem>
</file>

<file path=customXml/itemProps3.xml><?xml version="1.0" encoding="utf-8"?>
<ds:datastoreItem xmlns:ds="http://schemas.openxmlformats.org/officeDocument/2006/customXml" ds:itemID="{7615DFB1-A63A-42A3-A7F6-7CB80CE105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1171</TotalTime>
  <Words>96</Words>
  <Application>Microsoft Office PowerPoint</Application>
  <PresentationFormat>Custom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</vt:lpstr>
      <vt:lpstr>Open Sans</vt:lpstr>
      <vt:lpstr>Arial</vt:lpstr>
      <vt:lpstr>Open Sans Bold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MMR Vax Slides_060523</dc:title>
  <dc:creator>Berliner, Debra</dc:creator>
  <cp:lastModifiedBy>Dow, Claudia</cp:lastModifiedBy>
  <cp:revision>7</cp:revision>
  <dcterms:created xsi:type="dcterms:W3CDTF">2006-08-16T00:00:00Z</dcterms:created>
  <dcterms:modified xsi:type="dcterms:W3CDTF">2023-12-21T23:39:29Z</dcterms:modified>
  <dc:identifier>DAFkgtBI1iA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0x01010028A484F3BE623D46A591F34B6635B4DC</vt:lpwstr>
  </property>
</Properties>
</file>