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2"/>
  </p:notesMasterIdLst>
  <p:handoutMasterIdLst>
    <p:handoutMasterId r:id="rId23"/>
  </p:handoutMasterIdLst>
  <p:sldIdLst>
    <p:sldId id="261" r:id="rId6"/>
    <p:sldId id="301" r:id="rId7"/>
    <p:sldId id="332" r:id="rId8"/>
    <p:sldId id="342" r:id="rId9"/>
    <p:sldId id="320" r:id="rId10"/>
    <p:sldId id="283" r:id="rId11"/>
    <p:sldId id="334" r:id="rId12"/>
    <p:sldId id="335" r:id="rId13"/>
    <p:sldId id="263" r:id="rId14"/>
    <p:sldId id="319" r:id="rId15"/>
    <p:sldId id="336" r:id="rId16"/>
    <p:sldId id="337" r:id="rId17"/>
    <p:sldId id="331" r:id="rId18"/>
    <p:sldId id="340" r:id="rId19"/>
    <p:sldId id="341" r:id="rId20"/>
    <p:sldId id="29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lastair Matheson" initials="AM" lastIdx="1" clrIdx="0">
    <p:extLst>
      <p:ext uri="{19B8F6BF-5375-455C-9EA6-DF929625EA0E}">
        <p15:presenceInfo xmlns:p15="http://schemas.microsoft.com/office/powerpoint/2012/main" userId="Alastair Matheson" providerId="None"/>
      </p:ext>
    </p:extLst>
  </p:cmAuthor>
  <p:cmAuthor id="4" name="Tippens, Kim" initials="TK" lastIdx="2" clrIdx="1">
    <p:extLst>
      <p:ext uri="{19B8F6BF-5375-455C-9EA6-DF929625EA0E}">
        <p15:presenceInfo xmlns:p15="http://schemas.microsoft.com/office/powerpoint/2012/main" userId="S::ktippens@kingcounty.gov::d200ff29-2bb1-4d9d-a2a5-35ddea19f4bf" providerId="AD"/>
      </p:ext>
    </p:extLst>
  </p:cmAuthor>
  <p:cmAuthor id="5" name="McCracken, Joie" initials="MJ" lastIdx="2" clrIdx="2">
    <p:extLst>
      <p:ext uri="{19B8F6BF-5375-455C-9EA6-DF929625EA0E}">
        <p15:presenceInfo xmlns:p15="http://schemas.microsoft.com/office/powerpoint/2012/main" userId="S::jmccracken@kingcounty.gov::7172864d-b669-4a2d-a2ee-07eea4cbeca0" providerId="AD"/>
      </p:ext>
    </p:extLst>
  </p:cmAuthor>
  <p:cmAuthor id="6" name="McCracken, Joie" initials="MJ [2]" lastIdx="2" clrIdx="3">
    <p:extLst>
      <p:ext uri="{19B8F6BF-5375-455C-9EA6-DF929625EA0E}">
        <p15:presenceInfo xmlns:p15="http://schemas.microsoft.com/office/powerpoint/2012/main" userId="McCracken,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DEB"/>
    <a:srgbClr val="E98182"/>
    <a:srgbClr val="E6E6E6"/>
    <a:srgbClr val="5882AC"/>
    <a:srgbClr val="89A6C4"/>
    <a:srgbClr val="D1D1D1"/>
    <a:srgbClr val="3E6F89"/>
    <a:srgbClr val="EDEFF3"/>
    <a:srgbClr val="E1E5EB"/>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9083" autoAdjust="0"/>
  </p:normalViewPr>
  <p:slideViewPr>
    <p:cSldViewPr snapToGrid="0">
      <p:cViewPr>
        <p:scale>
          <a:sx n="95" d="100"/>
          <a:sy n="95" d="100"/>
        </p:scale>
        <p:origin x="1074"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acken, Joie" userId="7172864d-b669-4a2d-a2ee-07eea4cbeca0" providerId="ADAL" clId="{C59FBE38-8502-4AC9-AA6F-DE04E87ACBD3}"/>
    <pc:docChg chg="undo redo custSel delSld modSld">
      <pc:chgData name="McCracken, Joie" userId="7172864d-b669-4a2d-a2ee-07eea4cbeca0" providerId="ADAL" clId="{C59FBE38-8502-4AC9-AA6F-DE04E87ACBD3}" dt="2021-06-01T21:19:29.827" v="47" actId="2711"/>
      <pc:docMkLst>
        <pc:docMk/>
      </pc:docMkLst>
      <pc:sldChg chg="modSp mod">
        <pc:chgData name="McCracken, Joie" userId="7172864d-b669-4a2d-a2ee-07eea4cbeca0" providerId="ADAL" clId="{C59FBE38-8502-4AC9-AA6F-DE04E87ACBD3}" dt="2021-06-01T21:18:18.074" v="25" actId="2711"/>
        <pc:sldMkLst>
          <pc:docMk/>
          <pc:sldMk cId="3687922737" sldId="263"/>
        </pc:sldMkLst>
        <pc:spChg chg="mod">
          <ac:chgData name="McCracken, Joie" userId="7172864d-b669-4a2d-a2ee-07eea4cbeca0" providerId="ADAL" clId="{C59FBE38-8502-4AC9-AA6F-DE04E87ACBD3}" dt="2021-06-01T21:18:18.074" v="25" actId="2711"/>
          <ac:spMkLst>
            <pc:docMk/>
            <pc:sldMk cId="3687922737" sldId="263"/>
            <ac:spMk id="3" creationId="{D7FBEA61-64B6-401B-8743-5178193294FF}"/>
          </ac:spMkLst>
        </pc:spChg>
        <pc:spChg chg="mod">
          <ac:chgData name="McCracken, Joie" userId="7172864d-b669-4a2d-a2ee-07eea4cbeca0" providerId="ADAL" clId="{C59FBE38-8502-4AC9-AA6F-DE04E87ACBD3}" dt="2021-06-01T21:18:03.620" v="24" actId="2711"/>
          <ac:spMkLst>
            <pc:docMk/>
            <pc:sldMk cId="3687922737" sldId="263"/>
            <ac:spMk id="4"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24"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26"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27"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28"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29"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30"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33" creationId="{6262D571-CFE8-4050-8CDB-481DAC1A9A88}"/>
          </ac:spMkLst>
        </pc:spChg>
        <pc:spChg chg="mod">
          <ac:chgData name="McCracken, Joie" userId="7172864d-b669-4a2d-a2ee-07eea4cbeca0" providerId="ADAL" clId="{C59FBE38-8502-4AC9-AA6F-DE04E87ACBD3}" dt="2021-06-01T21:18:18.074" v="25" actId="2711"/>
          <ac:spMkLst>
            <pc:docMk/>
            <pc:sldMk cId="3687922737" sldId="263"/>
            <ac:spMk id="34"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35" creationId="{0E2F65CA-2E52-4FED-A6FD-81CC86906942}"/>
          </ac:spMkLst>
        </pc:spChg>
        <pc:spChg chg="mod">
          <ac:chgData name="McCracken, Joie" userId="7172864d-b669-4a2d-a2ee-07eea4cbeca0" providerId="ADAL" clId="{C59FBE38-8502-4AC9-AA6F-DE04E87ACBD3}" dt="2021-06-01T21:18:18.074" v="25" actId="2711"/>
          <ac:spMkLst>
            <pc:docMk/>
            <pc:sldMk cId="3687922737" sldId="263"/>
            <ac:spMk id="37" creationId="{00000000-0000-0000-0000-000000000000}"/>
          </ac:spMkLst>
        </pc:spChg>
        <pc:spChg chg="mod">
          <ac:chgData name="McCracken, Joie" userId="7172864d-b669-4a2d-a2ee-07eea4cbeca0" providerId="ADAL" clId="{C59FBE38-8502-4AC9-AA6F-DE04E87ACBD3}" dt="2021-06-01T21:18:18.074" v="25" actId="2711"/>
          <ac:spMkLst>
            <pc:docMk/>
            <pc:sldMk cId="3687922737" sldId="263"/>
            <ac:spMk id="40" creationId="{3F4413CE-6379-4F3F-B903-C996A16EAC24}"/>
          </ac:spMkLst>
        </pc:spChg>
        <pc:spChg chg="mod">
          <ac:chgData name="McCracken, Joie" userId="7172864d-b669-4a2d-a2ee-07eea4cbeca0" providerId="ADAL" clId="{C59FBE38-8502-4AC9-AA6F-DE04E87ACBD3}" dt="2021-06-01T21:18:18.074" v="25" actId="2711"/>
          <ac:spMkLst>
            <pc:docMk/>
            <pc:sldMk cId="3687922737" sldId="263"/>
            <ac:spMk id="43" creationId="{538244AB-390D-4861-AF42-3680562CC2FB}"/>
          </ac:spMkLst>
        </pc:spChg>
        <pc:spChg chg="mod">
          <ac:chgData name="McCracken, Joie" userId="7172864d-b669-4a2d-a2ee-07eea4cbeca0" providerId="ADAL" clId="{C59FBE38-8502-4AC9-AA6F-DE04E87ACBD3}" dt="2021-06-01T21:18:18.074" v="25" actId="2711"/>
          <ac:spMkLst>
            <pc:docMk/>
            <pc:sldMk cId="3687922737" sldId="263"/>
            <ac:spMk id="45" creationId="{0E3B1B1B-8258-4334-B1CC-75A0AC3C7020}"/>
          </ac:spMkLst>
        </pc:spChg>
      </pc:sldChg>
      <pc:sldChg chg="del">
        <pc:chgData name="McCracken, Joie" userId="7172864d-b669-4a2d-a2ee-07eea4cbeca0" providerId="ADAL" clId="{C59FBE38-8502-4AC9-AA6F-DE04E87ACBD3}" dt="2021-06-01T21:14:25.671" v="1" actId="2696"/>
        <pc:sldMkLst>
          <pc:docMk/>
          <pc:sldMk cId="2787993172" sldId="285"/>
        </pc:sldMkLst>
      </pc:sldChg>
      <pc:sldChg chg="modSp mod">
        <pc:chgData name="McCracken, Joie" userId="7172864d-b669-4a2d-a2ee-07eea4cbeca0" providerId="ADAL" clId="{C59FBE38-8502-4AC9-AA6F-DE04E87ACBD3}" dt="2021-06-01T21:19:29.827" v="47" actId="2711"/>
        <pc:sldMkLst>
          <pc:docMk/>
          <pc:sldMk cId="1253710396" sldId="293"/>
        </pc:sldMkLst>
        <pc:spChg chg="mod">
          <ac:chgData name="McCracken, Joie" userId="7172864d-b669-4a2d-a2ee-07eea4cbeca0" providerId="ADAL" clId="{C59FBE38-8502-4AC9-AA6F-DE04E87ACBD3}" dt="2021-06-01T21:16:21.805" v="10" actId="2711"/>
          <ac:spMkLst>
            <pc:docMk/>
            <pc:sldMk cId="1253710396" sldId="293"/>
            <ac:spMk id="2" creationId="{00000000-0000-0000-0000-000000000000}"/>
          </ac:spMkLst>
        </pc:spChg>
        <pc:spChg chg="mod">
          <ac:chgData name="McCracken, Joie" userId="7172864d-b669-4a2d-a2ee-07eea4cbeca0" providerId="ADAL" clId="{C59FBE38-8502-4AC9-AA6F-DE04E87ACBD3}" dt="2021-06-01T21:19:29.827" v="47" actId="2711"/>
          <ac:spMkLst>
            <pc:docMk/>
            <pc:sldMk cId="1253710396" sldId="293"/>
            <ac:spMk id="3" creationId="{5A705F23-DEAA-4445-B032-163499D5FBA6}"/>
          </ac:spMkLst>
        </pc:spChg>
        <pc:spChg chg="mod">
          <ac:chgData name="McCracken, Joie" userId="7172864d-b669-4a2d-a2ee-07eea4cbeca0" providerId="ADAL" clId="{C59FBE38-8502-4AC9-AA6F-DE04E87ACBD3}" dt="2021-06-01T21:16:37.007" v="11" actId="2711"/>
          <ac:spMkLst>
            <pc:docMk/>
            <pc:sldMk cId="1253710396" sldId="293"/>
            <ac:spMk id="5" creationId="{22116F5A-5C04-4076-85ED-784E1C2C6DBF}"/>
          </ac:spMkLst>
        </pc:spChg>
      </pc:sldChg>
      <pc:sldChg chg="modSp mod">
        <pc:chgData name="McCracken, Joie" userId="7172864d-b669-4a2d-a2ee-07eea4cbeca0" providerId="ADAL" clId="{C59FBE38-8502-4AC9-AA6F-DE04E87ACBD3}" dt="2021-06-01T21:18:41.706" v="41" actId="1038"/>
        <pc:sldMkLst>
          <pc:docMk/>
          <pc:sldMk cId="1784633444" sldId="319"/>
        </pc:sldMkLst>
        <pc:spChg chg="mod">
          <ac:chgData name="McCracken, Joie" userId="7172864d-b669-4a2d-a2ee-07eea4cbeca0" providerId="ADAL" clId="{C59FBE38-8502-4AC9-AA6F-DE04E87ACBD3}" dt="2021-06-01T21:18:37.453" v="27" actId="14100"/>
          <ac:spMkLst>
            <pc:docMk/>
            <pc:sldMk cId="1784633444" sldId="319"/>
            <ac:spMk id="25" creationId="{3DD71644-3FB2-4B7E-9854-4A4354A3889A}"/>
          </ac:spMkLst>
        </pc:spChg>
        <pc:spChg chg="mod">
          <ac:chgData name="McCracken, Joie" userId="7172864d-b669-4a2d-a2ee-07eea4cbeca0" providerId="ADAL" clId="{C59FBE38-8502-4AC9-AA6F-DE04E87ACBD3}" dt="2021-06-01T21:18:41.706" v="41" actId="1038"/>
          <ac:spMkLst>
            <pc:docMk/>
            <pc:sldMk cId="1784633444" sldId="319"/>
            <ac:spMk id="27" creationId="{4623C0A2-6170-42CE-9549-5C776F2EC68F}"/>
          </ac:spMkLst>
        </pc:spChg>
        <pc:spChg chg="mod">
          <ac:chgData name="McCracken, Joie" userId="7172864d-b669-4a2d-a2ee-07eea4cbeca0" providerId="ADAL" clId="{C59FBE38-8502-4AC9-AA6F-DE04E87ACBD3}" dt="2021-06-01T21:18:32.845" v="26" actId="2711"/>
          <ac:spMkLst>
            <pc:docMk/>
            <pc:sldMk cId="1784633444" sldId="319"/>
            <ac:spMk id="29" creationId="{D49FA3BD-52A9-4700-976D-19F5855055FA}"/>
          </ac:spMkLst>
        </pc:spChg>
        <pc:spChg chg="mod">
          <ac:chgData name="McCracken, Joie" userId="7172864d-b669-4a2d-a2ee-07eea4cbeca0" providerId="ADAL" clId="{C59FBE38-8502-4AC9-AA6F-DE04E87ACBD3}" dt="2021-06-01T21:18:32.845" v="26" actId="2711"/>
          <ac:spMkLst>
            <pc:docMk/>
            <pc:sldMk cId="1784633444" sldId="319"/>
            <ac:spMk id="30" creationId="{EEFE13C0-7771-4FE3-ADCB-ED01A96FA98E}"/>
          </ac:spMkLst>
        </pc:spChg>
        <pc:spChg chg="mod">
          <ac:chgData name="McCracken, Joie" userId="7172864d-b669-4a2d-a2ee-07eea4cbeca0" providerId="ADAL" clId="{C59FBE38-8502-4AC9-AA6F-DE04E87ACBD3}" dt="2021-06-01T21:18:32.845" v="26" actId="2711"/>
          <ac:spMkLst>
            <pc:docMk/>
            <pc:sldMk cId="1784633444" sldId="319"/>
            <ac:spMk id="32" creationId="{10A2890D-9422-45A2-B9ED-86D15CC38ECF}"/>
          </ac:spMkLst>
        </pc:spChg>
        <pc:spChg chg="mod">
          <ac:chgData name="McCracken, Joie" userId="7172864d-b669-4a2d-a2ee-07eea4cbeca0" providerId="ADAL" clId="{C59FBE38-8502-4AC9-AA6F-DE04E87ACBD3}" dt="2021-06-01T21:18:32.845" v="26" actId="2711"/>
          <ac:spMkLst>
            <pc:docMk/>
            <pc:sldMk cId="1784633444" sldId="319"/>
            <ac:spMk id="34" creationId="{AC100658-ADFB-48E0-9319-FEC14B51BBDA}"/>
          </ac:spMkLst>
        </pc:spChg>
        <pc:spChg chg="mod">
          <ac:chgData name="McCracken, Joie" userId="7172864d-b669-4a2d-a2ee-07eea4cbeca0" providerId="ADAL" clId="{C59FBE38-8502-4AC9-AA6F-DE04E87ACBD3}" dt="2021-06-01T21:18:32.845" v="26" actId="2711"/>
          <ac:spMkLst>
            <pc:docMk/>
            <pc:sldMk cId="1784633444" sldId="319"/>
            <ac:spMk id="35" creationId="{AADA1B11-4FF6-454E-ADC5-2C2039DE349A}"/>
          </ac:spMkLst>
        </pc:spChg>
        <pc:spChg chg="mod">
          <ac:chgData name="McCracken, Joie" userId="7172864d-b669-4a2d-a2ee-07eea4cbeca0" providerId="ADAL" clId="{C59FBE38-8502-4AC9-AA6F-DE04E87ACBD3}" dt="2021-06-01T21:18:32.845" v="26" actId="2711"/>
          <ac:spMkLst>
            <pc:docMk/>
            <pc:sldMk cId="1784633444" sldId="319"/>
            <ac:spMk id="36" creationId="{5AC96C6E-4302-43B2-B869-D56CBF23436F}"/>
          </ac:spMkLst>
        </pc:spChg>
        <pc:spChg chg="mod">
          <ac:chgData name="McCracken, Joie" userId="7172864d-b669-4a2d-a2ee-07eea4cbeca0" providerId="ADAL" clId="{C59FBE38-8502-4AC9-AA6F-DE04E87ACBD3}" dt="2021-06-01T21:18:32.845" v="26" actId="2711"/>
          <ac:spMkLst>
            <pc:docMk/>
            <pc:sldMk cId="1784633444" sldId="319"/>
            <ac:spMk id="37" creationId="{4008FD94-410C-49B3-85D1-A29C10A53AE6}"/>
          </ac:spMkLst>
        </pc:spChg>
        <pc:spChg chg="mod">
          <ac:chgData name="McCracken, Joie" userId="7172864d-b669-4a2d-a2ee-07eea4cbeca0" providerId="ADAL" clId="{C59FBE38-8502-4AC9-AA6F-DE04E87ACBD3}" dt="2021-06-01T21:18:32.845" v="26" actId="2711"/>
          <ac:spMkLst>
            <pc:docMk/>
            <pc:sldMk cId="1784633444" sldId="319"/>
            <ac:spMk id="47" creationId="{4169B4E9-3A35-42AB-8B6A-2EBDCE6C7BE5}"/>
          </ac:spMkLst>
        </pc:spChg>
      </pc:sldChg>
      <pc:sldChg chg="modSp mod">
        <pc:chgData name="McCracken, Joie" userId="7172864d-b669-4a2d-a2ee-07eea4cbeca0" providerId="ADAL" clId="{C59FBE38-8502-4AC9-AA6F-DE04E87ACBD3}" dt="2021-06-01T21:17:36.627" v="21" actId="2711"/>
        <pc:sldMkLst>
          <pc:docMk/>
          <pc:sldMk cId="526254570" sldId="320"/>
        </pc:sldMkLst>
        <pc:spChg chg="mod">
          <ac:chgData name="McCracken, Joie" userId="7172864d-b669-4a2d-a2ee-07eea4cbeca0" providerId="ADAL" clId="{C59FBE38-8502-4AC9-AA6F-DE04E87ACBD3}" dt="2021-06-01T21:17:28.528" v="20" actId="2711"/>
          <ac:spMkLst>
            <pc:docMk/>
            <pc:sldMk cId="526254570" sldId="320"/>
            <ac:spMk id="4" creationId="{F0C5FF6C-A62E-4518-964E-EAA740191BF2}"/>
          </ac:spMkLst>
        </pc:spChg>
        <pc:spChg chg="mod">
          <ac:chgData name="McCracken, Joie" userId="7172864d-b669-4a2d-a2ee-07eea4cbeca0" providerId="ADAL" clId="{C59FBE38-8502-4AC9-AA6F-DE04E87ACBD3}" dt="2021-06-01T21:17:36.627" v="21" actId="2711"/>
          <ac:spMkLst>
            <pc:docMk/>
            <pc:sldMk cId="526254570" sldId="320"/>
            <ac:spMk id="16" creationId="{78442B2E-CD31-46C2-B8BC-A628CC6BC5B3}"/>
          </ac:spMkLst>
        </pc:spChg>
        <pc:spChg chg="mod">
          <ac:chgData name="McCracken, Joie" userId="7172864d-b669-4a2d-a2ee-07eea4cbeca0" providerId="ADAL" clId="{C59FBE38-8502-4AC9-AA6F-DE04E87ACBD3}" dt="2021-06-01T21:17:36.627" v="21" actId="2711"/>
          <ac:spMkLst>
            <pc:docMk/>
            <pc:sldMk cId="526254570" sldId="320"/>
            <ac:spMk id="17" creationId="{99104E43-F06B-4098-9A31-0E77B758790E}"/>
          </ac:spMkLst>
        </pc:spChg>
        <pc:spChg chg="mod">
          <ac:chgData name="McCracken, Joie" userId="7172864d-b669-4a2d-a2ee-07eea4cbeca0" providerId="ADAL" clId="{C59FBE38-8502-4AC9-AA6F-DE04E87ACBD3}" dt="2021-06-01T21:17:36.627" v="21" actId="2711"/>
          <ac:spMkLst>
            <pc:docMk/>
            <pc:sldMk cId="526254570" sldId="320"/>
            <ac:spMk id="18" creationId="{DF4D09E5-1F68-43B8-856D-3B8E972412E7}"/>
          </ac:spMkLst>
        </pc:spChg>
        <pc:spChg chg="mod">
          <ac:chgData name="McCracken, Joie" userId="7172864d-b669-4a2d-a2ee-07eea4cbeca0" providerId="ADAL" clId="{C59FBE38-8502-4AC9-AA6F-DE04E87ACBD3}" dt="2021-06-01T21:17:36.627" v="21" actId="2711"/>
          <ac:spMkLst>
            <pc:docMk/>
            <pc:sldMk cId="526254570" sldId="320"/>
            <ac:spMk id="19" creationId="{B041F69B-8F12-424A-97ED-9FCAB8896CBF}"/>
          </ac:spMkLst>
        </pc:spChg>
      </pc:sldChg>
      <pc:sldChg chg="del">
        <pc:chgData name="McCracken, Joie" userId="7172864d-b669-4a2d-a2ee-07eea4cbeca0" providerId="ADAL" clId="{C59FBE38-8502-4AC9-AA6F-DE04E87ACBD3}" dt="2021-06-01T21:14:12.373" v="0" actId="2696"/>
        <pc:sldMkLst>
          <pc:docMk/>
          <pc:sldMk cId="3805012081" sldId="321"/>
        </pc:sldMkLst>
      </pc:sldChg>
      <pc:sldChg chg="del">
        <pc:chgData name="McCracken, Joie" userId="7172864d-b669-4a2d-a2ee-07eea4cbeca0" providerId="ADAL" clId="{C59FBE38-8502-4AC9-AA6F-DE04E87ACBD3}" dt="2021-06-01T21:14:25.671" v="1" actId="2696"/>
        <pc:sldMkLst>
          <pc:docMk/>
          <pc:sldMk cId="220459527" sldId="323"/>
        </pc:sldMkLst>
      </pc:sldChg>
      <pc:sldChg chg="del">
        <pc:chgData name="McCracken, Joie" userId="7172864d-b669-4a2d-a2ee-07eea4cbeca0" providerId="ADAL" clId="{C59FBE38-8502-4AC9-AA6F-DE04E87ACBD3}" dt="2021-06-01T21:14:25.671" v="1" actId="2696"/>
        <pc:sldMkLst>
          <pc:docMk/>
          <pc:sldMk cId="2688799891" sldId="326"/>
        </pc:sldMkLst>
      </pc:sldChg>
      <pc:sldChg chg="del">
        <pc:chgData name="McCracken, Joie" userId="7172864d-b669-4a2d-a2ee-07eea4cbeca0" providerId="ADAL" clId="{C59FBE38-8502-4AC9-AA6F-DE04E87ACBD3}" dt="2021-06-01T21:14:25.671" v="1" actId="2696"/>
        <pc:sldMkLst>
          <pc:docMk/>
          <pc:sldMk cId="2874368485" sldId="327"/>
        </pc:sldMkLst>
      </pc:sldChg>
      <pc:sldChg chg="del">
        <pc:chgData name="McCracken, Joie" userId="7172864d-b669-4a2d-a2ee-07eea4cbeca0" providerId="ADAL" clId="{C59FBE38-8502-4AC9-AA6F-DE04E87ACBD3}" dt="2021-06-01T21:14:25.671" v="1" actId="2696"/>
        <pc:sldMkLst>
          <pc:docMk/>
          <pc:sldMk cId="3955202811" sldId="329"/>
        </pc:sldMkLst>
      </pc:sldChg>
      <pc:sldChg chg="modSp mod">
        <pc:chgData name="McCracken, Joie" userId="7172864d-b669-4a2d-a2ee-07eea4cbeca0" providerId="ADAL" clId="{C59FBE38-8502-4AC9-AA6F-DE04E87ACBD3}" dt="2021-06-01T21:19:00.051" v="44" actId="2711"/>
        <pc:sldMkLst>
          <pc:docMk/>
          <pc:sldMk cId="3771036821" sldId="331"/>
        </pc:sldMkLst>
        <pc:spChg chg="mod">
          <ac:chgData name="McCracken, Joie" userId="7172864d-b669-4a2d-a2ee-07eea4cbeca0" providerId="ADAL" clId="{C59FBE38-8502-4AC9-AA6F-DE04E87ACBD3}" dt="2021-06-01T21:19:00.051" v="44" actId="2711"/>
          <ac:spMkLst>
            <pc:docMk/>
            <pc:sldMk cId="3771036821" sldId="331"/>
            <ac:spMk id="3" creationId="{00000000-0000-0000-0000-000000000000}"/>
          </ac:spMkLst>
        </pc:spChg>
      </pc:sldChg>
      <pc:sldChg chg="modSp mod">
        <pc:chgData name="McCracken, Joie" userId="7172864d-b669-4a2d-a2ee-07eea4cbeca0" providerId="ADAL" clId="{C59FBE38-8502-4AC9-AA6F-DE04E87ACBD3}" dt="2021-06-01T21:17:02.067" v="14" actId="2711"/>
        <pc:sldMkLst>
          <pc:docMk/>
          <pc:sldMk cId="1166583909" sldId="332"/>
        </pc:sldMkLst>
        <pc:spChg chg="mod">
          <ac:chgData name="McCracken, Joie" userId="7172864d-b669-4a2d-a2ee-07eea4cbeca0" providerId="ADAL" clId="{C59FBE38-8502-4AC9-AA6F-DE04E87ACBD3}" dt="2021-06-01T21:17:02.067" v="14" actId="2711"/>
          <ac:spMkLst>
            <pc:docMk/>
            <pc:sldMk cId="1166583909" sldId="332"/>
            <ac:spMk id="7" creationId="{00000000-0000-0000-0000-000000000000}"/>
          </ac:spMkLst>
        </pc:spChg>
      </pc:sldChg>
      <pc:sldChg chg="del">
        <pc:chgData name="McCracken, Joie" userId="7172864d-b669-4a2d-a2ee-07eea4cbeca0" providerId="ADAL" clId="{C59FBE38-8502-4AC9-AA6F-DE04E87ACBD3}" dt="2021-06-01T21:14:25.671" v="1" actId="2696"/>
        <pc:sldMkLst>
          <pc:docMk/>
          <pc:sldMk cId="209198489" sldId="333"/>
        </pc:sldMkLst>
      </pc:sldChg>
      <pc:sldChg chg="modSp mod">
        <pc:chgData name="McCracken, Joie" userId="7172864d-b669-4a2d-a2ee-07eea4cbeca0" providerId="ADAL" clId="{C59FBE38-8502-4AC9-AA6F-DE04E87ACBD3}" dt="2021-06-01T21:17:45.242" v="22" actId="2711"/>
        <pc:sldMkLst>
          <pc:docMk/>
          <pc:sldMk cId="3416836251" sldId="334"/>
        </pc:sldMkLst>
        <pc:spChg chg="mod">
          <ac:chgData name="McCracken, Joie" userId="7172864d-b669-4a2d-a2ee-07eea4cbeca0" providerId="ADAL" clId="{C59FBE38-8502-4AC9-AA6F-DE04E87ACBD3}" dt="2021-06-01T21:17:45.242" v="22" actId="2711"/>
          <ac:spMkLst>
            <pc:docMk/>
            <pc:sldMk cId="3416836251" sldId="334"/>
            <ac:spMk id="6" creationId="{00000000-0000-0000-0000-000000000000}"/>
          </ac:spMkLst>
        </pc:spChg>
      </pc:sldChg>
      <pc:sldChg chg="modSp mod">
        <pc:chgData name="McCracken, Joie" userId="7172864d-b669-4a2d-a2ee-07eea4cbeca0" providerId="ADAL" clId="{C59FBE38-8502-4AC9-AA6F-DE04E87ACBD3}" dt="2021-06-01T21:17:49.987" v="23" actId="2711"/>
        <pc:sldMkLst>
          <pc:docMk/>
          <pc:sldMk cId="691879113" sldId="335"/>
        </pc:sldMkLst>
        <pc:spChg chg="mod">
          <ac:chgData name="McCracken, Joie" userId="7172864d-b669-4a2d-a2ee-07eea4cbeca0" providerId="ADAL" clId="{C59FBE38-8502-4AC9-AA6F-DE04E87ACBD3}" dt="2021-06-01T21:17:49.987" v="23" actId="2711"/>
          <ac:spMkLst>
            <pc:docMk/>
            <pc:sldMk cId="691879113" sldId="335"/>
            <ac:spMk id="6" creationId="{00000000-0000-0000-0000-000000000000}"/>
          </ac:spMkLst>
        </pc:spChg>
      </pc:sldChg>
      <pc:sldChg chg="modSp mod">
        <pc:chgData name="McCracken, Joie" userId="7172864d-b669-4a2d-a2ee-07eea4cbeca0" providerId="ADAL" clId="{C59FBE38-8502-4AC9-AA6F-DE04E87ACBD3}" dt="2021-06-01T21:18:49.403" v="42" actId="2711"/>
        <pc:sldMkLst>
          <pc:docMk/>
          <pc:sldMk cId="2043455094" sldId="336"/>
        </pc:sldMkLst>
        <pc:spChg chg="mod">
          <ac:chgData name="McCracken, Joie" userId="7172864d-b669-4a2d-a2ee-07eea4cbeca0" providerId="ADAL" clId="{C59FBE38-8502-4AC9-AA6F-DE04E87ACBD3}" dt="2021-06-01T21:18:49.403" v="42" actId="2711"/>
          <ac:spMkLst>
            <pc:docMk/>
            <pc:sldMk cId="2043455094" sldId="336"/>
            <ac:spMk id="3" creationId="{00000000-0000-0000-0000-000000000000}"/>
          </ac:spMkLst>
        </pc:spChg>
      </pc:sldChg>
      <pc:sldChg chg="modSp mod">
        <pc:chgData name="McCracken, Joie" userId="7172864d-b669-4a2d-a2ee-07eea4cbeca0" providerId="ADAL" clId="{C59FBE38-8502-4AC9-AA6F-DE04E87ACBD3}" dt="2021-06-01T21:18:54.771" v="43" actId="2711"/>
        <pc:sldMkLst>
          <pc:docMk/>
          <pc:sldMk cId="1169238569" sldId="337"/>
        </pc:sldMkLst>
        <pc:spChg chg="mod">
          <ac:chgData name="McCracken, Joie" userId="7172864d-b669-4a2d-a2ee-07eea4cbeca0" providerId="ADAL" clId="{C59FBE38-8502-4AC9-AA6F-DE04E87ACBD3}" dt="2021-06-01T21:18:54.771" v="43" actId="2711"/>
          <ac:spMkLst>
            <pc:docMk/>
            <pc:sldMk cId="1169238569" sldId="337"/>
            <ac:spMk id="9" creationId="{F7B41F27-2AD4-4F01-91D8-742BD164422B}"/>
          </ac:spMkLst>
        </pc:spChg>
      </pc:sldChg>
      <pc:sldChg chg="del">
        <pc:chgData name="McCracken, Joie" userId="7172864d-b669-4a2d-a2ee-07eea4cbeca0" providerId="ADAL" clId="{C59FBE38-8502-4AC9-AA6F-DE04E87ACBD3}" dt="2021-06-01T21:14:25.671" v="1" actId="2696"/>
        <pc:sldMkLst>
          <pc:docMk/>
          <pc:sldMk cId="1220510694" sldId="338"/>
        </pc:sldMkLst>
      </pc:sldChg>
      <pc:sldChg chg="del">
        <pc:chgData name="McCracken, Joie" userId="7172864d-b669-4a2d-a2ee-07eea4cbeca0" providerId="ADAL" clId="{C59FBE38-8502-4AC9-AA6F-DE04E87ACBD3}" dt="2021-06-01T21:14:25.671" v="1" actId="2696"/>
        <pc:sldMkLst>
          <pc:docMk/>
          <pc:sldMk cId="3266626241" sldId="339"/>
        </pc:sldMkLst>
      </pc:sldChg>
      <pc:sldChg chg="modSp mod">
        <pc:chgData name="McCracken, Joie" userId="7172864d-b669-4a2d-a2ee-07eea4cbeca0" providerId="ADAL" clId="{C59FBE38-8502-4AC9-AA6F-DE04E87ACBD3}" dt="2021-06-01T21:19:06.461" v="45" actId="2711"/>
        <pc:sldMkLst>
          <pc:docMk/>
          <pc:sldMk cId="385528496" sldId="340"/>
        </pc:sldMkLst>
        <pc:spChg chg="mod">
          <ac:chgData name="McCracken, Joie" userId="7172864d-b669-4a2d-a2ee-07eea4cbeca0" providerId="ADAL" clId="{C59FBE38-8502-4AC9-AA6F-DE04E87ACBD3}" dt="2021-06-01T21:19:06.461" v="45" actId="2711"/>
          <ac:spMkLst>
            <pc:docMk/>
            <pc:sldMk cId="385528496" sldId="340"/>
            <ac:spMk id="3" creationId="{00000000-0000-0000-0000-000000000000}"/>
          </ac:spMkLst>
        </pc:spChg>
      </pc:sldChg>
      <pc:sldChg chg="modSp mod">
        <pc:chgData name="McCracken, Joie" userId="7172864d-b669-4a2d-a2ee-07eea4cbeca0" providerId="ADAL" clId="{C59FBE38-8502-4AC9-AA6F-DE04E87ACBD3}" dt="2021-06-01T21:19:13.010" v="46" actId="2711"/>
        <pc:sldMkLst>
          <pc:docMk/>
          <pc:sldMk cId="1774548002" sldId="341"/>
        </pc:sldMkLst>
        <pc:spChg chg="mod">
          <ac:chgData name="McCracken, Joie" userId="7172864d-b669-4a2d-a2ee-07eea4cbeca0" providerId="ADAL" clId="{C59FBE38-8502-4AC9-AA6F-DE04E87ACBD3}" dt="2021-06-01T21:19:13.010" v="46" actId="2711"/>
          <ac:spMkLst>
            <pc:docMk/>
            <pc:sldMk cId="1774548002" sldId="341"/>
            <ac:spMk id="3" creationId="{00000000-0000-0000-0000-000000000000}"/>
          </ac:spMkLst>
        </pc:spChg>
      </pc:sldChg>
      <pc:sldChg chg="modSp mod">
        <pc:chgData name="McCracken, Joie" userId="7172864d-b669-4a2d-a2ee-07eea4cbeca0" providerId="ADAL" clId="{C59FBE38-8502-4AC9-AA6F-DE04E87ACBD3}" dt="2021-06-01T21:17:20.057" v="19" actId="2711"/>
        <pc:sldMkLst>
          <pc:docMk/>
          <pc:sldMk cId="1545810696" sldId="342"/>
        </pc:sldMkLst>
        <pc:spChg chg="mod">
          <ac:chgData name="McCracken, Joie" userId="7172864d-b669-4a2d-a2ee-07eea4cbeca0" providerId="ADAL" clId="{C59FBE38-8502-4AC9-AA6F-DE04E87ACBD3}" dt="2021-06-01T21:17:20.057" v="19" actId="2711"/>
          <ac:spMkLst>
            <pc:docMk/>
            <pc:sldMk cId="1545810696" sldId="342"/>
            <ac:spMk id="9" creationId="{3E9B88FE-4D33-408E-97C3-33B7E9379C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5F5C72-A377-44CE-914F-3AA1C3336305}" type="datetimeFigureOut">
              <a:rPr lang="en-US" smtClean="0"/>
              <a:t>6/1/2021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181AB6-09DE-4954-9A88-1E1CA94B6091}" type="slidenum">
              <a:rPr lang="en-US" smtClean="0"/>
              <a:t>‹#›</a:t>
            </a:fld>
            <a:endParaRPr lang="en-US"/>
          </a:p>
        </p:txBody>
      </p:sp>
    </p:spTree>
    <p:extLst>
      <p:ext uri="{BB962C8B-B14F-4D97-AF65-F5344CB8AC3E}">
        <p14:creationId xmlns:p14="http://schemas.microsoft.com/office/powerpoint/2010/main" val="197921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EC7A8F-3F22-4B61-B8F7-8D8BF991FAE0}" type="datetimeFigureOut">
              <a:rPr lang="en-US" smtClean="0"/>
              <a:t>6/1/2021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EEF16A-76E1-42C8-B166-6C43BE475AD6}" type="slidenum">
              <a:rPr lang="en-US" smtClean="0"/>
              <a:t>‹#›</a:t>
            </a:fld>
            <a:endParaRPr lang="en-US"/>
          </a:p>
        </p:txBody>
      </p:sp>
    </p:spTree>
    <p:extLst>
      <p:ext uri="{BB962C8B-B14F-4D97-AF65-F5344CB8AC3E}">
        <p14:creationId xmlns:p14="http://schemas.microsoft.com/office/powerpoint/2010/main" val="13966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EF16A-76E1-42C8-B166-6C43BE475AD6}" type="slidenum">
              <a:rPr lang="en-US" smtClean="0"/>
              <a:t>1</a:t>
            </a:fld>
            <a:endParaRPr lang="en-US"/>
          </a:p>
        </p:txBody>
      </p:sp>
    </p:spTree>
    <p:extLst>
      <p:ext uri="{BB962C8B-B14F-4D97-AF65-F5344CB8AC3E}">
        <p14:creationId xmlns:p14="http://schemas.microsoft.com/office/powerpoint/2010/main" val="224095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這張幻燈片顯示了金縣各地社區出現的一些主要優先事項</a:t>
            </a:r>
            <a:r>
              <a:rPr lang="en-US" altLang="zh-TW" dirty="0"/>
              <a:t>/</a:t>
            </a:r>
            <a:r>
              <a:rPr lang="zh-TW" altLang="en-US" dirty="0"/>
              <a:t>主題領域。還包括</a:t>
            </a:r>
            <a:r>
              <a:rPr lang="en-US" altLang="zh-TW" dirty="0"/>
              <a:t>2020</a:t>
            </a:r>
            <a:r>
              <a:rPr lang="zh-TW" altLang="en-US" dirty="0"/>
              <a:t>年期間提出的其他主題（在我們審查了</a:t>
            </a:r>
            <a:r>
              <a:rPr lang="en-US" altLang="zh-TW" dirty="0"/>
              <a:t>2018-2019</a:t>
            </a:r>
            <a:r>
              <a:rPr lang="zh-TW" altLang="en-US" dirty="0"/>
              <a:t>年全年的</a:t>
            </a:r>
            <a:r>
              <a:rPr lang="en-US" altLang="zh-TW" dirty="0"/>
              <a:t>48</a:t>
            </a:r>
            <a:r>
              <a:rPr lang="zh-TW" altLang="en-US" dirty="0"/>
              <a:t>個社區參與</a:t>
            </a:r>
            <a:r>
              <a:rPr lang="en-US" altLang="zh-TW" dirty="0"/>
              <a:t>/</a:t>
            </a:r>
            <a:r>
              <a:rPr lang="zh-TW" altLang="en-US" dirty="0"/>
              <a:t>評估報告之後）。參見</a:t>
            </a:r>
            <a:r>
              <a:rPr lang="en-US" altLang="zh-TW" dirty="0"/>
              <a:t>2021/2022 CHNA</a:t>
            </a:r>
            <a:r>
              <a:rPr lang="zh-TW" altLang="en-US" dirty="0"/>
              <a:t>報告，第</a:t>
            </a:r>
            <a:r>
              <a:rPr lang="en-US" altLang="zh-TW" dirty="0"/>
              <a:t>22</a:t>
            </a:r>
            <a:r>
              <a:rPr lang="zh-TW" altLang="en-US" dirty="0"/>
              <a:t>頁。</a:t>
            </a:r>
            <a:endParaRPr lang="en-US" dirty="0"/>
          </a:p>
          <a:p>
            <a:endParaRPr lang="en-US" dirty="0"/>
          </a:p>
          <a:p>
            <a:endParaRPr lang="en-US" dirty="0"/>
          </a:p>
          <a:p>
            <a:r>
              <a:rPr lang="zh-TW" altLang="en-US" dirty="0"/>
              <a:t>社區的主要需求與以下方面有關</a:t>
            </a:r>
            <a:r>
              <a:rPr lang="zh-CN" altLang="en-US" dirty="0"/>
              <a:t>：</a:t>
            </a:r>
            <a:endParaRPr lang="en-US" dirty="0"/>
          </a:p>
          <a:p>
            <a:endParaRPr lang="en-US" dirty="0"/>
          </a:p>
          <a:p>
            <a:pPr lvl="1"/>
            <a:r>
              <a:rPr lang="zh-CN" altLang="en-US" sz="1200" b="1" kern="1200" dirty="0">
                <a:solidFill>
                  <a:schemeClr val="tx1"/>
                </a:solidFill>
                <a:effectLst/>
                <a:latin typeface="+mn-lt"/>
                <a:ea typeface="+mn-ea"/>
                <a:cs typeface="+mn-cs"/>
              </a:rPr>
              <a:t>無家可歸</a:t>
            </a:r>
            <a:r>
              <a:rPr lang="en-US" altLang="zh-CN" sz="1200" b="1" kern="1200" dirty="0">
                <a:solidFill>
                  <a:schemeClr val="tx1"/>
                </a:solidFill>
                <a:effectLst/>
                <a:latin typeface="+mn-lt"/>
                <a:ea typeface="+mn-ea"/>
                <a:cs typeface="+mn-cs"/>
              </a:rPr>
              <a:t>&amp;</a:t>
            </a:r>
            <a:r>
              <a:rPr lang="zh-CN" altLang="en-US" sz="1200" b="1" kern="1200" dirty="0">
                <a:solidFill>
                  <a:schemeClr val="tx1"/>
                </a:solidFill>
                <a:effectLst/>
                <a:latin typeface="+mn-lt"/>
                <a:ea typeface="+mn-ea"/>
                <a:cs typeface="+mn-cs"/>
              </a:rPr>
              <a:t>住房</a:t>
            </a:r>
            <a:endParaRPr lang="en-US" sz="1200"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獲得醫療保健，包括 ：</a:t>
            </a:r>
            <a:endParaRPr lang="en-US" sz="1200" kern="1200" dirty="0">
              <a:solidFill>
                <a:schemeClr val="tx1"/>
              </a:solidFill>
              <a:effectLst/>
              <a:latin typeface="+mn-lt"/>
              <a:ea typeface="+mn-ea"/>
              <a:cs typeface="+mn-cs"/>
            </a:endParaRPr>
          </a:p>
          <a:p>
            <a:pPr lvl="2"/>
            <a:r>
              <a:rPr lang="zh-TW" altLang="en-US" sz="1200" kern="1200" dirty="0">
                <a:solidFill>
                  <a:schemeClr val="tx1"/>
                </a:solidFill>
                <a:effectLst/>
                <a:latin typeface="+mn-lt"/>
                <a:ea typeface="+mn-ea"/>
                <a:cs typeface="+mn-cs"/>
              </a:rPr>
              <a:t>具有文化背景的提供者</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語言服務</a:t>
            </a:r>
            <a:endParaRPr lang="en-US" sz="1200" kern="1200" dirty="0">
              <a:solidFill>
                <a:schemeClr val="tx1"/>
              </a:solidFill>
              <a:effectLst/>
              <a:latin typeface="+mn-lt"/>
              <a:ea typeface="+mn-ea"/>
              <a:cs typeface="+mn-cs"/>
            </a:endParaRPr>
          </a:p>
          <a:p>
            <a:pPr lvl="2"/>
            <a:r>
              <a:rPr lang="zh-TW" altLang="en-US" sz="1200" kern="1200" dirty="0">
                <a:solidFill>
                  <a:schemeClr val="tx1"/>
                </a:solidFill>
                <a:effectLst/>
                <a:latin typeface="+mn-lt"/>
                <a:ea typeface="+mn-ea"/>
                <a:cs typeface="+mn-cs"/>
              </a:rPr>
              <a:t>負擔得起</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可獲得的托兒服務</a:t>
            </a:r>
            <a:endParaRPr lang="en-US" sz="1200" kern="1200" dirty="0">
              <a:solidFill>
                <a:schemeClr val="tx1"/>
              </a:solidFill>
              <a:effectLst/>
              <a:latin typeface="+mn-lt"/>
              <a:ea typeface="+mn-ea"/>
              <a:cs typeface="+mn-cs"/>
            </a:endParaRPr>
          </a:p>
          <a:p>
            <a:pPr lvl="2"/>
            <a:r>
              <a:rPr lang="zh-CN" altLang="en-US" sz="1200" kern="1200" dirty="0">
                <a:solidFill>
                  <a:schemeClr val="tx1"/>
                </a:solidFill>
                <a:effectLst/>
                <a:latin typeface="+mn-lt"/>
                <a:ea typeface="+mn-ea"/>
                <a:cs typeface="+mn-cs"/>
              </a:rPr>
              <a:t>延長時數</a:t>
            </a:r>
            <a:endParaRPr lang="en-US" sz="1200"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慢性病管理</a:t>
            </a:r>
            <a:r>
              <a:rPr lang="en-US" altLang="zh-CN"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尤其是肥胖症、癌症、糖尿病、心髒病</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高血壓</a:t>
            </a:r>
            <a:endParaRPr lang="en-US" sz="1200"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心理</a:t>
            </a:r>
            <a:r>
              <a:rPr lang="en-US" altLang="zh-CN" sz="1200" b="1" kern="1200" dirty="0">
                <a:solidFill>
                  <a:schemeClr val="tx1"/>
                </a:solidFill>
                <a:effectLst/>
                <a:latin typeface="+mn-lt"/>
                <a:ea typeface="+mn-ea"/>
                <a:cs typeface="+mn-cs"/>
              </a:rPr>
              <a:t>&amp;</a:t>
            </a:r>
            <a:r>
              <a:rPr lang="zh-CN" altLang="en-US" sz="1200" b="1" kern="1200" dirty="0">
                <a:solidFill>
                  <a:schemeClr val="tx1"/>
                </a:solidFill>
                <a:effectLst/>
                <a:latin typeface="+mn-lt"/>
                <a:ea typeface="+mn-ea"/>
                <a:cs typeface="+mn-cs"/>
              </a:rPr>
              <a:t>行為健康 </a:t>
            </a:r>
            <a:endParaRPr lang="en-US" altLang="zh-CN" sz="1200" b="1"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交通</a:t>
            </a:r>
            <a:endParaRPr lang="en-US" altLang="zh-CN" sz="1200" b="1"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食物無保障</a:t>
            </a:r>
            <a:endParaRPr lang="en-US" altLang="zh-CN" sz="1200" b="1"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支持青少年及家庭，包括：</a:t>
            </a:r>
            <a:endParaRPr lang="en-US" sz="1200" kern="1200" dirty="0">
              <a:solidFill>
                <a:schemeClr val="tx1"/>
              </a:solidFill>
              <a:effectLst/>
              <a:latin typeface="+mn-lt"/>
              <a:ea typeface="+mn-ea"/>
              <a:cs typeface="+mn-cs"/>
            </a:endParaRPr>
          </a:p>
          <a:p>
            <a:pPr lvl="2"/>
            <a:r>
              <a:rPr lang="zh-CN" altLang="en-US" sz="1200" kern="1200" dirty="0">
                <a:solidFill>
                  <a:schemeClr val="tx1"/>
                </a:solidFill>
                <a:effectLst/>
                <a:latin typeface="+mn-lt"/>
                <a:ea typeface="+mn-ea"/>
                <a:cs typeface="+mn-cs"/>
              </a:rPr>
              <a:t>早教</a:t>
            </a:r>
            <a:endParaRPr lang="en-US" sz="1200" kern="1200" dirty="0">
              <a:solidFill>
                <a:schemeClr val="tx1"/>
              </a:solidFill>
              <a:effectLst/>
              <a:latin typeface="+mn-lt"/>
              <a:ea typeface="+mn-ea"/>
              <a:cs typeface="+mn-cs"/>
            </a:endParaRPr>
          </a:p>
          <a:p>
            <a:pPr lvl="2"/>
            <a:r>
              <a:rPr lang="zh-CN" altLang="en-US" sz="1200" kern="1200" dirty="0">
                <a:solidFill>
                  <a:schemeClr val="tx1"/>
                </a:solidFill>
                <a:effectLst/>
                <a:latin typeface="+mn-lt"/>
                <a:ea typeface="+mn-ea"/>
                <a:cs typeface="+mn-cs"/>
              </a:rPr>
              <a:t>體育活動和運動</a:t>
            </a:r>
            <a:endParaRPr lang="en-US" sz="1200" kern="1200" dirty="0">
              <a:solidFill>
                <a:schemeClr val="tx1"/>
              </a:solidFill>
              <a:effectLst/>
              <a:latin typeface="+mn-lt"/>
              <a:ea typeface="+mn-ea"/>
              <a:cs typeface="+mn-cs"/>
            </a:endParaRPr>
          </a:p>
          <a:p>
            <a:pPr lvl="1"/>
            <a:r>
              <a:rPr lang="zh-CN" altLang="en-US" sz="1200" b="1" kern="1200" dirty="0">
                <a:solidFill>
                  <a:schemeClr val="tx1"/>
                </a:solidFill>
                <a:effectLst/>
                <a:latin typeface="+mn-lt"/>
                <a:ea typeface="+mn-ea"/>
                <a:cs typeface="+mn-cs"/>
              </a:rPr>
              <a:t>社區成長</a:t>
            </a:r>
            <a:r>
              <a:rPr lang="en-US" altLang="zh-CN" sz="1200" b="1" kern="1200" dirty="0">
                <a:solidFill>
                  <a:schemeClr val="tx1"/>
                </a:solidFill>
                <a:effectLst/>
                <a:latin typeface="+mn-lt"/>
                <a:ea typeface="+mn-ea"/>
                <a:cs typeface="+mn-cs"/>
              </a:rPr>
              <a:t>&amp;</a:t>
            </a:r>
            <a:r>
              <a:rPr lang="zh-CN" altLang="en-US" sz="1200" b="1" kern="1200" dirty="0">
                <a:solidFill>
                  <a:schemeClr val="tx1"/>
                </a:solidFill>
                <a:effectLst/>
                <a:latin typeface="+mn-lt"/>
                <a:ea typeface="+mn-ea"/>
                <a:cs typeface="+mn-cs"/>
              </a:rPr>
              <a:t>發展，包括：</a:t>
            </a:r>
            <a:endParaRPr lang="en-US" sz="1200" kern="1200" dirty="0">
              <a:solidFill>
                <a:schemeClr val="tx1"/>
              </a:solidFill>
              <a:effectLst/>
              <a:latin typeface="+mn-lt"/>
              <a:ea typeface="+mn-ea"/>
              <a:cs typeface="+mn-cs"/>
            </a:endParaRPr>
          </a:p>
          <a:p>
            <a:pPr lvl="2"/>
            <a:r>
              <a:rPr lang="zh-CN" altLang="en-US" sz="1200" kern="1200" dirty="0">
                <a:solidFill>
                  <a:schemeClr val="tx1"/>
                </a:solidFill>
                <a:effectLst/>
                <a:latin typeface="+mn-lt"/>
                <a:ea typeface="+mn-ea"/>
                <a:cs typeface="+mn-cs"/>
              </a:rPr>
              <a:t>受教育程度</a:t>
            </a:r>
            <a:endParaRPr lang="en-US" sz="1200" kern="1200" dirty="0">
              <a:solidFill>
                <a:schemeClr val="tx1"/>
              </a:solidFill>
              <a:effectLst/>
              <a:latin typeface="+mn-lt"/>
              <a:ea typeface="+mn-ea"/>
              <a:cs typeface="+mn-cs"/>
            </a:endParaRPr>
          </a:p>
          <a:p>
            <a:pPr lvl="2"/>
            <a:r>
              <a:rPr lang="zh-CN" altLang="en-US" sz="1200" kern="1200" dirty="0">
                <a:solidFill>
                  <a:schemeClr val="tx1"/>
                </a:solidFill>
                <a:effectLst/>
                <a:latin typeface="+mn-lt"/>
                <a:ea typeface="+mn-ea"/>
                <a:cs typeface="+mn-cs"/>
              </a:rPr>
              <a:t>經濟保障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機會</a:t>
            </a:r>
            <a:endParaRPr lang="en-US" sz="1200" kern="1200" dirty="0">
              <a:solidFill>
                <a:schemeClr val="tx1"/>
              </a:solidFill>
              <a:effectLst/>
              <a:latin typeface="+mn-lt"/>
              <a:ea typeface="+mn-ea"/>
              <a:cs typeface="+mn-cs"/>
            </a:endParaRPr>
          </a:p>
          <a:p>
            <a:pPr lvl="2"/>
            <a:r>
              <a:rPr lang="zh-TW" altLang="en-US" sz="1200" kern="1200" dirty="0">
                <a:solidFill>
                  <a:schemeClr val="tx1"/>
                </a:solidFill>
                <a:effectLst/>
                <a:latin typeface="+mn-lt"/>
                <a:ea typeface="+mn-ea"/>
                <a:cs typeface="+mn-cs"/>
              </a:rPr>
              <a:t>社區聯繫</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公民參與</a:t>
            </a:r>
            <a:endParaRPr lang="en-US" altLang="zh-TW" sz="1200" kern="1200" dirty="0">
              <a:solidFill>
                <a:schemeClr val="tx1"/>
              </a:solidFill>
              <a:effectLst/>
              <a:latin typeface="+mn-lt"/>
              <a:ea typeface="+mn-ea"/>
              <a:cs typeface="+mn-cs"/>
            </a:endParaRPr>
          </a:p>
          <a:p>
            <a:pPr lvl="2"/>
            <a:endParaRPr lang="en-US" sz="1200" b="1" kern="1200" dirty="0">
              <a:solidFill>
                <a:schemeClr val="tx1"/>
              </a:solidFill>
              <a:effectLst/>
              <a:latin typeface="+mn-lt"/>
              <a:cs typeface="Calibri"/>
            </a:endParaRPr>
          </a:p>
          <a:p>
            <a:pPr lvl="2"/>
            <a:r>
              <a:rPr lang="zh-TW" altLang="en-US" b="1" dirty="0"/>
              <a:t>** </a:t>
            </a:r>
            <a:r>
              <a:rPr lang="en-US" altLang="zh-TW" b="1" dirty="0"/>
              <a:t>COVID-19</a:t>
            </a:r>
            <a:r>
              <a:rPr lang="zh-TW" altLang="en-US" b="1" dirty="0"/>
              <a:t>疫苗和應對以及系統性種族主義對社區以及所有這些已確定的優先事項都具有總體影響**</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63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在健康和財富衡量方面，金縣</a:t>
            </a:r>
            <a:r>
              <a:rPr lang="zh-CN" altLang="en-US" dirty="0"/>
              <a:t>位於</a:t>
            </a:r>
            <a:r>
              <a:rPr lang="zh-TW" altLang="en-US" dirty="0"/>
              <a:t>美國縣</a:t>
            </a:r>
            <a:r>
              <a:rPr lang="zh-CN" altLang="en-US" dirty="0"/>
              <a:t>級的前</a:t>
            </a:r>
            <a:r>
              <a:rPr lang="zh-TW" altLang="en-US" dirty="0"/>
              <a:t>列</a:t>
            </a:r>
            <a:r>
              <a:rPr lang="zh-CN" altLang="en-US" dirty="0"/>
              <a:t>，</a:t>
            </a:r>
            <a:r>
              <a:rPr lang="zh-CN" altLang="en-US" sz="1200" b="1" i="1" dirty="0"/>
              <a:t>然而</a:t>
            </a:r>
            <a:r>
              <a:rPr lang="en-US" sz="1200" b="1" i="1" dirty="0"/>
              <a:t>,</a:t>
            </a:r>
            <a:r>
              <a:rPr lang="zh-TW" altLang="en-US" sz="1200" dirty="0"/>
              <a:t>居民繼續因種族和</a:t>
            </a:r>
            <a:r>
              <a:rPr lang="zh-CN" altLang="en-US" sz="1200" dirty="0"/>
              <a:t>所處地點</a:t>
            </a:r>
            <a:r>
              <a:rPr lang="zh-TW" altLang="en-US" sz="1200" dirty="0"/>
              <a:t>而經歷社會和健康結果方面的差異</a:t>
            </a:r>
            <a:r>
              <a:rPr lang="zh-CN" altLang="en-US" sz="1200" dirty="0"/>
              <a:t>。</a:t>
            </a:r>
            <a:endParaRPr lang="en-US" altLang="zh-TW" sz="1200" dirty="0"/>
          </a:p>
          <a:p>
            <a:endParaRPr lang="en-US" dirty="0"/>
          </a:p>
          <a:p>
            <a:endParaRPr lang="en-US" dirty="0">
              <a:cs typeface="Calibri"/>
            </a:endParaRPr>
          </a:p>
          <a:p>
            <a:pPr marL="171450" indent="-171450">
              <a:buFontTx/>
              <a:buChar char="-"/>
            </a:pPr>
            <a:r>
              <a:rPr lang="en-US" altLang="zh-TW" b="1" dirty="0">
                <a:cs typeface="Calibri" panose="020F0502020204030204"/>
              </a:rPr>
              <a:t>-</a:t>
            </a:r>
            <a:r>
              <a:rPr lang="zh-TW" altLang="en-US" b="1" dirty="0">
                <a:cs typeface="Calibri" panose="020F0502020204030204"/>
              </a:rPr>
              <a:t>預期壽命在南部地區居民中最低的（如紫色線所示），並且在過去十年中有所下降。</a:t>
            </a:r>
          </a:p>
          <a:p>
            <a:pPr marL="171450" indent="-171450">
              <a:buFontTx/>
              <a:buChar char="-"/>
            </a:pPr>
            <a:r>
              <a:rPr lang="en-US" altLang="zh-TW" b="1" dirty="0">
                <a:cs typeface="Calibri" panose="020F0502020204030204"/>
              </a:rPr>
              <a:t>-</a:t>
            </a:r>
            <a:r>
              <a:rPr lang="zh-TW" altLang="en-US" b="1" dirty="0">
                <a:cs typeface="Calibri" panose="020F0502020204030204"/>
              </a:rPr>
              <a:t>在南金縣，按種族</a:t>
            </a:r>
            <a:r>
              <a:rPr lang="en-US" altLang="zh-TW" b="1" dirty="0">
                <a:cs typeface="Calibri" panose="020F0502020204030204"/>
              </a:rPr>
              <a:t>/</a:t>
            </a:r>
            <a:r>
              <a:rPr lang="zh-TW" altLang="en-US" b="1" dirty="0">
                <a:cs typeface="Calibri" panose="020F0502020204030204"/>
              </a:rPr>
              <a:t>民族劃分的最低預期壽命和最高預期壽命之間存在</a:t>
            </a:r>
            <a:r>
              <a:rPr lang="en-US" altLang="zh-TW" b="1" dirty="0">
                <a:cs typeface="Calibri" panose="020F0502020204030204"/>
              </a:rPr>
              <a:t>14</a:t>
            </a:r>
            <a:r>
              <a:rPr lang="zh-TW" altLang="en-US" b="1" dirty="0">
                <a:cs typeface="Calibri" panose="020F0502020204030204"/>
              </a:rPr>
              <a:t>年的差異</a:t>
            </a:r>
            <a:r>
              <a:rPr lang="en-US" altLang="zh-TW" b="1" dirty="0">
                <a:cs typeface="Calibri" panose="020F0502020204030204"/>
              </a:rPr>
              <a:t>-</a:t>
            </a:r>
            <a:r>
              <a:rPr lang="zh-TW" altLang="en-US" b="1" dirty="0">
                <a:cs typeface="Calibri" panose="020F0502020204030204"/>
              </a:rPr>
              <a:t>夏威夷夏威夷</a:t>
            </a:r>
            <a:r>
              <a:rPr lang="en-US" altLang="zh-TW" b="1" dirty="0">
                <a:cs typeface="Calibri" panose="020F0502020204030204"/>
              </a:rPr>
              <a:t>/</a:t>
            </a:r>
            <a:r>
              <a:rPr lang="zh-TW" altLang="en-US" b="1" dirty="0">
                <a:cs typeface="Calibri" panose="020F0502020204030204"/>
              </a:rPr>
              <a:t>太平洋島民（</a:t>
            </a:r>
            <a:r>
              <a:rPr lang="en-US" altLang="zh-TW" b="1" dirty="0">
                <a:cs typeface="Calibri" panose="020F0502020204030204"/>
              </a:rPr>
              <a:t>69.5</a:t>
            </a:r>
            <a:r>
              <a:rPr lang="zh-TW" altLang="en-US" b="1" dirty="0">
                <a:cs typeface="Calibri" panose="020F0502020204030204"/>
              </a:rPr>
              <a:t>）和亞洲人（</a:t>
            </a:r>
            <a:r>
              <a:rPr lang="en-US" altLang="zh-TW" b="1" dirty="0">
                <a:cs typeface="Calibri" panose="020F0502020204030204"/>
              </a:rPr>
              <a:t>83.5</a:t>
            </a:r>
            <a:r>
              <a:rPr lang="zh-TW" altLang="en-US" b="1" dirty="0">
                <a:cs typeface="Calibri" panose="020F0502020204030204"/>
              </a:rPr>
              <a:t>）。</a:t>
            </a:r>
          </a:p>
          <a:p>
            <a:pPr marL="171450" indent="-171450">
              <a:buFontTx/>
              <a:buChar char="-"/>
            </a:pPr>
            <a:r>
              <a:rPr lang="en-US" altLang="zh-TW" b="1" dirty="0">
                <a:cs typeface="Calibri" panose="020F0502020204030204"/>
              </a:rPr>
              <a:t>-</a:t>
            </a:r>
            <a:r>
              <a:rPr lang="zh-TW" altLang="en-US" b="1" dirty="0">
                <a:cs typeface="Calibri" panose="020F0502020204030204"/>
              </a:rPr>
              <a:t>我們還知道，許多社會，環境和社區因素，再加上資源的可獲得性以及當前和歷史上的系統種族主義的影響，導致壓力源的累積，從而影響了許多居民的生活質量。</a:t>
            </a:r>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11</a:t>
            </a:fld>
            <a:endParaRPr lang="en-US"/>
          </a:p>
        </p:txBody>
      </p:sp>
    </p:spTree>
    <p:extLst>
      <p:ext uri="{BB962C8B-B14F-4D97-AF65-F5344CB8AC3E}">
        <p14:creationId xmlns:p14="http://schemas.microsoft.com/office/powerpoint/2010/main" val="406371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這是金縣青少年中使用電子煙或</a:t>
            </a:r>
            <a:r>
              <a:rPr lang="en-US" altLang="zh-TW" dirty="0"/>
              <a:t>vape</a:t>
            </a:r>
            <a:r>
              <a:rPr lang="zh-TW" altLang="en-US" dirty="0"/>
              <a:t>筆的更詳細視圖，我們在性別、種族</a:t>
            </a:r>
            <a:r>
              <a:rPr lang="en-US" altLang="zh-TW" dirty="0"/>
              <a:t>/</a:t>
            </a:r>
            <a:r>
              <a:rPr lang="zh-TW" altLang="en-US" dirty="0"/>
              <a:t>民族方面發現了一些值得注意的差異。</a:t>
            </a:r>
          </a:p>
          <a:p>
            <a:r>
              <a:rPr lang="en-US" altLang="zh-TW" dirty="0"/>
              <a:t>-</a:t>
            </a:r>
            <a:r>
              <a:rPr lang="zh-TW" altLang="en-US" dirty="0"/>
              <a:t>與金縣平均水平相比，</a:t>
            </a:r>
            <a:r>
              <a:rPr lang="en-US" altLang="zh-TW" dirty="0"/>
              <a:t>LGB +</a:t>
            </a:r>
            <a:r>
              <a:rPr lang="zh-TW" altLang="en-US" dirty="0"/>
              <a:t>青少年和</a:t>
            </a:r>
            <a:r>
              <a:rPr lang="en-US" altLang="zh-TW" dirty="0"/>
              <a:t>12</a:t>
            </a:r>
            <a:r>
              <a:rPr lang="zh-TW" altLang="en-US" dirty="0"/>
              <a:t>年級學生更可能使用電子煙或</a:t>
            </a:r>
            <a:r>
              <a:rPr lang="en-US" altLang="zh-TW" dirty="0"/>
              <a:t>vape</a:t>
            </a:r>
            <a:r>
              <a:rPr lang="zh-TW" altLang="en-US" dirty="0"/>
              <a:t>筆。</a:t>
            </a:r>
          </a:p>
          <a:p>
            <a:r>
              <a:rPr lang="en-US" altLang="zh-TW" dirty="0"/>
              <a:t>-</a:t>
            </a:r>
            <a:r>
              <a:rPr lang="zh-TW" altLang="en-US" dirty="0"/>
              <a:t>儘管亞洲青年報告的電子煙使用率是其他種族</a:t>
            </a:r>
            <a:r>
              <a:rPr lang="en-US" altLang="zh-TW" dirty="0"/>
              <a:t>/</a:t>
            </a:r>
            <a:r>
              <a:rPr lang="zh-TW" altLang="en-US" dirty="0"/>
              <a:t>族裔中最低的，但分類數據顯示，詳細的亞洲種族</a:t>
            </a:r>
            <a:r>
              <a:rPr lang="en-US" altLang="zh-TW" dirty="0"/>
              <a:t>/</a:t>
            </a:r>
            <a:r>
              <a:rPr lang="zh-TW" altLang="en-US" dirty="0"/>
              <a:t>族裔之間存在差異。</a:t>
            </a:r>
            <a:endParaRPr lang="en-US"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12</a:t>
            </a:fld>
            <a:endParaRPr lang="en-US"/>
          </a:p>
        </p:txBody>
      </p:sp>
    </p:spTree>
    <p:extLst>
      <p:ext uri="{BB962C8B-B14F-4D97-AF65-F5344CB8AC3E}">
        <p14:creationId xmlns:p14="http://schemas.microsoft.com/office/powerpoint/2010/main" val="379468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altLang="zh-TW" dirty="0">
                <a:cs typeface="Calibri"/>
              </a:rPr>
              <a:t>-</a:t>
            </a:r>
            <a:r>
              <a:rPr lang="zh-TW" altLang="en-US" dirty="0">
                <a:cs typeface="Calibri"/>
              </a:rPr>
              <a:t>金縣的意外傷害死亡率一直在上升。這包括因溺水、摔倒、火災、槍支、機動車碰撞、中毒和窒息而導致的死亡。</a:t>
            </a:r>
          </a:p>
          <a:p>
            <a:r>
              <a:rPr lang="en-US" altLang="zh-TW" dirty="0">
                <a:cs typeface="Calibri"/>
              </a:rPr>
              <a:t>-</a:t>
            </a:r>
            <a:r>
              <a:rPr lang="zh-TW" altLang="en-US" dirty="0">
                <a:cs typeface="Calibri"/>
              </a:rPr>
              <a:t>從</a:t>
            </a:r>
            <a:r>
              <a:rPr lang="en-US" altLang="zh-TW" dirty="0">
                <a:cs typeface="Calibri"/>
              </a:rPr>
              <a:t>2014-2018</a:t>
            </a:r>
            <a:r>
              <a:rPr lang="zh-TW" altLang="en-US" dirty="0">
                <a:cs typeface="Calibri"/>
              </a:rPr>
              <a:t>年的平均數據來看，與金縣平均水平相比，美洲印第安人</a:t>
            </a:r>
            <a:r>
              <a:rPr lang="en-US" altLang="zh-TW" dirty="0">
                <a:cs typeface="Calibri"/>
              </a:rPr>
              <a:t>/</a:t>
            </a:r>
            <a:r>
              <a:rPr lang="zh-TW" altLang="en-US" dirty="0">
                <a:cs typeface="Calibri"/>
              </a:rPr>
              <a:t>阿拉斯加原住民和黑人人口的意外傷害死亡率高很多。</a:t>
            </a:r>
            <a:endParaRPr lang="en-US"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13</a:t>
            </a:fld>
            <a:endParaRPr lang="en-US"/>
          </a:p>
        </p:txBody>
      </p:sp>
    </p:spTree>
    <p:extLst>
      <p:ext uri="{BB962C8B-B14F-4D97-AF65-F5344CB8AC3E}">
        <p14:creationId xmlns:p14="http://schemas.microsoft.com/office/powerpoint/2010/main" val="62232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*雖然報告中的大部分數據是在</a:t>
            </a:r>
            <a:r>
              <a:rPr lang="en-US" altLang="zh-TW" dirty="0"/>
              <a:t>2020</a:t>
            </a:r>
            <a:r>
              <a:rPr lang="zh-TW" altLang="en-US" dirty="0"/>
              <a:t>年之前收集的，但在</a:t>
            </a:r>
            <a:r>
              <a:rPr lang="en-US" altLang="zh-TW" dirty="0"/>
              <a:t>COVID-19</a:t>
            </a:r>
            <a:r>
              <a:rPr lang="zh-TW" altLang="en-US" dirty="0"/>
              <a:t>大流行期間，某些模式</a:t>
            </a:r>
            <a:r>
              <a:rPr lang="en-US" altLang="zh-TW" dirty="0"/>
              <a:t>-</a:t>
            </a:r>
            <a:r>
              <a:rPr lang="zh-TW" altLang="en-US" dirty="0"/>
              <a:t>尤其是暴力，自殺和心理健康方面的模式可能正在改變。</a:t>
            </a:r>
            <a:endParaRPr lang="en-US" altLang="zh-TW" dirty="0"/>
          </a:p>
          <a:p>
            <a:endParaRPr lang="en-US" sz="1200" b="0" i="0" u="none" strike="noStrike" kern="1200" baseline="0" dirty="0">
              <a:solidFill>
                <a:schemeClr val="tx1"/>
              </a:solidFill>
              <a:latin typeface="+mn-lt"/>
              <a:ea typeface="+mn-ea"/>
              <a:cs typeface="+mn-cs"/>
            </a:endParaRPr>
          </a:p>
          <a:p>
            <a:r>
              <a:rPr lang="en-US" altLang="zh-TW" dirty="0"/>
              <a:t>-</a:t>
            </a:r>
            <a:r>
              <a:rPr lang="zh-TW" altLang="en-US" dirty="0"/>
              <a:t>查看</a:t>
            </a:r>
            <a:r>
              <a:rPr lang="en-US" altLang="zh-TW" dirty="0"/>
              <a:t>2020</a:t>
            </a:r>
            <a:r>
              <a:rPr lang="zh-TW" altLang="en-US" dirty="0"/>
              <a:t>年之前的數據（</a:t>
            </a:r>
            <a:r>
              <a:rPr lang="en-US" altLang="zh-TW" dirty="0"/>
              <a:t>2016</a:t>
            </a:r>
            <a:r>
              <a:rPr lang="zh-TW" altLang="en-US" dirty="0"/>
              <a:t>年和</a:t>
            </a:r>
            <a:r>
              <a:rPr lang="en-US" altLang="zh-TW" dirty="0"/>
              <a:t>2018</a:t>
            </a:r>
            <a:r>
              <a:rPr lang="zh-TW" altLang="en-US" dirty="0"/>
              <a:t>年的平均值），南金縣的成年人和青少年更有可能報告頻繁的精神困擾或壓抑感。</a:t>
            </a:r>
          </a:p>
          <a:p>
            <a:r>
              <a:rPr lang="en-US" altLang="zh-TW" dirty="0"/>
              <a:t>-</a:t>
            </a:r>
            <a:r>
              <a:rPr lang="zh-TW" altLang="en-US" dirty="0"/>
              <a:t>金縣超過一半的</a:t>
            </a:r>
            <a:r>
              <a:rPr lang="en-US" altLang="zh-TW" dirty="0"/>
              <a:t>LGB +</a:t>
            </a:r>
            <a:r>
              <a:rPr lang="zh-TW" altLang="en-US" dirty="0"/>
              <a:t>青年報告患有抑鬱症。</a:t>
            </a:r>
            <a:endParaRPr lang="en-US" altLang="zh-TW" dirty="0"/>
          </a:p>
          <a:p>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cs typeface="Calibri"/>
            </a:endParaRPr>
          </a:p>
          <a:p>
            <a:r>
              <a:rPr lang="zh-TW" altLang="en-US" sz="1200" b="0" i="0" u="none" strike="noStrike" kern="1200" baseline="0" dirty="0">
                <a:solidFill>
                  <a:schemeClr val="tx1"/>
                </a:solidFill>
                <a:latin typeface="+mn-lt"/>
                <a:cs typeface="Calibri"/>
              </a:rPr>
              <a:t>同樣重要的是要強調，自殺是金縣青少年中持續關注的問題。年輕人中的自殺意念率（定義為認真考慮過去年的自殺企圖）和過去一個月內計劃自殺的年輕人的比例比</a:t>
            </a:r>
            <a:r>
              <a:rPr lang="en-US" altLang="zh-TW" sz="1200" b="0" i="0" u="none" strike="noStrike" kern="1200" baseline="0" dirty="0">
                <a:solidFill>
                  <a:schemeClr val="tx1"/>
                </a:solidFill>
                <a:latin typeface="+mn-lt"/>
                <a:cs typeface="Calibri"/>
              </a:rPr>
              <a:t>2016-2018</a:t>
            </a:r>
            <a:r>
              <a:rPr lang="zh-TW" altLang="en-US" sz="1200" b="0" i="0" u="none" strike="noStrike" kern="1200" baseline="0" dirty="0">
                <a:solidFill>
                  <a:schemeClr val="tx1"/>
                </a:solidFill>
                <a:latin typeface="+mn-lt"/>
                <a:cs typeface="Calibri"/>
              </a:rPr>
              <a:t>期間有所上升。在</a:t>
            </a:r>
            <a:r>
              <a:rPr lang="en-US" altLang="zh-TW" sz="1200" b="0" i="0" u="none" strike="noStrike" kern="1200" baseline="0" dirty="0">
                <a:solidFill>
                  <a:schemeClr val="tx1"/>
                </a:solidFill>
                <a:latin typeface="+mn-lt"/>
                <a:cs typeface="Calibri"/>
              </a:rPr>
              <a:t>LGB +</a:t>
            </a:r>
            <a:r>
              <a:rPr lang="zh-TW" altLang="en-US" sz="1200" b="0" i="0" u="none" strike="noStrike" kern="1200" baseline="0" dirty="0">
                <a:solidFill>
                  <a:schemeClr val="tx1"/>
                </a:solidFill>
                <a:latin typeface="+mn-lt"/>
                <a:cs typeface="Calibri"/>
              </a:rPr>
              <a:t>青少年中，自殺意念（</a:t>
            </a:r>
            <a:r>
              <a:rPr lang="en-US" altLang="zh-TW" sz="1200" b="0" i="0" u="none" strike="noStrike" kern="1200" baseline="0" dirty="0">
                <a:solidFill>
                  <a:schemeClr val="tx1"/>
                </a:solidFill>
                <a:latin typeface="+mn-lt"/>
                <a:cs typeface="Calibri"/>
              </a:rPr>
              <a:t>42.1</a:t>
            </a:r>
            <a:r>
              <a:rPr lang="zh-TW" altLang="en-US" sz="1200" b="0" i="0" u="none" strike="noStrike" kern="1200" baseline="0" dirty="0">
                <a:solidFill>
                  <a:schemeClr val="tx1"/>
                </a:solidFill>
                <a:latin typeface="+mn-lt"/>
                <a:cs typeface="Calibri"/>
              </a:rPr>
              <a:t>％）和自殺計劃（</a:t>
            </a:r>
            <a:r>
              <a:rPr lang="en-US" altLang="zh-TW" sz="1200" b="0" i="0" u="none" strike="noStrike" kern="1200" baseline="0" dirty="0">
                <a:solidFill>
                  <a:schemeClr val="tx1"/>
                </a:solidFill>
                <a:latin typeface="+mn-lt"/>
                <a:cs typeface="Calibri"/>
              </a:rPr>
              <a:t>35.0</a:t>
            </a:r>
            <a:r>
              <a:rPr lang="zh-TW" altLang="en-US" sz="1200" b="0" i="0" u="none" strike="noStrike" kern="1200" baseline="0" dirty="0">
                <a:solidFill>
                  <a:schemeClr val="tx1"/>
                </a:solidFill>
                <a:latin typeface="+mn-lt"/>
                <a:cs typeface="Calibri"/>
              </a:rPr>
              <a:t>％）的比率都驚人地高。</a:t>
            </a:r>
            <a:endParaRPr lang="en-US" altLang="zh-TW"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zh-TW" altLang="en-US" sz="1200" b="0" i="1" u="none" strike="noStrike" kern="1200" baseline="0" dirty="0">
                <a:solidFill>
                  <a:schemeClr val="tx1"/>
                </a:solidFill>
                <a:latin typeface="+mn-lt"/>
                <a:ea typeface="+mn-ea"/>
                <a:cs typeface="+mn-cs"/>
              </a:rPr>
              <a:t>以上幾點的支持數據：</a:t>
            </a:r>
          </a:p>
          <a:p>
            <a:endParaRPr lang="en-US" sz="1200" b="0" i="1"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a:t>
            </a:r>
            <a:r>
              <a:rPr lang="zh-TW" altLang="en-US" sz="1200" b="0" i="1" u="none" strike="noStrike" kern="1200" baseline="0" dirty="0">
                <a:solidFill>
                  <a:schemeClr val="tx1"/>
                </a:solidFill>
                <a:latin typeface="+mn-lt"/>
                <a:ea typeface="+mn-ea"/>
                <a:cs typeface="+mn-cs"/>
              </a:rPr>
              <a:t>青少年自殺觀念：</a:t>
            </a:r>
            <a:r>
              <a:rPr lang="en-US" altLang="zh-TW" sz="1200" b="0" i="1" u="none" strike="noStrike" kern="1200" baseline="0" dirty="0">
                <a:solidFill>
                  <a:schemeClr val="tx1"/>
                </a:solidFill>
                <a:latin typeface="+mn-lt"/>
                <a:ea typeface="+mn-ea"/>
                <a:cs typeface="+mn-cs"/>
              </a:rPr>
              <a:t>2016</a:t>
            </a:r>
            <a:r>
              <a:rPr lang="zh-TW" altLang="en-US" sz="1200" b="0" i="1" u="none" strike="noStrike" kern="1200" baseline="0" dirty="0">
                <a:solidFill>
                  <a:schemeClr val="tx1"/>
                </a:solidFill>
                <a:latin typeface="+mn-lt"/>
                <a:ea typeface="+mn-ea"/>
                <a:cs typeface="+mn-cs"/>
              </a:rPr>
              <a:t>年為</a:t>
            </a:r>
            <a:r>
              <a:rPr lang="en-US" altLang="zh-TW" sz="1200" b="0" i="1" u="none" strike="noStrike" kern="1200" baseline="0" dirty="0">
                <a:solidFill>
                  <a:schemeClr val="tx1"/>
                </a:solidFill>
                <a:latin typeface="+mn-lt"/>
                <a:ea typeface="+mn-ea"/>
                <a:cs typeface="+mn-cs"/>
              </a:rPr>
              <a:t>16.7</a:t>
            </a:r>
            <a:r>
              <a:rPr lang="zh-TW" altLang="en-US" sz="1200" b="0" i="1" u="none" strike="noStrike" kern="1200" baseline="0" dirty="0">
                <a:solidFill>
                  <a:schemeClr val="tx1"/>
                </a:solidFill>
                <a:latin typeface="+mn-lt"/>
                <a:ea typeface="+mn-ea"/>
                <a:cs typeface="+mn-cs"/>
              </a:rPr>
              <a:t>％，</a:t>
            </a:r>
            <a:r>
              <a:rPr lang="en-US" altLang="zh-TW" sz="1200" b="0" i="1" u="none" strike="noStrike" kern="1200" baseline="0" dirty="0">
                <a:solidFill>
                  <a:schemeClr val="tx1"/>
                </a:solidFill>
                <a:latin typeface="+mn-lt"/>
                <a:ea typeface="+mn-ea"/>
                <a:cs typeface="+mn-cs"/>
              </a:rPr>
              <a:t>2018</a:t>
            </a:r>
            <a:r>
              <a:rPr lang="zh-TW" altLang="en-US" sz="1200" b="0" i="1" u="none" strike="noStrike" kern="1200" baseline="0" dirty="0">
                <a:solidFill>
                  <a:schemeClr val="tx1"/>
                </a:solidFill>
                <a:latin typeface="+mn-lt"/>
                <a:ea typeface="+mn-ea"/>
                <a:cs typeface="+mn-cs"/>
              </a:rPr>
              <a:t>年為</a:t>
            </a:r>
            <a:r>
              <a:rPr lang="en-US" altLang="zh-TW" sz="1200" b="0" i="1" u="none" strike="noStrike" kern="1200" baseline="0" dirty="0">
                <a:solidFill>
                  <a:schemeClr val="tx1"/>
                </a:solidFill>
                <a:latin typeface="+mn-lt"/>
                <a:ea typeface="+mn-ea"/>
                <a:cs typeface="+mn-cs"/>
              </a:rPr>
              <a:t>19.0</a:t>
            </a:r>
            <a:r>
              <a:rPr lang="zh-TW" altLang="en-US" sz="1200" b="0" i="1" u="none" strike="noStrike" kern="1200" baseline="0" dirty="0">
                <a:solidFill>
                  <a:schemeClr val="tx1"/>
                </a:solidFill>
                <a:latin typeface="+mn-lt"/>
                <a:ea typeface="+mn-ea"/>
                <a:cs typeface="+mn-cs"/>
              </a:rPr>
              <a:t>％。</a:t>
            </a:r>
            <a:endParaRPr lang="en-US" altLang="zh-TW" sz="1200" b="0" i="1" u="none" strike="noStrike" kern="1200" baseline="0" dirty="0">
              <a:solidFill>
                <a:schemeClr val="tx1"/>
              </a:solidFill>
              <a:latin typeface="+mn-lt"/>
              <a:ea typeface="+mn-ea"/>
              <a:cs typeface="+mn-cs"/>
            </a:endParaRPr>
          </a:p>
          <a:p>
            <a:pPr marL="0" indent="0">
              <a:buFontTx/>
              <a:buNone/>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zh-TW" altLang="en-US" sz="1200" b="0" i="1" u="none" strike="noStrike" kern="1200" baseline="0" dirty="0">
                <a:solidFill>
                  <a:schemeClr val="tx1"/>
                </a:solidFill>
                <a:latin typeface="+mn-lt"/>
                <a:ea typeface="+mn-ea"/>
                <a:cs typeface="+mn-cs"/>
              </a:rPr>
              <a:t>青少年自殺計劃：</a:t>
            </a:r>
            <a:r>
              <a:rPr lang="en-US" altLang="zh-TW" sz="1200" b="0" i="1" u="none" strike="noStrike" kern="1200" baseline="0" dirty="0">
                <a:solidFill>
                  <a:schemeClr val="tx1"/>
                </a:solidFill>
                <a:latin typeface="+mn-lt"/>
                <a:ea typeface="+mn-ea"/>
                <a:cs typeface="+mn-cs"/>
              </a:rPr>
              <a:t>2016</a:t>
            </a:r>
            <a:r>
              <a:rPr lang="zh-TW" altLang="en-US" sz="1200" b="0" i="1" u="none" strike="noStrike" kern="1200" baseline="0" dirty="0">
                <a:solidFill>
                  <a:schemeClr val="tx1"/>
                </a:solidFill>
                <a:latin typeface="+mn-lt"/>
                <a:ea typeface="+mn-ea"/>
                <a:cs typeface="+mn-cs"/>
              </a:rPr>
              <a:t>年為</a:t>
            </a:r>
            <a:r>
              <a:rPr lang="en-US" altLang="zh-TW" sz="1200" b="0" i="1" u="none" strike="noStrike" kern="1200" baseline="0" dirty="0">
                <a:solidFill>
                  <a:schemeClr val="tx1"/>
                </a:solidFill>
                <a:latin typeface="+mn-lt"/>
                <a:ea typeface="+mn-ea"/>
                <a:cs typeface="+mn-cs"/>
              </a:rPr>
              <a:t>14.1</a:t>
            </a:r>
            <a:r>
              <a:rPr lang="zh-TW" altLang="en-US" sz="1200" b="0" i="1" u="none" strike="noStrike" kern="1200" baseline="0" dirty="0">
                <a:solidFill>
                  <a:schemeClr val="tx1"/>
                </a:solidFill>
                <a:latin typeface="+mn-lt"/>
                <a:ea typeface="+mn-ea"/>
                <a:cs typeface="+mn-cs"/>
              </a:rPr>
              <a:t>％，</a:t>
            </a:r>
            <a:r>
              <a:rPr lang="en-US" altLang="zh-TW" sz="1200" b="0" i="1" u="none" strike="noStrike" kern="1200" baseline="0" dirty="0">
                <a:solidFill>
                  <a:schemeClr val="tx1"/>
                </a:solidFill>
                <a:latin typeface="+mn-lt"/>
                <a:ea typeface="+mn-ea"/>
                <a:cs typeface="+mn-cs"/>
              </a:rPr>
              <a:t>2018</a:t>
            </a:r>
            <a:r>
              <a:rPr lang="zh-TW" altLang="en-US" sz="1200" b="0" i="1" u="none" strike="noStrike" kern="1200" baseline="0" dirty="0">
                <a:solidFill>
                  <a:schemeClr val="tx1"/>
                </a:solidFill>
                <a:latin typeface="+mn-lt"/>
                <a:ea typeface="+mn-ea"/>
                <a:cs typeface="+mn-cs"/>
              </a:rPr>
              <a:t>年為</a:t>
            </a:r>
            <a:r>
              <a:rPr lang="en-US" altLang="zh-TW" sz="1200" b="0" i="1" u="none" strike="noStrike" kern="1200" baseline="0" dirty="0">
                <a:solidFill>
                  <a:schemeClr val="tx1"/>
                </a:solidFill>
                <a:latin typeface="+mn-lt"/>
                <a:ea typeface="+mn-ea"/>
                <a:cs typeface="+mn-cs"/>
              </a:rPr>
              <a:t>15.5</a:t>
            </a:r>
            <a:r>
              <a:rPr lang="zh-TW" altLang="en-US" sz="1200" b="0" i="1" u="none" strike="noStrike" kern="1200" baseline="0" dirty="0">
                <a:solidFill>
                  <a:schemeClr val="tx1"/>
                </a:solidFill>
                <a:latin typeface="+mn-lt"/>
                <a:ea typeface="+mn-ea"/>
                <a:cs typeface="+mn-cs"/>
              </a:rPr>
              <a:t>％。</a:t>
            </a:r>
            <a:endParaRPr lang="en-US" sz="1200" b="0" i="1" u="none" strike="noStrike" kern="1200" baseline="0" dirty="0">
              <a:solidFill>
                <a:schemeClr val="tx1"/>
              </a:solidFill>
              <a:latin typeface="+mn-lt"/>
              <a:ea typeface="+mn-ea"/>
              <a:cs typeface="+mn-cs"/>
            </a:endParaRPr>
          </a:p>
          <a:p>
            <a:pPr marL="0" indent="0">
              <a:buFontTx/>
              <a:buNone/>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229747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zh-TW" altLang="en-US"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2013</a:t>
            </a:r>
            <a:r>
              <a:rPr lang="zh-TW" altLang="en-US" sz="1200" kern="1200" dirty="0">
                <a:solidFill>
                  <a:schemeClr val="tx1"/>
                </a:solidFill>
                <a:effectLst/>
                <a:latin typeface="+mn-lt"/>
                <a:ea typeface="+mn-ea"/>
                <a:cs typeface="+mn-cs"/>
              </a:rPr>
              <a:t>年（白人佔</a:t>
            </a:r>
            <a:r>
              <a:rPr lang="en-US" altLang="zh-TW" sz="1200" kern="1200" dirty="0">
                <a:solidFill>
                  <a:schemeClr val="tx1"/>
                </a:solidFill>
                <a:effectLst/>
                <a:latin typeface="+mn-lt"/>
                <a:ea typeface="+mn-ea"/>
                <a:cs typeface="+mn-cs"/>
              </a:rPr>
              <a:t>10</a:t>
            </a:r>
            <a:r>
              <a:rPr lang="zh-TW" altLang="en-US" sz="1200" kern="1200" dirty="0">
                <a:solidFill>
                  <a:schemeClr val="tx1"/>
                </a:solidFill>
                <a:effectLst/>
                <a:latin typeface="+mn-lt"/>
                <a:ea typeface="+mn-ea"/>
                <a:cs typeface="+mn-cs"/>
              </a:rPr>
              <a:t>％，黑人佔</a:t>
            </a:r>
            <a:r>
              <a:rPr lang="en-US" altLang="zh-TW" sz="1200" kern="1200" dirty="0">
                <a:solidFill>
                  <a:schemeClr val="tx1"/>
                </a:solidFill>
                <a:effectLst/>
                <a:latin typeface="+mn-lt"/>
                <a:ea typeface="+mn-ea"/>
                <a:cs typeface="+mn-cs"/>
              </a:rPr>
              <a:t>17</a:t>
            </a:r>
            <a:r>
              <a:rPr lang="zh-TW" altLang="en-US"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2018</a:t>
            </a:r>
            <a:r>
              <a:rPr lang="zh-TW" altLang="en-US" sz="1200" kern="1200" dirty="0">
                <a:solidFill>
                  <a:schemeClr val="tx1"/>
                </a:solidFill>
                <a:effectLst/>
                <a:latin typeface="+mn-lt"/>
                <a:ea typeface="+mn-ea"/>
                <a:cs typeface="+mn-cs"/>
              </a:rPr>
              <a:t>年（白人佔</a:t>
            </a:r>
            <a:r>
              <a:rPr lang="en-US" altLang="zh-TW" sz="1200" kern="1200" dirty="0">
                <a:solidFill>
                  <a:schemeClr val="tx1"/>
                </a:solidFill>
                <a:effectLst/>
                <a:latin typeface="+mn-lt"/>
                <a:ea typeface="+mn-ea"/>
                <a:cs typeface="+mn-cs"/>
              </a:rPr>
              <a:t>9</a:t>
            </a:r>
            <a:r>
              <a:rPr lang="zh-TW" altLang="en-US" sz="1200" kern="1200" dirty="0">
                <a:solidFill>
                  <a:schemeClr val="tx1"/>
                </a:solidFill>
                <a:effectLst/>
                <a:latin typeface="+mn-lt"/>
                <a:ea typeface="+mn-ea"/>
                <a:cs typeface="+mn-cs"/>
              </a:rPr>
              <a:t>％，黑人佔</a:t>
            </a:r>
            <a:r>
              <a:rPr lang="en-US" altLang="zh-TW" sz="1200" kern="1200" dirty="0">
                <a:solidFill>
                  <a:schemeClr val="tx1"/>
                </a:solidFill>
                <a:effectLst/>
                <a:latin typeface="+mn-lt"/>
                <a:ea typeface="+mn-ea"/>
                <a:cs typeface="+mn-cs"/>
              </a:rPr>
              <a:t>40</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5</a:t>
            </a:r>
            <a:r>
              <a:rPr lang="zh-TW" altLang="en-US" sz="1200" kern="1200" dirty="0">
                <a:solidFill>
                  <a:schemeClr val="tx1"/>
                </a:solidFill>
                <a:effectLst/>
                <a:latin typeface="+mn-lt"/>
                <a:ea typeface="+mn-ea"/>
                <a:cs typeface="+mn-cs"/>
              </a:rPr>
              <a:t>年時間內，白人和黑人食物無保障家庭之間的差距顯著增加。</a:t>
            </a:r>
            <a:endParaRPr lang="en-US" altLang="zh-TW" sz="1200" kern="1200" dirty="0">
              <a:solidFill>
                <a:schemeClr val="tx1"/>
              </a:solidFill>
              <a:effectLst/>
              <a:latin typeface="+mn-lt"/>
              <a:ea typeface="+mn-ea"/>
              <a:cs typeface="+mn-cs"/>
            </a:endParaRPr>
          </a:p>
          <a:p>
            <a:pPr>
              <a:defRPr/>
            </a:pPr>
            <a:endParaRPr lang="en-US" altLang="zh-TW" sz="1200" kern="1200" dirty="0">
              <a:solidFill>
                <a:schemeClr val="tx1"/>
              </a:solidFill>
              <a:effectLst/>
              <a:latin typeface="+mn-lt"/>
              <a:ea typeface="+mn-ea"/>
              <a:cs typeface="+mn-cs"/>
            </a:endParaRPr>
          </a:p>
          <a:p>
            <a:pPr>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2018</a:t>
            </a:r>
            <a:r>
              <a:rPr lang="zh-TW" altLang="en-US" sz="1200" kern="1200" dirty="0">
                <a:solidFill>
                  <a:schemeClr val="tx1"/>
                </a:solidFill>
                <a:effectLst/>
                <a:latin typeface="+mn-lt"/>
                <a:ea typeface="+mn-ea"/>
                <a:cs typeface="+mn-cs"/>
              </a:rPr>
              <a:t>年，有</a:t>
            </a:r>
            <a:r>
              <a:rPr lang="en-US" altLang="zh-TW" sz="1200" kern="1200" dirty="0">
                <a:solidFill>
                  <a:schemeClr val="tx1"/>
                </a:solidFill>
                <a:effectLst/>
                <a:latin typeface="+mn-lt"/>
                <a:ea typeface="+mn-ea"/>
                <a:cs typeface="+mn-cs"/>
              </a:rPr>
              <a:t>40</a:t>
            </a:r>
            <a:r>
              <a:rPr lang="zh-TW" altLang="en-US" sz="1200" kern="1200" dirty="0">
                <a:solidFill>
                  <a:schemeClr val="tx1"/>
                </a:solidFill>
                <a:effectLst/>
                <a:latin typeface="+mn-lt"/>
                <a:ea typeface="+mn-ea"/>
                <a:cs typeface="+mn-cs"/>
              </a:rPr>
              <a:t>％的黑人和</a:t>
            </a:r>
            <a:r>
              <a:rPr lang="en-US" altLang="zh-TW" sz="1200" kern="1200" dirty="0">
                <a:solidFill>
                  <a:schemeClr val="tx1"/>
                </a:solidFill>
                <a:effectLst/>
                <a:latin typeface="+mn-lt"/>
                <a:ea typeface="+mn-ea"/>
                <a:cs typeface="+mn-cs"/>
              </a:rPr>
              <a:t>35</a:t>
            </a:r>
            <a:r>
              <a:rPr lang="zh-TW" altLang="en-US" sz="1200" kern="1200" dirty="0">
                <a:solidFill>
                  <a:schemeClr val="tx1"/>
                </a:solidFill>
                <a:effectLst/>
                <a:latin typeface="+mn-lt"/>
                <a:ea typeface="+mn-ea"/>
                <a:cs typeface="+mn-cs"/>
              </a:rPr>
              <a:t>％的西班牙裔成年人存在食物無保障問題，而</a:t>
            </a:r>
            <a:r>
              <a:rPr lang="en-US" altLang="zh-TW" sz="1200" kern="1200" dirty="0">
                <a:solidFill>
                  <a:schemeClr val="tx1"/>
                </a:solidFill>
                <a:effectLst/>
                <a:latin typeface="+mn-lt"/>
                <a:ea typeface="+mn-ea"/>
                <a:cs typeface="+mn-cs"/>
              </a:rPr>
              <a:t>9</a:t>
            </a:r>
            <a:r>
              <a:rPr lang="zh-TW" altLang="en-US" sz="1200" kern="1200" dirty="0">
                <a:solidFill>
                  <a:schemeClr val="tx1"/>
                </a:solidFill>
                <a:effectLst/>
                <a:latin typeface="+mn-lt"/>
                <a:ea typeface="+mn-ea"/>
                <a:cs typeface="+mn-cs"/>
              </a:rPr>
              <a:t>％的白人成年人則經歷了食物無保障。</a:t>
            </a:r>
          </a:p>
          <a:p>
            <a:pPr>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收入低於</a:t>
            </a:r>
            <a:r>
              <a:rPr lang="en-US" altLang="zh-TW" sz="1200" kern="1200" dirty="0">
                <a:solidFill>
                  <a:schemeClr val="tx1"/>
                </a:solidFill>
                <a:effectLst/>
                <a:latin typeface="+mn-lt"/>
                <a:ea typeface="+mn-ea"/>
                <a:cs typeface="+mn-cs"/>
              </a:rPr>
              <a:t>$ 15,000</a:t>
            </a:r>
            <a:r>
              <a:rPr lang="zh-TW" altLang="en-US" sz="1200" kern="1200" dirty="0">
                <a:solidFill>
                  <a:schemeClr val="tx1"/>
                </a:solidFill>
                <a:effectLst/>
                <a:latin typeface="+mn-lt"/>
                <a:ea typeface="+mn-ea"/>
                <a:cs typeface="+mn-cs"/>
              </a:rPr>
              <a:t>的家庭中有</a:t>
            </a:r>
            <a:r>
              <a:rPr lang="en-US" altLang="zh-TW" sz="1200" kern="1200" dirty="0">
                <a:solidFill>
                  <a:schemeClr val="tx1"/>
                </a:solidFill>
                <a:effectLst/>
                <a:latin typeface="+mn-lt"/>
                <a:ea typeface="+mn-ea"/>
                <a:cs typeface="+mn-cs"/>
              </a:rPr>
              <a:t>45</a:t>
            </a:r>
            <a:r>
              <a:rPr lang="zh-TW" altLang="en-US" sz="1200" kern="1200" dirty="0">
                <a:solidFill>
                  <a:schemeClr val="tx1"/>
                </a:solidFill>
                <a:effectLst/>
                <a:latin typeface="+mn-lt"/>
                <a:ea typeface="+mn-ea"/>
                <a:cs typeface="+mn-cs"/>
              </a:rPr>
              <a:t>％的食物無保障。</a:t>
            </a:r>
          </a:p>
          <a:p>
            <a:pPr>
              <a:defRPr/>
            </a:pPr>
            <a:r>
              <a:rPr lang="en-US" altLang="zh-TW" sz="1200" kern="1200" dirty="0">
                <a:solidFill>
                  <a:schemeClr val="tx1"/>
                </a:solidFill>
                <a:effectLst/>
                <a:latin typeface="+mn-lt"/>
                <a:ea typeface="+mn-ea"/>
                <a:cs typeface="+mn-cs"/>
              </a:rPr>
              <a:t>-2018</a:t>
            </a:r>
            <a:r>
              <a:rPr lang="zh-TW" altLang="en-US" sz="1200" kern="1200" dirty="0">
                <a:solidFill>
                  <a:schemeClr val="tx1"/>
                </a:solidFill>
                <a:effectLst/>
                <a:latin typeface="+mn-lt"/>
                <a:ea typeface="+mn-ea"/>
                <a:cs typeface="+mn-cs"/>
              </a:rPr>
              <a:t>年是提出</a:t>
            </a:r>
            <a:r>
              <a:rPr lang="en-US" altLang="zh-TW" sz="1200" kern="1200" dirty="0">
                <a:solidFill>
                  <a:schemeClr val="tx1"/>
                </a:solidFill>
                <a:effectLst/>
                <a:latin typeface="+mn-lt"/>
                <a:ea typeface="+mn-ea"/>
                <a:cs typeface="+mn-cs"/>
              </a:rPr>
              <a:t>BRFSS</a:t>
            </a:r>
            <a:r>
              <a:rPr lang="zh-TW" altLang="en-US" sz="1200" kern="1200" dirty="0">
                <a:solidFill>
                  <a:schemeClr val="tx1"/>
                </a:solidFill>
                <a:effectLst/>
                <a:latin typeface="+mn-lt"/>
                <a:ea typeface="+mn-ea"/>
                <a:cs typeface="+mn-cs"/>
              </a:rPr>
              <a:t>問題的第一年（自</a:t>
            </a:r>
            <a:r>
              <a:rPr lang="en-US" altLang="zh-TW" sz="1200" kern="1200" dirty="0">
                <a:solidFill>
                  <a:schemeClr val="tx1"/>
                </a:solidFill>
                <a:effectLst/>
                <a:latin typeface="+mn-lt"/>
                <a:ea typeface="+mn-ea"/>
                <a:cs typeface="+mn-cs"/>
              </a:rPr>
              <a:t>2013</a:t>
            </a:r>
            <a:r>
              <a:rPr lang="zh-TW" altLang="en-US" sz="1200" kern="1200" dirty="0">
                <a:solidFill>
                  <a:schemeClr val="tx1"/>
                </a:solidFill>
                <a:effectLst/>
                <a:latin typeface="+mn-lt"/>
                <a:ea typeface="+mn-ea"/>
                <a:cs typeface="+mn-cs"/>
              </a:rPr>
              <a:t>年以來），這一事實表明監測食物無保障問題的重要性。</a:t>
            </a:r>
            <a:endParaRPr lang="en-US" altLang="zh-TW" sz="1200" kern="1200" dirty="0">
              <a:solidFill>
                <a:schemeClr val="tx1"/>
              </a:solidFill>
              <a:effectLst/>
              <a:latin typeface="+mn-lt"/>
              <a:ea typeface="+mn-ea"/>
              <a:cs typeface="+mn-cs"/>
            </a:endParaRPr>
          </a:p>
          <a:p>
            <a:pPr>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zh-TW" altLang="en-US" sz="1200" kern="1200" dirty="0">
                <a:solidFill>
                  <a:schemeClr val="tx1"/>
                </a:solidFill>
                <a:effectLst/>
                <a:latin typeface="+mn-lt"/>
                <a:ea typeface="+mn-ea"/>
                <a:cs typeface="+mn-cs"/>
              </a:rPr>
              <a:t>“普查家庭脈搏調查”的最新數據顯示，在</a:t>
            </a:r>
            <a:r>
              <a:rPr lang="en-US" altLang="zh-TW" sz="1200" kern="1200" dirty="0">
                <a:solidFill>
                  <a:schemeClr val="tx1"/>
                </a:solidFill>
                <a:effectLst/>
                <a:latin typeface="+mn-lt"/>
                <a:ea typeface="+mn-ea"/>
                <a:cs typeface="+mn-cs"/>
              </a:rPr>
              <a:t>2020</a:t>
            </a:r>
            <a:r>
              <a:rPr lang="zh-TW" altLang="en-US" sz="1200" kern="1200" dirty="0">
                <a:solidFill>
                  <a:schemeClr val="tx1"/>
                </a:solidFill>
                <a:effectLst/>
                <a:latin typeface="+mn-lt"/>
                <a:ea typeface="+mn-ea"/>
                <a:cs typeface="+mn-cs"/>
              </a:rPr>
              <a:t>年</a:t>
            </a:r>
            <a:r>
              <a:rPr lang="en-US" altLang="zh-TW" sz="1200" kern="1200" dirty="0">
                <a:solidFill>
                  <a:schemeClr val="tx1"/>
                </a:solidFill>
                <a:effectLst/>
                <a:latin typeface="+mn-lt"/>
                <a:ea typeface="+mn-ea"/>
                <a:cs typeface="+mn-cs"/>
              </a:rPr>
              <a:t>8</a:t>
            </a:r>
            <a:r>
              <a:rPr lang="zh-TW" altLang="en-US" sz="1200" kern="1200" dirty="0">
                <a:solidFill>
                  <a:schemeClr val="tx1"/>
                </a:solidFill>
                <a:effectLst/>
                <a:latin typeface="+mn-lt"/>
                <a:ea typeface="+mn-ea"/>
                <a:cs typeface="+mn-cs"/>
              </a:rPr>
              <a:t>月</a:t>
            </a:r>
            <a:r>
              <a:rPr lang="en-US" altLang="zh-TW" sz="1200" kern="1200" dirty="0">
                <a:solidFill>
                  <a:schemeClr val="tx1"/>
                </a:solidFill>
                <a:effectLst/>
                <a:latin typeface="+mn-lt"/>
                <a:ea typeface="+mn-ea"/>
                <a:cs typeface="+mn-cs"/>
              </a:rPr>
              <a:t>19</a:t>
            </a:r>
            <a:r>
              <a:rPr lang="zh-TW" altLang="en-US" sz="1200" kern="1200" dirty="0">
                <a:solidFill>
                  <a:schemeClr val="tx1"/>
                </a:solidFill>
                <a:effectLst/>
                <a:latin typeface="+mn-lt"/>
                <a:ea typeface="+mn-ea"/>
                <a:cs typeface="+mn-cs"/>
              </a:rPr>
              <a:t>日至</a:t>
            </a:r>
            <a:r>
              <a:rPr lang="en-US" altLang="zh-TW" sz="1200" kern="1200" dirty="0">
                <a:solidFill>
                  <a:schemeClr val="tx1"/>
                </a:solidFill>
                <a:effectLst/>
                <a:latin typeface="+mn-lt"/>
                <a:ea typeface="+mn-ea"/>
                <a:cs typeface="+mn-cs"/>
              </a:rPr>
              <a:t>12</a:t>
            </a:r>
            <a:r>
              <a:rPr lang="zh-TW" altLang="en-US" sz="1200" kern="1200" dirty="0">
                <a:solidFill>
                  <a:schemeClr val="tx1"/>
                </a:solidFill>
                <a:effectLst/>
                <a:latin typeface="+mn-lt"/>
                <a:ea typeface="+mn-ea"/>
                <a:cs typeface="+mn-cs"/>
              </a:rPr>
              <a:t>月</a:t>
            </a:r>
            <a:r>
              <a:rPr lang="en-US" altLang="zh-TW" sz="1200" kern="1200" dirty="0">
                <a:solidFill>
                  <a:schemeClr val="tx1"/>
                </a:solidFill>
                <a:effectLst/>
                <a:latin typeface="+mn-lt"/>
                <a:ea typeface="+mn-ea"/>
                <a:cs typeface="+mn-cs"/>
              </a:rPr>
              <a:t>21</a:t>
            </a:r>
            <a:r>
              <a:rPr lang="zh-TW" altLang="en-US" sz="1200" kern="1200" dirty="0">
                <a:solidFill>
                  <a:schemeClr val="tx1"/>
                </a:solidFill>
                <a:effectLst/>
                <a:latin typeface="+mn-lt"/>
                <a:ea typeface="+mn-ea"/>
                <a:cs typeface="+mn-cs"/>
              </a:rPr>
              <a:t>日之間，西雅圖</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塔科馬</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貝爾維尤的西班牙裔和黑人家庭與其他種族</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族裔相比，更有可能報告過去</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天有時或經常沒有足夠的食物。 </a:t>
            </a:r>
          </a:p>
          <a:p>
            <a:pPr>
              <a:defRPr/>
            </a:pPr>
            <a:r>
              <a:rPr lang="en-US" altLang="zh-TW" sz="1200" kern="1200" dirty="0">
                <a:solidFill>
                  <a:schemeClr val="tx1"/>
                </a:solidFill>
                <a:effectLst/>
                <a:latin typeface="+mn-lt"/>
                <a:ea typeface="+mn-ea"/>
                <a:cs typeface="+mn-cs"/>
              </a:rPr>
              <a:t>COVID-19</a:t>
            </a:r>
            <a:r>
              <a:rPr lang="zh-TW" altLang="en-US" sz="1200" kern="1200" dirty="0">
                <a:solidFill>
                  <a:schemeClr val="tx1"/>
                </a:solidFill>
                <a:effectLst/>
                <a:latin typeface="+mn-lt"/>
                <a:ea typeface="+mn-ea"/>
                <a:cs typeface="+mn-cs"/>
              </a:rPr>
              <a:t>對這些人群造成食物無保障，緩解措施帶來的經濟和社會影響以及由此造成的工作損失也影響了人們對糧食和基本需求的獲取。</a:t>
            </a:r>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241084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a:t>
            </a:r>
            <a:r>
              <a:rPr lang="zh-TW" altLang="en-US" dirty="0"/>
              <a:t>我們知道，整個生命週期中的系統性劣勢和種族主義會導致障礙以及代代相傳和累積的壓力源，從而在黑人、棕色、原住民和有色人種之間造成社會和健康差異。</a:t>
            </a:r>
          </a:p>
          <a:p>
            <a:r>
              <a:rPr lang="en-US" altLang="zh-TW" dirty="0"/>
              <a:t>-2020</a:t>
            </a:r>
            <a:r>
              <a:rPr lang="zh-TW" altLang="en-US" dirty="0"/>
              <a:t>年</a:t>
            </a:r>
            <a:r>
              <a:rPr lang="en-US" altLang="zh-TW" dirty="0"/>
              <a:t>6</a:t>
            </a:r>
            <a:r>
              <a:rPr lang="zh-TW" altLang="en-US" dirty="0"/>
              <a:t>月</a:t>
            </a:r>
            <a:r>
              <a:rPr lang="en-US" altLang="zh-TW" dirty="0"/>
              <a:t>11</a:t>
            </a:r>
            <a:r>
              <a:rPr lang="zh-TW" altLang="en-US" dirty="0"/>
              <a:t>日，金縣宣布種族主義為公共衛生危機，並致力於對這場以社區參與為中心的危機採取種族平等的對策。</a:t>
            </a:r>
            <a:endParaRPr lang="en-US" dirty="0">
              <a:cs typeface="Calibri"/>
            </a:endParaRPr>
          </a:p>
          <a:p>
            <a:pPr marL="0" indent="0">
              <a:buFontTx/>
              <a:buNone/>
            </a:pPr>
            <a:endParaRPr lang="en-US" dirty="0">
              <a:cs typeface="Calibri"/>
            </a:endParaRPr>
          </a:p>
          <a:p>
            <a:r>
              <a:rPr lang="zh-TW" altLang="en-US" dirty="0"/>
              <a:t>要了解有關此聲明的更多信息並了解金縣的最新消息，請參見鏈接。</a:t>
            </a:r>
            <a:endParaRPr lang="en-US" altLang="zh-TW" dirty="0"/>
          </a:p>
          <a:p>
            <a:endParaRPr lang="en-US" dirty="0">
              <a:cs typeface="Calibri" panose="020F0502020204030204"/>
            </a:endParaRPr>
          </a:p>
          <a:p>
            <a:r>
              <a:rPr lang="zh-TW" altLang="en-US" dirty="0"/>
              <a:t>您可以在線獲得</a:t>
            </a:r>
            <a:r>
              <a:rPr lang="zh-TW" altLang="en-US" b="1" dirty="0"/>
              <a:t>金縣的種族差距</a:t>
            </a:r>
            <a:r>
              <a:rPr lang="zh-TW" altLang="en-US" dirty="0"/>
              <a:t>介紹，該報告突出了金縣的白人和黑人之間存在的一些種族不平等現象。在報告中的數據和相關的背景敘述突出了結構性和系統性種族主義和壓迫如何影響個人一生</a:t>
            </a:r>
            <a:r>
              <a:rPr lang="en-US" altLang="zh-TW" dirty="0"/>
              <a:t>-</a:t>
            </a:r>
            <a:r>
              <a:rPr lang="zh-TW" altLang="en-US" dirty="0"/>
              <a:t>包括嬰兒死亡率、食物無保障、教育、醫療保險、家庭收入和財富、驅逐、貧困、失業和預期壽命。</a:t>
            </a:r>
            <a:endParaRPr lang="en-US" dirty="0"/>
          </a:p>
        </p:txBody>
      </p:sp>
      <p:sp>
        <p:nvSpPr>
          <p:cNvPr id="4" name="Slide Number Placeholder 3"/>
          <p:cNvSpPr>
            <a:spLocks noGrp="1"/>
          </p:cNvSpPr>
          <p:nvPr>
            <p:ph type="sldNum" sz="quarter" idx="5"/>
          </p:nvPr>
        </p:nvSpPr>
        <p:spPr/>
        <p:txBody>
          <a:bodyPr/>
          <a:lstStyle/>
          <a:p>
            <a:fld id="{ABFC9C92-4B01-41A6-8940-3F2E4A84C6B0}" type="slidenum">
              <a:rPr lang="en-US" smtClean="0"/>
              <a:t>16</a:t>
            </a:fld>
            <a:endParaRPr lang="en-US"/>
          </a:p>
        </p:txBody>
      </p:sp>
    </p:spTree>
    <p:extLst>
      <p:ext uri="{BB962C8B-B14F-4D97-AF65-F5344CB8AC3E}">
        <p14:creationId xmlns:p14="http://schemas.microsoft.com/office/powerpoint/2010/main" val="3705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F8CA6-00A8-4DBB-8AF9-D0ED09074DDB}" type="slidenum">
              <a:rPr lang="en-US" smtClean="0"/>
              <a:t>2</a:t>
            </a:fld>
            <a:endParaRPr lang="en-US"/>
          </a:p>
        </p:txBody>
      </p:sp>
    </p:spTree>
    <p:extLst>
      <p:ext uri="{BB962C8B-B14F-4D97-AF65-F5344CB8AC3E}">
        <p14:creationId xmlns:p14="http://schemas.microsoft.com/office/powerpoint/2010/main" val="32739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pPr>
            <a:r>
              <a:rPr lang="zh-CN" altLang="en-US" dirty="0"/>
              <a:t>“</a:t>
            </a:r>
            <a:r>
              <a:rPr lang="zh-TW" altLang="en-US" dirty="0"/>
              <a:t>金縣醫院</a:t>
            </a:r>
            <a:r>
              <a:rPr lang="zh-CN" altLang="en-US" dirty="0"/>
              <a:t>為了更健康的社區”</a:t>
            </a:r>
            <a:r>
              <a:rPr lang="zh-TW" altLang="en-US" dirty="0"/>
              <a:t>（</a:t>
            </a:r>
            <a:r>
              <a:rPr lang="en-US" altLang="zh-TW" dirty="0"/>
              <a:t>HHC</a:t>
            </a:r>
            <a:r>
              <a:rPr lang="zh-TW" altLang="en-US" dirty="0"/>
              <a:t>）包括金縣和西雅圖</a:t>
            </a:r>
            <a:r>
              <a:rPr lang="en-US" altLang="zh-TW" dirty="0"/>
              <a:t>-</a:t>
            </a:r>
            <a:r>
              <a:rPr lang="zh-TW" altLang="en-US" dirty="0"/>
              <a:t>金縣公共衛生局（</a:t>
            </a:r>
            <a:r>
              <a:rPr lang="en-US" altLang="zh-TW" dirty="0"/>
              <a:t>PHSKC</a:t>
            </a:r>
            <a:r>
              <a:rPr lang="zh-TW" altLang="en-US" dirty="0"/>
              <a:t>）的</a:t>
            </a:r>
            <a:r>
              <a:rPr lang="en-US" altLang="zh-TW" dirty="0"/>
              <a:t>10</a:t>
            </a:r>
            <a:r>
              <a:rPr lang="zh-TW" altLang="en-US" dirty="0"/>
              <a:t>家醫院</a:t>
            </a:r>
            <a:r>
              <a:rPr lang="en-US" altLang="zh-TW" dirty="0"/>
              <a:t>/</a:t>
            </a:r>
            <a:r>
              <a:rPr lang="zh-TW" altLang="en-US" dirty="0"/>
              <a:t>衛生系統，並得到華盛頓州醫院協會（</a:t>
            </a:r>
            <a:r>
              <a:rPr lang="en-US" altLang="zh-TW" dirty="0"/>
              <a:t>WSHA</a:t>
            </a:r>
            <a:r>
              <a:rPr lang="zh-TW" altLang="en-US" dirty="0"/>
              <a:t>）的財政管理支持。該合作組織成立於</a:t>
            </a:r>
            <a:r>
              <a:rPr lang="en-US" altLang="zh-TW" dirty="0"/>
              <a:t>2012</a:t>
            </a:r>
            <a:r>
              <a:rPr lang="zh-TW" altLang="en-US" dirty="0"/>
              <a:t>年，旨在確定當地社區的最大需求和優勢，以便制定協調計劃以支持金縣居民的健康和福祉。 </a:t>
            </a:r>
            <a:r>
              <a:rPr lang="en-US" altLang="zh-TW" dirty="0"/>
              <a:t>HHC</a:t>
            </a:r>
            <a:r>
              <a:rPr lang="zh-TW" altLang="en-US" dirty="0"/>
              <a:t>的主要目標之一是就社區</a:t>
            </a:r>
            <a:r>
              <a:rPr lang="zh-CN" altLang="en-US" dirty="0"/>
              <a:t>保健</a:t>
            </a:r>
            <a:r>
              <a:rPr lang="zh-TW" altLang="en-US" dirty="0"/>
              <a:t>需求聯合評估（</a:t>
            </a:r>
            <a:r>
              <a:rPr lang="en-US" altLang="zh-TW" dirty="0"/>
              <a:t>CHNA</a:t>
            </a:r>
            <a:r>
              <a:rPr lang="zh-TW" altLang="en-US" dirty="0"/>
              <a:t>）進行合作，以避免工作重複，從而有助於將可用資源集中在社區最重要的衛生需求上。 </a:t>
            </a:r>
            <a:r>
              <a:rPr lang="en-US" altLang="zh-TW" dirty="0"/>
              <a:t>HHC</a:t>
            </a:r>
            <a:r>
              <a:rPr lang="zh-TW" altLang="en-US" dirty="0"/>
              <a:t>共編寫了三份</a:t>
            </a:r>
            <a:r>
              <a:rPr lang="en-US" altLang="zh-TW" dirty="0"/>
              <a:t>CHNA</a:t>
            </a:r>
            <a:r>
              <a:rPr lang="zh-TW" altLang="en-US" dirty="0"/>
              <a:t>報告：</a:t>
            </a:r>
            <a:r>
              <a:rPr lang="en-US" altLang="zh-TW" dirty="0"/>
              <a:t>2015/2016</a:t>
            </a:r>
            <a:r>
              <a:rPr lang="zh-TW" altLang="en-US" dirty="0"/>
              <a:t>報告，</a:t>
            </a:r>
            <a:r>
              <a:rPr lang="en-US" altLang="zh-TW" dirty="0"/>
              <a:t>2018/2019</a:t>
            </a:r>
            <a:r>
              <a:rPr lang="zh-TW" altLang="en-US" dirty="0"/>
              <a:t>報告和最新的</a:t>
            </a:r>
            <a:r>
              <a:rPr lang="en-US" altLang="zh-TW" dirty="0"/>
              <a:t>2021/2022</a:t>
            </a:r>
            <a:r>
              <a:rPr lang="zh-TW" altLang="en-US" dirty="0"/>
              <a:t>報告。</a:t>
            </a:r>
            <a:endParaRPr lang="en-US" baseline="0" dirty="0"/>
          </a:p>
        </p:txBody>
      </p:sp>
      <p:sp>
        <p:nvSpPr>
          <p:cNvPr id="4" name="Slide Number Placeholder 3"/>
          <p:cNvSpPr>
            <a:spLocks noGrp="1"/>
          </p:cNvSpPr>
          <p:nvPr>
            <p:ph type="sldNum" sz="quarter" idx="10"/>
          </p:nvPr>
        </p:nvSpPr>
        <p:spPr/>
        <p:txBody>
          <a:bodyPr/>
          <a:lstStyle/>
          <a:p>
            <a:fld id="{F13F8CA6-00A8-4DBB-8AF9-D0ED09074DDB}" type="slidenum">
              <a:rPr lang="en-US" smtClean="0"/>
              <a:t>3</a:t>
            </a:fld>
            <a:endParaRPr lang="en-US"/>
          </a:p>
        </p:txBody>
      </p:sp>
    </p:spTree>
    <p:extLst>
      <p:ext uri="{BB962C8B-B14F-4D97-AF65-F5344CB8AC3E}">
        <p14:creationId xmlns:p14="http://schemas.microsoft.com/office/powerpoint/2010/main" val="284341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我們</a:t>
            </a:r>
            <a:r>
              <a:rPr lang="zh-TW" altLang="en-US" sz="1200" b="0" i="0" u="none" strike="noStrike" kern="1200" baseline="0" dirty="0">
                <a:solidFill>
                  <a:schemeClr val="tx1"/>
                </a:solidFill>
                <a:latin typeface="+mn-lt"/>
                <a:ea typeface="+mn-ea"/>
                <a:cs typeface="+mn-cs"/>
              </a:rPr>
              <a:t>以</a:t>
            </a:r>
            <a:r>
              <a:rPr lang="en-US" altLang="zh-TW" sz="1200" b="0" i="0" u="none" strike="noStrike" kern="1200" baseline="0" dirty="0">
                <a:solidFill>
                  <a:schemeClr val="tx1"/>
                </a:solidFill>
                <a:latin typeface="+mn-lt"/>
                <a:ea typeface="+mn-ea"/>
                <a:cs typeface="+mn-cs"/>
              </a:rPr>
              <a:t>COVID-19</a:t>
            </a:r>
            <a:r>
              <a:rPr lang="zh-CN" altLang="en-US" sz="1200" b="0" i="0" u="none" strike="noStrike" kern="1200" baseline="0" dirty="0">
                <a:solidFill>
                  <a:schemeClr val="tx1"/>
                </a:solidFill>
                <a:latin typeface="+mn-lt"/>
                <a:ea typeface="+mn-ea"/>
                <a:cs typeface="+mn-cs"/>
              </a:rPr>
              <a:t>作為背景，</a:t>
            </a:r>
            <a:r>
              <a:rPr lang="en-US" altLang="zh-TW" sz="1200" b="0" i="0" u="none" strike="noStrike" kern="1200" baseline="0" dirty="0">
                <a:solidFill>
                  <a:schemeClr val="tx1"/>
                </a:solidFill>
                <a:latin typeface="+mn-lt"/>
                <a:ea typeface="+mn-ea"/>
                <a:cs typeface="+mn-cs"/>
              </a:rPr>
              <a:t>CHNA</a:t>
            </a:r>
            <a:r>
              <a:rPr lang="zh-TW" altLang="en-US" sz="1200" b="0" i="0" u="none" strike="noStrike" kern="1200" baseline="0" dirty="0">
                <a:solidFill>
                  <a:schemeClr val="tx1"/>
                </a:solidFill>
                <a:latin typeface="+mn-lt"/>
                <a:ea typeface="+mn-ea"/>
                <a:cs typeface="+mn-cs"/>
              </a:rPr>
              <a:t>報告</a:t>
            </a:r>
            <a:r>
              <a:rPr lang="zh-CN" altLang="en-US" sz="1200" b="0" i="0" u="none" strike="noStrike" kern="1200" baseline="0" dirty="0">
                <a:solidFill>
                  <a:schemeClr val="tx1"/>
                </a:solidFill>
                <a:latin typeface="+mn-lt"/>
                <a:ea typeface="+mn-ea"/>
                <a:cs typeface="+mn-cs"/>
              </a:rPr>
              <a:t>的</a:t>
            </a:r>
            <a:r>
              <a:rPr lang="zh-TW" altLang="en-US" sz="1200" b="0" i="0" u="none" strike="noStrike" kern="1200" baseline="0" dirty="0">
                <a:solidFill>
                  <a:schemeClr val="tx1"/>
                </a:solidFill>
                <a:latin typeface="+mn-lt"/>
                <a:ea typeface="+mn-ea"/>
                <a:cs typeface="+mn-cs"/>
              </a:rPr>
              <a:t>簡要概述</a:t>
            </a:r>
            <a:r>
              <a:rPr lang="zh-CN" altLang="en-US" sz="1200" b="0" i="0" u="none" strike="noStrike" kern="1200" baseline="0" dirty="0">
                <a:solidFill>
                  <a:schemeClr val="tx1"/>
                </a:solidFill>
                <a:latin typeface="+mn-lt"/>
                <a:ea typeface="+mn-ea"/>
                <a:cs typeface="+mn-cs"/>
              </a:rPr>
              <a:t>讓</a:t>
            </a:r>
            <a:r>
              <a:rPr lang="zh-TW" altLang="en-US" sz="1200" b="0" i="0" u="none" strike="noStrike" kern="1200" baseline="0" dirty="0">
                <a:solidFill>
                  <a:schemeClr val="tx1"/>
                </a:solidFill>
                <a:latin typeface="+mn-lt"/>
                <a:ea typeface="+mn-ea"/>
                <a:cs typeface="+mn-cs"/>
              </a:rPr>
              <a:t>我們</a:t>
            </a:r>
            <a:r>
              <a:rPr lang="zh-CN" altLang="en-US" sz="1200" b="0" i="0" u="none" strike="noStrike" kern="1200" baseline="0" dirty="0">
                <a:solidFill>
                  <a:schemeClr val="tx1"/>
                </a:solidFill>
                <a:latin typeface="+mn-lt"/>
                <a:ea typeface="+mn-ea"/>
                <a:cs typeface="+mn-cs"/>
              </a:rPr>
              <a:t>看到</a:t>
            </a:r>
            <a:r>
              <a:rPr lang="zh-TW" altLang="en-US" sz="1200" b="0" i="0" u="none" strike="noStrike" kern="1200" baseline="0" dirty="0">
                <a:solidFill>
                  <a:schemeClr val="tx1"/>
                </a:solidFill>
                <a:latin typeface="+mn-lt"/>
                <a:ea typeface="+mn-ea"/>
                <a:cs typeface="+mn-cs"/>
              </a:rPr>
              <a:t>南金縣的</a:t>
            </a:r>
            <a:r>
              <a:rPr lang="zh-CN" altLang="en-US" sz="1200" b="0" i="0" u="none" strike="noStrike" kern="1200" baseline="0" dirty="0">
                <a:solidFill>
                  <a:schemeClr val="tx1"/>
                </a:solidFill>
                <a:latin typeface="+mn-lt"/>
                <a:ea typeface="+mn-ea"/>
                <a:cs typeface="+mn-cs"/>
              </a:rPr>
              <a:t>有</a:t>
            </a:r>
            <a:r>
              <a:rPr lang="zh-TW" altLang="en-US" sz="1200" b="0" i="0" u="none" strike="noStrike" kern="1200" baseline="0" dirty="0">
                <a:solidFill>
                  <a:schemeClr val="tx1"/>
                </a:solidFill>
                <a:latin typeface="+mn-lt"/>
                <a:ea typeface="+mn-ea"/>
                <a:cs typeface="+mn-cs"/>
              </a:rPr>
              <a:t>色</a:t>
            </a:r>
            <a:r>
              <a:rPr lang="zh-CN" altLang="en-US" sz="1200" b="0" i="0" u="none" strike="noStrike" kern="1200" baseline="0" dirty="0">
                <a:solidFill>
                  <a:schemeClr val="tx1"/>
                </a:solidFill>
                <a:latin typeface="+mn-lt"/>
                <a:ea typeface="+mn-ea"/>
                <a:cs typeface="+mn-cs"/>
              </a:rPr>
              <a:t>人種</a:t>
            </a:r>
            <a:r>
              <a:rPr lang="zh-TW" altLang="en-US" sz="1200" b="0" i="0" u="none" strike="noStrike" kern="1200" baseline="0" dirty="0">
                <a:solidFill>
                  <a:schemeClr val="tx1"/>
                </a:solidFill>
                <a:latin typeface="+mn-lt"/>
                <a:ea typeface="+mn-ea"/>
                <a:cs typeface="+mn-cs"/>
              </a:rPr>
              <a:t>社區和居民受</a:t>
            </a:r>
            <a:r>
              <a:rPr lang="zh-CN" altLang="en-US" sz="1200" b="0" i="0" u="none" strike="noStrike" kern="1200" baseline="0" dirty="0">
                <a:solidFill>
                  <a:schemeClr val="tx1"/>
                </a:solidFill>
                <a:latin typeface="+mn-lt"/>
                <a:ea typeface="+mn-ea"/>
                <a:cs typeface="+mn-cs"/>
              </a:rPr>
              <a:t>到</a:t>
            </a:r>
            <a:r>
              <a:rPr lang="en-US" altLang="zh-TW" sz="1200" b="0" i="0" u="none" strike="noStrike" kern="1200" baseline="0" dirty="0">
                <a:solidFill>
                  <a:schemeClr val="tx1"/>
                </a:solidFill>
                <a:latin typeface="+mn-lt"/>
                <a:ea typeface="+mn-ea"/>
                <a:cs typeface="+mn-cs"/>
              </a:rPr>
              <a:t>COVID-19</a:t>
            </a:r>
            <a:r>
              <a:rPr lang="zh-TW" altLang="en-US" sz="1200" b="0" i="0" u="none" strike="noStrike" kern="1200" baseline="0" dirty="0">
                <a:solidFill>
                  <a:schemeClr val="tx1"/>
                </a:solidFill>
                <a:latin typeface="+mn-lt"/>
                <a:ea typeface="+mn-ea"/>
                <a:cs typeface="+mn-cs"/>
              </a:rPr>
              <a:t>不成比例</a:t>
            </a:r>
            <a:r>
              <a:rPr lang="zh-CN" altLang="en-US" sz="1200" b="0" i="0" u="none" strike="noStrike" kern="1200" baseline="0" dirty="0">
                <a:solidFill>
                  <a:schemeClr val="tx1"/>
                </a:solidFill>
                <a:latin typeface="+mn-lt"/>
                <a:ea typeface="+mn-ea"/>
                <a:cs typeface="+mn-cs"/>
              </a:rPr>
              <a:t>的影響。</a:t>
            </a:r>
            <a:r>
              <a:rPr lang="zh-TW" altLang="en-US" sz="1200" b="0" i="0" u="none" strike="noStrike" kern="1200" baseline="0" dirty="0">
                <a:solidFill>
                  <a:schemeClr val="tx1"/>
                </a:solidFill>
                <a:latin typeface="+mn-lt"/>
                <a:ea typeface="+mn-ea"/>
                <a:cs typeface="+mn-cs"/>
              </a:rPr>
              <a:t>在病例</a:t>
            </a:r>
            <a:r>
              <a:rPr lang="zh-CN" altLang="en-US"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死亡和住院中的人數過多。</a:t>
            </a:r>
            <a:r>
              <a:rPr lang="zh-CN" altLang="en-US" sz="1200" b="0" i="0" u="none" strike="noStrike" kern="1200" baseline="0" dirty="0">
                <a:solidFill>
                  <a:schemeClr val="tx1"/>
                </a:solidFill>
                <a:latin typeface="+mn-lt"/>
                <a:ea typeface="+mn-ea"/>
                <a:cs typeface="+mn-cs"/>
              </a:rPr>
              <a:t>有色人種</a:t>
            </a:r>
            <a:r>
              <a:rPr lang="zh-TW" altLang="en-US" sz="1200" b="0" i="0" u="none" strike="noStrike" kern="1200" baseline="0" dirty="0">
                <a:solidFill>
                  <a:schemeClr val="tx1"/>
                </a:solidFill>
                <a:latin typeface="+mn-lt"/>
                <a:ea typeface="+mn-ea"/>
                <a:cs typeface="+mn-cs"/>
              </a:rPr>
              <a:t>社區也</a:t>
            </a:r>
            <a:r>
              <a:rPr lang="zh-CN" altLang="en-US" sz="1200" b="0" i="0" u="none" strike="noStrike" kern="1200" baseline="0" dirty="0">
                <a:solidFill>
                  <a:schemeClr val="tx1"/>
                </a:solidFill>
                <a:latin typeface="+mn-lt"/>
                <a:ea typeface="+mn-ea"/>
                <a:cs typeface="+mn-cs"/>
              </a:rPr>
              <a:t>體現</a:t>
            </a:r>
            <a:r>
              <a:rPr lang="zh-TW" altLang="en-US" sz="1200" b="0" i="0" u="none" strike="noStrike" kern="1200" baseline="0" dirty="0">
                <a:solidFill>
                  <a:schemeClr val="tx1"/>
                </a:solidFill>
                <a:latin typeface="+mn-lt"/>
                <a:ea typeface="+mn-ea"/>
                <a:cs typeface="+mn-cs"/>
              </a:rPr>
              <a:t>在許多受</a:t>
            </a:r>
            <a:r>
              <a:rPr lang="en-US" altLang="zh-TW" sz="1200" b="0" i="0" u="none" strike="noStrike" kern="1200" baseline="0" dirty="0">
                <a:solidFill>
                  <a:schemeClr val="tx1"/>
                </a:solidFill>
                <a:latin typeface="+mn-lt"/>
                <a:ea typeface="+mn-ea"/>
                <a:cs typeface="+mn-cs"/>
              </a:rPr>
              <a:t>COVID-19</a:t>
            </a:r>
            <a:r>
              <a:rPr lang="zh-CN" altLang="en-US" sz="1200" b="0" i="0" u="none" strike="noStrike" kern="1200" baseline="0" dirty="0">
                <a:solidFill>
                  <a:schemeClr val="tx1"/>
                </a:solidFill>
                <a:latin typeface="+mn-lt"/>
                <a:ea typeface="+mn-ea"/>
                <a:cs typeface="+mn-cs"/>
              </a:rPr>
              <a:t>嚴重</a:t>
            </a:r>
            <a:r>
              <a:rPr lang="zh-TW" altLang="en-US" sz="1200" b="0" i="0" u="none" strike="noStrike" kern="1200" baseline="0" dirty="0">
                <a:solidFill>
                  <a:schemeClr val="tx1"/>
                </a:solidFill>
                <a:latin typeface="+mn-lt"/>
                <a:ea typeface="+mn-ea"/>
                <a:cs typeface="+mn-cs"/>
              </a:rPr>
              <a:t>影響的行業中。</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截至</a:t>
            </a:r>
            <a:r>
              <a:rPr lang="en-US" altLang="zh-TW" sz="1200" b="1" i="0" u="none" strike="noStrike" kern="1200" baseline="0" dirty="0">
                <a:solidFill>
                  <a:schemeClr val="tx1"/>
                </a:solidFill>
                <a:latin typeface="+mn-lt"/>
                <a:ea typeface="+mn-ea"/>
                <a:cs typeface="+mn-cs"/>
              </a:rPr>
              <a:t>2021</a:t>
            </a:r>
            <a:r>
              <a:rPr lang="zh-TW" altLang="en-US" sz="1200" b="1" i="0" u="none" strike="noStrike" kern="1200" baseline="0" dirty="0">
                <a:solidFill>
                  <a:schemeClr val="tx1"/>
                </a:solidFill>
                <a:latin typeface="+mn-lt"/>
                <a:ea typeface="+mn-ea"/>
                <a:cs typeface="+mn-cs"/>
              </a:rPr>
              <a:t>年</a:t>
            </a:r>
            <a:r>
              <a:rPr lang="en-US" altLang="zh-TW" sz="1200" b="1" i="0" u="none" strike="noStrike" kern="1200" baseline="0" dirty="0">
                <a:solidFill>
                  <a:schemeClr val="tx1"/>
                </a:solidFill>
                <a:latin typeface="+mn-lt"/>
                <a:ea typeface="+mn-ea"/>
                <a:cs typeface="+mn-cs"/>
              </a:rPr>
              <a:t>5</a:t>
            </a:r>
            <a:r>
              <a:rPr lang="zh-TW" altLang="en-US" sz="1200" b="1" i="0" u="none" strike="noStrike" kern="1200" baseline="0" dirty="0">
                <a:solidFill>
                  <a:schemeClr val="tx1"/>
                </a:solidFill>
                <a:latin typeface="+mn-lt"/>
                <a:ea typeface="+mn-ea"/>
                <a:cs typeface="+mn-cs"/>
              </a:rPr>
              <a:t>月</a:t>
            </a:r>
            <a:r>
              <a:rPr lang="en-US" altLang="zh-TW" sz="1200" b="1" i="0" u="none" strike="noStrike" kern="1200" baseline="0" dirty="0">
                <a:solidFill>
                  <a:schemeClr val="tx1"/>
                </a:solidFill>
                <a:latin typeface="+mn-lt"/>
                <a:ea typeface="+mn-ea"/>
                <a:cs typeface="+mn-cs"/>
              </a:rPr>
              <a:t>3</a:t>
            </a:r>
            <a:r>
              <a:rPr lang="zh-TW" altLang="en-US" sz="1200" b="1" i="0" u="none" strike="noStrike" kern="1200" baseline="0" dirty="0">
                <a:solidFill>
                  <a:schemeClr val="tx1"/>
                </a:solidFill>
                <a:latin typeface="+mn-lt"/>
                <a:ea typeface="+mn-ea"/>
                <a:cs typeface="+mn-cs"/>
              </a:rPr>
              <a:t>日</a:t>
            </a:r>
            <a:r>
              <a:rPr lang="zh-TW" altLang="en-US" sz="1200" b="0" i="0" u="none" strike="noStrike" kern="1200" baseline="0" dirty="0">
                <a:solidFill>
                  <a:schemeClr val="tx1"/>
                </a:solidFill>
                <a:latin typeface="+mn-lt"/>
                <a:ea typeface="+mn-ea"/>
                <a:cs typeface="+mn-cs"/>
              </a:rPr>
              <a:t>：與金縣的白人居民相比，所有有色</a:t>
            </a:r>
            <a:r>
              <a:rPr lang="zh-CN" altLang="en-US" sz="1200" b="0" i="0" u="none" strike="noStrike" kern="1200" baseline="0" dirty="0">
                <a:solidFill>
                  <a:schemeClr val="tx1"/>
                </a:solidFill>
                <a:latin typeface="+mn-lt"/>
                <a:ea typeface="+mn-ea"/>
                <a:cs typeface="+mn-cs"/>
              </a:rPr>
              <a:t>人種</a:t>
            </a:r>
            <a:r>
              <a:rPr lang="zh-TW" altLang="en-US" sz="1200" b="0" i="0" u="none" strike="noStrike" kern="1200" baseline="0" dirty="0">
                <a:solidFill>
                  <a:schemeClr val="tx1"/>
                </a:solidFill>
                <a:latin typeface="+mn-lt"/>
                <a:ea typeface="+mn-ea"/>
                <a:cs typeface="+mn-cs"/>
              </a:rPr>
              <a:t>社區的</a:t>
            </a:r>
            <a:r>
              <a:rPr lang="en-US" altLang="zh-TW" sz="1200" b="0" i="0" u="none" strike="noStrike" kern="1200" baseline="0" dirty="0">
                <a:solidFill>
                  <a:schemeClr val="tx1"/>
                </a:solidFill>
                <a:latin typeface="+mn-lt"/>
                <a:ea typeface="+mn-ea"/>
                <a:cs typeface="+mn-cs"/>
              </a:rPr>
              <a:t>COVID-19</a:t>
            </a:r>
            <a:r>
              <a:rPr lang="zh-TW" altLang="en-US" sz="1200" b="0" i="0" u="none" strike="noStrike" kern="1200" baseline="0" dirty="0">
                <a:solidFill>
                  <a:schemeClr val="tx1"/>
                </a:solidFill>
                <a:latin typeface="+mn-lt"/>
                <a:ea typeface="+mn-ea"/>
                <a:cs typeface="+mn-cs"/>
              </a:rPr>
              <a:t>病例發生率較高（如左圖所示），在夏威夷原住民</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太平洋島民（</a:t>
            </a:r>
            <a:r>
              <a:rPr lang="en-US" altLang="zh-TW" sz="1200" b="0" i="0" u="none" strike="noStrike" kern="1200" baseline="0" dirty="0">
                <a:solidFill>
                  <a:schemeClr val="tx1"/>
                </a:solidFill>
                <a:latin typeface="+mn-lt"/>
                <a:ea typeface="+mn-ea"/>
                <a:cs typeface="+mn-cs"/>
              </a:rPr>
              <a:t>NHPI</a:t>
            </a:r>
            <a:r>
              <a:rPr lang="zh-TW" altLang="en-US" sz="1200" b="0" i="0" u="none" strike="noStrike" kern="1200" baseline="0" dirty="0">
                <a:solidFill>
                  <a:schemeClr val="tx1"/>
                </a:solidFill>
                <a:latin typeface="+mn-lt"/>
                <a:ea typeface="+mn-ea"/>
                <a:cs typeface="+mn-cs"/>
              </a:rPr>
              <a:t>）和西班牙裔</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拉丁裔社區中，確診病例的發生率最高</a:t>
            </a:r>
            <a:r>
              <a:rPr lang="zh-CN" altLang="en-US"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其次是黑人，美洲印第安人</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阿拉斯加</a:t>
            </a:r>
            <a:r>
              <a:rPr lang="zh-CN" altLang="en-US" sz="1200" b="0" i="0" u="none" strike="noStrike" kern="1200" baseline="0" dirty="0">
                <a:solidFill>
                  <a:schemeClr val="tx1"/>
                </a:solidFill>
                <a:latin typeface="+mn-lt"/>
                <a:ea typeface="+mn-ea"/>
                <a:cs typeface="+mn-cs"/>
              </a:rPr>
              <a:t>原住民</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AIAN</a:t>
            </a:r>
            <a:r>
              <a:rPr lang="zh-TW" altLang="en-US" sz="1200" b="0" i="0" u="none" strike="noStrike" kern="1200" baseline="0" dirty="0">
                <a:solidFill>
                  <a:schemeClr val="tx1"/>
                </a:solidFill>
                <a:latin typeface="+mn-lt"/>
                <a:ea typeface="+mn-ea"/>
                <a:cs typeface="+mn-cs"/>
              </a:rPr>
              <a:t>）和亞</a:t>
            </a:r>
            <a:r>
              <a:rPr lang="zh-CN" altLang="en-US" sz="1200" b="0" i="0" u="none" strike="noStrike" kern="1200" baseline="0" dirty="0">
                <a:solidFill>
                  <a:schemeClr val="tx1"/>
                </a:solidFill>
                <a:latin typeface="+mn-lt"/>
                <a:ea typeface="+mn-ea"/>
                <a:cs typeface="+mn-cs"/>
              </a:rPr>
              <a:t>裔</a:t>
            </a:r>
            <a:r>
              <a:rPr lang="zh-TW" altLang="en-US" sz="1200" b="0" i="0" u="none" strike="noStrike" kern="1200" baseline="0" dirty="0">
                <a:solidFill>
                  <a:schemeClr val="tx1"/>
                </a:solidFill>
                <a:latin typeface="+mn-lt"/>
                <a:ea typeface="+mn-ea"/>
                <a:cs typeface="+mn-cs"/>
              </a:rPr>
              <a:t>居民。</a:t>
            </a:r>
            <a:endParaRPr lang="en-US" altLang="zh-TW"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a:solidFill>
                  <a:schemeClr val="tx1"/>
                </a:solidFill>
                <a:latin typeface="+mn-lt"/>
                <a:ea typeface="+mn-ea"/>
                <a:cs typeface="+mn-cs"/>
              </a:rPr>
              <a:t>截至</a:t>
            </a:r>
            <a:r>
              <a:rPr lang="en-US" altLang="zh-TW" sz="1200" b="1" i="0" u="none" strike="noStrike" kern="1200" baseline="0" dirty="0">
                <a:solidFill>
                  <a:schemeClr val="tx1"/>
                </a:solidFill>
                <a:latin typeface="+mn-lt"/>
                <a:ea typeface="+mn-ea"/>
                <a:cs typeface="+mn-cs"/>
              </a:rPr>
              <a:t>2021</a:t>
            </a:r>
            <a:r>
              <a:rPr lang="zh-TW" altLang="en-US" sz="1200" b="1" i="0" u="none" strike="noStrike" kern="1200" baseline="0" dirty="0">
                <a:solidFill>
                  <a:schemeClr val="tx1"/>
                </a:solidFill>
                <a:latin typeface="+mn-lt"/>
                <a:ea typeface="+mn-ea"/>
                <a:cs typeface="+mn-cs"/>
              </a:rPr>
              <a:t>年</a:t>
            </a:r>
            <a:r>
              <a:rPr lang="en-US" altLang="zh-TW" sz="1200" b="1" i="0" u="none" strike="noStrike" kern="1200" baseline="0" dirty="0">
                <a:solidFill>
                  <a:schemeClr val="tx1"/>
                </a:solidFill>
                <a:latin typeface="+mn-lt"/>
                <a:ea typeface="+mn-ea"/>
                <a:cs typeface="+mn-cs"/>
              </a:rPr>
              <a:t>5</a:t>
            </a:r>
            <a:r>
              <a:rPr lang="zh-TW" altLang="en-US" sz="1200" b="1" i="0" u="none" strike="noStrike" kern="1200" baseline="0" dirty="0">
                <a:solidFill>
                  <a:schemeClr val="tx1"/>
                </a:solidFill>
                <a:latin typeface="+mn-lt"/>
                <a:ea typeface="+mn-ea"/>
                <a:cs typeface="+mn-cs"/>
              </a:rPr>
              <a:t>月</a:t>
            </a:r>
            <a:r>
              <a:rPr lang="en-US" altLang="zh-TW" sz="1200" b="1" i="0" u="none" strike="noStrike" kern="1200" baseline="0" dirty="0">
                <a:solidFill>
                  <a:schemeClr val="tx1"/>
                </a:solidFill>
                <a:latin typeface="+mn-lt"/>
                <a:ea typeface="+mn-ea"/>
                <a:cs typeface="+mn-cs"/>
              </a:rPr>
              <a:t>3</a:t>
            </a:r>
            <a:r>
              <a:rPr lang="zh-TW" altLang="en-US" sz="1200" b="1" i="0" u="none" strike="noStrike" kern="1200" baseline="0" dirty="0">
                <a:solidFill>
                  <a:schemeClr val="tx1"/>
                </a:solidFill>
                <a:latin typeface="+mn-lt"/>
                <a:ea typeface="+mn-ea"/>
                <a:cs typeface="+mn-cs"/>
              </a:rPr>
              <a:t>日</a:t>
            </a:r>
            <a:r>
              <a:rPr lang="zh-TW" altLang="en-US" sz="1200" b="0" i="0" u="none" strike="noStrike" kern="1200" baseline="0" dirty="0">
                <a:solidFill>
                  <a:schemeClr val="tx1"/>
                </a:solidFill>
                <a:latin typeface="+mn-lt"/>
                <a:ea typeface="+mn-ea"/>
                <a:cs typeface="+mn-cs"/>
              </a:rPr>
              <a:t>：與金縣的白人居民相比，所有有色</a:t>
            </a:r>
            <a:r>
              <a:rPr lang="zh-CN" altLang="en-US" sz="1200" b="0" i="0" u="none" strike="noStrike" kern="1200" baseline="0" dirty="0">
                <a:solidFill>
                  <a:schemeClr val="tx1"/>
                </a:solidFill>
                <a:latin typeface="+mn-lt"/>
                <a:ea typeface="+mn-ea"/>
                <a:cs typeface="+mn-cs"/>
              </a:rPr>
              <a:t>人種</a:t>
            </a:r>
            <a:r>
              <a:rPr lang="zh-TW" altLang="en-US" sz="1200" b="0" i="0" u="none" strike="noStrike" kern="1200" baseline="0" dirty="0">
                <a:solidFill>
                  <a:schemeClr val="tx1"/>
                </a:solidFill>
                <a:latin typeface="+mn-lt"/>
                <a:ea typeface="+mn-ea"/>
                <a:cs typeface="+mn-cs"/>
              </a:rPr>
              <a:t>社區的</a:t>
            </a:r>
            <a:r>
              <a:rPr lang="en-US" altLang="zh-TW" sz="1200" b="0" i="0" u="none" strike="noStrike" kern="1200" baseline="0" dirty="0">
                <a:solidFill>
                  <a:schemeClr val="tx1"/>
                </a:solidFill>
                <a:latin typeface="+mn-lt"/>
                <a:ea typeface="+mn-ea"/>
                <a:cs typeface="+mn-cs"/>
              </a:rPr>
              <a:t>COVID-19</a:t>
            </a:r>
            <a:r>
              <a:rPr lang="zh-TW" altLang="en-US" sz="1200" b="0" i="0" u="none" strike="noStrike" kern="1200" baseline="0" dirty="0">
                <a:solidFill>
                  <a:schemeClr val="tx1"/>
                </a:solidFill>
                <a:latin typeface="+mn-lt"/>
                <a:ea typeface="+mn-ea"/>
                <a:cs typeface="+mn-cs"/>
              </a:rPr>
              <a:t>死亡率均顯著較高（請參見右圖），夏威夷</a:t>
            </a:r>
            <a:r>
              <a:rPr lang="zh-CN" altLang="en-US" sz="1200" b="0" i="0" u="none" strike="noStrike" kern="1200" baseline="0" dirty="0">
                <a:solidFill>
                  <a:schemeClr val="tx1"/>
                </a:solidFill>
                <a:latin typeface="+mn-lt"/>
                <a:ea typeface="+mn-ea"/>
                <a:cs typeface="+mn-cs"/>
              </a:rPr>
              <a:t>原住民</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太平洋島民（</a:t>
            </a:r>
            <a:r>
              <a:rPr lang="en-US" altLang="zh-TW" sz="1200" b="0" i="0" u="none" strike="noStrike" kern="1200" baseline="0" dirty="0">
                <a:solidFill>
                  <a:schemeClr val="tx1"/>
                </a:solidFill>
                <a:latin typeface="+mn-lt"/>
                <a:ea typeface="+mn-ea"/>
                <a:cs typeface="+mn-cs"/>
              </a:rPr>
              <a:t>NHPI</a:t>
            </a:r>
            <a:r>
              <a:rPr lang="zh-TW" altLang="en-US"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 </a:t>
            </a:r>
            <a:r>
              <a:rPr lang="zh-CN" altLang="en-US" sz="1200" b="0" i="0" u="none" strike="noStrike" kern="1200" baseline="0" dirty="0">
                <a:solidFill>
                  <a:schemeClr val="tx1"/>
                </a:solidFill>
                <a:latin typeface="+mn-lt"/>
                <a:ea typeface="+mn-ea"/>
                <a:cs typeface="+mn-cs"/>
              </a:rPr>
              <a:t>西裔</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拉丁裔</a:t>
            </a:r>
            <a:r>
              <a:rPr lang="zh-TW" altLang="en-US" sz="1200" b="0" i="0" u="none" strike="noStrike" kern="1200" baseline="0" dirty="0">
                <a:solidFill>
                  <a:schemeClr val="tx1"/>
                </a:solidFill>
                <a:latin typeface="+mn-lt"/>
                <a:ea typeface="+mn-ea"/>
                <a:cs typeface="+mn-cs"/>
              </a:rPr>
              <a:t>，以及美洲印第安人</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阿拉斯加原住民（</a:t>
            </a:r>
            <a:r>
              <a:rPr lang="en-US" altLang="zh-TW" sz="1200" b="0" i="0" u="none" strike="noStrike" kern="1200" baseline="0" dirty="0">
                <a:solidFill>
                  <a:schemeClr val="tx1"/>
                </a:solidFill>
                <a:latin typeface="+mn-lt"/>
                <a:ea typeface="+mn-ea"/>
                <a:cs typeface="+mn-cs"/>
              </a:rPr>
              <a:t>AIAN</a:t>
            </a:r>
            <a:r>
              <a:rPr lang="zh-TW" altLang="en-US" sz="1200" b="0" i="0" u="none" strike="noStrike" kern="1200" baseline="0" dirty="0">
                <a:solidFill>
                  <a:schemeClr val="tx1"/>
                </a:solidFill>
                <a:latin typeface="+mn-lt"/>
                <a:ea typeface="+mn-ea"/>
                <a:cs typeface="+mn-cs"/>
              </a:rPr>
              <a:t>）中死亡率最高，其次是黑人和亞裔居民。</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COVID-19的影響涉及許多方面，儘管這4個</a:t>
            </a:r>
            <a:r>
              <a:rPr lang="zh-CN" altLang="en-US" dirty="0"/>
              <a:t>高級別</a:t>
            </a:r>
            <a:r>
              <a:rPr lang="zh-TW" dirty="0"/>
              <a:t>領域反映了一些最初關注的</a:t>
            </a:r>
            <a:r>
              <a:rPr lang="zh-CN" altLang="en-US" dirty="0"/>
              <a:t>方面，但在</a:t>
            </a:r>
            <a:r>
              <a:rPr lang="zh-TW" dirty="0"/>
              <a:t>COVID-19</a:t>
            </a:r>
            <a:r>
              <a:rPr lang="zh-CN" altLang="en-US" dirty="0"/>
              <a:t>對應</a:t>
            </a:r>
            <a:r>
              <a:rPr lang="zh-TW" dirty="0"/>
              <a:t>和恢復</a:t>
            </a:r>
            <a:r>
              <a:rPr lang="zh-CN" altLang="en-US" dirty="0"/>
              <a:t>的過程中，我們需要持續監測。在</a:t>
            </a:r>
            <a:r>
              <a:rPr lang="en-US" altLang="zh-CN" dirty="0"/>
              <a:t>2021/2022 CHNA</a:t>
            </a:r>
            <a:r>
              <a:rPr lang="zh-CN" altLang="en-US" dirty="0"/>
              <a:t>報告中著重突顯了這些內容。</a:t>
            </a:r>
            <a:endParaRPr lang="en-US" altLang="zh-CN" dirty="0"/>
          </a:p>
          <a:p>
            <a:endParaRPr lang="en-US" sz="1200" b="1" kern="1200" baseline="0" dirty="0">
              <a:solidFill>
                <a:schemeClr val="tx1"/>
              </a:solidFill>
              <a:effectLst/>
              <a:latin typeface="+mn-lt"/>
              <a:ea typeface="+mn-ea"/>
              <a:cs typeface="+mn-cs"/>
            </a:endParaRPr>
          </a:p>
          <a:p>
            <a:r>
              <a:rPr lang="zh-TW" altLang="en-US" sz="1200" b="1" i="0" u="none" strike="noStrike" kern="1200" baseline="0" dirty="0">
                <a:solidFill>
                  <a:schemeClr val="tx1"/>
                </a:solidFill>
                <a:latin typeface="+mn-lt"/>
                <a:ea typeface="+mn-ea"/>
                <a:cs typeface="+mn-cs"/>
              </a:rPr>
              <a:t>失業</a:t>
            </a:r>
            <a:r>
              <a:rPr lang="zh-TW" altLang="en-US" sz="1200" b="0" i="0" u="none" strike="noStrike" kern="1200" baseline="0" dirty="0">
                <a:solidFill>
                  <a:schemeClr val="tx1"/>
                </a:solidFill>
                <a:latin typeface="+mn-lt"/>
                <a:ea typeface="+mn-ea"/>
                <a:cs typeface="+mn-cs"/>
              </a:rPr>
              <a:t>：金縣約有三分之一的工人（</a:t>
            </a:r>
            <a:r>
              <a:rPr lang="en-US" altLang="zh-TW" sz="1200" b="0" i="0" u="none" strike="noStrike" kern="1200" baseline="0" dirty="0">
                <a:solidFill>
                  <a:schemeClr val="tx1"/>
                </a:solidFill>
                <a:latin typeface="+mn-lt"/>
                <a:ea typeface="+mn-ea"/>
                <a:cs typeface="+mn-cs"/>
              </a:rPr>
              <a:t>34.5</a:t>
            </a:r>
            <a:r>
              <a:rPr lang="zh-TW" altLang="en-US" sz="1200" b="0" i="0" u="none" strike="noStrike" kern="1200" baseline="0" dirty="0">
                <a:solidFill>
                  <a:schemeClr val="tx1"/>
                </a:solidFill>
                <a:latin typeface="+mn-lt"/>
                <a:ea typeface="+mn-ea"/>
                <a:cs typeface="+mn-cs"/>
              </a:rPr>
              <a:t>％）在</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3</a:t>
            </a:r>
            <a:r>
              <a:rPr lang="zh-TW" altLang="en-US" sz="1200" b="0" i="0" u="none" strike="noStrike" kern="1200" baseline="0" dirty="0">
                <a:solidFill>
                  <a:schemeClr val="tx1"/>
                </a:solidFill>
                <a:latin typeface="+mn-lt"/>
                <a:ea typeface="+mn-ea"/>
                <a:cs typeface="+mn-cs"/>
              </a:rPr>
              <a:t>月</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日至</a:t>
            </a:r>
            <a:r>
              <a:rPr lang="en-US" altLang="zh-TW" sz="1200" b="0" i="0" u="none" strike="noStrike" kern="1200" baseline="0" dirty="0">
                <a:solidFill>
                  <a:schemeClr val="tx1"/>
                </a:solidFill>
                <a:latin typeface="+mn-lt"/>
                <a:ea typeface="+mn-ea"/>
                <a:cs typeface="+mn-cs"/>
              </a:rPr>
              <a:t>11</a:t>
            </a:r>
            <a:r>
              <a:rPr lang="zh-TW" altLang="en-US" sz="1200" b="0" i="0" u="none" strike="noStrike" kern="1200" baseline="0" dirty="0">
                <a:solidFill>
                  <a:schemeClr val="tx1"/>
                </a:solidFill>
                <a:latin typeface="+mn-lt"/>
                <a:ea typeface="+mn-ea"/>
                <a:cs typeface="+mn-cs"/>
              </a:rPr>
              <a:t>月</a:t>
            </a:r>
            <a:r>
              <a:rPr lang="en-US" altLang="zh-TW" sz="1200" b="0" i="0" u="none" strike="noStrike" kern="1200" baseline="0" dirty="0">
                <a:solidFill>
                  <a:schemeClr val="tx1"/>
                </a:solidFill>
                <a:latin typeface="+mn-lt"/>
                <a:ea typeface="+mn-ea"/>
                <a:cs typeface="+mn-cs"/>
              </a:rPr>
              <a:t>7</a:t>
            </a:r>
            <a:r>
              <a:rPr lang="zh-TW" altLang="en-US" sz="1200" b="0" i="0" u="none" strike="noStrike" kern="1200" baseline="0" dirty="0">
                <a:solidFill>
                  <a:schemeClr val="tx1"/>
                </a:solidFill>
                <a:latin typeface="+mn-lt"/>
                <a:ea typeface="+mn-ea"/>
                <a:cs typeface="+mn-cs"/>
              </a:rPr>
              <a:t>日期間提交了首次失業保險（</a:t>
            </a:r>
            <a:r>
              <a:rPr lang="en-US" altLang="zh-TW" sz="1200" b="0" i="0" u="none" strike="noStrike" kern="1200" baseline="0" dirty="0">
                <a:solidFill>
                  <a:schemeClr val="tx1"/>
                </a:solidFill>
                <a:latin typeface="+mn-lt"/>
                <a:ea typeface="+mn-ea"/>
                <a:cs typeface="+mn-cs"/>
              </a:rPr>
              <a:t>UI</a:t>
            </a:r>
            <a:r>
              <a:rPr lang="zh-TW" altLang="en-US" sz="1200" b="0" i="0" u="none" strike="noStrike" kern="1200" baseline="0" dirty="0">
                <a:solidFill>
                  <a:schemeClr val="tx1"/>
                </a:solidFill>
                <a:latin typeface="+mn-lt"/>
                <a:ea typeface="+mn-ea"/>
                <a:cs typeface="+mn-cs"/>
              </a:rPr>
              <a:t>）索賠。夏威夷人</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太平洋島民工人人均索賠數量最高，其次是黑人工人。申請失業救濟人數最多的行業包括：住宿和食品服務</a:t>
            </a:r>
            <a:r>
              <a:rPr lang="zh-CN" altLang="en-US" sz="1200" b="0" i="0" u="none" strike="noStrike" kern="1200" baseline="0" dirty="0">
                <a:solidFill>
                  <a:schemeClr val="tx1"/>
                </a:solidFill>
                <a:latin typeface="+mn-lt"/>
                <a:ea typeface="+mn-ea"/>
                <a:cs typeface="+mn-cs"/>
              </a:rPr>
              <a:t>葉、</a:t>
            </a:r>
            <a:r>
              <a:rPr lang="zh-TW" altLang="en-US" sz="1200" b="0" i="0" u="none" strike="noStrike" kern="1200" baseline="0" dirty="0">
                <a:solidFill>
                  <a:schemeClr val="tx1"/>
                </a:solidFill>
                <a:latin typeface="+mn-lt"/>
                <a:ea typeface="+mn-ea"/>
                <a:cs typeface="+mn-cs"/>
              </a:rPr>
              <a:t>製造業</a:t>
            </a:r>
            <a:r>
              <a:rPr lang="zh-CN" altLang="en-US"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零售業</a:t>
            </a:r>
            <a:r>
              <a:rPr lang="zh-CN" altLang="en-US"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建築業以及醫療保健和社會救助。</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zh-CN" altLang="en-US" sz="1200" b="1" i="0" u="none" strike="noStrike" kern="1200" baseline="0" dirty="0">
                <a:solidFill>
                  <a:schemeClr val="tx1"/>
                </a:solidFill>
                <a:latin typeface="+mn-lt"/>
                <a:ea typeface="+mn-ea"/>
                <a:cs typeface="+mn-cs"/>
              </a:rPr>
              <a:t>食物無保障</a:t>
            </a:r>
            <a:r>
              <a:rPr lang="zh-TW" altLang="en-US" sz="1200" b="0" i="0" u="none" strike="noStrike" kern="1200" baseline="0" dirty="0">
                <a:solidFill>
                  <a:schemeClr val="tx1"/>
                </a:solidFill>
                <a:latin typeface="+mn-lt"/>
                <a:ea typeface="+mn-ea"/>
                <a:cs typeface="+mn-cs"/>
              </a:rPr>
              <a:t>：實施緩解戰略以減緩</a:t>
            </a:r>
            <a:r>
              <a:rPr lang="en-US" altLang="zh-TW" sz="1200" b="0" i="0" u="none" strike="noStrike" kern="1200" baseline="0" dirty="0">
                <a:solidFill>
                  <a:schemeClr val="tx1"/>
                </a:solidFill>
                <a:latin typeface="+mn-lt"/>
                <a:ea typeface="+mn-ea"/>
                <a:cs typeface="+mn-cs"/>
              </a:rPr>
              <a:t>COVID-19</a:t>
            </a:r>
            <a:r>
              <a:rPr lang="zh-TW" altLang="en-US" sz="1200" b="0" i="0" u="none" strike="noStrike" kern="1200" baseline="0" dirty="0">
                <a:solidFill>
                  <a:schemeClr val="tx1"/>
                </a:solidFill>
                <a:latin typeface="+mn-lt"/>
                <a:ea typeface="+mn-ea"/>
                <a:cs typeface="+mn-cs"/>
              </a:rPr>
              <a:t>的傳播後，</a:t>
            </a:r>
            <a:r>
              <a:rPr lang="zh-CN" altLang="en-US" sz="1200" b="0" i="0" u="none" strike="noStrike" kern="1200" baseline="0" dirty="0">
                <a:solidFill>
                  <a:schemeClr val="tx1"/>
                </a:solidFill>
                <a:latin typeface="+mn-lt"/>
                <a:ea typeface="+mn-ea"/>
                <a:cs typeface="+mn-cs"/>
              </a:rPr>
              <a:t>食物</a:t>
            </a:r>
            <a:r>
              <a:rPr lang="zh-TW" altLang="en-US" sz="1200" b="0" i="0" u="none" strike="noStrike" kern="1200" baseline="0" dirty="0">
                <a:solidFill>
                  <a:schemeClr val="tx1"/>
                </a:solidFill>
                <a:latin typeface="+mn-lt"/>
                <a:ea typeface="+mn-ea"/>
                <a:cs typeface="+mn-cs"/>
              </a:rPr>
              <a:t>不足幾乎翻了一番。在低收入家庭（包括兒童）或最近失業或預期失業的家庭中，</a:t>
            </a:r>
            <a:r>
              <a:rPr lang="zh-CN" altLang="en-US" sz="1200" b="0" i="0" u="none" strike="noStrike" kern="1200" baseline="0" dirty="0">
                <a:solidFill>
                  <a:schemeClr val="tx1"/>
                </a:solidFill>
                <a:latin typeface="+mn-lt"/>
                <a:ea typeface="+mn-ea"/>
                <a:cs typeface="+mn-cs"/>
              </a:rPr>
              <a:t>食物無保障</a:t>
            </a:r>
            <a:r>
              <a:rPr lang="zh-TW" altLang="en-US" sz="1200" b="0" i="0" u="none" strike="noStrike" kern="1200" baseline="0" dirty="0">
                <a:solidFill>
                  <a:schemeClr val="tx1"/>
                </a:solidFill>
                <a:latin typeface="+mn-lt"/>
                <a:ea typeface="+mn-ea"/>
                <a:cs typeface="+mn-cs"/>
              </a:rPr>
              <a:t>狀況尤其嚴重</a:t>
            </a:r>
            <a:endParaRPr lang="en-US"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r>
              <a:rPr lang="zh-TW" altLang="en-US" sz="1200" b="1" i="0" u="none" strike="noStrike" kern="1200" baseline="0" dirty="0">
                <a:solidFill>
                  <a:schemeClr val="tx1"/>
                </a:solidFill>
                <a:latin typeface="+mn-lt"/>
                <a:ea typeface="+mn-ea"/>
                <a:cs typeface="+mn-cs"/>
              </a:rPr>
              <a:t>獲得醫療保健</a:t>
            </a:r>
            <a:r>
              <a:rPr lang="zh-TW" altLang="en-US" sz="1200" b="0" i="0" u="none" strike="noStrike" kern="1200" baseline="0" dirty="0">
                <a:solidFill>
                  <a:schemeClr val="tx1"/>
                </a:solidFill>
                <a:latin typeface="+mn-lt"/>
                <a:ea typeface="+mn-ea"/>
                <a:cs typeface="+mn-cs"/>
              </a:rPr>
              <a:t>：對</a:t>
            </a:r>
            <a:r>
              <a:rPr lang="en-US" altLang="zh-TW" sz="1200" b="0" i="0" u="none" strike="noStrike" kern="1200" baseline="0" dirty="0">
                <a:solidFill>
                  <a:schemeClr val="tx1"/>
                </a:solidFill>
                <a:latin typeface="+mn-lt"/>
                <a:ea typeface="+mn-ea"/>
                <a:cs typeface="+mn-cs"/>
              </a:rPr>
              <a:t>19-35</a:t>
            </a:r>
            <a:r>
              <a:rPr lang="zh-TW" altLang="en-US" sz="1200" b="0" i="0" u="none" strike="noStrike" kern="1200" baseline="0" dirty="0">
                <a:solidFill>
                  <a:schemeClr val="tx1"/>
                </a:solidFill>
                <a:latin typeface="+mn-lt"/>
                <a:ea typeface="+mn-ea"/>
                <a:cs typeface="+mn-cs"/>
              </a:rPr>
              <a:t>個月兒童的建議疫苗接種率（系列</a:t>
            </a:r>
            <a:r>
              <a:rPr lang="en-US" altLang="zh-TW" sz="1200" b="0" i="0" u="none" strike="noStrike" kern="1200" baseline="0" dirty="0">
                <a:solidFill>
                  <a:schemeClr val="tx1"/>
                </a:solidFill>
                <a:latin typeface="+mn-lt"/>
                <a:ea typeface="+mn-ea"/>
                <a:cs typeface="+mn-cs"/>
              </a:rPr>
              <a:t>4</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3</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3</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3</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a:t>
            </a:r>
            <a:r>
              <a:rPr lang="en-US" altLang="zh-TW" sz="1200" b="0" i="0" u="none" strike="noStrike" kern="1200" baseline="0" dirty="0">
                <a:solidFill>
                  <a:schemeClr val="tx1"/>
                </a:solidFill>
                <a:latin typeface="+mn-lt"/>
                <a:ea typeface="+mn-ea"/>
                <a:cs typeface="+mn-cs"/>
              </a:rPr>
              <a:t>4</a:t>
            </a:r>
            <a:r>
              <a:rPr lang="zh-TW" altLang="en-US" sz="1200" b="0" i="0" u="none" strike="noStrike" kern="1200" baseline="0" dirty="0">
                <a:solidFill>
                  <a:schemeClr val="tx1"/>
                </a:solidFill>
                <a:latin typeface="+mn-lt"/>
                <a:ea typeface="+mn-ea"/>
                <a:cs typeface="+mn-cs"/>
              </a:rPr>
              <a:t>）的分析顯示，截至</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6</a:t>
            </a:r>
            <a:r>
              <a:rPr lang="zh-TW" altLang="en-US" sz="1200" b="0" i="0" u="none" strike="noStrike" kern="1200" baseline="0" dirty="0">
                <a:solidFill>
                  <a:schemeClr val="tx1"/>
                </a:solidFill>
                <a:latin typeface="+mn-lt"/>
                <a:ea typeface="+mn-ea"/>
                <a:cs typeface="+mn-cs"/>
              </a:rPr>
              <a:t>月</a:t>
            </a:r>
            <a:r>
              <a:rPr lang="en-US" altLang="zh-TW" sz="1200" b="0" i="0" u="none" strike="noStrike" kern="1200" baseline="0" dirty="0">
                <a:solidFill>
                  <a:schemeClr val="tx1"/>
                </a:solidFill>
                <a:latin typeface="+mn-lt"/>
                <a:ea typeface="+mn-ea"/>
                <a:cs typeface="+mn-cs"/>
              </a:rPr>
              <a:t>30</a:t>
            </a:r>
            <a:r>
              <a:rPr lang="zh-TW" altLang="en-US" sz="1200" b="0" i="0" u="none" strike="noStrike" kern="1200" baseline="0" dirty="0">
                <a:solidFill>
                  <a:schemeClr val="tx1"/>
                </a:solidFill>
                <a:latin typeface="+mn-lt"/>
                <a:ea typeface="+mn-ea"/>
                <a:cs typeface="+mn-cs"/>
              </a:rPr>
              <a:t>日的接種率</a:t>
            </a:r>
            <a:r>
              <a:rPr lang="zh-CN" altLang="en-US" sz="1200" b="0" i="0" u="none" strike="noStrike" kern="1200" baseline="0" dirty="0">
                <a:solidFill>
                  <a:schemeClr val="tx1"/>
                </a:solidFill>
                <a:latin typeface="+mn-lt"/>
                <a:ea typeface="+mn-ea"/>
                <a:cs typeface="+mn-cs"/>
              </a:rPr>
              <a:t>與</a:t>
            </a:r>
            <a:r>
              <a:rPr lang="en-US" altLang="zh-TW" sz="1200" b="0" i="0" u="none" strike="noStrike" kern="1200" baseline="0" dirty="0">
                <a:solidFill>
                  <a:schemeClr val="tx1"/>
                </a:solidFill>
                <a:latin typeface="+mn-lt"/>
                <a:ea typeface="+mn-ea"/>
                <a:cs typeface="+mn-cs"/>
              </a:rPr>
              <a:t>2019</a:t>
            </a:r>
            <a:r>
              <a:rPr lang="zh-TW" altLang="en-US" sz="1200" b="0" i="0" u="none" strike="noStrike" kern="1200" baseline="0" dirty="0">
                <a:solidFill>
                  <a:schemeClr val="tx1"/>
                </a:solidFill>
                <a:latin typeface="+mn-lt"/>
                <a:ea typeface="+mn-ea"/>
                <a:cs typeface="+mn-cs"/>
              </a:rPr>
              <a:t>年</a:t>
            </a:r>
            <a:r>
              <a:rPr lang="en-US" altLang="zh-CN" sz="1200" b="0" i="0" u="none" strike="noStrike" kern="1200" baseline="0" dirty="0">
                <a:solidFill>
                  <a:schemeClr val="tx1"/>
                </a:solidFill>
                <a:latin typeface="+mn-lt"/>
                <a:ea typeface="+mn-ea"/>
                <a:cs typeface="+mn-cs"/>
              </a:rPr>
              <a:t>12</a:t>
            </a:r>
            <a:r>
              <a:rPr lang="zh-TW" altLang="en-US" sz="1200" b="0" i="0" u="none" strike="noStrike" kern="1200" baseline="0" dirty="0">
                <a:solidFill>
                  <a:schemeClr val="tx1"/>
                </a:solidFill>
                <a:latin typeface="+mn-lt"/>
                <a:ea typeface="+mn-ea"/>
                <a:cs typeface="+mn-cs"/>
              </a:rPr>
              <a:t>月</a:t>
            </a:r>
            <a:r>
              <a:rPr lang="en-US" altLang="zh-TW" sz="1200" b="0" i="0" u="none" strike="noStrike" kern="1200" baseline="0" dirty="0">
                <a:solidFill>
                  <a:schemeClr val="tx1"/>
                </a:solidFill>
                <a:latin typeface="+mn-lt"/>
                <a:ea typeface="+mn-ea"/>
                <a:cs typeface="+mn-cs"/>
              </a:rPr>
              <a:t>31</a:t>
            </a:r>
            <a:r>
              <a:rPr lang="zh-TW" altLang="en-US" sz="1200" b="0" i="0" u="none" strike="noStrike" kern="1200" baseline="0" dirty="0">
                <a:solidFill>
                  <a:schemeClr val="tx1"/>
                </a:solidFill>
                <a:latin typeface="+mn-lt"/>
                <a:ea typeface="+mn-ea"/>
                <a:cs typeface="+mn-cs"/>
              </a:rPr>
              <a:t>日</a:t>
            </a:r>
            <a:r>
              <a:rPr lang="zh-CN" altLang="en-US" sz="1200" b="0" i="0" u="none" strike="noStrike" kern="1200" baseline="0" dirty="0">
                <a:solidFill>
                  <a:schemeClr val="tx1"/>
                </a:solidFill>
                <a:latin typeface="+mn-lt"/>
                <a:ea typeface="+mn-ea"/>
                <a:cs typeface="+mn-cs"/>
              </a:rPr>
              <a:t>的接種率相比</a:t>
            </a:r>
            <a:r>
              <a:rPr lang="zh-TW" altLang="en-US" sz="1200" b="0" i="0" u="none" strike="noStrike" kern="1200" baseline="0" dirty="0">
                <a:solidFill>
                  <a:schemeClr val="tx1"/>
                </a:solidFill>
                <a:latin typeface="+mn-lt"/>
                <a:ea typeface="+mn-ea"/>
                <a:cs typeface="+mn-cs"/>
              </a:rPr>
              <a:t>有所下降，可能反映了在</a:t>
            </a:r>
            <a:r>
              <a:rPr lang="en-US" altLang="zh-TW" sz="1200" b="0" i="0" u="none" strike="noStrike" kern="1200" baseline="0" dirty="0">
                <a:solidFill>
                  <a:schemeClr val="tx1"/>
                </a:solidFill>
                <a:latin typeface="+mn-lt"/>
                <a:ea typeface="+mn-ea"/>
                <a:cs typeface="+mn-cs"/>
              </a:rPr>
              <a:t>COVID-19</a:t>
            </a:r>
            <a:r>
              <a:rPr lang="zh-TW" altLang="en-US" sz="1200" b="0" i="0" u="none" strike="noStrike" kern="1200" baseline="0" dirty="0">
                <a:solidFill>
                  <a:schemeClr val="tx1"/>
                </a:solidFill>
                <a:latin typeface="+mn-lt"/>
                <a:ea typeface="+mn-ea"/>
                <a:cs typeface="+mn-cs"/>
              </a:rPr>
              <a:t>大流行期間醫療服務的獲取和使用減少。</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zh-TW" altLang="en-US" sz="1200" b="1" i="0" u="none" strike="noStrike" kern="1200" baseline="0" dirty="0">
                <a:solidFill>
                  <a:schemeClr val="tx1"/>
                </a:solidFill>
                <a:latin typeface="+mn-lt"/>
                <a:ea typeface="+mn-ea"/>
                <a:cs typeface="+mn-cs"/>
              </a:rPr>
              <a:t>心理和行為健康</a:t>
            </a:r>
            <a:r>
              <a:rPr lang="zh-TW" altLang="en-US"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社交</a:t>
            </a:r>
            <a:r>
              <a:rPr lang="zh-TW" altLang="en-US" sz="1200" b="0" i="0" u="none" strike="noStrike" kern="1200" baseline="0" dirty="0">
                <a:solidFill>
                  <a:schemeClr val="tx1"/>
                </a:solidFill>
                <a:latin typeface="+mn-lt"/>
                <a:ea typeface="+mn-ea"/>
                <a:cs typeface="+mn-cs"/>
              </a:rPr>
              <a:t>疏離開始後，致電金縣的行為健康危機專線的電話數量有所增加。 </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4</a:t>
            </a:r>
            <a:r>
              <a:rPr lang="zh-TW" altLang="en-US" sz="1200" b="0" i="0" u="none" strike="noStrike" kern="1200" baseline="0" dirty="0">
                <a:solidFill>
                  <a:schemeClr val="tx1"/>
                </a:solidFill>
                <a:latin typeface="+mn-lt"/>
                <a:ea typeface="+mn-ea"/>
                <a:cs typeface="+mn-cs"/>
              </a:rPr>
              <a:t>月以及</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6</a:t>
            </a:r>
            <a:r>
              <a:rPr lang="zh-TW" altLang="en-US" sz="1200" b="0" i="0" u="none" strike="noStrike" kern="1200" baseline="0" dirty="0">
                <a:solidFill>
                  <a:schemeClr val="tx1"/>
                </a:solidFill>
                <a:latin typeface="+mn-lt"/>
                <a:ea typeface="+mn-ea"/>
                <a:cs typeface="+mn-cs"/>
              </a:rPr>
              <a:t>月至</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10</a:t>
            </a:r>
            <a:r>
              <a:rPr lang="zh-TW" altLang="en-US" sz="1200" b="0" i="0" u="none" strike="noStrike" kern="1200" baseline="0" dirty="0">
                <a:solidFill>
                  <a:schemeClr val="tx1"/>
                </a:solidFill>
                <a:latin typeface="+mn-lt"/>
                <a:ea typeface="+mn-ea"/>
                <a:cs typeface="+mn-cs"/>
              </a:rPr>
              <a:t>月之間的數字顯著高於</a:t>
            </a:r>
            <a:r>
              <a:rPr lang="en-US" altLang="zh-TW" sz="1200" b="0" i="0" u="none" strike="noStrike" kern="1200" baseline="0" dirty="0">
                <a:solidFill>
                  <a:schemeClr val="tx1"/>
                </a:solidFill>
                <a:latin typeface="+mn-lt"/>
                <a:ea typeface="+mn-ea"/>
                <a:cs typeface="+mn-cs"/>
              </a:rPr>
              <a:t>2019</a:t>
            </a:r>
            <a:r>
              <a:rPr lang="zh-TW" altLang="en-US" sz="1200" b="0" i="0" u="none" strike="noStrike" kern="1200" baseline="0" dirty="0">
                <a:solidFill>
                  <a:schemeClr val="tx1"/>
                </a:solidFill>
                <a:latin typeface="+mn-lt"/>
                <a:ea typeface="+mn-ea"/>
                <a:cs typeface="+mn-cs"/>
              </a:rPr>
              <a:t>年同</a:t>
            </a:r>
            <a:r>
              <a:rPr lang="zh-CN" altLang="en-US" sz="1200" b="0" i="0" u="none" strike="noStrike" kern="1200" baseline="0" dirty="0">
                <a:solidFill>
                  <a:schemeClr val="tx1"/>
                </a:solidFill>
                <a:latin typeface="+mn-lt"/>
                <a:ea typeface="+mn-ea"/>
                <a:cs typeface="+mn-cs"/>
              </a:rPr>
              <a:t>期</a:t>
            </a:r>
            <a:r>
              <a:rPr lang="zh-TW" altLang="en-US" sz="1200" b="0" i="0" u="none" strike="noStrike" kern="1200" baseline="0" dirty="0">
                <a:solidFill>
                  <a:schemeClr val="tx1"/>
                </a:solidFill>
                <a:latin typeface="+mn-lt"/>
                <a:ea typeface="+mn-ea"/>
                <a:cs typeface="+mn-cs"/>
              </a:rPr>
              <a:t>。華盛頓州的調查數據顯示，在</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4</a:t>
            </a:r>
            <a:r>
              <a:rPr lang="zh-TW" altLang="en-US" sz="1200" b="0" i="0" u="none" strike="noStrike" kern="1200" baseline="0" dirty="0">
                <a:solidFill>
                  <a:schemeClr val="tx1"/>
                </a:solidFill>
                <a:latin typeface="+mn-lt"/>
                <a:ea typeface="+mn-ea"/>
                <a:cs typeface="+mn-cs"/>
              </a:rPr>
              <a:t>月至</a:t>
            </a:r>
            <a:r>
              <a:rPr lang="en-US" altLang="zh-TW" sz="1200" b="0" i="0" u="none" strike="noStrike" kern="1200" baseline="0" dirty="0">
                <a:solidFill>
                  <a:schemeClr val="tx1"/>
                </a:solidFill>
                <a:latin typeface="+mn-lt"/>
                <a:ea typeface="+mn-ea"/>
                <a:cs typeface="+mn-cs"/>
              </a:rPr>
              <a:t>2020</a:t>
            </a:r>
            <a:r>
              <a:rPr lang="zh-TW" altLang="en-US" sz="1200" b="0" i="0" u="none" strike="noStrike" kern="1200" baseline="0" dirty="0">
                <a:solidFill>
                  <a:schemeClr val="tx1"/>
                </a:solidFill>
                <a:latin typeface="+mn-lt"/>
                <a:ea typeface="+mn-ea"/>
                <a:cs typeface="+mn-cs"/>
              </a:rPr>
              <a:t>年</a:t>
            </a:r>
            <a:r>
              <a:rPr lang="en-US" altLang="zh-TW" sz="1200" b="0" i="0" u="none" strike="noStrike" kern="1200" baseline="0" dirty="0">
                <a:solidFill>
                  <a:schemeClr val="tx1"/>
                </a:solidFill>
                <a:latin typeface="+mn-lt"/>
                <a:ea typeface="+mn-ea"/>
                <a:cs typeface="+mn-cs"/>
              </a:rPr>
              <a:t>5</a:t>
            </a:r>
            <a:r>
              <a:rPr lang="zh-TW" altLang="en-US" sz="1200" b="0" i="0" u="none" strike="noStrike" kern="1200" baseline="0" dirty="0">
                <a:solidFill>
                  <a:schemeClr val="tx1"/>
                </a:solidFill>
                <a:latin typeface="+mn-lt"/>
                <a:ea typeface="+mn-ea"/>
                <a:cs typeface="+mn-cs"/>
              </a:rPr>
              <a:t>月之間，患有抑鬱症症狀的人數增加了</a:t>
            </a:r>
            <a:r>
              <a:rPr lang="en-US" altLang="zh-TW" sz="1200" b="0" i="0" u="none" strike="noStrike" kern="1200" baseline="0" dirty="0">
                <a:solidFill>
                  <a:schemeClr val="tx1"/>
                </a:solidFill>
                <a:latin typeface="+mn-lt"/>
                <a:ea typeface="+mn-ea"/>
                <a:cs typeface="+mn-cs"/>
              </a:rPr>
              <a:t>30</a:t>
            </a:r>
            <a:r>
              <a:rPr lang="zh-TW" altLang="en-US" sz="1200" b="0" i="0" u="none" strike="noStrike" kern="1200" baseline="0" dirty="0">
                <a:solidFill>
                  <a:schemeClr val="tx1"/>
                </a:solidFill>
                <a:latin typeface="+mn-lt"/>
                <a:ea typeface="+mn-ea"/>
                <a:cs typeface="+mn-cs"/>
              </a:rPr>
              <a:t>％以上。</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接下來的幾張幻燈片</a:t>
            </a:r>
            <a:r>
              <a:rPr lang="zh-CN" altLang="en-US" dirty="0"/>
              <a:t>是</a:t>
            </a:r>
            <a:r>
              <a:rPr lang="zh-TW" altLang="en-US" dirty="0"/>
              <a:t>對</a:t>
            </a:r>
            <a:r>
              <a:rPr lang="en-US" altLang="zh-TW" dirty="0"/>
              <a:t>CHNA</a:t>
            </a:r>
            <a:r>
              <a:rPr lang="zh-TW" altLang="en-US" dirty="0"/>
              <a:t>報告的主要</a:t>
            </a:r>
            <a:r>
              <a:rPr lang="zh-CN" altLang="en-US" dirty="0"/>
              <a:t>調查結果</a:t>
            </a:r>
            <a:r>
              <a:rPr lang="zh-TW" altLang="en-US" dirty="0"/>
              <a:t>的總結，</a:t>
            </a:r>
            <a:r>
              <a:rPr lang="zh-CN" altLang="en-US" dirty="0"/>
              <a:t>將為制定</a:t>
            </a:r>
            <a:r>
              <a:rPr lang="zh-TW" altLang="en-US" dirty="0"/>
              <a:t>社區福利計劃和健康改善策略</a:t>
            </a:r>
            <a:r>
              <a:rPr lang="zh-CN" altLang="en-US" dirty="0"/>
              <a:t>提供信息支持</a:t>
            </a:r>
            <a:r>
              <a:rPr lang="zh-TW" altLang="en-US" dirty="0"/>
              <a:t>。請訪問</a:t>
            </a:r>
            <a:r>
              <a:rPr lang="en-US" altLang="zh-TW" dirty="0"/>
              <a:t>www.kingcounty.gov/chna [</a:t>
            </a:r>
            <a:r>
              <a:rPr lang="zh-TW" altLang="en-US" dirty="0"/>
              <a:t>此頁面為英文</a:t>
            </a:r>
            <a:r>
              <a:rPr lang="en-US" altLang="zh-TW" dirty="0"/>
              <a:t>]</a:t>
            </a:r>
            <a:r>
              <a:rPr lang="zh-TW" altLang="en-US" dirty="0"/>
              <a:t>以查看完整的報告。</a:t>
            </a:r>
            <a:endParaRPr lang="en-US" dirty="0"/>
          </a:p>
        </p:txBody>
      </p:sp>
      <p:sp>
        <p:nvSpPr>
          <p:cNvPr id="4" name="Slide Number Placeholder 3"/>
          <p:cNvSpPr>
            <a:spLocks noGrp="1"/>
          </p:cNvSpPr>
          <p:nvPr>
            <p:ph type="sldNum" sz="quarter" idx="5"/>
          </p:nvPr>
        </p:nvSpPr>
        <p:spPr/>
        <p:txBody>
          <a:bodyPr/>
          <a:lstStyle/>
          <a:p>
            <a:fld id="{D2EEF16A-76E1-42C8-B166-6C43BE475AD6}" type="slidenum">
              <a:rPr lang="en-US" smtClean="0"/>
              <a:t>6</a:t>
            </a:fld>
            <a:endParaRPr lang="en-US"/>
          </a:p>
        </p:txBody>
      </p:sp>
    </p:spTree>
    <p:extLst>
      <p:ext uri="{BB962C8B-B14F-4D97-AF65-F5344CB8AC3E}">
        <p14:creationId xmlns:p14="http://schemas.microsoft.com/office/powerpoint/2010/main" val="378671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金縣經歷了實質性的增長。 </a:t>
            </a:r>
            <a:r>
              <a:rPr lang="en-US" altLang="zh-TW" dirty="0"/>
              <a:t>2018</a:t>
            </a:r>
            <a:r>
              <a:rPr lang="zh-TW" altLang="en-US" dirty="0"/>
              <a:t>年，金縣人口約為</a:t>
            </a:r>
            <a:r>
              <a:rPr lang="en-US" altLang="zh-TW" dirty="0"/>
              <a:t>219</a:t>
            </a:r>
            <a:r>
              <a:rPr lang="zh-TW" altLang="en-US" dirty="0"/>
              <a:t>萬（</a:t>
            </a:r>
            <a:r>
              <a:rPr lang="en-US" sz="1200" b="0" i="0" u="none" strike="noStrike" kern="1200" baseline="0" dirty="0">
                <a:solidFill>
                  <a:schemeClr val="tx1"/>
                </a:solidFill>
                <a:latin typeface="+mn-lt"/>
                <a:ea typeface="+mn-ea"/>
                <a:cs typeface="+mn-cs"/>
              </a:rPr>
              <a:t>2,190,200</a:t>
            </a:r>
            <a:r>
              <a:rPr lang="zh-TW" altLang="en-US" dirty="0"/>
              <a:t>）。</a:t>
            </a:r>
          </a:p>
          <a:p>
            <a:endParaRPr lang="zh-TW" altLang="en-US" dirty="0"/>
          </a:p>
          <a:p>
            <a:r>
              <a:rPr lang="zh-TW" altLang="en-US" dirty="0"/>
              <a:t>在</a:t>
            </a:r>
            <a:r>
              <a:rPr lang="en-US" altLang="zh-TW" dirty="0"/>
              <a:t>2016</a:t>
            </a:r>
            <a:r>
              <a:rPr lang="zh-TW" altLang="en-US" dirty="0"/>
              <a:t>年至</a:t>
            </a:r>
            <a:r>
              <a:rPr lang="en-US" altLang="zh-TW" dirty="0"/>
              <a:t>2018</a:t>
            </a:r>
            <a:r>
              <a:rPr lang="zh-TW" altLang="en-US" dirty="0"/>
              <a:t>年之間，</a:t>
            </a:r>
            <a:r>
              <a:rPr lang="zh-CN" altLang="en-US" dirty="0"/>
              <a:t>金</a:t>
            </a:r>
            <a:r>
              <a:rPr lang="zh-TW" altLang="en-US" dirty="0"/>
              <a:t>縣人口增長了</a:t>
            </a:r>
            <a:r>
              <a:rPr lang="en-US" altLang="zh-TW" dirty="0"/>
              <a:t>85,000</a:t>
            </a:r>
            <a:r>
              <a:rPr lang="zh-TW" altLang="en-US" dirty="0"/>
              <a:t>多人。自</a:t>
            </a:r>
            <a:r>
              <a:rPr lang="en-US" altLang="zh-TW" dirty="0"/>
              <a:t>1990</a:t>
            </a:r>
            <a:r>
              <a:rPr lang="zh-TW" altLang="en-US" dirty="0"/>
              <a:t>年以來，</a:t>
            </a:r>
            <a:r>
              <a:rPr lang="zh-CN" altLang="en-US" dirty="0"/>
              <a:t>伴隨著</a:t>
            </a:r>
            <a:r>
              <a:rPr lang="zh-TW" altLang="en-US" dirty="0"/>
              <a:t>多樣性的增加，</a:t>
            </a:r>
            <a:r>
              <a:rPr lang="zh-CN" altLang="en-US" dirty="0"/>
              <a:t>人口</a:t>
            </a:r>
            <a:r>
              <a:rPr lang="zh-TW" altLang="en-US" dirty="0"/>
              <a:t>大約翻了一番。金縣超過一半的孩子是有色</a:t>
            </a:r>
            <a:r>
              <a:rPr lang="zh-CN" altLang="en-US" dirty="0"/>
              <a:t>人種</a:t>
            </a:r>
            <a:r>
              <a:rPr lang="zh-TW" altLang="en-US" dirty="0"/>
              <a:t>孩子。</a:t>
            </a:r>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7</a:t>
            </a:fld>
            <a:endParaRPr lang="en-US"/>
          </a:p>
        </p:txBody>
      </p:sp>
    </p:spTree>
    <p:extLst>
      <p:ext uri="{BB962C8B-B14F-4D97-AF65-F5344CB8AC3E}">
        <p14:creationId xmlns:p14="http://schemas.microsoft.com/office/powerpoint/2010/main" val="7000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zh-TW" altLang="en-US" dirty="0"/>
              <a:t>金縣是種族</a:t>
            </a:r>
            <a:r>
              <a:rPr lang="zh-CN" altLang="en-US" dirty="0"/>
              <a:t>、族裔</a:t>
            </a:r>
            <a:r>
              <a:rPr lang="zh-TW" altLang="en-US" dirty="0"/>
              <a:t>和語言各異的社區的所在地</a:t>
            </a:r>
            <a:r>
              <a:rPr lang="en-US" altLang="zh-TW" dirty="0"/>
              <a:t>-</a:t>
            </a:r>
            <a:r>
              <a:rPr lang="zh-TW" altLang="en-US" dirty="0"/>
              <a:t>四分之一的居民居住在</a:t>
            </a:r>
            <a:r>
              <a:rPr lang="zh-CN" altLang="en-US" dirty="0"/>
              <a:t>說非</a:t>
            </a:r>
            <a:r>
              <a:rPr lang="zh-TW" altLang="en-US" dirty="0"/>
              <a:t>英語的其他語言的家庭中。此處列出了金縣和地區（包括南金縣）排名前</a:t>
            </a:r>
            <a:r>
              <a:rPr lang="en-US" altLang="zh-TW" dirty="0"/>
              <a:t>10</a:t>
            </a:r>
            <a:r>
              <a:rPr lang="zh-TW" altLang="en-US" dirty="0"/>
              <a:t>位的語言，這些信息對於社區宣傳和參與至關重要。</a:t>
            </a:r>
          </a:p>
          <a:p>
            <a:endParaRPr lang="zh-TW" altLang="en-US" dirty="0"/>
          </a:p>
          <a:p>
            <a:r>
              <a:rPr lang="en-US" altLang="zh-TW" dirty="0"/>
              <a:t>CHI</a:t>
            </a:r>
            <a:r>
              <a:rPr lang="zh-TW" altLang="en-US" dirty="0"/>
              <a:t>指標儀表板上</a:t>
            </a:r>
            <a:r>
              <a:rPr lang="zh-CN" altLang="en-US" dirty="0"/>
              <a:t>有較小地理位置上的額外數據。</a:t>
            </a:r>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8</a:t>
            </a:fld>
            <a:endParaRPr lang="en-US"/>
          </a:p>
        </p:txBody>
      </p:sp>
    </p:spTree>
    <p:extLst>
      <p:ext uri="{BB962C8B-B14F-4D97-AF65-F5344CB8AC3E}">
        <p14:creationId xmlns:p14="http://schemas.microsoft.com/office/powerpoint/2010/main" val="311447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i="1" dirty="0"/>
              <a:t>該信息包含在</a:t>
            </a:r>
            <a:r>
              <a:rPr lang="en-US" altLang="zh-TW" i="1" dirty="0"/>
              <a:t>CHNA</a:t>
            </a:r>
            <a:r>
              <a:rPr lang="zh-TW" altLang="en-US" i="1" dirty="0"/>
              <a:t>報告的執行摘要（第</a:t>
            </a:r>
            <a:r>
              <a:rPr lang="en-US" altLang="zh-TW" i="1" dirty="0"/>
              <a:t>6</a:t>
            </a:r>
            <a:r>
              <a:rPr lang="zh-TW" altLang="en-US" i="1" dirty="0"/>
              <a:t>頁）中，以反映自上次報告以來已有改進的新領域以及自上次報告以來</a:t>
            </a:r>
            <a:r>
              <a:rPr lang="zh-CN" altLang="en-US" i="1" dirty="0"/>
              <a:t>需要</a:t>
            </a:r>
            <a:r>
              <a:rPr lang="zh-TW" altLang="en-US" i="1" dirty="0"/>
              <a:t>改進的新領域。</a:t>
            </a:r>
            <a:endParaRPr lang="en-US" i="1" dirty="0"/>
          </a:p>
          <a:p>
            <a:r>
              <a:rPr lang="en-US" i="1" dirty="0"/>
              <a:t>** </a:t>
            </a:r>
            <a:endParaRPr lang="en-US" i="1" dirty="0">
              <a:cs typeface="Calibri" panose="020F0502020204030204"/>
            </a:endParaRPr>
          </a:p>
          <a:p>
            <a:r>
              <a:rPr lang="zh-CN" altLang="en-US" i="1" dirty="0"/>
              <a:t>有哪些方面得到了改進？（主要</a:t>
            </a:r>
            <a:endParaRPr lang="en-US" i="1" baseline="0" dirty="0">
              <a:cs typeface="Calibri"/>
            </a:endParaRPr>
          </a:p>
          <a:p>
            <a:pPr marL="171450" indent="-171450">
              <a:buFont typeface="Arial" panose="020B0604020202020204" pitchFamily="34" charset="0"/>
              <a:buChar char="•"/>
            </a:pPr>
            <a:r>
              <a:rPr lang="zh-CN" altLang="en-US" b="1" baseline="0" dirty="0"/>
              <a:t>肥胖症</a:t>
            </a:r>
            <a:endParaRPr lang="en-US" b="1" baseline="0" dirty="0">
              <a:cs typeface="Calibri"/>
            </a:endParaRPr>
          </a:p>
          <a:p>
            <a:pPr lvl="1"/>
            <a:r>
              <a:rPr lang="en-US" baseline="0" dirty="0"/>
              <a:t>-</a:t>
            </a:r>
            <a:r>
              <a:rPr lang="en-US" b="0" baseline="0" dirty="0"/>
              <a:t> </a:t>
            </a:r>
            <a:r>
              <a:rPr lang="zh-TW" sz="1800" b="0" spc="5" dirty="0">
                <a:effectLst/>
                <a:latin typeface="Calibri" panose="020F0502020204030204" pitchFamily="34" charset="0"/>
                <a:ea typeface="SimSun" panose="02010600030101010101" pitchFamily="2" charset="-122"/>
                <a:cs typeface="Calibri" panose="020F0502020204030204" pitchFamily="34" charset="0"/>
              </a:rPr>
              <a:t>美洲印第安人</a:t>
            </a:r>
            <a:r>
              <a:rPr lang="en-US" sz="1800" b="0" spc="5" dirty="0">
                <a:effectLst/>
                <a:latin typeface="Calibri" panose="020F0502020204030204" pitchFamily="34" charset="0"/>
                <a:ea typeface="SimSun" panose="02010600030101010101" pitchFamily="2" charset="-122"/>
              </a:rPr>
              <a:t>/</a:t>
            </a:r>
            <a:r>
              <a:rPr lang="zh-TW" sz="1800" b="0" spc="5" dirty="0">
                <a:effectLst/>
                <a:latin typeface="Calibri" panose="020F0502020204030204" pitchFamily="34" charset="0"/>
                <a:ea typeface="SimSun" panose="02010600030101010101" pitchFamily="2" charset="-122"/>
                <a:cs typeface="Calibri" panose="020F0502020204030204" pitchFamily="34" charset="0"/>
              </a:rPr>
              <a:t>阿拉斯加原住民的肥胖率似乎正在下降。從</a:t>
            </a:r>
            <a:r>
              <a:rPr lang="en-US" sz="1800" b="0" spc="5" dirty="0">
                <a:effectLst/>
                <a:latin typeface="Calibri" panose="020F0502020204030204" pitchFamily="34" charset="0"/>
                <a:ea typeface="SimSun" panose="02010600030101010101" pitchFamily="2" charset="-122"/>
              </a:rPr>
              <a:t>2010</a:t>
            </a:r>
            <a:r>
              <a:rPr lang="zh-TW" sz="1800" b="0" spc="5" dirty="0">
                <a:effectLst/>
                <a:latin typeface="Calibri" panose="020F0502020204030204" pitchFamily="34" charset="0"/>
                <a:ea typeface="SimSun" panose="02010600030101010101" pitchFamily="2" charset="-122"/>
                <a:cs typeface="Calibri" panose="020F0502020204030204" pitchFamily="34" charset="0"/>
              </a:rPr>
              <a:t>年至</a:t>
            </a:r>
            <a:r>
              <a:rPr lang="en-US" sz="1800" b="0" spc="5" dirty="0">
                <a:effectLst/>
                <a:latin typeface="Calibri" panose="020F0502020204030204" pitchFamily="34" charset="0"/>
                <a:ea typeface="SimSun" panose="02010600030101010101" pitchFamily="2" charset="-122"/>
              </a:rPr>
              <a:t>2012</a:t>
            </a:r>
            <a:r>
              <a:rPr lang="zh-TW" sz="1800" b="0" spc="5" dirty="0">
                <a:effectLst/>
                <a:latin typeface="Calibri" panose="020F0502020204030204" pitchFamily="34" charset="0"/>
                <a:ea typeface="SimSun" panose="02010600030101010101" pitchFamily="2" charset="-122"/>
                <a:cs typeface="Calibri" panose="020F0502020204030204" pitchFamily="34" charset="0"/>
              </a:rPr>
              <a:t>年的估計數以來，當時其中一半以上的</a:t>
            </a:r>
            <a:r>
              <a:rPr lang="en-US" sz="1800" b="0" spc="5" dirty="0">
                <a:effectLst/>
                <a:latin typeface="Calibri" panose="020F0502020204030204" pitchFamily="34" charset="0"/>
                <a:ea typeface="SimSun" panose="02010600030101010101" pitchFamily="2" charset="-122"/>
              </a:rPr>
              <a:t>AIAN</a:t>
            </a:r>
            <a:r>
              <a:rPr lang="zh-TW" sz="1800" b="0" spc="5" dirty="0">
                <a:effectLst/>
                <a:latin typeface="Calibri" panose="020F0502020204030204" pitchFamily="34" charset="0"/>
                <a:ea typeface="SimSun" panose="02010600030101010101" pitchFamily="2" charset="-122"/>
                <a:cs typeface="Calibri" panose="020F0502020204030204" pitchFamily="34" charset="0"/>
              </a:rPr>
              <a:t>居民肥胖，現在該組中的肥胖率下降了</a:t>
            </a:r>
            <a:r>
              <a:rPr lang="en-US" sz="1800" b="0" spc="5" dirty="0">
                <a:effectLst/>
                <a:latin typeface="Calibri" panose="020F0502020204030204" pitchFamily="34" charset="0"/>
                <a:ea typeface="SimSun" panose="02010600030101010101" pitchFamily="2" charset="-122"/>
              </a:rPr>
              <a:t>50</a:t>
            </a:r>
            <a:r>
              <a:rPr lang="zh-TW" sz="1800" b="0" spc="5" dirty="0">
                <a:effectLst/>
                <a:latin typeface="Calibri" panose="020F0502020204030204" pitchFamily="34" charset="0"/>
                <a:ea typeface="SimSun" panose="02010600030101010101" pitchFamily="2" charset="-122"/>
                <a:cs typeface="Calibri" panose="020F0502020204030204" pitchFamily="34" charset="0"/>
              </a:rPr>
              <a:t>％以上</a:t>
            </a:r>
            <a:r>
              <a:rPr lang="zh-CN" altLang="en-US" sz="1800" b="0" spc="5" dirty="0">
                <a:effectLst/>
                <a:latin typeface="Calibri" panose="020F0502020204030204" pitchFamily="34" charset="0"/>
                <a:ea typeface="SimSun" panose="02010600030101010101" pitchFamily="2" charset="-122"/>
                <a:cs typeface="Calibri" panose="020F0502020204030204" pitchFamily="34" charset="0"/>
              </a:rPr>
              <a:t>。</a:t>
            </a:r>
            <a:endParaRPr lang="en-US" b="0" dirty="0"/>
          </a:p>
          <a:p>
            <a:pPr lvl="1"/>
            <a:r>
              <a:rPr lang="en-US" b="0" dirty="0"/>
              <a:t>-</a:t>
            </a:r>
            <a:r>
              <a:rPr lang="zh-TW" sz="1800" b="0" spc="5" dirty="0">
                <a:effectLst/>
                <a:latin typeface="Calibri" panose="020F0502020204030204" pitchFamily="34" charset="0"/>
                <a:ea typeface="SimSun" panose="02010600030101010101" pitchFamily="2" charset="-122"/>
                <a:cs typeface="Calibri" panose="020F0502020204030204" pitchFamily="34" charset="0"/>
              </a:rPr>
              <a:t>儘管由於人口少，估計值可能不准確，但超重而並非肥胖的</a:t>
            </a:r>
            <a:r>
              <a:rPr lang="en-US" sz="1800" b="0" spc="5" dirty="0">
                <a:effectLst/>
                <a:latin typeface="Calibri" panose="020F0502020204030204" pitchFamily="34" charset="0"/>
                <a:ea typeface="SimSun" panose="02010600030101010101" pitchFamily="2" charset="-122"/>
              </a:rPr>
              <a:t>AIAN</a:t>
            </a:r>
            <a:r>
              <a:rPr lang="zh-TW" sz="1800" b="0" spc="5" dirty="0">
                <a:effectLst/>
                <a:latin typeface="Calibri" panose="020F0502020204030204" pitchFamily="34" charset="0"/>
                <a:ea typeface="SimSun" panose="02010600030101010101" pitchFamily="2" charset="-122"/>
                <a:cs typeface="Calibri" panose="020F0502020204030204" pitchFamily="34" charset="0"/>
              </a:rPr>
              <a:t>成人百分比的同時增加，預示著整體體重指數（</a:t>
            </a:r>
            <a:r>
              <a:rPr lang="en-US" sz="1800" b="0" spc="5" dirty="0">
                <a:effectLst/>
                <a:latin typeface="Calibri" panose="020F0502020204030204" pitchFamily="34" charset="0"/>
                <a:ea typeface="SimSun" panose="02010600030101010101" pitchFamily="2" charset="-122"/>
              </a:rPr>
              <a:t>BMI</a:t>
            </a:r>
            <a:r>
              <a:rPr lang="zh-TW" sz="1800" b="0" spc="5" dirty="0">
                <a:effectLst/>
                <a:latin typeface="Calibri" panose="020F0502020204030204" pitchFamily="34" charset="0"/>
                <a:ea typeface="SimSun" panose="02010600030101010101" pitchFamily="2" charset="-122"/>
                <a:cs typeface="Calibri" panose="020F0502020204030204" pitchFamily="34" charset="0"/>
              </a:rPr>
              <a:t>）的改善，這是一種用於評估肥胖症的醫療保健措施</a:t>
            </a:r>
            <a:r>
              <a:rPr lang="zh-CN" altLang="en-US" sz="1800" b="0" spc="5" dirty="0">
                <a:effectLst/>
                <a:latin typeface="Calibri" panose="020F0502020204030204" pitchFamily="34" charset="0"/>
                <a:ea typeface="SimSun" panose="02010600030101010101" pitchFamily="2" charset="-122"/>
                <a:cs typeface="Calibri" panose="020F0502020204030204" pitchFamily="34" charset="0"/>
              </a:rPr>
              <a:t>。</a:t>
            </a:r>
            <a:endParaRPr lang="en-US" b="0" baseline="0" dirty="0"/>
          </a:p>
          <a:p>
            <a:pPr marL="457200" lvl="1" indent="0">
              <a:buFont typeface="Arial" panose="020B0604020202020204" pitchFamily="34" charset="0"/>
              <a:buNone/>
            </a:pPr>
            <a:r>
              <a:rPr lang="en-US" b="0" dirty="0"/>
              <a:t>- </a:t>
            </a:r>
            <a:r>
              <a:rPr lang="zh-TW" sz="1800" b="0" spc="5" dirty="0">
                <a:effectLst/>
                <a:latin typeface="Calibri" panose="020F0502020204030204" pitchFamily="34" charset="0"/>
                <a:ea typeface="SimSun" panose="02010600030101010101" pitchFamily="2" charset="-122"/>
                <a:cs typeface="Calibri" panose="020F0502020204030204" pitchFamily="34" charset="0"/>
              </a:rPr>
              <a:t>全縣成人吸煙繼續下降。成人吸煙率從</a:t>
            </a:r>
            <a:r>
              <a:rPr lang="en-US" sz="1800" b="0" spc="5" dirty="0">
                <a:effectLst/>
                <a:latin typeface="Calibri" panose="020F0502020204030204" pitchFamily="34" charset="0"/>
                <a:ea typeface="SimSun" panose="02010600030101010101" pitchFamily="2" charset="-122"/>
              </a:rPr>
              <a:t>13.9</a:t>
            </a:r>
            <a:r>
              <a:rPr lang="zh-TW" sz="1800" b="0" spc="5" dirty="0">
                <a:effectLst/>
                <a:latin typeface="Calibri" panose="020F0502020204030204" pitchFamily="34" charset="0"/>
                <a:ea typeface="SimSun" panose="02010600030101010101" pitchFamily="2" charset="-122"/>
                <a:cs typeface="Calibri" panose="020F0502020204030204" pitchFamily="34" charset="0"/>
              </a:rPr>
              <a:t>％（</a:t>
            </a:r>
            <a:r>
              <a:rPr lang="en-US" sz="1800" b="0" spc="5" dirty="0">
                <a:effectLst/>
                <a:latin typeface="Calibri" panose="020F0502020204030204" pitchFamily="34" charset="0"/>
                <a:ea typeface="SimSun" panose="02010600030101010101" pitchFamily="2" charset="-122"/>
              </a:rPr>
              <a:t>2011-2013</a:t>
            </a:r>
            <a:r>
              <a:rPr lang="zh-TW" sz="1800" b="0" spc="5" dirty="0">
                <a:effectLst/>
                <a:latin typeface="Calibri" panose="020F0502020204030204" pitchFamily="34" charset="0"/>
                <a:ea typeface="SimSun" panose="02010600030101010101" pitchFamily="2" charset="-122"/>
                <a:cs typeface="Calibri" panose="020F0502020204030204" pitchFamily="34" charset="0"/>
              </a:rPr>
              <a:t>年）下降到</a:t>
            </a:r>
            <a:r>
              <a:rPr lang="en-US" sz="1800" b="0" spc="5" dirty="0">
                <a:effectLst/>
                <a:latin typeface="Calibri" panose="020F0502020204030204" pitchFamily="34" charset="0"/>
                <a:ea typeface="SimSun" panose="02010600030101010101" pitchFamily="2" charset="-122"/>
              </a:rPr>
              <a:t>11.1</a:t>
            </a:r>
            <a:r>
              <a:rPr lang="zh-TW" sz="1800" b="0" spc="5" dirty="0">
                <a:effectLst/>
                <a:latin typeface="Calibri" panose="020F0502020204030204" pitchFamily="34" charset="0"/>
                <a:ea typeface="SimSun" panose="02010600030101010101" pitchFamily="2" charset="-122"/>
                <a:cs typeface="Calibri" panose="020F0502020204030204" pitchFamily="34" charset="0"/>
              </a:rPr>
              <a:t>％（</a:t>
            </a:r>
            <a:r>
              <a:rPr lang="en-US" sz="1800" b="0" spc="5" dirty="0">
                <a:effectLst/>
                <a:latin typeface="Calibri" panose="020F0502020204030204" pitchFamily="34" charset="0"/>
                <a:ea typeface="SimSun" panose="02010600030101010101" pitchFamily="2" charset="-122"/>
              </a:rPr>
              <a:t>2014-2018</a:t>
            </a:r>
            <a:r>
              <a:rPr lang="zh-TW" sz="1800" b="0" spc="5" dirty="0">
                <a:effectLst/>
                <a:latin typeface="Calibri" panose="020F0502020204030204" pitchFamily="34" charset="0"/>
                <a:ea typeface="SimSun" panose="02010600030101010101" pitchFamily="2" charset="-122"/>
                <a:cs typeface="Calibri" panose="020F0502020204030204" pitchFamily="34" charset="0"/>
              </a:rPr>
              <a:t>年）。</a:t>
            </a:r>
            <a:endParaRPr lang="en-US" b="0" baseline="0" dirty="0">
              <a:cs typeface="Calibri"/>
            </a:endParaRPr>
          </a:p>
          <a:p>
            <a:pPr marL="171450" indent="-171450">
              <a:buFont typeface="Arial" panose="020B0604020202020204" pitchFamily="34" charset="0"/>
              <a:buChar char="•"/>
            </a:pPr>
            <a:r>
              <a:rPr lang="zh-CN" altLang="en-US" b="1" baseline="0" dirty="0"/>
              <a:t>青少年飲用含糖飲料</a:t>
            </a:r>
            <a:endParaRPr lang="en-US" altLang="zh-CN"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比較</a:t>
            </a:r>
            <a:r>
              <a:rPr lang="en-GB" sz="1800" spc="5" dirty="0">
                <a:solidFill>
                  <a:srgbClr val="000000"/>
                </a:solidFill>
                <a:effectLst/>
                <a:latin typeface="Calibri" panose="020F0502020204030204" pitchFamily="34" charset="0"/>
                <a:ea typeface="SimSun" panose="02010600030101010101" pitchFamily="2" charset="-122"/>
                <a:cs typeface="Myriad Pro Light"/>
              </a:rPr>
              <a:t>2014</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年和</a:t>
            </a:r>
            <a:r>
              <a:rPr lang="en-GB" sz="1800" spc="5" dirty="0">
                <a:solidFill>
                  <a:srgbClr val="000000"/>
                </a:solidFill>
                <a:effectLst/>
                <a:latin typeface="Calibri" panose="020F0502020204030204" pitchFamily="34" charset="0"/>
                <a:ea typeface="SimSun" panose="02010600030101010101" pitchFamily="2" charset="-122"/>
                <a:cs typeface="Myriad Pro Light"/>
              </a:rPr>
              <a:t>2018</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年的數據，報告稱金縣地區每日消費含糖飲料的學生有所減少。</a:t>
            </a:r>
            <a:endParaRPr lang="en-US" sz="1800" dirty="0">
              <a:solidFill>
                <a:srgbClr val="000000"/>
              </a:solidFill>
              <a:effectLst/>
              <a:latin typeface="Myriad Pro Light"/>
              <a:ea typeface="SimSun" panose="02010600030101010101" pitchFamily="2" charset="-122"/>
              <a:cs typeface="Myriad Pro Light"/>
            </a:endParaRPr>
          </a:p>
          <a:p>
            <a:pPr marL="0" indent="0">
              <a:buFont typeface="Arial" panose="020B0604020202020204" pitchFamily="34" charset="0"/>
              <a:buNone/>
            </a:pPr>
            <a:endParaRPr lang="en-US" baseline="0" dirty="0">
              <a:cs typeface="Calibri"/>
            </a:endParaRPr>
          </a:p>
          <a:p>
            <a:pPr marL="171450" indent="-171450">
              <a:buFont typeface="Arial" panose="020B0604020202020204" pitchFamily="34" charset="0"/>
              <a:buChar char="•"/>
            </a:pPr>
            <a:r>
              <a:rPr lang="zh-CN" altLang="en-US" b="1" baseline="0" dirty="0"/>
              <a:t>早期及適當的產前護理</a:t>
            </a:r>
            <a:endParaRPr lang="en-US" b="1" baseline="0" dirty="0"/>
          </a:p>
          <a:p>
            <a:pPr marL="457200" lvl="1" indent="0">
              <a:buFont typeface="Arial" panose="020B0604020202020204" pitchFamily="34" charset="0"/>
              <a:buNone/>
            </a:pPr>
            <a:r>
              <a:rPr lang="en-US" dirty="0"/>
              <a:t>-</a:t>
            </a:r>
            <a:r>
              <a:rPr lang="zh-TW" sz="1800" spc="5" dirty="0">
                <a:effectLst/>
                <a:latin typeface="Calibri" panose="020F0502020204030204" pitchFamily="34" charset="0"/>
                <a:ea typeface="SimSun" panose="02010600030101010101" pitchFamily="2" charset="-122"/>
                <a:cs typeface="Calibri" panose="020F0502020204030204" pitchFamily="34" charset="0"/>
              </a:rPr>
              <a:t>越來越多的孕婦接受了</a:t>
            </a:r>
            <a:r>
              <a:rPr lang="zh-TW" sz="1800" b="0" spc="5" dirty="0">
                <a:effectLst/>
                <a:latin typeface="Calibri" panose="020F0502020204030204" pitchFamily="34" charset="0"/>
                <a:ea typeface="SimSun" panose="02010600030101010101" pitchFamily="2" charset="-122"/>
                <a:cs typeface="Calibri" panose="020F0502020204030204" pitchFamily="34" charset="0"/>
              </a:rPr>
              <a:t>早期和適當的產前檢查</a:t>
            </a:r>
            <a:r>
              <a:rPr lang="zh-TW" sz="1800" spc="5" dirty="0">
                <a:effectLst/>
                <a:latin typeface="Calibri" panose="020F0502020204030204" pitchFamily="34" charset="0"/>
                <a:ea typeface="SimSun" panose="02010600030101010101" pitchFamily="2" charset="-122"/>
                <a:cs typeface="Calibri" panose="020F0502020204030204" pitchFamily="34" charset="0"/>
              </a:rPr>
              <a:t>—這被定義為在孕早期開始的產前檢查，並且至少接受了醫學上建議的產前檢查次數的</a:t>
            </a:r>
            <a:r>
              <a:rPr lang="en-US" sz="1800" spc="5" dirty="0">
                <a:effectLst/>
                <a:latin typeface="Calibri" panose="020F0502020204030204" pitchFamily="34" charset="0"/>
                <a:ea typeface="SimSun" panose="02010600030101010101" pitchFamily="2" charset="-122"/>
              </a:rPr>
              <a:t>80</a:t>
            </a:r>
            <a:r>
              <a:rPr lang="zh-TW" sz="1800" spc="5" dirty="0">
                <a:effectLst/>
                <a:latin typeface="Calibri" panose="020F0502020204030204" pitchFamily="34" charset="0"/>
                <a:ea typeface="SimSun" panose="02010600030101010101" pitchFamily="2" charset="-122"/>
                <a:cs typeface="Calibri" panose="020F0502020204030204" pitchFamily="34" charset="0"/>
              </a:rPr>
              <a:t>％。</a:t>
            </a:r>
            <a:endParaRPr lang="en-US" b="1" baseline="0" dirty="0">
              <a:cs typeface="Calibri"/>
            </a:endParaRPr>
          </a:p>
          <a:p>
            <a:pPr marL="171450" indent="-171450">
              <a:buFont typeface="Arial" panose="020B0604020202020204" pitchFamily="34" charset="0"/>
              <a:buChar char="•"/>
            </a:pPr>
            <a:r>
              <a:rPr lang="zh-CN" altLang="en-US" b="1" baseline="0" dirty="0"/>
              <a:t>無家可歸</a:t>
            </a:r>
            <a:endParaRPr lang="en-US" b="1" baseline="0" dirty="0">
              <a:cs typeface="Calibri"/>
            </a:endParaRPr>
          </a:p>
          <a:p>
            <a:pPr lvl="1"/>
            <a:r>
              <a:rPr lang="en-US"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2018</a:t>
            </a:r>
            <a:r>
              <a:rPr lang="zh-TW" altLang="en-US" sz="1200" kern="1200" dirty="0">
                <a:solidFill>
                  <a:schemeClr val="tx1"/>
                </a:solidFill>
                <a:effectLst/>
                <a:latin typeface="+mn-lt"/>
                <a:ea typeface="+mn-ea"/>
                <a:cs typeface="+mn-cs"/>
              </a:rPr>
              <a:t>年到</a:t>
            </a:r>
            <a:r>
              <a:rPr lang="en-US" altLang="zh-TW" sz="1200" kern="1200" dirty="0">
                <a:solidFill>
                  <a:schemeClr val="tx1"/>
                </a:solidFill>
                <a:effectLst/>
                <a:latin typeface="+mn-lt"/>
                <a:ea typeface="+mn-ea"/>
                <a:cs typeface="+mn-cs"/>
              </a:rPr>
              <a:t>2019</a:t>
            </a:r>
            <a:r>
              <a:rPr lang="zh-TW" altLang="en-US" sz="1200" kern="1200" dirty="0">
                <a:solidFill>
                  <a:schemeClr val="tx1"/>
                </a:solidFill>
                <a:effectLst/>
                <a:latin typeface="+mn-lt"/>
                <a:ea typeface="+mn-ea"/>
                <a:cs typeface="+mn-cs"/>
              </a:rPr>
              <a:t>年，無家可歸者的總數減少了，無人陪伴的青少年人和年輕成年人也減少了</a:t>
            </a:r>
            <a:r>
              <a:rPr lang="en-US" altLang="zh-TW" sz="1200" kern="1200" dirty="0">
                <a:solidFill>
                  <a:schemeClr val="tx1"/>
                </a:solidFill>
                <a:effectLst/>
                <a:latin typeface="+mn-lt"/>
                <a:ea typeface="+mn-ea"/>
                <a:cs typeface="+mn-cs"/>
              </a:rPr>
              <a:t>28</a:t>
            </a:r>
            <a:r>
              <a:rPr lang="zh-TW" altLang="en-US" sz="1200" kern="1200" dirty="0">
                <a:solidFill>
                  <a:schemeClr val="tx1"/>
                </a:solidFill>
                <a:effectLst/>
                <a:latin typeface="+mn-lt"/>
                <a:ea typeface="+mn-ea"/>
                <a:cs typeface="+mn-cs"/>
              </a:rPr>
              <a:t>％。但是，在</a:t>
            </a:r>
            <a:r>
              <a:rPr lang="en-US" altLang="zh-TW" sz="1200" kern="1200" dirty="0">
                <a:solidFill>
                  <a:schemeClr val="tx1"/>
                </a:solidFill>
                <a:effectLst/>
                <a:latin typeface="+mn-lt"/>
                <a:ea typeface="+mn-ea"/>
                <a:cs typeface="+mn-cs"/>
              </a:rPr>
              <a:t>2020</a:t>
            </a:r>
            <a:r>
              <a:rPr lang="zh-TW" altLang="en-US" sz="1200" kern="1200" dirty="0">
                <a:solidFill>
                  <a:schemeClr val="tx1"/>
                </a:solidFill>
                <a:effectLst/>
                <a:latin typeface="+mn-lt"/>
                <a:ea typeface="+mn-ea"/>
                <a:cs typeface="+mn-cs"/>
              </a:rPr>
              <a:t>年，無家可歸者總數增加了，但無人陪伴的青少年和年輕成年人的數量似乎減少了。（由於統計方法的改變，不建議將</a:t>
            </a:r>
            <a:r>
              <a:rPr lang="en-US" altLang="zh-TW" sz="1200" kern="1200" dirty="0">
                <a:solidFill>
                  <a:schemeClr val="tx1"/>
                </a:solidFill>
                <a:effectLst/>
                <a:latin typeface="+mn-lt"/>
                <a:ea typeface="+mn-ea"/>
                <a:cs typeface="+mn-cs"/>
              </a:rPr>
              <a:t>2020</a:t>
            </a:r>
            <a:r>
              <a:rPr lang="zh-TW" altLang="en-US" sz="1200" kern="1200" dirty="0">
                <a:solidFill>
                  <a:schemeClr val="tx1"/>
                </a:solidFill>
                <a:effectLst/>
                <a:latin typeface="+mn-lt"/>
                <a:ea typeface="+mn-ea"/>
                <a:cs typeface="+mn-cs"/>
              </a:rPr>
              <a:t>年與往年進行直接比較）</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baseline="0" dirty="0"/>
          </a:p>
          <a:p>
            <a:pPr marL="0" indent="0">
              <a:buFontTx/>
              <a:buNone/>
            </a:pPr>
            <a:r>
              <a:rPr lang="zh-CN" altLang="en-US" i="1" baseline="0" dirty="0"/>
              <a:t>有哪些方面沒有改進或惡化了？</a:t>
            </a:r>
            <a:endParaRPr lang="en-US"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b="1" dirty="0"/>
              <a:t>預期壽命</a:t>
            </a:r>
            <a:endParaRPr lang="en-US" b="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zh-TW" sz="1800" spc="5" dirty="0">
                <a:effectLst/>
                <a:latin typeface="Calibri" panose="020F0502020204030204" pitchFamily="34" charset="0"/>
                <a:ea typeface="SimSun" panose="02010600030101010101" pitchFamily="2" charset="-122"/>
                <a:cs typeface="Calibri" panose="020F0502020204030204" pitchFamily="34" charset="0"/>
              </a:rPr>
              <a:t>雖然金縣居民的總體預期壽命沒有顯著變化，但最近的分析表明，預期壽命中種族</a:t>
            </a:r>
            <a:r>
              <a:rPr lang="en-US" sz="1800" spc="5" dirty="0">
                <a:effectLst/>
                <a:latin typeface="Calibri" panose="020F0502020204030204" pitchFamily="34" charset="0"/>
                <a:ea typeface="SimSun" panose="02010600030101010101" pitchFamily="2" charset="-122"/>
              </a:rPr>
              <a:t>/</a:t>
            </a:r>
            <a:r>
              <a:rPr lang="zh-TW" sz="1800" spc="5" dirty="0">
                <a:effectLst/>
                <a:latin typeface="Calibri" panose="020F0502020204030204" pitchFamily="34" charset="0"/>
                <a:ea typeface="SimSun" panose="02010600030101010101" pitchFamily="2" charset="-122"/>
                <a:cs typeface="Calibri" panose="020F0502020204030204" pitchFamily="34" charset="0"/>
              </a:rPr>
              <a:t>族裔差距的不斷惡化</a:t>
            </a: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zh-TW" altLang="en-US"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在過去的</a:t>
            </a:r>
            <a:r>
              <a:rPr kumimoji="0" lang="en-US" altLang="zh-TW"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8</a:t>
            </a:r>
            <a:r>
              <a:rPr kumimoji="0" lang="zh-TW" altLang="en-US"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年中，南部地區以及西班牙裔和夏威夷原住民</a:t>
            </a:r>
            <a:r>
              <a:rPr kumimoji="0" lang="en-US" altLang="zh-TW"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a:t>
            </a:r>
            <a:r>
              <a:rPr kumimoji="0" lang="zh-TW" altLang="en-US"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太平洋島民的預期壽命有所下降。</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endParaRPr>
          </a:p>
          <a:p>
            <a:pPr marL="171450" indent="-171450">
              <a:buFont typeface="Arial" panose="020B0604020202020204" pitchFamily="34" charset="0"/>
              <a:buChar char="•"/>
            </a:pPr>
            <a:r>
              <a:rPr lang="zh-CN" altLang="en-US" b="1" dirty="0"/>
              <a:t>意外傷害</a:t>
            </a:r>
            <a:endParaRPr lang="en-US" b="1" dirty="0"/>
          </a:p>
          <a:p>
            <a:pPr marL="628650" lvl="1" indent="-171450">
              <a:buFontTx/>
              <a:buChar char="-"/>
            </a:pPr>
            <a:r>
              <a:rPr lang="zh-TW" sz="1800" spc="5" dirty="0">
                <a:effectLst/>
                <a:latin typeface="Calibri" panose="020F0502020204030204" pitchFamily="34" charset="0"/>
                <a:ea typeface="SimSun" panose="02010600030101010101" pitchFamily="2" charset="-122"/>
                <a:cs typeface="Calibri" panose="020F0502020204030204" pitchFamily="34" charset="0"/>
              </a:rPr>
              <a:t>中毒（合法和非法藥物、酒精、氣體和霧氣，例如一氧化碳和汽車尾氣，殺蟲劑以及其他化學物質和有毒物質）、跌倒以及機動車交通事故，這些都是主要原因。</a:t>
            </a:r>
            <a:endParaRPr lang="en-US" dirty="0"/>
          </a:p>
          <a:p>
            <a:pPr marL="171450" indent="-171450">
              <a:buFont typeface="Arial" panose="020B0604020202020204" pitchFamily="34" charset="0"/>
              <a:buChar char="•"/>
            </a:pPr>
            <a:r>
              <a:rPr lang="zh-CN" altLang="en-US" b="1" dirty="0"/>
              <a:t>食物無保障</a:t>
            </a:r>
            <a:endParaRPr lang="en-US" b="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儘管總體上</a:t>
            </a:r>
            <a:r>
              <a:rPr lang="zh-TW" sz="1800" b="1"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食物無保障</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的比率正在下降，並且有改善的趨勢，但黑人居民甚至在大流行開始之前，食物無保障的情況就大大增加了。</a:t>
            </a:r>
            <a:r>
              <a:rPr lang="en-GB" sz="1800" spc="5" dirty="0">
                <a:solidFill>
                  <a:srgbClr val="000000"/>
                </a:solidFill>
                <a:effectLst/>
                <a:latin typeface="Calibri" panose="020F0502020204030204" pitchFamily="34" charset="0"/>
                <a:ea typeface="SimSun" panose="02010600030101010101" pitchFamily="2" charset="-122"/>
                <a:cs typeface="Myriad Pro Light"/>
              </a:rPr>
              <a:t> 2013</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年至</a:t>
            </a:r>
            <a:r>
              <a:rPr lang="en-GB" sz="1800" spc="5" dirty="0">
                <a:solidFill>
                  <a:srgbClr val="000000"/>
                </a:solidFill>
                <a:effectLst/>
                <a:latin typeface="Calibri" panose="020F0502020204030204" pitchFamily="34" charset="0"/>
                <a:ea typeface="SimSun" panose="02010600030101010101" pitchFamily="2" charset="-122"/>
                <a:cs typeface="Myriad Pro Light"/>
              </a:rPr>
              <a:t>2018</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年間，白人和黑人食物無保障家庭之間的差距是四倍。</a:t>
            </a:r>
            <a:endParaRPr lang="en-US" sz="1800" dirty="0">
              <a:solidFill>
                <a:srgbClr val="000000"/>
              </a:solidFill>
              <a:effectLst/>
              <a:latin typeface="Myriad Pro Light"/>
              <a:ea typeface="SimSun" panose="02010600030101010101" pitchFamily="2" charset="-122"/>
              <a:cs typeface="Myriad Pro Light"/>
            </a:endParaRPr>
          </a:p>
          <a:p>
            <a:pPr marL="628650" lvl="1" indent="-171450">
              <a:buFontTx/>
              <a:buChar char="-"/>
            </a:pPr>
            <a:endParaRPr lang="en-US" dirty="0"/>
          </a:p>
          <a:p>
            <a:pPr marL="171450" indent="-171450">
              <a:buFont typeface="Arial" panose="020B0604020202020204" pitchFamily="34" charset="0"/>
              <a:buChar char="•"/>
            </a:pPr>
            <a:r>
              <a:rPr lang="zh-CN" altLang="en-US" b="1" dirty="0"/>
              <a:t>保險</a:t>
            </a:r>
            <a:endParaRPr lang="en-US" b="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在實施《平價醫療法案》之前和之後，有色人種群體的保險覆蓋持續不足。在</a:t>
            </a:r>
            <a:r>
              <a:rPr lang="en-GB" sz="1800" spc="5" dirty="0">
                <a:solidFill>
                  <a:srgbClr val="000000"/>
                </a:solidFill>
                <a:effectLst/>
                <a:latin typeface="Calibri" panose="020F0502020204030204" pitchFamily="34" charset="0"/>
                <a:ea typeface="SimSun" panose="02010600030101010101" pitchFamily="2" charset="-122"/>
                <a:cs typeface="Myriad Pro Light"/>
              </a:rPr>
              <a:t>2014</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年保險覆蓋的差距有所縮小之後，如今種族</a:t>
            </a:r>
            <a:r>
              <a:rPr lang="en-GB" sz="1800" spc="5" dirty="0">
                <a:solidFill>
                  <a:srgbClr val="000000"/>
                </a:solidFill>
                <a:effectLst/>
                <a:latin typeface="Calibri" panose="020F0502020204030204" pitchFamily="34" charset="0"/>
                <a:ea typeface="SimSun" panose="02010600030101010101" pitchFamily="2" charset="-122"/>
                <a:cs typeface="Myriad Pro Light"/>
              </a:rPr>
              <a:t>/</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族裔保險覆蓋的差距有所擴大。</a:t>
            </a:r>
            <a:endParaRPr lang="en-US" dirty="0"/>
          </a:p>
          <a:p>
            <a:pPr marL="628650" lvl="1" indent="-171450">
              <a:buFontTx/>
              <a:buChar char="-"/>
            </a:pPr>
            <a:endParaRPr lang="en-US" dirty="0"/>
          </a:p>
          <a:p>
            <a:pPr marL="171450" indent="-171450">
              <a:buFont typeface="Arial" panose="020B0604020202020204" pitchFamily="34" charset="0"/>
              <a:buChar char="•"/>
            </a:pPr>
            <a:r>
              <a:rPr lang="zh-CN" altLang="en-US" b="1" dirty="0"/>
              <a:t>青少年肥胖症</a:t>
            </a:r>
            <a:endParaRPr lang="en-US" b="1" dirty="0"/>
          </a:p>
          <a:p>
            <a:pPr marL="628650" lvl="1" indent="-171450">
              <a:buFontTx/>
              <a:buChar char="-"/>
            </a:pPr>
            <a:r>
              <a:rPr lang="zh-TW" sz="1800" spc="5" dirty="0">
                <a:effectLst/>
                <a:latin typeface="Calibri" panose="020F0502020204030204" pitchFamily="34" charset="0"/>
                <a:ea typeface="SimSun" panose="02010600030101010101" pitchFamily="2" charset="-122"/>
                <a:cs typeface="Calibri" panose="020F0502020204030204" pitchFamily="34" charset="0"/>
              </a:rPr>
              <a:t>在</a:t>
            </a:r>
            <a:r>
              <a:rPr lang="en-US" sz="1800" spc="5" dirty="0">
                <a:effectLst/>
                <a:latin typeface="Calibri" panose="020F0502020204030204" pitchFamily="34" charset="0"/>
                <a:ea typeface="SimSun" panose="02010600030101010101" pitchFamily="2" charset="-122"/>
              </a:rPr>
              <a:t>2012</a:t>
            </a:r>
            <a:r>
              <a:rPr lang="zh-TW" sz="1800" spc="5" dirty="0">
                <a:effectLst/>
                <a:latin typeface="Calibri" panose="020F0502020204030204" pitchFamily="34" charset="0"/>
                <a:ea typeface="SimSun" panose="02010600030101010101" pitchFamily="2" charset="-122"/>
                <a:cs typeface="Calibri" panose="020F0502020204030204" pitchFamily="34" charset="0"/>
              </a:rPr>
              <a:t>年相對下降之後，金縣的</a:t>
            </a:r>
            <a:r>
              <a:rPr lang="zh-TW" sz="1800" b="1" spc="5" dirty="0">
                <a:effectLst/>
                <a:latin typeface="Calibri" panose="020F0502020204030204" pitchFamily="34" charset="0"/>
                <a:ea typeface="SimSun" panose="02010600030101010101" pitchFamily="2" charset="-122"/>
                <a:cs typeface="Calibri" panose="020F0502020204030204" pitchFamily="34" charset="0"/>
              </a:rPr>
              <a:t>青少年肥胖率</a:t>
            </a:r>
            <a:r>
              <a:rPr lang="zh-TW" sz="1800" spc="5" dirty="0">
                <a:effectLst/>
                <a:latin typeface="Calibri" panose="020F0502020204030204" pitchFamily="34" charset="0"/>
                <a:ea typeface="SimSun" panose="02010600030101010101" pitchFamily="2" charset="-122"/>
                <a:cs typeface="Calibri" panose="020F0502020204030204" pitchFamily="34" charset="0"/>
              </a:rPr>
              <a:t>一直在上升。</a:t>
            </a:r>
            <a:r>
              <a:rPr lang="en-US" sz="1800" spc="5" dirty="0">
                <a:effectLst/>
                <a:latin typeface="Calibri" panose="020F0502020204030204" pitchFamily="34" charset="0"/>
                <a:ea typeface="SimSun" panose="02010600030101010101" pitchFamily="2" charset="-122"/>
              </a:rPr>
              <a:t> 2014</a:t>
            </a:r>
            <a:r>
              <a:rPr lang="zh-TW" sz="1800" spc="5" dirty="0">
                <a:effectLst/>
                <a:latin typeface="Calibri" panose="020F0502020204030204" pitchFamily="34" charset="0"/>
                <a:ea typeface="SimSun" panose="02010600030101010101" pitchFamily="2" charset="-122"/>
                <a:cs typeface="Calibri" panose="020F0502020204030204" pitchFamily="34" charset="0"/>
              </a:rPr>
              <a:t>年至</a:t>
            </a:r>
            <a:r>
              <a:rPr lang="en-US" sz="1800" spc="5" dirty="0">
                <a:effectLst/>
                <a:latin typeface="Calibri" panose="020F0502020204030204" pitchFamily="34" charset="0"/>
                <a:ea typeface="SimSun" panose="02010600030101010101" pitchFamily="2" charset="-122"/>
              </a:rPr>
              <a:t>2018</a:t>
            </a:r>
            <a:r>
              <a:rPr lang="zh-TW" sz="1800" spc="5" dirty="0">
                <a:effectLst/>
                <a:latin typeface="Calibri" panose="020F0502020204030204" pitchFamily="34" charset="0"/>
                <a:ea typeface="SimSun" panose="02010600030101010101" pitchFamily="2" charset="-122"/>
                <a:cs typeface="Calibri" panose="020F0502020204030204" pitchFamily="34" charset="0"/>
              </a:rPr>
              <a:t>年間，</a:t>
            </a:r>
            <a:r>
              <a:rPr lang="zh-TW" sz="1800" b="1" spc="5" dirty="0">
                <a:effectLst/>
                <a:latin typeface="Calibri" panose="020F0502020204030204" pitchFamily="34" charset="0"/>
                <a:ea typeface="SimSun" panose="02010600030101010101" pitchFamily="2" charset="-122"/>
                <a:cs typeface="Calibri" panose="020F0502020204030204" pitchFamily="34" charset="0"/>
              </a:rPr>
              <a:t>青少年肥胖率顯著提高。</a:t>
            </a:r>
            <a:endParaRPr lang="en-US" dirty="0"/>
          </a:p>
          <a:p>
            <a:pPr marL="628650" lvl="1" indent="-171450">
              <a:buFontTx/>
              <a:buChar char="-"/>
            </a:pPr>
            <a:endParaRPr lang="en-US" dirty="0"/>
          </a:p>
          <a:p>
            <a:pPr marL="628650" lvl="1" indent="-171450">
              <a:buFontTx/>
              <a:buChar char="-"/>
            </a:pPr>
            <a:endParaRPr lang="en-US" dirty="0"/>
          </a:p>
          <a:p>
            <a:pPr marL="171450" indent="-171450">
              <a:buFont typeface="Arial" panose="020B0604020202020204" pitchFamily="34" charset="0"/>
              <a:buChar char="•"/>
            </a:pPr>
            <a:r>
              <a:rPr lang="zh-TW" sz="1800" spc="5" dirty="0">
                <a:effectLst/>
                <a:latin typeface="Calibri" panose="020F0502020204030204" pitchFamily="34" charset="0"/>
                <a:ea typeface="SimSun" panose="02010600030101010101" pitchFamily="2" charset="-122"/>
                <a:cs typeface="Calibri" panose="020F0502020204030204" pitchFamily="34" charset="0"/>
              </a:rPr>
              <a:t>電子煙或</a:t>
            </a:r>
            <a:r>
              <a:rPr lang="en-US" sz="1800" spc="5" dirty="0">
                <a:effectLst/>
                <a:latin typeface="Calibri" panose="020F0502020204030204" pitchFamily="34" charset="0"/>
                <a:ea typeface="SimSun" panose="02010600030101010101" pitchFamily="2" charset="-122"/>
              </a:rPr>
              <a:t>vape</a:t>
            </a:r>
            <a:r>
              <a:rPr lang="zh-TW" sz="1800" spc="5" dirty="0">
                <a:effectLst/>
                <a:latin typeface="Calibri" panose="020F0502020204030204" pitchFamily="34" charset="0"/>
                <a:ea typeface="SimSun" panose="02010600030101010101" pitchFamily="2" charset="-122"/>
                <a:cs typeface="Calibri" panose="020F0502020204030204" pitchFamily="34" charset="0"/>
              </a:rPr>
              <a:t>筆</a:t>
            </a:r>
            <a:endParaRPr lang="en-US" b="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儘管金縣報告吸煙的青少年比例持續下降，自</a:t>
            </a:r>
            <a:r>
              <a:rPr lang="en-GB" sz="1800" spc="5" dirty="0">
                <a:solidFill>
                  <a:srgbClr val="000000"/>
                </a:solidFill>
                <a:effectLst/>
                <a:latin typeface="Calibri" panose="020F0502020204030204" pitchFamily="34" charset="0"/>
                <a:ea typeface="SimSun" panose="02010600030101010101" pitchFamily="2" charset="-122"/>
                <a:cs typeface="Myriad Pro Light"/>
              </a:rPr>
              <a:t>2016</a:t>
            </a:r>
            <a:r>
              <a:rPr lang="zh-TW" sz="1800" spc="5"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年以來報告使用電子煙的青少年比例顯著增加。</a:t>
            </a:r>
            <a:endParaRPr lang="en-US" altLang="zh-TW" sz="1800" spc="5" dirty="0">
              <a:solidFill>
                <a:srgbClr val="000000"/>
              </a:solidFill>
              <a:effectLst/>
              <a:latin typeface="Myriad Pro Light"/>
              <a:ea typeface="SimSun" panose="02010600030101010101" pitchFamily="2" charset="-122"/>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 </a:t>
            </a:r>
          </a:p>
          <a:p>
            <a:r>
              <a:rPr lang="zh-TW" altLang="en-US" i="1" baseline="0" dirty="0">
                <a:cs typeface="Calibri"/>
              </a:rPr>
              <a:t>在</a:t>
            </a:r>
            <a:r>
              <a:rPr lang="en-US" altLang="zh-TW" i="1" baseline="0" dirty="0">
                <a:cs typeface="Calibri"/>
              </a:rPr>
              <a:t>2018/19</a:t>
            </a:r>
            <a:r>
              <a:rPr lang="zh-TW" altLang="en-US" i="1" baseline="0" dirty="0">
                <a:cs typeface="Calibri"/>
              </a:rPr>
              <a:t>年報告中被確定為需要改進的地方仍未得到改進，包括：</a:t>
            </a:r>
            <a:r>
              <a:rPr lang="en-US" sz="1800" i="1" spc="5" baseline="0" dirty="0">
                <a:effectLst/>
                <a:latin typeface="Calibri" panose="020F0502020204030204" pitchFamily="34" charset="0"/>
                <a:ea typeface="SimSun" panose="02010600030101010101" pitchFamily="2" charset="-122"/>
                <a:cs typeface="Calibri"/>
              </a:rPr>
              <a:t> </a:t>
            </a:r>
          </a:p>
          <a:p>
            <a:endParaRPr lang="en-US" i="1" baseline="0" dirty="0">
              <a:cs typeface="Calibri"/>
            </a:endParaRPr>
          </a:p>
          <a:p>
            <a:pPr marL="171450" indent="-171450">
              <a:buFontTx/>
              <a:buChar char="-"/>
            </a:pPr>
            <a:r>
              <a:rPr lang="zh-TW" altLang="en-US" sz="1200" kern="1200" dirty="0">
                <a:solidFill>
                  <a:schemeClr val="tx1"/>
                </a:solidFill>
                <a:latin typeface="+mn-lt"/>
                <a:ea typeface="+mn-ea"/>
                <a:cs typeface="+mn-cs"/>
              </a:rPr>
              <a:t>在過去的</a:t>
            </a:r>
            <a:r>
              <a:rPr lang="en-US" altLang="zh-TW" sz="1200" kern="1200" dirty="0">
                <a:solidFill>
                  <a:schemeClr val="tx1"/>
                </a:solidFill>
                <a:latin typeface="+mn-lt"/>
                <a:ea typeface="+mn-ea"/>
                <a:cs typeface="+mn-cs"/>
              </a:rPr>
              <a:t>10</a:t>
            </a:r>
            <a:r>
              <a:rPr lang="zh-TW" altLang="en-US" sz="1200" kern="1200" dirty="0">
                <a:solidFill>
                  <a:schemeClr val="tx1"/>
                </a:solidFill>
                <a:latin typeface="+mn-lt"/>
                <a:ea typeface="+mn-ea"/>
                <a:cs typeface="+mn-cs"/>
              </a:rPr>
              <a:t>年中，</a:t>
            </a:r>
            <a:r>
              <a:rPr lang="zh-TW" altLang="en-US" sz="1200" b="1" kern="1200" dirty="0">
                <a:solidFill>
                  <a:schemeClr val="tx1"/>
                </a:solidFill>
                <a:latin typeface="+mn-lt"/>
                <a:ea typeface="+mn-ea"/>
                <a:cs typeface="+mn-cs"/>
              </a:rPr>
              <a:t>青少年的抑鬱症持</a:t>
            </a:r>
            <a:r>
              <a:rPr lang="zh-TW" altLang="en-US" sz="1200" kern="1200" dirty="0">
                <a:solidFill>
                  <a:schemeClr val="tx1"/>
                </a:solidFill>
                <a:latin typeface="+mn-lt"/>
                <a:ea typeface="+mn-ea"/>
                <a:cs typeface="+mn-cs"/>
              </a:rPr>
              <a:t>續上升</a:t>
            </a:r>
            <a:r>
              <a:rPr lang="en-US" altLang="zh-CN" sz="1200" kern="1200" dirty="0">
                <a:solidFill>
                  <a:schemeClr val="tx1"/>
                </a:solidFill>
                <a:latin typeface="+mn-lt"/>
                <a:ea typeface="+mn-ea"/>
                <a:cs typeface="+mn-cs"/>
              </a:rPr>
              <a:t>——</a:t>
            </a:r>
            <a:r>
              <a:rPr lang="en-US" altLang="zh-TW" sz="1200" kern="1200" dirty="0">
                <a:solidFill>
                  <a:schemeClr val="tx1"/>
                </a:solidFill>
                <a:latin typeface="+mn-lt"/>
                <a:ea typeface="+mn-ea"/>
                <a:cs typeface="+mn-cs"/>
              </a:rPr>
              <a:t>12</a:t>
            </a:r>
            <a:r>
              <a:rPr lang="zh-TW" altLang="en-US" sz="1200" kern="1200" dirty="0">
                <a:solidFill>
                  <a:schemeClr val="tx1"/>
                </a:solidFill>
                <a:latin typeface="+mn-lt"/>
                <a:ea typeface="+mn-ea"/>
                <a:cs typeface="+mn-cs"/>
              </a:rPr>
              <a:t>年級的學生中有超過三分之一的人感到沮喪</a:t>
            </a:r>
            <a:r>
              <a:rPr lang="zh-CN" altLang="en-US" sz="1200" kern="1200" dirty="0">
                <a:solidFill>
                  <a:schemeClr val="tx1"/>
                </a:solidFill>
                <a:latin typeface="+mn-lt"/>
                <a:ea typeface="+mn-ea"/>
                <a:cs typeface="+mn-cs"/>
              </a:rPr>
              <a:t>。</a:t>
            </a:r>
            <a:r>
              <a:rPr lang="en-US" sz="1200" kern="1200" dirty="0">
                <a:solidFill>
                  <a:schemeClr val="tx1"/>
                </a:solidFill>
                <a:latin typeface="+mn-lt"/>
                <a:ea typeface="+mn-ea"/>
                <a:cs typeface="+mn-cs"/>
              </a:rPr>
              <a:t>.</a:t>
            </a:r>
          </a:p>
          <a:p>
            <a:pPr marL="171450" indent="-171450">
              <a:buFontTx/>
              <a:buChar char="-"/>
            </a:pPr>
            <a:endParaRPr lang="en-US" sz="300" b="0" kern="1200" dirty="0">
              <a:solidFill>
                <a:schemeClr val="tx1"/>
              </a:solidFill>
              <a:latin typeface="+mn-lt"/>
              <a:ea typeface="+mn-ea"/>
              <a:cs typeface="+mn-cs"/>
            </a:endParaRPr>
          </a:p>
          <a:p>
            <a:pPr marL="171450" indent="-171450">
              <a:buFontTx/>
              <a:buChar char="-"/>
            </a:pPr>
            <a:r>
              <a:rPr lang="zh-TW" altLang="en-US" sz="1200" kern="1200" dirty="0">
                <a:solidFill>
                  <a:schemeClr val="tx1"/>
                </a:solidFill>
                <a:latin typeface="+mn-lt"/>
                <a:ea typeface="+mn-ea"/>
                <a:cs typeface="+mn-cs"/>
              </a:rPr>
              <a:t>在過去的</a:t>
            </a:r>
            <a:r>
              <a:rPr lang="en-US" altLang="zh-TW" sz="1200" kern="1200" dirty="0">
                <a:solidFill>
                  <a:schemeClr val="tx1"/>
                </a:solidFill>
                <a:latin typeface="+mn-lt"/>
                <a:ea typeface="+mn-ea"/>
                <a:cs typeface="+mn-cs"/>
              </a:rPr>
              <a:t>10</a:t>
            </a:r>
            <a:r>
              <a:rPr lang="zh-TW" altLang="en-US" sz="1200" kern="1200" dirty="0">
                <a:solidFill>
                  <a:schemeClr val="tx1"/>
                </a:solidFill>
                <a:latin typeface="+mn-lt"/>
                <a:ea typeface="+mn-ea"/>
                <a:cs typeface="+mn-cs"/>
              </a:rPr>
              <a:t>年中，藥物</a:t>
            </a:r>
            <a:r>
              <a:rPr lang="zh-CN" altLang="en-US" sz="1200" kern="1200" dirty="0">
                <a:solidFill>
                  <a:schemeClr val="tx1"/>
                </a:solidFill>
                <a:latin typeface="+mn-lt"/>
                <a:ea typeface="+mn-ea"/>
                <a:cs typeface="+mn-cs"/>
              </a:rPr>
              <a:t>致死數量</a:t>
            </a:r>
            <a:r>
              <a:rPr lang="zh-TW" altLang="en-US" sz="1200" kern="1200" dirty="0">
                <a:solidFill>
                  <a:schemeClr val="tx1"/>
                </a:solidFill>
                <a:latin typeface="+mn-lt"/>
                <a:ea typeface="+mn-ea"/>
                <a:cs typeface="+mn-cs"/>
              </a:rPr>
              <a:t>有所增加，其中涉及甲基苯丙胺和芬太尼的藥物過量死亡急劇增加。</a:t>
            </a:r>
            <a:r>
              <a:rPr lang="en-US" sz="1200" kern="1200" dirty="0">
                <a:solidFill>
                  <a:schemeClr val="tx1"/>
                </a:solidFill>
                <a:latin typeface="+mn-lt"/>
                <a:ea typeface="+mn-ea"/>
                <a:cs typeface="+mn-cs"/>
              </a:rPr>
              <a:t>.</a:t>
            </a:r>
          </a:p>
          <a:p>
            <a:pPr marL="0" indent="0">
              <a:buFontTx/>
              <a:buNone/>
            </a:pPr>
            <a:endParaRPr lang="en-US" i="1" baseline="0"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10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3B3B8F-C4E3-401F-82FA-00C1109E42F3}"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0425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9409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4868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02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935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881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6320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800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0200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232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159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806009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8091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4953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0784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3B3B8F-C4E3-401F-82FA-00C1109E42F3}"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5443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B3B8F-C4E3-401F-82FA-00C1109E42F3}"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689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B3B8F-C4E3-401F-82FA-00C1109E42F3}"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826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B3B8F-C4E3-401F-82FA-00C1109E42F3}"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19319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B3B8F-C4E3-401F-82FA-00C1109E42F3}"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32848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400100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241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B3B8F-C4E3-401F-82FA-00C1109E42F3}" type="datetimeFigureOut">
              <a:rPr lang="en-US" smtClean="0"/>
              <a:t>6/1/2021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5906-7A3F-4DA3-B23B-EEC36E9328A9}" type="slidenum">
              <a:rPr lang="en-US" smtClean="0"/>
              <a:t>‹#›</a:t>
            </a:fld>
            <a:endParaRPr lang="en-US"/>
          </a:p>
        </p:txBody>
      </p:sp>
    </p:spTree>
    <p:extLst>
      <p:ext uri="{BB962C8B-B14F-4D97-AF65-F5344CB8AC3E}">
        <p14:creationId xmlns:p14="http://schemas.microsoft.com/office/powerpoint/2010/main" val="337150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6/1/2021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37264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8.jpe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kingcounty.gov/depts/health/data/~/media/depts/health/data/documents/the-race-gap.ashx" TargetMode="External"/><Relationship Id="rId5" Type="http://schemas.openxmlformats.org/officeDocument/2006/relationships/hyperlink" Target="https://www.kingcounty.gov/elected/executive/constantine/initiatives/racism-public-health-crisis.aspx" TargetMode="External"/><Relationship Id="rId4" Type="http://schemas.openxmlformats.org/officeDocument/2006/relationships/hyperlink" Target="https://kingcounty.gov/depts/health/data/race-gap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ingcounty.gov/depts/health/covid-19/data/race-ethnicity.aspx"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kingcounty.gov/depts/health/data/community-health-indicators/~/media/depts/health/data/documents/2021-2022-Joint-CHNA-Report.ashx"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kingcounty.gov/chn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kingcounty.gov/ch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ableaupub.kingcounty.gov/t/Public/views/ACS-Top10languages/Top10byregion?:showAppBanner=false&amp;:display_count=n&amp;:showVizHome=n&amp;:origin=viz_share_link&amp;:embed=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2.wdp"/><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883" y="2032030"/>
            <a:ext cx="10527484" cy="3428491"/>
          </a:xfrm>
        </p:spPr>
        <p:txBody>
          <a:bodyPr>
            <a:normAutofit/>
          </a:bodyPr>
          <a:lstStyle/>
          <a:p>
            <a:r>
              <a:rPr lang="zh-CN" altLang="en-US" sz="5000" b="1" dirty="0"/>
              <a:t>金縣</a:t>
            </a:r>
            <a:r>
              <a:rPr lang="en-US" sz="5000" b="1" dirty="0"/>
              <a:t> 2021/2022 </a:t>
            </a:r>
          </a:p>
          <a:p>
            <a:endParaRPr lang="en-US" sz="5000" b="1" dirty="0"/>
          </a:p>
          <a:p>
            <a:r>
              <a:rPr lang="zh-CN" altLang="en-US" sz="5000" b="1" dirty="0"/>
              <a:t>社區健康需求評估</a:t>
            </a:r>
            <a:endParaRPr lang="en-US" sz="5000" b="1"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881" y="5349875"/>
            <a:ext cx="1872158" cy="1288805"/>
          </a:xfrm>
          <a:prstGeom prst="rect">
            <a:avLst/>
          </a:prstGeom>
        </p:spPr>
      </p:pic>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666513" y="6124146"/>
            <a:ext cx="2412057" cy="514534"/>
          </a:xfrm>
          <a:prstGeom prst="rect">
            <a:avLst/>
          </a:prstGeom>
        </p:spPr>
      </p:pic>
    </p:spTree>
    <p:extLst>
      <p:ext uri="{BB962C8B-B14F-4D97-AF65-F5344CB8AC3E}">
        <p14:creationId xmlns:p14="http://schemas.microsoft.com/office/powerpoint/2010/main" val="331513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DD71644-3FB2-4B7E-9854-4A4354A3889A}"/>
              </a:ext>
            </a:extLst>
          </p:cNvPr>
          <p:cNvSpPr/>
          <p:nvPr/>
        </p:nvSpPr>
        <p:spPr>
          <a:xfrm>
            <a:off x="167879" y="1069880"/>
            <a:ext cx="1941513"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DengXian" panose="02010600030101010101" pitchFamily="2" charset="-122"/>
                <a:ea typeface="DengXian" panose="02010600030101010101" pitchFamily="2" charset="-122"/>
              </a:rPr>
              <a:t>COVID-19 </a:t>
            </a:r>
            <a:r>
              <a:rPr lang="zh-CN" altLang="en-US" b="1" dirty="0">
                <a:solidFill>
                  <a:schemeClr val="tx1"/>
                </a:solidFill>
                <a:latin typeface="DengXian" panose="02010600030101010101" pitchFamily="2" charset="-122"/>
                <a:ea typeface="DengXian" panose="02010600030101010101" pitchFamily="2" charset="-122"/>
              </a:rPr>
              <a:t>疫苗</a:t>
            </a:r>
            <a:r>
              <a:rPr lang="en-US" altLang="zh-CN" b="1" dirty="0">
                <a:solidFill>
                  <a:schemeClr val="tx1"/>
                </a:solidFill>
                <a:latin typeface="DengXian" panose="02010600030101010101" pitchFamily="2" charset="-122"/>
                <a:ea typeface="DengXian" panose="02010600030101010101" pitchFamily="2" charset="-122"/>
              </a:rPr>
              <a:t>&amp;</a:t>
            </a:r>
            <a:r>
              <a:rPr lang="zh-CN" altLang="en-US" b="1" dirty="0">
                <a:solidFill>
                  <a:schemeClr val="tx1"/>
                </a:solidFill>
                <a:latin typeface="DengXian" panose="02010600030101010101" pitchFamily="2" charset="-122"/>
                <a:ea typeface="DengXian" panose="02010600030101010101" pitchFamily="2" charset="-122"/>
              </a:rPr>
              <a:t>應對</a:t>
            </a:r>
            <a:endParaRPr lang="en-US" b="1" dirty="0">
              <a:solidFill>
                <a:schemeClr val="tx1"/>
              </a:solidFill>
              <a:latin typeface="DengXian" panose="02010600030101010101" pitchFamily="2" charset="-122"/>
              <a:ea typeface="DengXian" panose="02010600030101010101" pitchFamily="2" charset="-122"/>
            </a:endParaRPr>
          </a:p>
        </p:txBody>
      </p:sp>
      <p:sp>
        <p:nvSpPr>
          <p:cNvPr id="27" name="Rectangle 26">
            <a:extLst>
              <a:ext uri="{FF2B5EF4-FFF2-40B4-BE49-F238E27FC236}">
                <a16:creationId xmlns:a16="http://schemas.microsoft.com/office/drawing/2014/main" id="{4623C0A2-6170-42CE-9549-5C776F2EC68F}"/>
              </a:ext>
            </a:extLst>
          </p:cNvPr>
          <p:cNvSpPr/>
          <p:nvPr/>
        </p:nvSpPr>
        <p:spPr>
          <a:xfrm>
            <a:off x="2614573" y="1045644"/>
            <a:ext cx="2561381" cy="69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無家可歸</a:t>
            </a:r>
            <a:r>
              <a:rPr lang="en-US" b="1" dirty="0">
                <a:solidFill>
                  <a:schemeClr val="tx1"/>
                </a:solidFill>
                <a:latin typeface="DengXian" panose="02010600030101010101" pitchFamily="2" charset="-122"/>
                <a:ea typeface="DengXian" panose="02010600030101010101" pitchFamily="2" charset="-122"/>
              </a:rPr>
              <a:t> &amp;</a:t>
            </a:r>
          </a:p>
          <a:p>
            <a:r>
              <a:rPr lang="en-US" b="1" dirty="0">
                <a:solidFill>
                  <a:schemeClr val="tx1"/>
                </a:solidFill>
                <a:latin typeface="DengXian" panose="02010600030101010101" pitchFamily="2" charset="-122"/>
                <a:ea typeface="DengXian" panose="02010600030101010101" pitchFamily="2" charset="-122"/>
              </a:rPr>
              <a:t> </a:t>
            </a:r>
            <a:r>
              <a:rPr lang="zh-CN" altLang="en-US" b="1" dirty="0">
                <a:solidFill>
                  <a:schemeClr val="tx1"/>
                </a:solidFill>
                <a:latin typeface="DengXian" panose="02010600030101010101" pitchFamily="2" charset="-122"/>
                <a:ea typeface="DengXian" panose="02010600030101010101" pitchFamily="2" charset="-122"/>
              </a:rPr>
              <a:t>住房</a:t>
            </a:r>
            <a:endParaRPr lang="en-US" b="1" dirty="0">
              <a:solidFill>
                <a:schemeClr val="tx1"/>
              </a:solidFill>
              <a:latin typeface="DengXian" panose="02010600030101010101" pitchFamily="2" charset="-122"/>
              <a:ea typeface="DengXian" panose="02010600030101010101" pitchFamily="2" charset="-122"/>
            </a:endParaRPr>
          </a:p>
        </p:txBody>
      </p:sp>
      <p:sp>
        <p:nvSpPr>
          <p:cNvPr id="29" name="Rectangle 28">
            <a:extLst>
              <a:ext uri="{FF2B5EF4-FFF2-40B4-BE49-F238E27FC236}">
                <a16:creationId xmlns:a16="http://schemas.microsoft.com/office/drawing/2014/main" id="{D49FA3BD-52A9-4700-976D-19F5855055FA}"/>
              </a:ext>
            </a:extLst>
          </p:cNvPr>
          <p:cNvSpPr/>
          <p:nvPr/>
        </p:nvSpPr>
        <p:spPr>
          <a:xfrm>
            <a:off x="4622112" y="1045644"/>
            <a:ext cx="2463703"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獲得醫療保健</a:t>
            </a:r>
            <a:endParaRPr lang="en-US" b="1" dirty="0">
              <a:solidFill>
                <a:schemeClr val="tx1"/>
              </a:solidFill>
              <a:latin typeface="DengXian" panose="02010600030101010101" pitchFamily="2" charset="-122"/>
              <a:ea typeface="DengXian" panose="02010600030101010101" pitchFamily="2" charset="-122"/>
            </a:endParaRPr>
          </a:p>
        </p:txBody>
      </p:sp>
      <p:sp>
        <p:nvSpPr>
          <p:cNvPr id="30" name="Rectangle 29">
            <a:extLst>
              <a:ext uri="{FF2B5EF4-FFF2-40B4-BE49-F238E27FC236}">
                <a16:creationId xmlns:a16="http://schemas.microsoft.com/office/drawing/2014/main" id="{EEFE13C0-7771-4FE3-ADCB-ED01A96FA98E}"/>
              </a:ext>
            </a:extLst>
          </p:cNvPr>
          <p:cNvSpPr/>
          <p:nvPr/>
        </p:nvSpPr>
        <p:spPr>
          <a:xfrm>
            <a:off x="7143948" y="1069880"/>
            <a:ext cx="2463704" cy="272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慢性病管理</a:t>
            </a:r>
            <a:endParaRPr lang="en-US" altLang="zh-CN" b="1" dirty="0">
              <a:solidFill>
                <a:schemeClr val="tx1"/>
              </a:solidFill>
              <a:latin typeface="DengXian" panose="02010600030101010101" pitchFamily="2" charset="-122"/>
              <a:ea typeface="DengXian" panose="02010600030101010101" pitchFamily="2" charset="-122"/>
            </a:endParaRPr>
          </a:p>
          <a:p>
            <a:r>
              <a:rPr lang="zh-CN" altLang="en-US" sz="1200" dirty="0">
                <a:solidFill>
                  <a:schemeClr val="tx1"/>
                </a:solidFill>
                <a:latin typeface="DengXian" panose="02010600030101010101" pitchFamily="2" charset="-122"/>
                <a:ea typeface="DengXian" panose="02010600030101010101" pitchFamily="2" charset="-122"/>
              </a:rPr>
              <a:t>肥胖症、癌症、糖尿病、心髒病</a:t>
            </a:r>
            <a:r>
              <a:rPr lang="en-US" altLang="zh-CN" sz="1200" dirty="0">
                <a:solidFill>
                  <a:schemeClr val="tx1"/>
                </a:solidFill>
                <a:latin typeface="DengXian" panose="02010600030101010101" pitchFamily="2" charset="-122"/>
                <a:ea typeface="DengXian" panose="02010600030101010101" pitchFamily="2" charset="-122"/>
              </a:rPr>
              <a:t>/</a:t>
            </a:r>
            <a:r>
              <a:rPr lang="zh-CN" altLang="en-US" sz="1200" dirty="0">
                <a:solidFill>
                  <a:schemeClr val="tx1"/>
                </a:solidFill>
                <a:latin typeface="DengXian" panose="02010600030101010101" pitchFamily="2" charset="-122"/>
                <a:ea typeface="DengXian" panose="02010600030101010101" pitchFamily="2" charset="-122"/>
              </a:rPr>
              <a:t>高血壓</a:t>
            </a:r>
            <a:endParaRPr lang="en-US" sz="1200" dirty="0">
              <a:solidFill>
                <a:schemeClr val="tx1"/>
              </a:solidFill>
              <a:latin typeface="DengXian" panose="02010600030101010101" pitchFamily="2" charset="-122"/>
              <a:ea typeface="DengXian" panose="02010600030101010101" pitchFamily="2" charset="-122"/>
            </a:endParaRPr>
          </a:p>
        </p:txBody>
      </p:sp>
      <p:sp>
        <p:nvSpPr>
          <p:cNvPr id="32" name="Rectangle 31">
            <a:extLst>
              <a:ext uri="{FF2B5EF4-FFF2-40B4-BE49-F238E27FC236}">
                <a16:creationId xmlns:a16="http://schemas.microsoft.com/office/drawing/2014/main" id="{10A2890D-9422-45A2-B9ED-86D15CC38ECF}"/>
              </a:ext>
            </a:extLst>
          </p:cNvPr>
          <p:cNvSpPr/>
          <p:nvPr/>
        </p:nvSpPr>
        <p:spPr>
          <a:xfrm>
            <a:off x="9598535" y="1058741"/>
            <a:ext cx="2463703"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心理</a:t>
            </a:r>
            <a:r>
              <a:rPr lang="en-US" altLang="zh-CN" b="1" dirty="0">
                <a:solidFill>
                  <a:schemeClr val="tx1"/>
                </a:solidFill>
                <a:latin typeface="DengXian" panose="02010600030101010101" pitchFamily="2" charset="-122"/>
                <a:ea typeface="DengXian" panose="02010600030101010101" pitchFamily="2" charset="-122"/>
              </a:rPr>
              <a:t>&amp;</a:t>
            </a:r>
            <a:r>
              <a:rPr lang="zh-CN" altLang="en-US" b="1" dirty="0">
                <a:solidFill>
                  <a:schemeClr val="tx1"/>
                </a:solidFill>
                <a:latin typeface="DengXian" panose="02010600030101010101" pitchFamily="2" charset="-122"/>
                <a:ea typeface="DengXian" panose="02010600030101010101" pitchFamily="2" charset="-122"/>
              </a:rPr>
              <a:t>行為健康</a:t>
            </a:r>
            <a:endParaRPr lang="en-US" dirty="0">
              <a:solidFill>
                <a:schemeClr val="tx1"/>
              </a:solidFill>
              <a:latin typeface="DengXian" panose="02010600030101010101" pitchFamily="2" charset="-122"/>
              <a:ea typeface="DengXian" panose="02010600030101010101" pitchFamily="2" charset="-122"/>
            </a:endParaRPr>
          </a:p>
        </p:txBody>
      </p:sp>
      <p:sp>
        <p:nvSpPr>
          <p:cNvPr id="34" name="Rectangle 33">
            <a:extLst>
              <a:ext uri="{FF2B5EF4-FFF2-40B4-BE49-F238E27FC236}">
                <a16:creationId xmlns:a16="http://schemas.microsoft.com/office/drawing/2014/main" id="{AC100658-ADFB-48E0-9319-FEC14B51BBDA}"/>
              </a:ext>
            </a:extLst>
          </p:cNvPr>
          <p:cNvSpPr/>
          <p:nvPr/>
        </p:nvSpPr>
        <p:spPr>
          <a:xfrm>
            <a:off x="2480263" y="4307576"/>
            <a:ext cx="2561381"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交通</a:t>
            </a:r>
            <a:endParaRPr lang="en-US" dirty="0">
              <a:solidFill>
                <a:schemeClr val="tx1"/>
              </a:solidFill>
              <a:latin typeface="DengXian" panose="02010600030101010101" pitchFamily="2" charset="-122"/>
              <a:ea typeface="DengXian" panose="02010600030101010101" pitchFamily="2" charset="-122"/>
            </a:endParaRPr>
          </a:p>
        </p:txBody>
      </p:sp>
      <p:sp>
        <p:nvSpPr>
          <p:cNvPr id="35" name="Rectangle 34">
            <a:extLst>
              <a:ext uri="{FF2B5EF4-FFF2-40B4-BE49-F238E27FC236}">
                <a16:creationId xmlns:a16="http://schemas.microsoft.com/office/drawing/2014/main" id="{AADA1B11-4FF6-454E-ADC5-2C2039DE349A}"/>
              </a:ext>
            </a:extLst>
          </p:cNvPr>
          <p:cNvSpPr/>
          <p:nvPr/>
        </p:nvSpPr>
        <p:spPr>
          <a:xfrm>
            <a:off x="4948816" y="4313204"/>
            <a:ext cx="2463703"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食物無保障</a:t>
            </a:r>
            <a:endParaRPr lang="en-US" dirty="0">
              <a:solidFill>
                <a:schemeClr val="tx1"/>
              </a:solidFill>
              <a:latin typeface="DengXian" panose="02010600030101010101" pitchFamily="2" charset="-122"/>
              <a:ea typeface="DengXian" panose="02010600030101010101" pitchFamily="2" charset="-122"/>
            </a:endParaRPr>
          </a:p>
        </p:txBody>
      </p:sp>
      <p:sp>
        <p:nvSpPr>
          <p:cNvPr id="36" name="Rectangle 35">
            <a:extLst>
              <a:ext uri="{FF2B5EF4-FFF2-40B4-BE49-F238E27FC236}">
                <a16:creationId xmlns:a16="http://schemas.microsoft.com/office/drawing/2014/main" id="{5AC96C6E-4302-43B2-B869-D56CBF23436F}"/>
              </a:ext>
            </a:extLst>
          </p:cNvPr>
          <p:cNvSpPr/>
          <p:nvPr/>
        </p:nvSpPr>
        <p:spPr>
          <a:xfrm>
            <a:off x="7080306" y="4304787"/>
            <a:ext cx="2463704"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青少年</a:t>
            </a:r>
            <a:r>
              <a:rPr lang="en-US" altLang="zh-CN" b="1" dirty="0">
                <a:solidFill>
                  <a:schemeClr val="tx1"/>
                </a:solidFill>
                <a:latin typeface="DengXian" panose="02010600030101010101" pitchFamily="2" charset="-122"/>
                <a:ea typeface="DengXian" panose="02010600030101010101" pitchFamily="2" charset="-122"/>
              </a:rPr>
              <a:t>&amp;</a:t>
            </a:r>
            <a:r>
              <a:rPr lang="zh-CN" altLang="en-US" b="1" dirty="0">
                <a:solidFill>
                  <a:schemeClr val="tx1"/>
                </a:solidFill>
                <a:latin typeface="DengXian" panose="02010600030101010101" pitchFamily="2" charset="-122"/>
                <a:ea typeface="DengXian" panose="02010600030101010101" pitchFamily="2" charset="-122"/>
              </a:rPr>
              <a:t>家庭支持</a:t>
            </a:r>
            <a:endParaRPr lang="en-US" dirty="0">
              <a:solidFill>
                <a:schemeClr val="tx1"/>
              </a:solidFill>
              <a:latin typeface="DengXian" panose="02010600030101010101" pitchFamily="2" charset="-122"/>
              <a:ea typeface="DengXian" panose="02010600030101010101" pitchFamily="2" charset="-122"/>
            </a:endParaRPr>
          </a:p>
        </p:txBody>
      </p:sp>
      <p:sp>
        <p:nvSpPr>
          <p:cNvPr id="37" name="Rectangle 36">
            <a:extLst>
              <a:ext uri="{FF2B5EF4-FFF2-40B4-BE49-F238E27FC236}">
                <a16:creationId xmlns:a16="http://schemas.microsoft.com/office/drawing/2014/main" id="{4008FD94-410C-49B3-85D1-A29C10A53AE6}"/>
              </a:ext>
            </a:extLst>
          </p:cNvPr>
          <p:cNvSpPr/>
          <p:nvPr/>
        </p:nvSpPr>
        <p:spPr>
          <a:xfrm>
            <a:off x="9602142" y="430478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社區成長</a:t>
            </a:r>
            <a:r>
              <a:rPr lang="en-US" altLang="zh-CN" b="1" dirty="0">
                <a:solidFill>
                  <a:schemeClr val="tx1"/>
                </a:solidFill>
                <a:latin typeface="DengXian" panose="02010600030101010101" pitchFamily="2" charset="-122"/>
                <a:ea typeface="DengXian" panose="02010600030101010101" pitchFamily="2" charset="-122"/>
              </a:rPr>
              <a:t>&amp;</a:t>
            </a:r>
            <a:r>
              <a:rPr lang="zh-CN" altLang="en-US" b="1" dirty="0">
                <a:solidFill>
                  <a:schemeClr val="tx1"/>
                </a:solidFill>
                <a:latin typeface="DengXian" panose="02010600030101010101" pitchFamily="2" charset="-122"/>
                <a:ea typeface="DengXian" panose="02010600030101010101" pitchFamily="2" charset="-122"/>
              </a:rPr>
              <a:t>發展</a:t>
            </a:r>
            <a:endParaRPr lang="en-US" dirty="0">
              <a:solidFill>
                <a:schemeClr val="tx1"/>
              </a:solidFill>
              <a:latin typeface="DengXian" panose="02010600030101010101" pitchFamily="2" charset="-122"/>
              <a:ea typeface="DengXian" panose="02010600030101010101" pitchFamily="2" charset="-122"/>
            </a:endParaRPr>
          </a:p>
        </p:txBody>
      </p:sp>
      <p:pic>
        <p:nvPicPr>
          <p:cNvPr id="38" name="Picture 37">
            <a:extLst>
              <a:ext uri="{FF2B5EF4-FFF2-40B4-BE49-F238E27FC236}">
                <a16:creationId xmlns:a16="http://schemas.microsoft.com/office/drawing/2014/main" id="{1FE4CE55-B1C3-4E59-B582-DDE32D006BB6}"/>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63028" y="2075265"/>
            <a:ext cx="2217540" cy="1626196"/>
          </a:xfrm>
          <a:prstGeom prst="rect">
            <a:avLst/>
          </a:prstGeom>
        </p:spPr>
      </p:pic>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0732" y="2226472"/>
            <a:ext cx="1171665" cy="1209149"/>
          </a:xfrm>
          <a:prstGeom prst="rect">
            <a:avLst/>
          </a:prstGeom>
        </p:spPr>
      </p:pic>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871204" y="2100777"/>
            <a:ext cx="1781386" cy="1402368"/>
          </a:xfrm>
          <a:prstGeom prst="rect">
            <a:avLst/>
          </a:prstGeom>
        </p:spPr>
      </p:pic>
      <p:pic>
        <p:nvPicPr>
          <p:cNvPr id="41" name="Picture 40">
            <a:extLst>
              <a:ext uri="{FF2B5EF4-FFF2-40B4-BE49-F238E27FC236}">
                <a16:creationId xmlns:a16="http://schemas.microsoft.com/office/drawing/2014/main" id="{D746F239-8F82-41CC-A238-40F7EAB774B9}"/>
              </a:ext>
            </a:extLst>
          </p:cNvPr>
          <p:cNvPicPr>
            <a:picLocks noChangeAspect="1"/>
          </p:cNvPicPr>
          <p:nvPr/>
        </p:nvPicPr>
        <p:blipFill>
          <a:blip r:embed="rId7">
            <a:clrChange>
              <a:clrFrom>
                <a:srgbClr val="FAFAFA"/>
              </a:clrFrom>
              <a:clrTo>
                <a:srgbClr val="FAFAFA">
                  <a:alpha val="0"/>
                </a:srgbClr>
              </a:clrTo>
            </a:clrChange>
            <a:duotone>
              <a:schemeClr val="accent6">
                <a:shade val="45000"/>
                <a:satMod val="135000"/>
              </a:schemeClr>
              <a:prstClr val="white"/>
            </a:duotone>
          </a:blip>
          <a:stretch>
            <a:fillRect/>
          </a:stretch>
        </p:blipFill>
        <p:spPr>
          <a:xfrm>
            <a:off x="7659042" y="2128277"/>
            <a:ext cx="1433513" cy="1466850"/>
          </a:xfrm>
          <a:prstGeom prst="rect">
            <a:avLst/>
          </a:prstGeom>
        </p:spPr>
      </p:pic>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68487" y="4945747"/>
            <a:ext cx="1632542" cy="1561561"/>
          </a:xfrm>
          <a:prstGeom prst="rect">
            <a:avLst/>
          </a:prstGeom>
        </p:spPr>
      </p:pic>
      <p:pic>
        <p:nvPicPr>
          <p:cNvPr id="43" name="Picture 42">
            <a:extLst>
              <a:ext uri="{FF2B5EF4-FFF2-40B4-BE49-F238E27FC236}">
                <a16:creationId xmlns:a16="http://schemas.microsoft.com/office/drawing/2014/main" id="{73F015EC-95B4-4EBD-BE6D-DA2E1F57B7E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3415" t="64599" r="47906" b="20652"/>
          <a:stretch/>
        </p:blipFill>
        <p:spPr>
          <a:xfrm>
            <a:off x="2504975" y="5417057"/>
            <a:ext cx="1570815" cy="807847"/>
          </a:xfrm>
          <a:prstGeom prst="rect">
            <a:avLst/>
          </a:prstGeom>
        </p:spPr>
      </p:pic>
      <p:pic>
        <p:nvPicPr>
          <p:cNvPr id="44" name="Picture 43">
            <a:extLst>
              <a:ext uri="{FF2B5EF4-FFF2-40B4-BE49-F238E27FC236}">
                <a16:creationId xmlns:a16="http://schemas.microsoft.com/office/drawing/2014/main" id="{E7678C0F-7128-4964-AA5F-DD13454B1145}"/>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9846188" y="2093820"/>
            <a:ext cx="1414462" cy="1433512"/>
          </a:xfrm>
          <a:prstGeom prst="rect">
            <a:avLst/>
          </a:prstGeom>
        </p:spPr>
      </p:pic>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11">
            <a:clrChange>
              <a:clrFrom>
                <a:srgbClr val="FAFAFA"/>
              </a:clrFrom>
              <a:clrTo>
                <a:srgbClr val="FAFAFA">
                  <a:alpha val="0"/>
                </a:srgbClr>
              </a:clrTo>
            </a:clrChange>
            <a:duotone>
              <a:schemeClr val="accent3">
                <a:shade val="45000"/>
                <a:satMod val="135000"/>
              </a:schemeClr>
              <a:prstClr val="white"/>
            </a:duotone>
          </a:blip>
          <a:stretch>
            <a:fillRect/>
          </a:stretch>
        </p:blipFill>
        <p:spPr>
          <a:xfrm>
            <a:off x="7413837" y="5234901"/>
            <a:ext cx="1528109" cy="1083396"/>
          </a:xfrm>
          <a:prstGeom prst="rect">
            <a:avLst/>
          </a:prstGeom>
        </p:spPr>
      </p:pic>
      <p:pic>
        <p:nvPicPr>
          <p:cNvPr id="46" name="Picture 45">
            <a:extLst>
              <a:ext uri="{FF2B5EF4-FFF2-40B4-BE49-F238E27FC236}">
                <a16:creationId xmlns:a16="http://schemas.microsoft.com/office/drawing/2014/main" id="{2480A5F6-C526-4478-8B37-1074FB18E789}"/>
              </a:ext>
            </a:extLst>
          </p:cNvPr>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7696" t="54199" r="54964" b="8708"/>
          <a:stretch/>
        </p:blipFill>
        <p:spPr>
          <a:xfrm>
            <a:off x="10022640" y="5140837"/>
            <a:ext cx="1205994" cy="1289864"/>
          </a:xfrm>
          <a:prstGeom prst="rect">
            <a:avLst/>
          </a:prstGeom>
        </p:spPr>
      </p:pic>
      <p:sp>
        <p:nvSpPr>
          <p:cNvPr id="47" name="Rectangle 46">
            <a:extLst>
              <a:ext uri="{FF2B5EF4-FFF2-40B4-BE49-F238E27FC236}">
                <a16:creationId xmlns:a16="http://schemas.microsoft.com/office/drawing/2014/main" id="{4169B4E9-3A35-42AB-8B6A-2EBDCE6C7BE5}"/>
              </a:ext>
            </a:extLst>
          </p:cNvPr>
          <p:cNvSpPr/>
          <p:nvPr/>
        </p:nvSpPr>
        <p:spPr>
          <a:xfrm>
            <a:off x="261037" y="431402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系統性種族主義</a:t>
            </a:r>
            <a:endParaRPr lang="en-US" dirty="0">
              <a:solidFill>
                <a:schemeClr val="tx1"/>
              </a:solidFill>
              <a:latin typeface="DengXian" panose="02010600030101010101" pitchFamily="2" charset="-122"/>
              <a:ea typeface="DengXian" panose="02010600030101010101" pitchFamily="2" charset="-122"/>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8690" y="5247131"/>
            <a:ext cx="1208201" cy="1192810"/>
          </a:xfrm>
          <a:prstGeom prst="rect">
            <a:avLst/>
          </a:prstGeom>
        </p:spPr>
      </p:pic>
      <p:sp>
        <p:nvSpPr>
          <p:cNvPr id="24" name="TextBox 23">
            <a:extLst>
              <a:ext uri="{FF2B5EF4-FFF2-40B4-BE49-F238E27FC236}">
                <a16:creationId xmlns:a16="http://schemas.microsoft.com/office/drawing/2014/main" id="{264194D5-6319-4EA8-B99B-3118BADA7A0F}"/>
              </a:ext>
            </a:extLst>
          </p:cNvPr>
          <p:cNvSpPr txBox="1"/>
          <p:nvPr/>
        </p:nvSpPr>
        <p:spPr>
          <a:xfrm>
            <a:off x="0" y="139593"/>
            <a:ext cx="11789229" cy="400110"/>
          </a:xfrm>
          <a:prstGeom prst="rect">
            <a:avLst/>
          </a:prstGeom>
          <a:noFill/>
        </p:spPr>
        <p:txBody>
          <a:bodyPr wrap="square" rtlCol="0">
            <a:spAutoFit/>
          </a:bodyPr>
          <a:lstStyle/>
          <a:p>
            <a:r>
              <a:rPr lang="zh-CN" altLang="en-US"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主要的社區確定優先事項</a:t>
            </a:r>
            <a:endParaRPr lang="en-US"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Straight Connector 25">
            <a:extLst>
              <a:ext uri="{FF2B5EF4-FFF2-40B4-BE49-F238E27FC236}">
                <a16:creationId xmlns:a16="http://schemas.microsoft.com/office/drawing/2014/main" id="{E0660C3A-B364-4B9A-9E09-60A8D28930C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46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28390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金縣的預期壽命</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55869" y="687124"/>
            <a:ext cx="4283902" cy="4308872"/>
          </a:xfrm>
          <a:prstGeom prst="rect">
            <a:avLst/>
          </a:prstGeom>
          <a:noFill/>
        </p:spPr>
        <p:txBody>
          <a:bodyPr wrap="square" lIns="91440" tIns="45720" rIns="91440" bIns="45720" rtlCol="0" anchor="t">
            <a:spAutoFit/>
          </a:bodyPr>
          <a:lstStyle/>
          <a:p>
            <a:pPr algn="ctr"/>
            <a:r>
              <a:rPr lang="zh-TW" altLang="en-US" dirty="0">
                <a:latin typeface="DengXian" panose="02010600030101010101" pitchFamily="2" charset="-122"/>
                <a:ea typeface="DengXian" panose="02010600030101010101" pitchFamily="2" charset="-122"/>
              </a:rPr>
              <a:t>在健康和財富衡量方面，金縣</a:t>
            </a:r>
            <a:r>
              <a:rPr lang="zh-CN" altLang="en-US" dirty="0">
                <a:latin typeface="DengXian" panose="02010600030101010101" pitchFamily="2" charset="-122"/>
                <a:ea typeface="DengXian" panose="02010600030101010101" pitchFamily="2" charset="-122"/>
              </a:rPr>
              <a:t>位於</a:t>
            </a:r>
            <a:r>
              <a:rPr lang="zh-TW" altLang="en-US" dirty="0">
                <a:latin typeface="DengXian" panose="02010600030101010101" pitchFamily="2" charset="-122"/>
                <a:ea typeface="DengXian" panose="02010600030101010101" pitchFamily="2" charset="-122"/>
              </a:rPr>
              <a:t>美國縣</a:t>
            </a:r>
            <a:r>
              <a:rPr lang="zh-CN" altLang="en-US" dirty="0">
                <a:latin typeface="DengXian" panose="02010600030101010101" pitchFamily="2" charset="-122"/>
                <a:ea typeface="DengXian" panose="02010600030101010101" pitchFamily="2" charset="-122"/>
              </a:rPr>
              <a:t>級的前</a:t>
            </a:r>
            <a:r>
              <a:rPr lang="zh-TW" altLang="en-US" dirty="0">
                <a:latin typeface="DengXian" panose="02010600030101010101" pitchFamily="2" charset="-122"/>
                <a:ea typeface="DengXian" panose="02010600030101010101" pitchFamily="2" charset="-122"/>
              </a:rPr>
              <a:t>列</a:t>
            </a:r>
            <a:endParaRPr lang="en-US" sz="2000" b="1" dirty="0">
              <a:latin typeface="DengXian" panose="02010600030101010101" pitchFamily="2" charset="-122"/>
              <a:ea typeface="DengXian" panose="02010600030101010101" pitchFamily="2" charset="-122"/>
            </a:endParaRPr>
          </a:p>
          <a:p>
            <a:endParaRPr lang="en-US" b="1" dirty="0">
              <a:latin typeface="DengXian" panose="02010600030101010101" pitchFamily="2" charset="-122"/>
              <a:ea typeface="DengXian" panose="02010600030101010101" pitchFamily="2" charset="-122"/>
            </a:endParaRPr>
          </a:p>
          <a:p>
            <a:pPr algn="ctr"/>
            <a:r>
              <a:rPr lang="zh-CN" altLang="en-US" sz="2000" b="1" i="1" dirty="0">
                <a:latin typeface="DengXian" panose="02010600030101010101" pitchFamily="2" charset="-122"/>
                <a:ea typeface="DengXian" panose="02010600030101010101" pitchFamily="2" charset="-122"/>
              </a:rPr>
              <a:t>然而</a:t>
            </a:r>
            <a:r>
              <a:rPr lang="en-US" sz="2000" b="1" i="1" dirty="0">
                <a:latin typeface="DengXian" panose="02010600030101010101" pitchFamily="2" charset="-122"/>
                <a:ea typeface="DengXian" panose="02010600030101010101" pitchFamily="2" charset="-122"/>
              </a:rPr>
              <a:t>,</a:t>
            </a:r>
            <a:endParaRPr lang="en-US" sz="2000" b="1" dirty="0">
              <a:latin typeface="DengXian" panose="02010600030101010101" pitchFamily="2" charset="-122"/>
              <a:ea typeface="DengXian" panose="02010600030101010101" pitchFamily="2" charset="-122"/>
              <a:cs typeface="Calibri"/>
            </a:endParaRPr>
          </a:p>
          <a:p>
            <a:pPr algn="ctr"/>
            <a:r>
              <a:rPr lang="zh-TW" altLang="en-US" sz="2000" dirty="0">
                <a:latin typeface="DengXian" panose="02010600030101010101" pitchFamily="2" charset="-122"/>
                <a:ea typeface="DengXian" panose="02010600030101010101" pitchFamily="2" charset="-122"/>
              </a:rPr>
              <a:t>居民繼續因種族和</a:t>
            </a:r>
            <a:r>
              <a:rPr lang="zh-CN" altLang="en-US" sz="2000" dirty="0">
                <a:latin typeface="DengXian" panose="02010600030101010101" pitchFamily="2" charset="-122"/>
                <a:ea typeface="DengXian" panose="02010600030101010101" pitchFamily="2" charset="-122"/>
              </a:rPr>
              <a:t>所處地區</a:t>
            </a:r>
            <a:r>
              <a:rPr lang="zh-TW" altLang="en-US" sz="2000" dirty="0">
                <a:latin typeface="DengXian" panose="02010600030101010101" pitchFamily="2" charset="-122"/>
                <a:ea typeface="DengXian" panose="02010600030101010101" pitchFamily="2" charset="-122"/>
              </a:rPr>
              <a:t>而經歷社會和健康結果方面的差異</a:t>
            </a:r>
            <a:endParaRPr lang="en-US" altLang="zh-TW" sz="2000" dirty="0">
              <a:latin typeface="DengXian" panose="02010600030101010101" pitchFamily="2" charset="-122"/>
              <a:ea typeface="DengXian" panose="02010600030101010101" pitchFamily="2" charset="-122"/>
            </a:endParaRPr>
          </a:p>
          <a:p>
            <a:pPr algn="ctr"/>
            <a:endParaRPr lang="en-US" sz="2000" i="1" dirty="0">
              <a:latin typeface="DengXian" panose="02010600030101010101" pitchFamily="2" charset="-122"/>
              <a:ea typeface="DengXian" panose="02010600030101010101" pitchFamily="2" charset="-122"/>
            </a:endParaRPr>
          </a:p>
          <a:p>
            <a:pPr algn="ctr"/>
            <a:r>
              <a:rPr lang="zh-TW" altLang="en-US" sz="2000" b="1" dirty="0">
                <a:latin typeface="DengXian" panose="02010600030101010101" pitchFamily="2" charset="-122"/>
                <a:ea typeface="DengXian" panose="02010600030101010101" pitchFamily="2" charset="-122"/>
              </a:rPr>
              <a:t>南金縣</a:t>
            </a:r>
            <a:r>
              <a:rPr lang="zh-TW" altLang="en-US" sz="2000" dirty="0">
                <a:latin typeface="DengXian" panose="02010600030101010101" pitchFamily="2" charset="-122"/>
                <a:ea typeface="DengXian" panose="02010600030101010101" pitchFamily="2" charset="-122"/>
              </a:rPr>
              <a:t>居民</a:t>
            </a:r>
            <a:r>
              <a:rPr lang="zh-CN" altLang="en-US" sz="2000" dirty="0">
                <a:latin typeface="DengXian" panose="02010600030101010101" pitchFamily="2" charset="-122"/>
                <a:ea typeface="DengXian" panose="02010600030101010101" pitchFamily="2" charset="-122"/>
              </a:rPr>
              <a:t>在</a:t>
            </a:r>
            <a:r>
              <a:rPr lang="zh-TW" altLang="en-US" sz="2000" dirty="0">
                <a:latin typeface="DengXian" panose="02010600030101010101" pitchFamily="2" charset="-122"/>
                <a:ea typeface="DengXian" panose="02010600030101010101" pitchFamily="2" charset="-122"/>
              </a:rPr>
              <a:t>過去的十年</a:t>
            </a:r>
            <a:endParaRPr lang="en-US" sz="2000" dirty="0">
              <a:latin typeface="DengXian" panose="02010600030101010101" pitchFamily="2" charset="-122"/>
              <a:ea typeface="DengXian" panose="02010600030101010101" pitchFamily="2" charset="-122"/>
              <a:cs typeface="Calibri"/>
            </a:endParaRPr>
          </a:p>
          <a:p>
            <a:pPr algn="ctr"/>
            <a:r>
              <a:rPr lang="zh-TW" altLang="en-US" sz="2000" dirty="0">
                <a:latin typeface="DengXian" panose="02010600030101010101" pitchFamily="2" charset="-122"/>
                <a:ea typeface="DengXian" panose="02010600030101010101" pitchFamily="2" charset="-122"/>
              </a:rPr>
              <a:t>的預期壽命下降了</a:t>
            </a:r>
          </a:p>
          <a:p>
            <a:pPr algn="ctr"/>
            <a:r>
              <a:rPr lang="zh-TW" altLang="en-US" sz="2000" dirty="0">
                <a:latin typeface="DengXian" panose="02010600030101010101" pitchFamily="2" charset="-122"/>
                <a:ea typeface="DengXian" panose="02010600030101010101" pitchFamily="2" charset="-122"/>
              </a:rPr>
              <a:t>根據種族</a:t>
            </a:r>
            <a:r>
              <a:rPr lang="en-US" altLang="zh-TW" sz="2000" dirty="0">
                <a:latin typeface="DengXian" panose="02010600030101010101" pitchFamily="2" charset="-122"/>
                <a:ea typeface="DengXian" panose="02010600030101010101" pitchFamily="2" charset="-122"/>
              </a:rPr>
              <a:t>/</a:t>
            </a:r>
            <a:r>
              <a:rPr lang="zh-CN" altLang="en-US" sz="2000" dirty="0">
                <a:latin typeface="DengXian" panose="02010600030101010101" pitchFamily="2" charset="-122"/>
                <a:ea typeface="DengXian" panose="02010600030101010101" pitchFamily="2" charset="-122"/>
              </a:rPr>
              <a:t>族裔</a:t>
            </a:r>
            <a:r>
              <a:rPr lang="zh-TW" altLang="en-US" sz="2000" dirty="0">
                <a:latin typeface="DengXian" panose="02010600030101010101" pitchFamily="2" charset="-122"/>
                <a:ea typeface="DengXian" panose="02010600030101010101" pitchFamily="2" charset="-122"/>
              </a:rPr>
              <a:t>，最低預期壽命和最高預期壽命之間存在</a:t>
            </a:r>
            <a:r>
              <a:rPr lang="en-US" altLang="zh-TW" sz="2000" dirty="0">
                <a:latin typeface="DengXian" panose="02010600030101010101" pitchFamily="2" charset="-122"/>
                <a:ea typeface="DengXian" panose="02010600030101010101" pitchFamily="2" charset="-122"/>
              </a:rPr>
              <a:t>14</a:t>
            </a:r>
            <a:r>
              <a:rPr lang="zh-TW" altLang="en-US" sz="2000" dirty="0">
                <a:latin typeface="DengXian" panose="02010600030101010101" pitchFamily="2" charset="-122"/>
                <a:ea typeface="DengXian" panose="02010600030101010101" pitchFamily="2" charset="-122"/>
              </a:rPr>
              <a:t>年的差異</a:t>
            </a:r>
            <a:endParaRPr lang="en-US" altLang="zh-TW" sz="2000" dirty="0">
              <a:latin typeface="DengXian" panose="02010600030101010101" pitchFamily="2" charset="-122"/>
              <a:ea typeface="DengXian" panose="02010600030101010101" pitchFamily="2" charset="-122"/>
            </a:endParaRPr>
          </a:p>
          <a:p>
            <a:pPr algn="ctr"/>
            <a:r>
              <a:rPr lang="zh-CN" altLang="en-US" sz="2000" b="1" i="1" dirty="0">
                <a:latin typeface="DengXian" panose="02010600030101010101" pitchFamily="2" charset="-122"/>
                <a:ea typeface="DengXian" panose="02010600030101010101" pitchFamily="2" charset="-122"/>
              </a:rPr>
              <a:t>南金縣</a:t>
            </a:r>
            <a:endParaRPr lang="en-US" sz="2000" b="1" i="1" dirty="0">
              <a:latin typeface="DengXian" panose="02010600030101010101" pitchFamily="2" charset="-122"/>
              <a:ea typeface="DengXian" panose="02010600030101010101" pitchFamily="2" charset="-122"/>
            </a:endParaRPr>
          </a:p>
          <a:p>
            <a:pPr algn="ctr"/>
            <a:r>
              <a:rPr lang="en-US" sz="2000" dirty="0">
                <a:latin typeface="DengXian" panose="02010600030101010101" pitchFamily="2" charset="-122"/>
                <a:ea typeface="DengXian" panose="02010600030101010101" pitchFamily="2" charset="-122"/>
              </a:rPr>
              <a:t> –  </a:t>
            </a:r>
            <a:r>
              <a:rPr lang="zh-TW" altLang="en-US" sz="2000" dirty="0">
                <a:latin typeface="DengXian" panose="02010600030101010101" pitchFamily="2" charset="-122"/>
                <a:ea typeface="DengXian" panose="02010600030101010101" pitchFamily="2" charset="-122"/>
              </a:rPr>
              <a:t>夏威夷</a:t>
            </a:r>
            <a:r>
              <a:rPr lang="zh-CN" altLang="en-US" sz="2000" dirty="0">
                <a:latin typeface="DengXian" panose="02010600030101010101" pitchFamily="2" charset="-122"/>
                <a:ea typeface="DengXian" panose="02010600030101010101" pitchFamily="2" charset="-122"/>
              </a:rPr>
              <a:t>原住民</a:t>
            </a:r>
            <a:r>
              <a:rPr lang="en-US" altLang="zh-TW" sz="2000" dirty="0">
                <a:latin typeface="DengXian" panose="02010600030101010101" pitchFamily="2" charset="-122"/>
                <a:ea typeface="DengXian" panose="02010600030101010101" pitchFamily="2" charset="-122"/>
              </a:rPr>
              <a:t>/</a:t>
            </a:r>
            <a:r>
              <a:rPr lang="zh-TW" altLang="en-US" sz="2000" dirty="0">
                <a:latin typeface="DengXian" panose="02010600030101010101" pitchFamily="2" charset="-122"/>
                <a:ea typeface="DengXian" panose="02010600030101010101" pitchFamily="2" charset="-122"/>
              </a:rPr>
              <a:t>太平洋島民（</a:t>
            </a:r>
            <a:r>
              <a:rPr lang="en-US" altLang="zh-TW" sz="2000" dirty="0">
                <a:latin typeface="DengXian" panose="02010600030101010101" pitchFamily="2" charset="-122"/>
                <a:ea typeface="DengXian" panose="02010600030101010101" pitchFamily="2" charset="-122"/>
              </a:rPr>
              <a:t>69.5</a:t>
            </a:r>
            <a:r>
              <a:rPr lang="zh-TW" altLang="en-US" sz="2000" dirty="0">
                <a:latin typeface="DengXian" panose="02010600030101010101" pitchFamily="2" charset="-122"/>
                <a:ea typeface="DengXian" panose="02010600030101010101" pitchFamily="2" charset="-122"/>
              </a:rPr>
              <a:t>）和亞洲人（</a:t>
            </a:r>
            <a:r>
              <a:rPr lang="en-US" altLang="zh-TW" sz="2000" dirty="0">
                <a:latin typeface="DengXian" panose="02010600030101010101" pitchFamily="2" charset="-122"/>
                <a:ea typeface="DengXian" panose="02010600030101010101" pitchFamily="2" charset="-122"/>
              </a:rPr>
              <a:t>83.5</a:t>
            </a:r>
            <a:r>
              <a:rPr lang="zh-TW" altLang="en-US" sz="2000" dirty="0">
                <a:latin typeface="DengXian" panose="02010600030101010101" pitchFamily="2" charset="-122"/>
                <a:ea typeface="DengXian" panose="02010600030101010101" pitchFamily="2" charset="-122"/>
              </a:rPr>
              <a:t>）。</a:t>
            </a:r>
            <a:endParaRPr lang="en-US" sz="2000" b="1" i="1" dirty="0">
              <a:latin typeface="DengXian" panose="02010600030101010101" pitchFamily="2" charset="-122"/>
              <a:ea typeface="DengXian" panose="02010600030101010101" pitchFamily="2" charset="-122"/>
              <a:cs typeface="Calibri"/>
            </a:endParaRPr>
          </a:p>
        </p:txBody>
      </p:sp>
      <p:cxnSp>
        <p:nvCxnSpPr>
          <p:cNvPr id="18" name="Straight Connector 17"/>
          <p:cNvCxnSpPr/>
          <p:nvPr/>
        </p:nvCxnSpPr>
        <p:spPr>
          <a:xfrm>
            <a:off x="1769811" y="1867299"/>
            <a:ext cx="6592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80879CF-874E-4CF4-B5C7-7A06B0A2D072}"/>
              </a:ext>
            </a:extLst>
          </p:cNvPr>
          <p:cNvSpPr/>
          <p:nvPr/>
        </p:nvSpPr>
        <p:spPr>
          <a:xfrm>
            <a:off x="10398770" y="3087696"/>
            <a:ext cx="1441420" cy="215444"/>
          </a:xfrm>
          <a:prstGeom prst="rect">
            <a:avLst/>
          </a:prstGeom>
        </p:spPr>
        <p:txBody>
          <a:bodyPr wrap="none">
            <a:spAutoFit/>
          </a:bodyPr>
          <a:lstStyle/>
          <a:p>
            <a:r>
              <a:rPr lang="zh-TW" altLang="en-US" sz="800" dirty="0">
                <a:latin typeface="Arial" panose="020B0604020202020204" pitchFamily="34" charset="0"/>
                <a:cs typeface="Arial" panose="020B0604020202020204" pitchFamily="34" charset="0"/>
              </a:rPr>
              <a:t>* </a:t>
            </a:r>
            <a:r>
              <a:rPr lang="en-US" altLang="zh-TW" sz="800" dirty="0">
                <a:latin typeface="Arial" panose="020B0604020202020204" pitchFamily="34" charset="0"/>
                <a:cs typeface="Arial" panose="020B0604020202020204" pitchFamily="34" charset="0"/>
              </a:rPr>
              <a:t>=</a:t>
            </a:r>
            <a:r>
              <a:rPr lang="zh-TW" altLang="en-US" sz="800" dirty="0">
                <a:latin typeface="Arial" panose="020B0604020202020204" pitchFamily="34" charset="0"/>
                <a:cs typeface="Arial" panose="020B0604020202020204" pitchFamily="34" charset="0"/>
              </a:rPr>
              <a:t>與金縣平均水平顯著不同</a:t>
            </a:r>
          </a:p>
        </p:txBody>
      </p:sp>
      <p:pic>
        <p:nvPicPr>
          <p:cNvPr id="19" name="Picture 18">
            <a:extLst>
              <a:ext uri="{FF2B5EF4-FFF2-40B4-BE49-F238E27FC236}">
                <a16:creationId xmlns:a16="http://schemas.microsoft.com/office/drawing/2014/main" id="{F0AE3F2A-1612-431E-829D-C8A85F16544C}"/>
              </a:ext>
            </a:extLst>
          </p:cNvPr>
          <p:cNvPicPr>
            <a:picLocks noChangeAspect="1"/>
          </p:cNvPicPr>
          <p:nvPr/>
        </p:nvPicPr>
        <p:blipFill>
          <a:blip r:embed="rId3"/>
          <a:stretch>
            <a:fillRect/>
          </a:stretch>
        </p:blipFill>
        <p:spPr>
          <a:xfrm>
            <a:off x="5044961" y="701976"/>
            <a:ext cx="5415910" cy="3008172"/>
          </a:xfrm>
          <a:prstGeom prst="rect">
            <a:avLst/>
          </a:prstGeom>
        </p:spPr>
      </p:pic>
      <p:pic>
        <p:nvPicPr>
          <p:cNvPr id="33" name="Picture 32">
            <a:extLst>
              <a:ext uri="{FF2B5EF4-FFF2-40B4-BE49-F238E27FC236}">
                <a16:creationId xmlns:a16="http://schemas.microsoft.com/office/drawing/2014/main" id="{2B6ECC9E-FFFC-498A-BEE0-D98454F4AA49}"/>
              </a:ext>
            </a:extLst>
          </p:cNvPr>
          <p:cNvPicPr>
            <a:picLocks noChangeAspect="1"/>
          </p:cNvPicPr>
          <p:nvPr/>
        </p:nvPicPr>
        <p:blipFill>
          <a:blip r:embed="rId4"/>
          <a:stretch>
            <a:fillRect/>
          </a:stretch>
        </p:blipFill>
        <p:spPr>
          <a:xfrm>
            <a:off x="5118141" y="3710148"/>
            <a:ext cx="6487057" cy="3074854"/>
          </a:xfrm>
          <a:prstGeom prst="rect">
            <a:avLst/>
          </a:prstGeom>
        </p:spPr>
      </p:pic>
    </p:spTree>
    <p:extLst>
      <p:ext uri="{BB962C8B-B14F-4D97-AF65-F5344CB8AC3E}">
        <p14:creationId xmlns:p14="http://schemas.microsoft.com/office/powerpoint/2010/main" val="204345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目前金縣青少年使用電子煙或</a:t>
            </a:r>
            <a:r>
              <a:rPr lang="en-US" altLang="zh-CN"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vape</a:t>
            </a:r>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筆的情況</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5B2080DA-3C7F-43EC-8A0A-9C95E69B9764}"/>
              </a:ext>
            </a:extLst>
          </p:cNvPr>
          <p:cNvSpPr txBox="1"/>
          <p:nvPr/>
        </p:nvSpPr>
        <p:spPr>
          <a:xfrm>
            <a:off x="9598455" y="6243462"/>
            <a:ext cx="2379476" cy="338554"/>
          </a:xfrm>
          <a:prstGeom prst="rect">
            <a:avLst/>
          </a:prstGeom>
          <a:noFill/>
        </p:spPr>
        <p:txBody>
          <a:bodyPr wrap="square" rtlCol="0">
            <a:spAutoFit/>
          </a:bodyPr>
          <a:lstStyle/>
          <a:p>
            <a:r>
              <a:rPr lang="zh-TW" altLang="en-US" sz="800" dirty="0">
                <a:latin typeface="Arial" panose="020B0604020202020204" pitchFamily="34" charset="0"/>
                <a:cs typeface="Arial" panose="020B0604020202020204" pitchFamily="34" charset="0"/>
              </a:rPr>
              <a:t>* </a:t>
            </a:r>
            <a:r>
              <a:rPr lang="en-US" altLang="zh-TW" sz="800" dirty="0">
                <a:latin typeface="Arial" panose="020B0604020202020204" pitchFamily="34" charset="0"/>
                <a:cs typeface="Arial" panose="020B0604020202020204" pitchFamily="34" charset="0"/>
              </a:rPr>
              <a:t>=</a:t>
            </a:r>
            <a:r>
              <a:rPr lang="zh-TW" altLang="en-US" sz="800" dirty="0">
                <a:latin typeface="Arial" panose="020B0604020202020204" pitchFamily="34" charset="0"/>
                <a:cs typeface="Arial" panose="020B0604020202020204" pitchFamily="34" charset="0"/>
              </a:rPr>
              <a:t>與金縣平均水平顯著不同</a:t>
            </a:r>
          </a:p>
          <a:p>
            <a:r>
              <a:rPr lang="zh-TW" altLang="en-US" sz="800" dirty="0">
                <a:latin typeface="Arial" panose="020B0604020202020204" pitchFamily="34" charset="0"/>
                <a:cs typeface="Arial" panose="020B0604020202020204" pitchFamily="34" charset="0"/>
              </a:rPr>
              <a:t>！ </a:t>
            </a:r>
            <a:r>
              <a:rPr lang="en-US" altLang="zh-TW" sz="800" dirty="0">
                <a:latin typeface="Arial" panose="020B0604020202020204" pitchFamily="34" charset="0"/>
                <a:cs typeface="Arial" panose="020B0604020202020204" pitchFamily="34" charset="0"/>
              </a:rPr>
              <a:t>=</a:t>
            </a:r>
            <a:r>
              <a:rPr lang="zh-TW" altLang="en-US" sz="800" dirty="0">
                <a:latin typeface="Arial" panose="020B0604020202020204" pitchFamily="34" charset="0"/>
                <a:cs typeface="Arial" panose="020B0604020202020204" pitchFamily="34" charset="0"/>
              </a:rPr>
              <a:t>謹慎解釋：樣本量很小，因此估算不准確</a:t>
            </a:r>
            <a:endParaRPr lang="en-US"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B41F27-2AD4-4F01-91D8-742BD164422B}"/>
              </a:ext>
            </a:extLst>
          </p:cNvPr>
          <p:cNvSpPr txBox="1"/>
          <p:nvPr/>
        </p:nvSpPr>
        <p:spPr>
          <a:xfrm>
            <a:off x="161756" y="1357697"/>
            <a:ext cx="2887518" cy="3170099"/>
          </a:xfrm>
          <a:prstGeom prst="rect">
            <a:avLst/>
          </a:prstGeom>
          <a:noFill/>
        </p:spPr>
        <p:txBody>
          <a:bodyPr wrap="square" rtlCol="0">
            <a:spAutoFit/>
          </a:bodyPr>
          <a:lstStyle/>
          <a:p>
            <a:pPr algn="ctr"/>
            <a:r>
              <a:rPr lang="zh-TW" altLang="en-US" sz="2000" dirty="0">
                <a:latin typeface="DengXian" panose="02010600030101010101" pitchFamily="2" charset="-122"/>
                <a:ea typeface="DengXian" panose="02010600030101010101" pitchFamily="2" charset="-122"/>
              </a:rPr>
              <a:t>與金縣平均水平相比，</a:t>
            </a:r>
            <a:r>
              <a:rPr lang="en-US" altLang="zh-TW" sz="2000" dirty="0">
                <a:latin typeface="DengXian" panose="02010600030101010101" pitchFamily="2" charset="-122"/>
                <a:ea typeface="DengXian" panose="02010600030101010101" pitchFamily="2" charset="-122"/>
              </a:rPr>
              <a:t>LGB +</a:t>
            </a:r>
            <a:r>
              <a:rPr lang="zh-TW" altLang="en-US" sz="2000" dirty="0">
                <a:latin typeface="DengXian" panose="02010600030101010101" pitchFamily="2" charset="-122"/>
                <a:ea typeface="DengXian" panose="02010600030101010101" pitchFamily="2" charset="-122"/>
              </a:rPr>
              <a:t>青少年和</a:t>
            </a:r>
            <a:r>
              <a:rPr lang="en-US" altLang="zh-TW" sz="2000" dirty="0">
                <a:latin typeface="DengXian" panose="02010600030101010101" pitchFamily="2" charset="-122"/>
                <a:ea typeface="DengXian" panose="02010600030101010101" pitchFamily="2" charset="-122"/>
              </a:rPr>
              <a:t>12</a:t>
            </a:r>
            <a:r>
              <a:rPr lang="zh-TW" altLang="en-US" sz="2000" dirty="0">
                <a:latin typeface="DengXian" panose="02010600030101010101" pitchFamily="2" charset="-122"/>
                <a:ea typeface="DengXian" panose="02010600030101010101" pitchFamily="2" charset="-122"/>
              </a:rPr>
              <a:t>年級學生更可能使用電子煙</a:t>
            </a:r>
            <a:r>
              <a:rPr lang="en-US" altLang="zh-TW" sz="2000" dirty="0">
                <a:latin typeface="DengXian" panose="02010600030101010101" pitchFamily="2" charset="-122"/>
                <a:ea typeface="DengXian" panose="02010600030101010101" pitchFamily="2" charset="-122"/>
              </a:rPr>
              <a:t>/vape</a:t>
            </a:r>
            <a:r>
              <a:rPr lang="zh-TW" altLang="en-US" sz="2000" dirty="0">
                <a:latin typeface="DengXian" panose="02010600030101010101" pitchFamily="2" charset="-122"/>
                <a:ea typeface="DengXian" panose="02010600030101010101" pitchFamily="2" charset="-122"/>
              </a:rPr>
              <a:t>筆。</a:t>
            </a:r>
            <a:endParaRPr lang="en-US" altLang="zh-TW" sz="2000" dirty="0">
              <a:latin typeface="DengXian" panose="02010600030101010101" pitchFamily="2" charset="-122"/>
              <a:ea typeface="DengXian" panose="02010600030101010101" pitchFamily="2" charset="-122"/>
            </a:endParaRPr>
          </a:p>
          <a:p>
            <a:pPr algn="ctr"/>
            <a:endParaRPr lang="en-US" sz="2000" dirty="0">
              <a:latin typeface="DengXian" panose="02010600030101010101" pitchFamily="2" charset="-122"/>
              <a:ea typeface="DengXian" panose="02010600030101010101" pitchFamily="2" charset="-122"/>
            </a:endParaRPr>
          </a:p>
          <a:p>
            <a:pPr algn="ctr"/>
            <a:r>
              <a:rPr lang="zh-TW" altLang="en-US" sz="2000" dirty="0">
                <a:latin typeface="DengXian" panose="02010600030101010101" pitchFamily="2" charset="-122"/>
                <a:ea typeface="DengXian" panose="02010600030101010101" pitchFamily="2" charset="-122"/>
              </a:rPr>
              <a:t>與其他種族</a:t>
            </a:r>
            <a:r>
              <a:rPr lang="en-US" altLang="zh-TW" sz="2000" dirty="0">
                <a:latin typeface="DengXian" panose="02010600030101010101" pitchFamily="2" charset="-122"/>
                <a:ea typeface="DengXian" panose="02010600030101010101" pitchFamily="2" charset="-122"/>
              </a:rPr>
              <a:t>/</a:t>
            </a:r>
            <a:r>
              <a:rPr lang="zh-TW" altLang="en-US" sz="2000" dirty="0">
                <a:latin typeface="DengXian" panose="02010600030101010101" pitchFamily="2" charset="-122"/>
                <a:ea typeface="DengXian" panose="02010600030101010101" pitchFamily="2" charset="-122"/>
              </a:rPr>
              <a:t>族裔相比，亞洲青少年報告的電子煙使用率最低，但分類數據顯示亞洲族裔群體之間存在差異。</a:t>
            </a:r>
            <a:endParaRPr lang="en-US" sz="2000" dirty="0">
              <a:latin typeface="DengXian" panose="02010600030101010101" pitchFamily="2" charset="-122"/>
              <a:ea typeface="DengXian" panose="02010600030101010101" pitchFamily="2" charset="-122"/>
            </a:endParaRPr>
          </a:p>
        </p:txBody>
      </p:sp>
      <p:sp>
        <p:nvSpPr>
          <p:cNvPr id="10" name="TextBox 9">
            <a:extLst>
              <a:ext uri="{FF2B5EF4-FFF2-40B4-BE49-F238E27FC236}">
                <a16:creationId xmlns:a16="http://schemas.microsoft.com/office/drawing/2014/main" id="{34233169-66CA-4EED-BB28-ACCC9E009196}"/>
              </a:ext>
            </a:extLst>
          </p:cNvPr>
          <p:cNvSpPr txBox="1"/>
          <p:nvPr/>
        </p:nvSpPr>
        <p:spPr>
          <a:xfrm>
            <a:off x="2857680" y="614538"/>
            <a:ext cx="9426561" cy="353943"/>
          </a:xfrm>
          <a:prstGeom prst="rect">
            <a:avLst/>
          </a:prstGeom>
          <a:noFill/>
        </p:spPr>
        <p:txBody>
          <a:bodyPr wrap="square" rtlCol="0">
            <a:spAutoFit/>
          </a:bodyPr>
          <a:lstStyle/>
          <a:p>
            <a:pPr algn="ctr"/>
            <a:r>
              <a:rPr lang="zh-CN" altLang="en-US" sz="1700" b="1" dirty="0"/>
              <a:t>目前電子煙或</a:t>
            </a:r>
            <a:r>
              <a:rPr lang="en-US" altLang="zh-CN" sz="1700" b="1" dirty="0"/>
              <a:t>vape</a:t>
            </a:r>
            <a:r>
              <a:rPr lang="zh-CN" altLang="en-US" sz="1700" b="1" dirty="0"/>
              <a:t>筆的使用情況</a:t>
            </a:r>
            <a:r>
              <a:rPr lang="en-US" sz="1700" b="1" dirty="0"/>
              <a:t> (8</a:t>
            </a:r>
            <a:r>
              <a:rPr lang="en-US" sz="1700" b="1" baseline="30000" dirty="0"/>
              <a:t>th</a:t>
            </a:r>
            <a:r>
              <a:rPr lang="en-US" sz="1700" b="1" dirty="0"/>
              <a:t>, 10</a:t>
            </a:r>
            <a:r>
              <a:rPr lang="en-US" sz="1700" b="1" baseline="30000" dirty="0"/>
              <a:t>th</a:t>
            </a:r>
            <a:r>
              <a:rPr lang="en-US" sz="1700" b="1" dirty="0"/>
              <a:t>, 12</a:t>
            </a:r>
            <a:r>
              <a:rPr lang="en-US" sz="1700" b="1" baseline="30000" dirty="0"/>
              <a:t>th</a:t>
            </a:r>
            <a:r>
              <a:rPr lang="en-US" sz="1700" b="1" dirty="0"/>
              <a:t> </a:t>
            </a:r>
            <a:r>
              <a:rPr lang="zh-CN" altLang="en-US" sz="1700" b="1" dirty="0"/>
              <a:t>年級</a:t>
            </a:r>
            <a:r>
              <a:rPr lang="en-US" sz="1700" b="1" dirty="0"/>
              <a:t>) , </a:t>
            </a:r>
            <a:r>
              <a:rPr lang="zh-CN" altLang="en-US" sz="1700" b="1" dirty="0"/>
              <a:t>金縣</a:t>
            </a:r>
            <a:r>
              <a:rPr lang="en-US" sz="1700" b="1" dirty="0"/>
              <a:t>(</a:t>
            </a:r>
            <a:r>
              <a:rPr lang="zh-CN" altLang="en-US" sz="1700" b="1" dirty="0"/>
              <a:t>平均</a:t>
            </a:r>
            <a:r>
              <a:rPr lang="en-US" sz="1700" b="1" dirty="0"/>
              <a:t>: 2016 &amp; 2018)</a:t>
            </a:r>
          </a:p>
        </p:txBody>
      </p:sp>
      <p:pic>
        <p:nvPicPr>
          <p:cNvPr id="2" name="Picture 1">
            <a:extLst>
              <a:ext uri="{FF2B5EF4-FFF2-40B4-BE49-F238E27FC236}">
                <a16:creationId xmlns:a16="http://schemas.microsoft.com/office/drawing/2014/main" id="{9EFA421A-8301-41EE-AF9B-CEC53DC6083B}"/>
              </a:ext>
            </a:extLst>
          </p:cNvPr>
          <p:cNvPicPr>
            <a:picLocks noChangeAspect="1"/>
          </p:cNvPicPr>
          <p:nvPr/>
        </p:nvPicPr>
        <p:blipFill rotWithShape="1">
          <a:blip r:embed="rId3"/>
          <a:srcRect t="1" b="98"/>
          <a:stretch/>
        </p:blipFill>
        <p:spPr>
          <a:xfrm>
            <a:off x="4367640" y="985314"/>
            <a:ext cx="5291248" cy="5794059"/>
          </a:xfrm>
          <a:prstGeom prst="rect">
            <a:avLst/>
          </a:prstGeom>
        </p:spPr>
      </p:pic>
    </p:spTree>
    <p:extLst>
      <p:ext uri="{BB962C8B-B14F-4D97-AF65-F5344CB8AC3E}">
        <p14:creationId xmlns:p14="http://schemas.microsoft.com/office/powerpoint/2010/main" val="116923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金縣的意外傷害死亡</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28298" y="1597318"/>
            <a:ext cx="2954433" cy="3170099"/>
          </a:xfrm>
          <a:prstGeom prst="rect">
            <a:avLst/>
          </a:prstGeom>
          <a:noFill/>
        </p:spPr>
        <p:txBody>
          <a:bodyPr wrap="square" rtlCol="0">
            <a:spAutoFit/>
          </a:bodyPr>
          <a:lstStyle/>
          <a:p>
            <a:pPr algn="ctr"/>
            <a:r>
              <a:rPr lang="zh-TW" altLang="en-US" sz="2000" dirty="0">
                <a:latin typeface="DengXian" panose="02010600030101010101" pitchFamily="2" charset="-122"/>
                <a:ea typeface="DengXian" panose="02010600030101010101" pitchFamily="2" charset="-122"/>
              </a:rPr>
              <a:t>金縣的意外傷害死亡（包括溺水、跌倒、</a:t>
            </a:r>
            <a:r>
              <a:rPr lang="zh-CN" altLang="en-US" sz="2000" dirty="0">
                <a:latin typeface="DengXian" panose="02010600030101010101" pitchFamily="2" charset="-122"/>
                <a:ea typeface="DengXian" panose="02010600030101010101" pitchFamily="2" charset="-122"/>
              </a:rPr>
              <a:t>火災</a:t>
            </a:r>
            <a:r>
              <a:rPr lang="zh-TW" altLang="en-US" sz="2000" dirty="0">
                <a:latin typeface="DengXian" panose="02010600030101010101" pitchFamily="2" charset="-122"/>
                <a:ea typeface="DengXian" panose="02010600030101010101" pitchFamily="2" charset="-122"/>
              </a:rPr>
              <a:t>、槍支、機動車碰撞、中毒和窒息死亡）的人數在增加。</a:t>
            </a:r>
          </a:p>
          <a:p>
            <a:pPr algn="ctr"/>
            <a:endParaRPr lang="zh-TW" altLang="en-US" sz="2000" dirty="0">
              <a:latin typeface="DengXian" panose="02010600030101010101" pitchFamily="2" charset="-122"/>
              <a:ea typeface="DengXian" panose="02010600030101010101" pitchFamily="2" charset="-122"/>
            </a:endParaRPr>
          </a:p>
          <a:p>
            <a:pPr algn="ctr"/>
            <a:r>
              <a:rPr lang="zh-TW" altLang="en-US" sz="2000" dirty="0">
                <a:latin typeface="DengXian" panose="02010600030101010101" pitchFamily="2" charset="-122"/>
                <a:ea typeface="DengXian" panose="02010600030101010101" pitchFamily="2" charset="-122"/>
              </a:rPr>
              <a:t>與金縣的平均水平相比，美洲印第安人</a:t>
            </a:r>
            <a:r>
              <a:rPr lang="en-US" altLang="zh-TW" sz="2000" dirty="0">
                <a:latin typeface="DengXian" panose="02010600030101010101" pitchFamily="2" charset="-122"/>
                <a:ea typeface="DengXian" panose="02010600030101010101" pitchFamily="2" charset="-122"/>
              </a:rPr>
              <a:t>/</a:t>
            </a:r>
            <a:r>
              <a:rPr lang="zh-TW" altLang="en-US" sz="2000" dirty="0">
                <a:latin typeface="DengXian" panose="02010600030101010101" pitchFamily="2" charset="-122"/>
                <a:ea typeface="DengXian" panose="02010600030101010101" pitchFamily="2" charset="-122"/>
              </a:rPr>
              <a:t>阿拉斯加原住民和黑人的意外傷害死亡率要高得多。</a:t>
            </a:r>
            <a:endParaRPr lang="en-US" dirty="0">
              <a:latin typeface="DengXian" panose="02010600030101010101" pitchFamily="2" charset="-122"/>
              <a:ea typeface="DengXian" panose="02010600030101010101" pitchFamily="2" charset="-122"/>
            </a:endParaRPr>
          </a:p>
        </p:txBody>
      </p:sp>
      <p:sp>
        <p:nvSpPr>
          <p:cNvPr id="9" name="TextBox 8">
            <a:extLst>
              <a:ext uri="{FF2B5EF4-FFF2-40B4-BE49-F238E27FC236}">
                <a16:creationId xmlns:a16="http://schemas.microsoft.com/office/drawing/2014/main" id="{E63AB8D7-9173-4809-88F3-ADBD9F3AF608}"/>
              </a:ext>
            </a:extLst>
          </p:cNvPr>
          <p:cNvSpPr txBox="1"/>
          <p:nvPr/>
        </p:nvSpPr>
        <p:spPr>
          <a:xfrm>
            <a:off x="2438868" y="724272"/>
            <a:ext cx="9426561" cy="353943"/>
          </a:xfrm>
          <a:prstGeom prst="rect">
            <a:avLst/>
          </a:prstGeom>
          <a:noFill/>
        </p:spPr>
        <p:txBody>
          <a:bodyPr wrap="square" rtlCol="0">
            <a:spAutoFit/>
          </a:bodyPr>
          <a:lstStyle/>
          <a:p>
            <a:pPr algn="ctr"/>
            <a:r>
              <a:rPr lang="zh-TW" altLang="en-US" sz="1700" b="1" dirty="0"/>
              <a:t>金縣意外傷害死亡</a:t>
            </a:r>
            <a:r>
              <a:rPr lang="en-US" sz="1700" b="1" dirty="0"/>
              <a:t>(</a:t>
            </a:r>
            <a:r>
              <a:rPr lang="zh-CN" altLang="en-US" sz="1700" b="1" dirty="0"/>
              <a:t>滾動平均值</a:t>
            </a:r>
            <a:r>
              <a:rPr lang="en-US" sz="1700" b="1" dirty="0"/>
              <a:t>: 2009-2018)</a:t>
            </a:r>
          </a:p>
        </p:txBody>
      </p:sp>
      <p:pic>
        <p:nvPicPr>
          <p:cNvPr id="5" name="Picture 4">
            <a:extLst>
              <a:ext uri="{FF2B5EF4-FFF2-40B4-BE49-F238E27FC236}">
                <a16:creationId xmlns:a16="http://schemas.microsoft.com/office/drawing/2014/main" id="{61C32E7C-9E82-4D59-BADD-950897F01B61}"/>
              </a:ext>
            </a:extLst>
          </p:cNvPr>
          <p:cNvPicPr>
            <a:picLocks noChangeAspect="1"/>
          </p:cNvPicPr>
          <p:nvPr/>
        </p:nvPicPr>
        <p:blipFill>
          <a:blip r:embed="rId3"/>
          <a:stretch>
            <a:fillRect/>
          </a:stretch>
        </p:blipFill>
        <p:spPr>
          <a:xfrm>
            <a:off x="4004119" y="1028700"/>
            <a:ext cx="5816097" cy="5829300"/>
          </a:xfrm>
          <a:prstGeom prst="rect">
            <a:avLst/>
          </a:prstGeom>
        </p:spPr>
      </p:pic>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57185"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zh-CN" alt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金縣的心理健康</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99195" y="1843950"/>
            <a:ext cx="3058791" cy="2554545"/>
          </a:xfrm>
          <a:prstGeom prst="rect">
            <a:avLst/>
          </a:prstGeom>
          <a:noFill/>
        </p:spPr>
        <p:txBody>
          <a:bodyPr wrap="square" lIns="91440" tIns="45720" rIns="91440" bIns="45720" rtlCol="0" anchor="t">
            <a:spAutoFit/>
          </a:bodyPr>
          <a:lstStyle/>
          <a:p>
            <a:pPr algn="ctr"/>
            <a:r>
              <a:rPr lang="zh-TW" altLang="en-US" sz="2000" dirty="0">
                <a:latin typeface="DengXian" panose="02010600030101010101" pitchFamily="2" charset="-122"/>
                <a:ea typeface="DengXian" panose="02010600030101010101" pitchFamily="2" charset="-122"/>
              </a:rPr>
              <a:t>與其他地區的居民相比，南金縣的成年人和青少年更有可能報告</a:t>
            </a:r>
            <a:r>
              <a:rPr lang="zh-TW" altLang="en-US" sz="2000" b="1" dirty="0">
                <a:latin typeface="DengXian" panose="02010600030101010101" pitchFamily="2" charset="-122"/>
                <a:ea typeface="DengXian" panose="02010600030101010101" pitchFamily="2" charset="-122"/>
              </a:rPr>
              <a:t>頻繁的精神困擾</a:t>
            </a:r>
            <a:r>
              <a:rPr lang="zh-TW" altLang="en-US" sz="2000" dirty="0">
                <a:latin typeface="DengXian" panose="02010600030101010101" pitchFamily="2" charset="-122"/>
                <a:ea typeface="DengXian" panose="02010600030101010101" pitchFamily="2" charset="-122"/>
              </a:rPr>
              <a:t>（成人）和</a:t>
            </a:r>
            <a:r>
              <a:rPr lang="zh-TW" altLang="en-US" sz="2000" b="1" dirty="0">
                <a:latin typeface="DengXian" panose="02010600030101010101" pitchFamily="2" charset="-122"/>
                <a:ea typeface="DengXian" panose="02010600030101010101" pitchFamily="2" charset="-122"/>
              </a:rPr>
              <a:t>抑鬱的情緒</a:t>
            </a:r>
            <a:r>
              <a:rPr lang="zh-TW" altLang="en-US" sz="2000" dirty="0">
                <a:latin typeface="DengXian" panose="02010600030101010101" pitchFamily="2" charset="-122"/>
                <a:ea typeface="DengXian" panose="02010600030101010101" pitchFamily="2" charset="-122"/>
              </a:rPr>
              <a:t>（青少年）。</a:t>
            </a:r>
          </a:p>
          <a:p>
            <a:pPr algn="ctr"/>
            <a:endParaRPr lang="zh-TW" altLang="en-US" sz="2000" dirty="0">
              <a:latin typeface="DengXian" panose="02010600030101010101" pitchFamily="2" charset="-122"/>
              <a:ea typeface="DengXian" panose="02010600030101010101" pitchFamily="2" charset="-122"/>
            </a:endParaRPr>
          </a:p>
          <a:p>
            <a:pPr algn="ctr"/>
            <a:r>
              <a:rPr lang="zh-TW" altLang="en-US" sz="2000" dirty="0">
                <a:latin typeface="DengXian" panose="02010600030101010101" pitchFamily="2" charset="-122"/>
                <a:ea typeface="DengXian" panose="02010600030101010101" pitchFamily="2" charset="-122"/>
              </a:rPr>
              <a:t>金縣超過一半的</a:t>
            </a:r>
            <a:r>
              <a:rPr lang="en-US" altLang="zh-TW" sz="2000" dirty="0">
                <a:latin typeface="DengXian" panose="02010600030101010101" pitchFamily="2" charset="-122"/>
                <a:ea typeface="DengXian" panose="02010600030101010101" pitchFamily="2" charset="-122"/>
              </a:rPr>
              <a:t>LGB +</a:t>
            </a:r>
            <a:r>
              <a:rPr lang="zh-TW" altLang="en-US" sz="2000" dirty="0">
                <a:latin typeface="DengXian" panose="02010600030101010101" pitchFamily="2" charset="-122"/>
                <a:ea typeface="DengXian" panose="02010600030101010101" pitchFamily="2" charset="-122"/>
              </a:rPr>
              <a:t>青年報告患有抑鬱症。</a:t>
            </a:r>
            <a:endParaRPr lang="en-US" sz="2000" i="1" dirty="0">
              <a:latin typeface="DengXian" panose="02010600030101010101" pitchFamily="2" charset="-122"/>
              <a:ea typeface="DengXian" panose="02010600030101010101" pitchFamily="2" charset="-122"/>
            </a:endParaRPr>
          </a:p>
        </p:txBody>
      </p:sp>
      <p:sp>
        <p:nvSpPr>
          <p:cNvPr id="19" name="TextBox 18"/>
          <p:cNvSpPr txBox="1"/>
          <p:nvPr/>
        </p:nvSpPr>
        <p:spPr>
          <a:xfrm>
            <a:off x="9914158" y="5905086"/>
            <a:ext cx="1966554" cy="461665"/>
          </a:xfrm>
          <a:prstGeom prst="rect">
            <a:avLst/>
          </a:prstGeom>
          <a:noFill/>
        </p:spPr>
        <p:txBody>
          <a:bodyPr wrap="square" rtlCol="0">
            <a:spAutoFit/>
          </a:bodyPr>
          <a:lstStyle/>
          <a:p>
            <a:r>
              <a:rPr lang="zh-TW" altLang="en-US" sz="800" dirty="0">
                <a:latin typeface="Arial" panose="020B0604020202020204" pitchFamily="34" charset="0"/>
                <a:cs typeface="Arial" panose="020B0604020202020204" pitchFamily="34" charset="0"/>
              </a:rPr>
              <a:t>* </a:t>
            </a:r>
            <a:r>
              <a:rPr lang="en-US" altLang="zh-TW" sz="800" dirty="0">
                <a:latin typeface="Arial" panose="020B0604020202020204" pitchFamily="34" charset="0"/>
                <a:cs typeface="Arial" panose="020B0604020202020204" pitchFamily="34" charset="0"/>
              </a:rPr>
              <a:t>=</a:t>
            </a:r>
            <a:r>
              <a:rPr lang="zh-TW" altLang="en-US" sz="800" dirty="0">
                <a:latin typeface="Arial" panose="020B0604020202020204" pitchFamily="34" charset="0"/>
                <a:cs typeface="Arial" panose="020B0604020202020204" pitchFamily="34" charset="0"/>
              </a:rPr>
              <a:t>與金縣平均水平顯著不同</a:t>
            </a:r>
          </a:p>
          <a:p>
            <a:r>
              <a:rPr lang="zh-TW" altLang="en-US" sz="800" dirty="0">
                <a:latin typeface="Arial" panose="020B0604020202020204" pitchFamily="34" charset="0"/>
                <a:cs typeface="Arial" panose="020B0604020202020204" pitchFamily="34" charset="0"/>
              </a:rPr>
              <a:t>！ </a:t>
            </a:r>
            <a:r>
              <a:rPr lang="en-US" altLang="zh-TW" sz="800" dirty="0">
                <a:latin typeface="Arial" panose="020B0604020202020204" pitchFamily="34" charset="0"/>
                <a:cs typeface="Arial" panose="020B0604020202020204" pitchFamily="34" charset="0"/>
              </a:rPr>
              <a:t>=</a:t>
            </a:r>
            <a:r>
              <a:rPr lang="zh-TW" altLang="en-US" sz="800" dirty="0">
                <a:latin typeface="Arial" panose="020B0604020202020204" pitchFamily="34" charset="0"/>
                <a:cs typeface="Arial" panose="020B0604020202020204" pitchFamily="34" charset="0"/>
              </a:rPr>
              <a:t>謹慎解釋：樣本量很小，因此估算不准確</a:t>
            </a:r>
            <a:endParaRPr lang="en-US"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6F3362-192D-4393-BE47-4E3BF663D0C5}"/>
              </a:ext>
            </a:extLst>
          </p:cNvPr>
          <p:cNvSpPr txBox="1"/>
          <p:nvPr/>
        </p:nvSpPr>
        <p:spPr>
          <a:xfrm>
            <a:off x="2438868" y="666427"/>
            <a:ext cx="9426561" cy="353943"/>
          </a:xfrm>
          <a:prstGeom prst="rect">
            <a:avLst/>
          </a:prstGeom>
          <a:noFill/>
        </p:spPr>
        <p:txBody>
          <a:bodyPr wrap="square" rtlCol="0">
            <a:spAutoFit/>
          </a:bodyPr>
          <a:lstStyle/>
          <a:p>
            <a:pPr algn="ctr"/>
            <a:r>
              <a:rPr lang="zh-CN" altLang="en-US" sz="1700" b="1" dirty="0"/>
              <a:t>抑鬱症患病率</a:t>
            </a:r>
            <a:r>
              <a:rPr lang="en-US" sz="1700" b="1" dirty="0"/>
              <a:t>(8</a:t>
            </a:r>
            <a:r>
              <a:rPr lang="en-US" sz="1700" b="1" baseline="30000" dirty="0"/>
              <a:t>th</a:t>
            </a:r>
            <a:r>
              <a:rPr lang="en-US" sz="1700" b="1" dirty="0"/>
              <a:t>, 10</a:t>
            </a:r>
            <a:r>
              <a:rPr lang="en-US" sz="1700" b="1" baseline="30000" dirty="0"/>
              <a:t>th</a:t>
            </a:r>
            <a:r>
              <a:rPr lang="en-US" sz="1700" b="1" dirty="0"/>
              <a:t>, 12</a:t>
            </a:r>
            <a:r>
              <a:rPr lang="en-US" sz="1700" b="1" baseline="30000" dirty="0"/>
              <a:t>th</a:t>
            </a:r>
            <a:r>
              <a:rPr lang="en-US" sz="1700" b="1" dirty="0"/>
              <a:t> </a:t>
            </a:r>
            <a:r>
              <a:rPr lang="zh-CN" altLang="en-US" sz="1700" b="1" dirty="0"/>
              <a:t>年級</a:t>
            </a:r>
            <a:r>
              <a:rPr lang="en-US" sz="1700" b="1" dirty="0"/>
              <a:t>) , </a:t>
            </a:r>
            <a:r>
              <a:rPr lang="zh-CN" altLang="en-US" sz="1700" b="1" dirty="0"/>
              <a:t>金縣</a:t>
            </a:r>
            <a:r>
              <a:rPr lang="en-US" sz="1700" b="1" dirty="0"/>
              <a:t>(</a:t>
            </a:r>
            <a:r>
              <a:rPr lang="zh-CN" altLang="en-US" sz="1700" b="1" dirty="0"/>
              <a:t>平均</a:t>
            </a:r>
            <a:r>
              <a:rPr lang="en-US" sz="1700" b="1" dirty="0"/>
              <a:t>: 2016 &amp; 2018)</a:t>
            </a:r>
          </a:p>
        </p:txBody>
      </p:sp>
      <p:pic>
        <p:nvPicPr>
          <p:cNvPr id="6" name="Picture 5">
            <a:extLst>
              <a:ext uri="{FF2B5EF4-FFF2-40B4-BE49-F238E27FC236}">
                <a16:creationId xmlns:a16="http://schemas.microsoft.com/office/drawing/2014/main" id="{7529C9ED-F825-47FF-8579-3B08A8AC41CD}"/>
              </a:ext>
            </a:extLst>
          </p:cNvPr>
          <p:cNvPicPr>
            <a:picLocks noChangeAspect="1"/>
          </p:cNvPicPr>
          <p:nvPr/>
        </p:nvPicPr>
        <p:blipFill>
          <a:blip r:embed="rId3"/>
          <a:stretch>
            <a:fillRect/>
          </a:stretch>
        </p:blipFill>
        <p:spPr>
          <a:xfrm>
            <a:off x="4645797" y="1009666"/>
            <a:ext cx="5231290" cy="5837630"/>
          </a:xfrm>
          <a:prstGeom prst="rect">
            <a:avLst/>
          </a:prstGeom>
        </p:spPr>
      </p:pic>
    </p:spTree>
    <p:extLst>
      <p:ext uri="{BB962C8B-B14F-4D97-AF65-F5344CB8AC3E}">
        <p14:creationId xmlns:p14="http://schemas.microsoft.com/office/powerpoint/2010/main" val="3855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76848"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金縣成年人食物無保障</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32907" y="1708534"/>
            <a:ext cx="3211032" cy="3785652"/>
          </a:xfrm>
          <a:prstGeom prst="rect">
            <a:avLst/>
          </a:prstGeom>
          <a:noFill/>
        </p:spPr>
        <p:txBody>
          <a:bodyPr wrap="square" lIns="91440" tIns="45720" rIns="91440" bIns="45720" rtlCol="0" anchor="t">
            <a:spAutoFit/>
          </a:bodyPr>
          <a:lstStyle/>
          <a:p>
            <a:pPr algn="ctr"/>
            <a:r>
              <a:rPr lang="zh-TW" altLang="en-US" sz="2000" dirty="0">
                <a:latin typeface="DengXian" panose="02010600030101010101" pitchFamily="2" charset="-122"/>
                <a:ea typeface="DengXian" panose="02010600030101010101" pitchFamily="2" charset="-122"/>
              </a:rPr>
              <a:t>在金縣，經歷食物無保障</a:t>
            </a:r>
            <a:r>
              <a:rPr lang="zh-CN" altLang="en-US" sz="2000" dirty="0">
                <a:latin typeface="DengXian" panose="02010600030101010101" pitchFamily="2" charset="-122"/>
                <a:ea typeface="DengXian" panose="02010600030101010101" pitchFamily="2" charset="-122"/>
              </a:rPr>
              <a:t>的</a:t>
            </a:r>
            <a:r>
              <a:rPr lang="zh-TW" altLang="en-US" sz="2000" dirty="0">
                <a:latin typeface="DengXian" panose="02010600030101010101" pitchFamily="2" charset="-122"/>
                <a:ea typeface="DengXian" panose="02010600030101010101" pitchFamily="2" charset="-122"/>
              </a:rPr>
              <a:t>狀況</a:t>
            </a:r>
            <a:r>
              <a:rPr lang="zh-CN" altLang="en-US" sz="2000" dirty="0">
                <a:latin typeface="DengXian" panose="02010600030101010101" pitchFamily="2" charset="-122"/>
                <a:ea typeface="DengXian" panose="02010600030101010101" pitchFamily="2" charset="-122"/>
              </a:rPr>
              <a:t>在</a:t>
            </a:r>
            <a:r>
              <a:rPr lang="zh-TW" altLang="en-US" sz="2000" dirty="0">
                <a:latin typeface="DengXian" panose="02010600030101010101" pitchFamily="2" charset="-122"/>
                <a:ea typeface="DengXian" panose="02010600030101010101" pitchFamily="2" charset="-122"/>
              </a:rPr>
              <a:t>社區之間存在巨大差異。</a:t>
            </a:r>
          </a:p>
          <a:p>
            <a:pPr algn="ctr"/>
            <a:endParaRPr lang="zh-TW" altLang="en-US" sz="2000" dirty="0">
              <a:latin typeface="DengXian" panose="02010600030101010101" pitchFamily="2" charset="-122"/>
              <a:ea typeface="DengXian" panose="02010600030101010101" pitchFamily="2" charset="-122"/>
            </a:endParaRPr>
          </a:p>
          <a:p>
            <a:pPr algn="ctr"/>
            <a:r>
              <a:rPr lang="en-US" altLang="zh-TW" sz="2000" dirty="0">
                <a:latin typeface="DengXian" panose="02010600030101010101" pitchFamily="2" charset="-122"/>
                <a:ea typeface="DengXian" panose="02010600030101010101" pitchFamily="2" charset="-122"/>
              </a:rPr>
              <a:t>40</a:t>
            </a:r>
            <a:r>
              <a:rPr lang="zh-TW" altLang="en-US" sz="2000" dirty="0">
                <a:latin typeface="DengXian" panose="02010600030101010101" pitchFamily="2" charset="-122"/>
                <a:ea typeface="DengXian" panose="02010600030101010101" pitchFamily="2" charset="-122"/>
              </a:rPr>
              <a:t>％的黑人和</a:t>
            </a:r>
            <a:r>
              <a:rPr lang="en-US" altLang="zh-TW" sz="2000" dirty="0">
                <a:latin typeface="DengXian" panose="02010600030101010101" pitchFamily="2" charset="-122"/>
                <a:ea typeface="DengXian" panose="02010600030101010101" pitchFamily="2" charset="-122"/>
              </a:rPr>
              <a:t>35</a:t>
            </a:r>
            <a:r>
              <a:rPr lang="zh-TW" altLang="en-US" sz="2000" dirty="0">
                <a:latin typeface="DengXian" panose="02010600030101010101" pitchFamily="2" charset="-122"/>
                <a:ea typeface="DengXian" panose="02010600030101010101" pitchFamily="2" charset="-122"/>
              </a:rPr>
              <a:t>％的西班牙裔成年人經歷了食物無保障，而</a:t>
            </a:r>
            <a:r>
              <a:rPr lang="en-US" altLang="zh-TW" sz="2000" dirty="0">
                <a:latin typeface="DengXian" panose="02010600030101010101" pitchFamily="2" charset="-122"/>
                <a:ea typeface="DengXian" panose="02010600030101010101" pitchFamily="2" charset="-122"/>
              </a:rPr>
              <a:t>9</a:t>
            </a:r>
            <a:r>
              <a:rPr lang="zh-TW" altLang="en-US" sz="2000" dirty="0">
                <a:latin typeface="DengXian" panose="02010600030101010101" pitchFamily="2" charset="-122"/>
                <a:ea typeface="DengXian" panose="02010600030101010101" pitchFamily="2" charset="-122"/>
              </a:rPr>
              <a:t>％的白人成年人經歷了食物無保障</a:t>
            </a:r>
          </a:p>
          <a:p>
            <a:pPr algn="ctr"/>
            <a:endParaRPr lang="zh-TW" altLang="en-US" sz="2000" dirty="0">
              <a:latin typeface="DengXian" panose="02010600030101010101" pitchFamily="2" charset="-122"/>
              <a:ea typeface="DengXian" panose="02010600030101010101" pitchFamily="2" charset="-122"/>
            </a:endParaRPr>
          </a:p>
          <a:p>
            <a:pPr algn="ctr"/>
            <a:r>
              <a:rPr lang="zh-TW" altLang="en-US" sz="2000" dirty="0">
                <a:latin typeface="DengXian" panose="02010600030101010101" pitchFamily="2" charset="-122"/>
                <a:ea typeface="DengXian" panose="02010600030101010101" pitchFamily="2" charset="-122"/>
              </a:rPr>
              <a:t>收入低於</a:t>
            </a:r>
            <a:r>
              <a:rPr lang="en-US" altLang="zh-TW" sz="2000" dirty="0">
                <a:latin typeface="DengXian" panose="02010600030101010101" pitchFamily="2" charset="-122"/>
                <a:ea typeface="DengXian" panose="02010600030101010101" pitchFamily="2" charset="-122"/>
              </a:rPr>
              <a:t>$ 15,000</a:t>
            </a:r>
            <a:r>
              <a:rPr lang="zh-TW" altLang="en-US" sz="2000" dirty="0">
                <a:latin typeface="DengXian" panose="02010600030101010101" pitchFamily="2" charset="-122"/>
                <a:ea typeface="DengXian" panose="02010600030101010101" pitchFamily="2" charset="-122"/>
              </a:rPr>
              <a:t>的家庭中有</a:t>
            </a:r>
            <a:r>
              <a:rPr lang="en-US" altLang="zh-TW" sz="2000" dirty="0">
                <a:latin typeface="DengXian" panose="02010600030101010101" pitchFamily="2" charset="-122"/>
                <a:ea typeface="DengXian" panose="02010600030101010101" pitchFamily="2" charset="-122"/>
              </a:rPr>
              <a:t>45</a:t>
            </a:r>
            <a:r>
              <a:rPr lang="zh-TW" altLang="en-US" sz="2000" dirty="0">
                <a:latin typeface="DengXian" panose="02010600030101010101" pitchFamily="2" charset="-122"/>
                <a:ea typeface="DengXian" panose="02010600030101010101" pitchFamily="2" charset="-122"/>
              </a:rPr>
              <a:t>％的人經歷食物無保障</a:t>
            </a:r>
            <a:endParaRPr lang="en-US" sz="2000" dirty="0">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B199272E-7B8C-4FF1-9BDD-171713F34E6C}"/>
              </a:ext>
            </a:extLst>
          </p:cNvPr>
          <p:cNvSpPr txBox="1"/>
          <p:nvPr/>
        </p:nvSpPr>
        <p:spPr>
          <a:xfrm>
            <a:off x="10386555" y="6045452"/>
            <a:ext cx="147887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00" b="0" i="0" u="none" strike="noStrike" cap="none" normalizeH="0" baseline="0" dirty="0">
                <a:ln>
                  <a:noFill/>
                </a:ln>
                <a:solidFill>
                  <a:srgbClr val="202124"/>
                </a:solidFill>
                <a:effectLst/>
                <a:latin typeface="Arial Unicode MS"/>
                <a:ea typeface="inherit"/>
              </a:rPr>
              <a:t>* </a:t>
            </a:r>
            <a:r>
              <a:rPr kumimoji="0" lang="en-US" altLang="zh-TW" sz="800" b="0" i="0" u="none" strike="noStrike" cap="none" normalizeH="0" baseline="0" dirty="0">
                <a:ln>
                  <a:noFill/>
                </a:ln>
                <a:solidFill>
                  <a:srgbClr val="202124"/>
                </a:solidFill>
                <a:effectLst/>
                <a:latin typeface="Arial Unicode MS"/>
                <a:ea typeface="inherit"/>
              </a:rPr>
              <a:t>=</a:t>
            </a:r>
            <a:r>
              <a:rPr kumimoji="0" lang="zh-TW" altLang="en-US" sz="800" b="0" i="0" u="none" strike="noStrike" cap="none" normalizeH="0" baseline="0" dirty="0">
                <a:ln>
                  <a:noFill/>
                </a:ln>
                <a:solidFill>
                  <a:srgbClr val="202124"/>
                </a:solidFill>
                <a:effectLst/>
                <a:latin typeface="Arial Unicode MS"/>
                <a:ea typeface="inherit"/>
              </a:rPr>
              <a:t>與金縣平均水平顯著不同 </a:t>
            </a:r>
            <a:endParaRPr kumimoji="0" lang="en-US" altLang="zh-TW" sz="800" b="0" i="0" u="none" strike="noStrike" cap="none" normalizeH="0" baseline="0" dirty="0">
              <a:ln>
                <a:noFill/>
              </a:ln>
              <a:solidFill>
                <a:srgbClr val="202124"/>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dirty="0">
                <a:ln>
                  <a:noFill/>
                </a:ln>
                <a:solidFill>
                  <a:srgbClr val="202124"/>
                </a:solidFill>
                <a:effectLst/>
                <a:latin typeface="Arial Unicode MS"/>
                <a:ea typeface="inherit"/>
              </a:rPr>
              <a:t>!</a:t>
            </a:r>
            <a:r>
              <a:rPr kumimoji="0" lang="zh-TW" altLang="en-US" sz="800" b="0" i="0" u="none" strike="noStrike" cap="none" normalizeH="0" baseline="0" dirty="0">
                <a:ln>
                  <a:noFill/>
                </a:ln>
                <a:solidFill>
                  <a:srgbClr val="202124"/>
                </a:solidFill>
                <a:effectLst/>
                <a:latin typeface="Arial Unicode MS"/>
                <a:ea typeface="inherit"/>
              </a:rPr>
              <a:t> </a:t>
            </a:r>
            <a:r>
              <a:rPr kumimoji="0" lang="en-US" altLang="zh-TW" sz="800" b="0" i="0" u="none" strike="noStrike" cap="none" normalizeH="0" baseline="0" dirty="0">
                <a:ln>
                  <a:noFill/>
                </a:ln>
                <a:solidFill>
                  <a:srgbClr val="202124"/>
                </a:solidFill>
                <a:effectLst/>
                <a:latin typeface="Arial Unicode MS"/>
                <a:ea typeface="inherit"/>
              </a:rPr>
              <a:t>=</a:t>
            </a:r>
            <a:r>
              <a:rPr kumimoji="0" lang="zh-TW" altLang="en-US" sz="800" b="0" i="0" u="none" strike="noStrike" cap="none" normalizeH="0" baseline="0" dirty="0">
                <a:ln>
                  <a:noFill/>
                </a:ln>
                <a:solidFill>
                  <a:srgbClr val="202124"/>
                </a:solidFill>
                <a:effectLst/>
                <a:latin typeface="Arial Unicode MS"/>
                <a:ea typeface="inherit"/>
              </a:rPr>
              <a:t>謹慎解釋：樣本量很小，因此估算不准確</a:t>
            </a:r>
            <a:r>
              <a:rPr kumimoji="0" lang="zh-TW" altLang="en-US" sz="800" b="0" i="0" u="none" strike="noStrike" cap="none" normalizeH="0" baseline="0" dirty="0">
                <a:ln>
                  <a:noFill/>
                </a:ln>
                <a:solidFill>
                  <a:schemeClr val="tx1"/>
                </a:solidFill>
                <a:effectLst/>
              </a:rPr>
              <a:t> </a:t>
            </a:r>
            <a:endParaRPr kumimoji="0" lang="zh-TW" altLang="en-US" sz="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45551787-ADE5-4FC9-9460-682F7CA7A4D8}"/>
              </a:ext>
            </a:extLst>
          </p:cNvPr>
          <p:cNvSpPr txBox="1"/>
          <p:nvPr/>
        </p:nvSpPr>
        <p:spPr>
          <a:xfrm>
            <a:off x="2556891" y="992981"/>
            <a:ext cx="9426561" cy="353943"/>
          </a:xfrm>
          <a:prstGeom prst="rect">
            <a:avLst/>
          </a:prstGeom>
          <a:noFill/>
        </p:spPr>
        <p:txBody>
          <a:bodyPr wrap="square" rtlCol="0">
            <a:spAutoFit/>
          </a:bodyPr>
          <a:lstStyle/>
          <a:p>
            <a:pPr algn="ctr"/>
            <a:r>
              <a:rPr lang="zh-CN" altLang="en-US" sz="1700" b="1" dirty="0"/>
              <a:t>食物無保障</a:t>
            </a:r>
            <a:r>
              <a:rPr lang="en-US" sz="1700" b="1" dirty="0"/>
              <a:t>(</a:t>
            </a:r>
            <a:r>
              <a:rPr lang="zh-CN" altLang="en-US" sz="1700" b="1" dirty="0"/>
              <a:t>成人</a:t>
            </a:r>
            <a:r>
              <a:rPr lang="en-US" sz="1700" b="1" dirty="0"/>
              <a:t>) , </a:t>
            </a:r>
            <a:r>
              <a:rPr lang="zh-CN" altLang="en-US" sz="1700" b="1" dirty="0"/>
              <a:t>金縣</a:t>
            </a:r>
            <a:r>
              <a:rPr lang="en-US" sz="1700" b="1" dirty="0"/>
              <a:t>(</a:t>
            </a:r>
            <a:r>
              <a:rPr lang="zh-CN" altLang="en-US" sz="1700" b="1" dirty="0"/>
              <a:t>平均</a:t>
            </a:r>
            <a:r>
              <a:rPr lang="en-US" sz="1700" b="1" dirty="0"/>
              <a:t>: 2018)</a:t>
            </a:r>
          </a:p>
        </p:txBody>
      </p:sp>
      <p:sp>
        <p:nvSpPr>
          <p:cNvPr id="5" name="Rectangle 1">
            <a:extLst>
              <a:ext uri="{FF2B5EF4-FFF2-40B4-BE49-F238E27FC236}">
                <a16:creationId xmlns:a16="http://schemas.microsoft.com/office/drawing/2014/main" id="{5DBF65D2-3A66-4CD0-B198-6158047D9B8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4D1283A-34CA-4D7C-AD50-0E287A494AA4}"/>
              </a:ext>
            </a:extLst>
          </p:cNvPr>
          <p:cNvPicPr>
            <a:picLocks noChangeAspect="1"/>
          </p:cNvPicPr>
          <p:nvPr/>
        </p:nvPicPr>
        <p:blipFill>
          <a:blip r:embed="rId3"/>
          <a:stretch>
            <a:fillRect/>
          </a:stretch>
        </p:blipFill>
        <p:spPr>
          <a:xfrm>
            <a:off x="4084719" y="1346924"/>
            <a:ext cx="6248999" cy="5494184"/>
          </a:xfrm>
          <a:prstGeom prst="rect">
            <a:avLst/>
          </a:prstGeom>
        </p:spPr>
      </p:pic>
    </p:spTree>
    <p:extLst>
      <p:ext uri="{BB962C8B-B14F-4D97-AF65-F5344CB8AC3E}">
        <p14:creationId xmlns:p14="http://schemas.microsoft.com/office/powerpoint/2010/main" val="17745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86" y="722610"/>
            <a:ext cx="73868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zh-TW" altLang="en-US" sz="2000" b="1" dirty="0">
                <a:solidFill>
                  <a:prstClr val="black"/>
                </a:solidFill>
                <a:latin typeface="DengXian" panose="02010600030101010101" pitchFamily="2" charset="-122"/>
                <a:ea typeface="DengXian" panose="02010600030101010101" pitchFamily="2" charset="-122"/>
                <a:cs typeface="Calibri" panose="020F0502020204030204" pitchFamily="34" charset="0"/>
              </a:rPr>
              <a:t>整個生命週期中的系統性</a:t>
            </a:r>
            <a:r>
              <a:rPr lang="zh-CN" altLang="en-US" sz="2000" b="1" dirty="0">
                <a:solidFill>
                  <a:prstClr val="black"/>
                </a:solidFill>
                <a:latin typeface="DengXian" panose="02010600030101010101" pitchFamily="2" charset="-122"/>
                <a:ea typeface="DengXian" panose="02010600030101010101" pitchFamily="2" charset="-122"/>
                <a:cs typeface="Calibri" panose="020F0502020204030204" pitchFamily="34" charset="0"/>
              </a:rPr>
              <a:t>劣</a:t>
            </a:r>
            <a:r>
              <a:rPr lang="zh-TW" altLang="en-US" sz="2000" b="1" dirty="0">
                <a:solidFill>
                  <a:prstClr val="black"/>
                </a:solidFill>
                <a:latin typeface="DengXian" panose="02010600030101010101" pitchFamily="2" charset="-122"/>
                <a:ea typeface="DengXian" panose="02010600030101010101" pitchFamily="2" charset="-122"/>
                <a:cs typeface="Calibri" panose="020F0502020204030204" pitchFamily="34" charset="0"/>
              </a:rPr>
              <a:t>勢和種族主義導致長期壓力，對黑人社區和有色人種社區的健康產生不利影響。</a:t>
            </a:r>
            <a:endParaRPr lang="en-US" sz="2000" b="1" dirty="0">
              <a:solidFill>
                <a:prstClr val="black"/>
              </a:solidFill>
              <a:latin typeface="DengXian" panose="02010600030101010101" pitchFamily="2" charset="-122"/>
              <a:ea typeface="DengXian" panose="02010600030101010101" pitchFamily="2" charset="-122"/>
              <a:cs typeface="Calibri" panose="020F0502020204030204" pitchFamily="34" charset="0"/>
            </a:endParaRPr>
          </a:p>
        </p:txBody>
      </p:sp>
      <p:grpSp>
        <p:nvGrpSpPr>
          <p:cNvPr id="4" name="Group 3"/>
          <p:cNvGrpSpPr/>
          <p:nvPr/>
        </p:nvGrpSpPr>
        <p:grpSpPr>
          <a:xfrm>
            <a:off x="7740502" y="697678"/>
            <a:ext cx="4274564" cy="5254798"/>
            <a:chOff x="7667572" y="822467"/>
            <a:chExt cx="4219905" cy="5934308"/>
          </a:xfrm>
        </p:grpSpPr>
        <p:pic>
          <p:nvPicPr>
            <p:cNvPr id="7" name="Picture 2" descr="Curve winding roadway background Free Vector">
              <a:extLst>
                <a:ext uri="{FF2B5EF4-FFF2-40B4-BE49-F238E27FC236}">
                  <a16:creationId xmlns:a16="http://schemas.microsoft.com/office/drawing/2014/main" id="{086BF520-1C57-45CB-826F-979AD08B9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23" r="2406"/>
            <a:stretch/>
          </p:blipFill>
          <p:spPr bwMode="auto">
            <a:xfrm>
              <a:off x="7667573" y="822467"/>
              <a:ext cx="4219904" cy="54477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705F23-DEAA-4445-B032-163499D5FBA6}"/>
                </a:ext>
              </a:extLst>
            </p:cNvPr>
            <p:cNvSpPr txBox="1"/>
            <p:nvPr/>
          </p:nvSpPr>
          <p:spPr>
            <a:xfrm>
              <a:off x="7667572" y="6270169"/>
              <a:ext cx="4219904" cy="486606"/>
            </a:xfrm>
            <a:prstGeom prst="rect">
              <a:avLst/>
            </a:prstGeom>
            <a:solidFill>
              <a:schemeClr val="accent4"/>
            </a:solidFill>
            <a:ln>
              <a:solidFill>
                <a:schemeClr val="tx1"/>
              </a:solidFill>
            </a:ln>
          </p:spPr>
          <p:txBody>
            <a:bodyPr wrap="square" rtlCol="0">
              <a:spAutoFit/>
            </a:bodyPr>
            <a:lstStyle/>
            <a:p>
              <a:pPr algn="ctr"/>
              <a:r>
                <a:rPr lang="zh-TW" altLang="en-US" sz="2200" dirty="0">
                  <a:latin typeface="DengXian" panose="02010600030101010101" pitchFamily="2" charset="-122"/>
                  <a:ea typeface="DengXian" panose="02010600030101010101" pitchFamily="2" charset="-122"/>
                </a:rPr>
                <a:t>系統性種族主義，歷史創傷</a:t>
              </a:r>
              <a:endParaRPr lang="en-US" sz="2200" dirty="0">
                <a:latin typeface="DengXian" panose="02010600030101010101" pitchFamily="2" charset="-122"/>
                <a:ea typeface="DengXian" panose="02010600030101010101" pitchFamily="2" charset="-122"/>
              </a:endParaRPr>
            </a:p>
          </p:txBody>
        </p:sp>
        <p:sp>
          <p:nvSpPr>
            <p:cNvPr id="9" name="TextBox 8">
              <a:extLst>
                <a:ext uri="{FF2B5EF4-FFF2-40B4-BE49-F238E27FC236}">
                  <a16:creationId xmlns:a16="http://schemas.microsoft.com/office/drawing/2014/main" id="{15555275-A0A4-461D-9050-20A8D00E9D59}"/>
                </a:ext>
              </a:extLst>
            </p:cNvPr>
            <p:cNvSpPr txBox="1"/>
            <p:nvPr/>
          </p:nvSpPr>
          <p:spPr>
            <a:xfrm>
              <a:off x="9173042" y="5820088"/>
              <a:ext cx="1130988" cy="486606"/>
            </a:xfrm>
            <a:prstGeom prst="rect">
              <a:avLst/>
            </a:prstGeom>
            <a:noFill/>
            <a:ln>
              <a:noFill/>
            </a:ln>
          </p:spPr>
          <p:txBody>
            <a:bodyPr wrap="square" rtlCol="0">
              <a:spAutoFit/>
            </a:bodyPr>
            <a:lstStyle/>
            <a:p>
              <a:pPr algn="ctr"/>
              <a:r>
                <a:rPr lang="zh-CN" altLang="en-US" sz="2200" b="1" dirty="0">
                  <a:solidFill>
                    <a:schemeClr val="bg1"/>
                  </a:solidFill>
                </a:rPr>
                <a:t>嬰兒期</a:t>
              </a:r>
              <a:endParaRPr lang="en-US" sz="2200" b="1" dirty="0">
                <a:solidFill>
                  <a:schemeClr val="bg1"/>
                </a:solidFill>
              </a:endParaRPr>
            </a:p>
          </p:txBody>
        </p:sp>
        <p:sp>
          <p:nvSpPr>
            <p:cNvPr id="10" name="TextBox 9">
              <a:extLst>
                <a:ext uri="{FF2B5EF4-FFF2-40B4-BE49-F238E27FC236}">
                  <a16:creationId xmlns:a16="http://schemas.microsoft.com/office/drawing/2014/main" id="{2E13996F-14FE-4904-B90A-A10B489134F6}"/>
                </a:ext>
              </a:extLst>
            </p:cNvPr>
            <p:cNvSpPr txBox="1"/>
            <p:nvPr/>
          </p:nvSpPr>
          <p:spPr>
            <a:xfrm>
              <a:off x="8341213" y="5110442"/>
              <a:ext cx="2234496" cy="486606"/>
            </a:xfrm>
            <a:prstGeom prst="rect">
              <a:avLst/>
            </a:prstGeom>
            <a:noFill/>
            <a:ln>
              <a:noFill/>
            </a:ln>
          </p:spPr>
          <p:txBody>
            <a:bodyPr wrap="square" rtlCol="0">
              <a:spAutoFit/>
            </a:bodyPr>
            <a:lstStyle/>
            <a:p>
              <a:pPr algn="ctr"/>
              <a:r>
                <a:rPr lang="zh-CN" altLang="en-US" sz="2200" b="1" dirty="0">
                  <a:solidFill>
                    <a:schemeClr val="bg1"/>
                  </a:solidFill>
                </a:rPr>
                <a:t>食物無保障</a:t>
              </a:r>
              <a:endParaRPr lang="en-US" sz="2200" b="1" dirty="0">
                <a:solidFill>
                  <a:schemeClr val="bg1"/>
                </a:solidFill>
              </a:endParaRPr>
            </a:p>
          </p:txBody>
        </p:sp>
        <p:sp>
          <p:nvSpPr>
            <p:cNvPr id="12" name="TextBox 11">
              <a:extLst>
                <a:ext uri="{FF2B5EF4-FFF2-40B4-BE49-F238E27FC236}">
                  <a16:creationId xmlns:a16="http://schemas.microsoft.com/office/drawing/2014/main" id="{E3D1E51E-FA75-42D9-9BA0-501477F0693C}"/>
                </a:ext>
              </a:extLst>
            </p:cNvPr>
            <p:cNvSpPr txBox="1"/>
            <p:nvPr/>
          </p:nvSpPr>
          <p:spPr>
            <a:xfrm>
              <a:off x="9034214" y="3853007"/>
              <a:ext cx="1541495" cy="486606"/>
            </a:xfrm>
            <a:prstGeom prst="rect">
              <a:avLst/>
            </a:prstGeom>
            <a:noFill/>
            <a:ln>
              <a:noFill/>
            </a:ln>
          </p:spPr>
          <p:txBody>
            <a:bodyPr wrap="square" rtlCol="0">
              <a:spAutoFit/>
            </a:bodyPr>
            <a:lstStyle/>
            <a:p>
              <a:pPr algn="ctr"/>
              <a:r>
                <a:rPr lang="zh-CN" altLang="en-US" sz="2200" b="1" dirty="0">
                  <a:solidFill>
                    <a:schemeClr val="bg1"/>
                  </a:solidFill>
                </a:rPr>
                <a:t>醫療</a:t>
              </a:r>
              <a:endParaRPr lang="en-US" sz="2200" b="1" dirty="0">
                <a:solidFill>
                  <a:schemeClr val="bg1"/>
                </a:solidFill>
              </a:endParaRPr>
            </a:p>
          </p:txBody>
        </p:sp>
        <p:sp>
          <p:nvSpPr>
            <p:cNvPr id="13" name="TextBox 12">
              <a:extLst>
                <a:ext uri="{FF2B5EF4-FFF2-40B4-BE49-F238E27FC236}">
                  <a16:creationId xmlns:a16="http://schemas.microsoft.com/office/drawing/2014/main" id="{617992A2-B95D-446E-8C46-CF6625455EBF}"/>
                </a:ext>
              </a:extLst>
            </p:cNvPr>
            <p:cNvSpPr txBox="1"/>
            <p:nvPr/>
          </p:nvSpPr>
          <p:spPr>
            <a:xfrm>
              <a:off x="8762535" y="4498192"/>
              <a:ext cx="1541495" cy="486606"/>
            </a:xfrm>
            <a:prstGeom prst="rect">
              <a:avLst/>
            </a:prstGeom>
            <a:noFill/>
            <a:ln>
              <a:noFill/>
            </a:ln>
          </p:spPr>
          <p:txBody>
            <a:bodyPr wrap="square" rtlCol="0">
              <a:spAutoFit/>
            </a:bodyPr>
            <a:lstStyle/>
            <a:p>
              <a:pPr algn="ctr"/>
              <a:r>
                <a:rPr lang="zh-CN" altLang="en-US" sz="2200" b="1" dirty="0">
                  <a:solidFill>
                    <a:schemeClr val="bg1"/>
                  </a:solidFill>
                </a:rPr>
                <a:t>教育</a:t>
              </a:r>
              <a:endParaRPr lang="en-US" sz="2200" b="1" dirty="0">
                <a:solidFill>
                  <a:schemeClr val="bg1"/>
                </a:solidFill>
              </a:endParaRPr>
            </a:p>
          </p:txBody>
        </p:sp>
        <p:sp>
          <p:nvSpPr>
            <p:cNvPr id="14" name="TextBox 13">
              <a:extLst>
                <a:ext uri="{FF2B5EF4-FFF2-40B4-BE49-F238E27FC236}">
                  <a16:creationId xmlns:a16="http://schemas.microsoft.com/office/drawing/2014/main" id="{9D5DCAC4-B1D5-4758-9EEB-C46D09280201}"/>
                </a:ext>
              </a:extLst>
            </p:cNvPr>
            <p:cNvSpPr txBox="1"/>
            <p:nvPr/>
          </p:nvSpPr>
          <p:spPr>
            <a:xfrm>
              <a:off x="9772737" y="2111633"/>
              <a:ext cx="1801823" cy="486606"/>
            </a:xfrm>
            <a:prstGeom prst="rect">
              <a:avLst/>
            </a:prstGeom>
            <a:noFill/>
            <a:ln>
              <a:noFill/>
            </a:ln>
          </p:spPr>
          <p:txBody>
            <a:bodyPr wrap="square" rtlCol="0">
              <a:spAutoFit/>
            </a:bodyPr>
            <a:lstStyle/>
            <a:p>
              <a:pPr algn="ctr"/>
              <a:r>
                <a:rPr lang="zh-CN" altLang="en-US" sz="2200" b="1" dirty="0">
                  <a:solidFill>
                    <a:schemeClr val="bg1"/>
                  </a:solidFill>
                </a:rPr>
                <a:t>就業</a:t>
              </a:r>
              <a:endParaRPr lang="en-US" sz="2200" b="1" dirty="0">
                <a:solidFill>
                  <a:schemeClr val="bg1"/>
                </a:solidFill>
              </a:endParaRPr>
            </a:p>
          </p:txBody>
        </p:sp>
        <p:sp>
          <p:nvSpPr>
            <p:cNvPr id="17" name="TextBox 16">
              <a:extLst>
                <a:ext uri="{FF2B5EF4-FFF2-40B4-BE49-F238E27FC236}">
                  <a16:creationId xmlns:a16="http://schemas.microsoft.com/office/drawing/2014/main" id="{D735B195-4C50-454C-9711-9C58C412121F}"/>
                </a:ext>
              </a:extLst>
            </p:cNvPr>
            <p:cNvSpPr txBox="1"/>
            <p:nvPr/>
          </p:nvSpPr>
          <p:spPr>
            <a:xfrm>
              <a:off x="9328295" y="3271360"/>
              <a:ext cx="1801823" cy="486606"/>
            </a:xfrm>
            <a:prstGeom prst="rect">
              <a:avLst/>
            </a:prstGeom>
            <a:noFill/>
            <a:ln>
              <a:noFill/>
            </a:ln>
          </p:spPr>
          <p:txBody>
            <a:bodyPr wrap="square" rtlCol="0">
              <a:spAutoFit/>
            </a:bodyPr>
            <a:lstStyle/>
            <a:p>
              <a:pPr algn="ctr"/>
              <a:r>
                <a:rPr lang="zh-CN" altLang="en-US" sz="2200" b="1" dirty="0">
                  <a:solidFill>
                    <a:schemeClr val="bg1"/>
                  </a:solidFill>
                </a:rPr>
                <a:t>收入</a:t>
              </a:r>
              <a:endParaRPr lang="en-US" sz="2200" b="1" dirty="0">
                <a:solidFill>
                  <a:schemeClr val="bg1"/>
                </a:solidFill>
              </a:endParaRPr>
            </a:p>
          </p:txBody>
        </p:sp>
        <p:sp>
          <p:nvSpPr>
            <p:cNvPr id="20" name="TextBox 19">
              <a:extLst>
                <a:ext uri="{FF2B5EF4-FFF2-40B4-BE49-F238E27FC236}">
                  <a16:creationId xmlns:a16="http://schemas.microsoft.com/office/drawing/2014/main" id="{3E7E06D1-1ACB-41D2-A0DF-E98EE6AD00A8}"/>
                </a:ext>
              </a:extLst>
            </p:cNvPr>
            <p:cNvSpPr txBox="1"/>
            <p:nvPr/>
          </p:nvSpPr>
          <p:spPr>
            <a:xfrm>
              <a:off x="9962012" y="2696011"/>
              <a:ext cx="1227394" cy="486606"/>
            </a:xfrm>
            <a:prstGeom prst="rect">
              <a:avLst/>
            </a:prstGeom>
            <a:noFill/>
            <a:ln>
              <a:noFill/>
            </a:ln>
          </p:spPr>
          <p:txBody>
            <a:bodyPr wrap="square" rtlCol="0">
              <a:spAutoFit/>
            </a:bodyPr>
            <a:lstStyle/>
            <a:p>
              <a:pPr algn="ctr"/>
              <a:r>
                <a:rPr lang="zh-CN" altLang="en-US" sz="2200" b="1" dirty="0">
                  <a:solidFill>
                    <a:schemeClr val="bg1"/>
                  </a:solidFill>
                </a:rPr>
                <a:t>住房</a:t>
              </a:r>
              <a:endParaRPr lang="en-US" sz="2200" b="1" dirty="0">
                <a:solidFill>
                  <a:schemeClr val="bg1"/>
                </a:solidFill>
              </a:endParaRPr>
            </a:p>
          </p:txBody>
        </p:sp>
        <p:sp>
          <p:nvSpPr>
            <p:cNvPr id="21" name="TextBox 20">
              <a:extLst>
                <a:ext uri="{FF2B5EF4-FFF2-40B4-BE49-F238E27FC236}">
                  <a16:creationId xmlns:a16="http://schemas.microsoft.com/office/drawing/2014/main" id="{9E3F51A0-F751-4070-AE4F-7DD047E0E208}"/>
                </a:ext>
              </a:extLst>
            </p:cNvPr>
            <p:cNvSpPr txBox="1"/>
            <p:nvPr/>
          </p:nvSpPr>
          <p:spPr>
            <a:xfrm>
              <a:off x="8678209" y="1034996"/>
              <a:ext cx="2253505" cy="486606"/>
            </a:xfrm>
            <a:prstGeom prst="rect">
              <a:avLst/>
            </a:prstGeom>
            <a:noFill/>
            <a:ln>
              <a:noFill/>
            </a:ln>
          </p:spPr>
          <p:txBody>
            <a:bodyPr wrap="square" rtlCol="0">
              <a:spAutoFit/>
            </a:bodyPr>
            <a:lstStyle/>
            <a:p>
              <a:pPr algn="ctr"/>
              <a:r>
                <a:rPr lang="zh-CN" altLang="en-US" sz="2200" b="1" dirty="0">
                  <a:solidFill>
                    <a:schemeClr val="bg1"/>
                  </a:solidFill>
                </a:rPr>
                <a:t>預期壽命</a:t>
              </a:r>
              <a:endParaRPr lang="en-US" sz="2200" b="1" dirty="0">
                <a:solidFill>
                  <a:schemeClr val="bg1"/>
                </a:solidFill>
              </a:endParaRPr>
            </a:p>
          </p:txBody>
        </p:sp>
        <p:sp>
          <p:nvSpPr>
            <p:cNvPr id="22" name="TextBox 21">
              <a:extLst>
                <a:ext uri="{FF2B5EF4-FFF2-40B4-BE49-F238E27FC236}">
                  <a16:creationId xmlns:a16="http://schemas.microsoft.com/office/drawing/2014/main" id="{549B8EDB-E1C9-4338-A141-1390DF549CF7}"/>
                </a:ext>
              </a:extLst>
            </p:cNvPr>
            <p:cNvSpPr txBox="1"/>
            <p:nvPr/>
          </p:nvSpPr>
          <p:spPr>
            <a:xfrm>
              <a:off x="8954357" y="1594281"/>
              <a:ext cx="2015310" cy="486606"/>
            </a:xfrm>
            <a:prstGeom prst="rect">
              <a:avLst/>
            </a:prstGeom>
            <a:noFill/>
            <a:ln>
              <a:noFill/>
            </a:ln>
          </p:spPr>
          <p:txBody>
            <a:bodyPr wrap="square" rtlCol="0">
              <a:spAutoFit/>
            </a:bodyPr>
            <a:lstStyle/>
            <a:p>
              <a:pPr algn="ctr"/>
              <a:r>
                <a:rPr lang="zh-CN" altLang="en-US" sz="2200" b="1" dirty="0">
                  <a:solidFill>
                    <a:schemeClr val="bg1"/>
                  </a:solidFill>
                </a:rPr>
                <a:t>環境</a:t>
              </a:r>
              <a:r>
                <a:rPr lang="en-US" sz="2200" b="1" dirty="0">
                  <a:solidFill>
                    <a:schemeClr val="bg1"/>
                  </a:solidFill>
                </a:rPr>
                <a:t>t</a:t>
              </a:r>
            </a:p>
          </p:txBody>
        </p:sp>
      </p:grpSp>
      <p:sp>
        <p:nvSpPr>
          <p:cNvPr id="23" name="TextBox 22">
            <a:extLst>
              <a:ext uri="{FF2B5EF4-FFF2-40B4-BE49-F238E27FC236}">
                <a16:creationId xmlns:a16="http://schemas.microsoft.com/office/drawing/2014/main" id="{96E71241-26DC-40B3-8E69-7B845E3B8E7D}"/>
              </a:ext>
            </a:extLst>
          </p:cNvPr>
          <p:cNvSpPr txBox="1"/>
          <p:nvPr/>
        </p:nvSpPr>
        <p:spPr>
          <a:xfrm>
            <a:off x="0" y="188072"/>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一生的</a:t>
            </a:r>
            <a:r>
              <a:rPr lang="zh-TW"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逆境和慢性壓力</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4" name="Straight Connector 23">
            <a:extLst>
              <a:ext uri="{FF2B5EF4-FFF2-40B4-BE49-F238E27FC236}">
                <a16:creationId xmlns:a16="http://schemas.microsoft.com/office/drawing/2014/main" id="{8233AF6E-7E6E-47E0-BF73-8AB1240D762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1EC8344B-AADB-4C64-BF4C-210AA1F76C26}"/>
              </a:ext>
            </a:extLst>
          </p:cNvPr>
          <p:cNvSpPr/>
          <p:nvPr/>
        </p:nvSpPr>
        <p:spPr>
          <a:xfrm>
            <a:off x="0" y="6285080"/>
            <a:ext cx="12192000" cy="522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2C8480-CA3A-4870-AC21-AAB4779F7D42}"/>
              </a:ext>
            </a:extLst>
          </p:cNvPr>
          <p:cNvSpPr txBox="1"/>
          <p:nvPr/>
        </p:nvSpPr>
        <p:spPr>
          <a:xfrm>
            <a:off x="142807" y="5960289"/>
            <a:ext cx="8706841" cy="292388"/>
          </a:xfrm>
          <a:prstGeom prst="rect">
            <a:avLst/>
          </a:prstGeom>
          <a:noFill/>
        </p:spPr>
        <p:txBody>
          <a:bodyPr wrap="square" rtlCol="0">
            <a:spAutoFit/>
          </a:bodyPr>
          <a:lstStyle/>
          <a:p>
            <a:r>
              <a:rPr lang="zh-TW" altLang="en-US" sz="1300" dirty="0"/>
              <a:t>金縣的種族差距：</a:t>
            </a:r>
            <a:r>
              <a:rPr lang="en-US" altLang="zh-TW" sz="1300" dirty="0"/>
              <a:t>[</a:t>
            </a:r>
            <a:r>
              <a:rPr lang="zh-TW" altLang="en-US" sz="1300" dirty="0"/>
              <a:t>此網頁為英文</a:t>
            </a:r>
            <a:r>
              <a:rPr lang="en-US" altLang="zh-TW" sz="1300" b="1" dirty="0"/>
              <a:t>]</a:t>
            </a:r>
            <a:r>
              <a:rPr lang="en-US" sz="1300" b="1" dirty="0">
                <a:hlinkClick r:id="rId4"/>
              </a:rPr>
              <a:t>https://kingcounty.gov/depts/health/data/race-gaps.aspx</a:t>
            </a:r>
            <a:endParaRPr lang="en-US" sz="1300" b="1" dirty="0"/>
          </a:p>
        </p:txBody>
      </p:sp>
      <p:sp>
        <p:nvSpPr>
          <p:cNvPr id="11" name="TextBox 10">
            <a:extLst>
              <a:ext uri="{FF2B5EF4-FFF2-40B4-BE49-F238E27FC236}">
                <a16:creationId xmlns:a16="http://schemas.microsoft.com/office/drawing/2014/main" id="{ABE1DDA3-A079-44FC-B7C2-CA39D7B5318A}"/>
              </a:ext>
            </a:extLst>
          </p:cNvPr>
          <p:cNvSpPr txBox="1"/>
          <p:nvPr/>
        </p:nvSpPr>
        <p:spPr>
          <a:xfrm>
            <a:off x="142807" y="6387965"/>
            <a:ext cx="12468447" cy="553998"/>
          </a:xfrm>
          <a:prstGeom prst="rect">
            <a:avLst/>
          </a:prstGeom>
          <a:noFill/>
        </p:spPr>
        <p:txBody>
          <a:bodyPr wrap="square" rtlCol="0">
            <a:spAutoFit/>
          </a:bodyPr>
          <a:lstStyle/>
          <a:p>
            <a:r>
              <a:rPr lang="zh-TW" altLang="en-US" sz="1500" dirty="0"/>
              <a:t>種族主義是金縣的公共衛生危機</a:t>
            </a:r>
            <a:r>
              <a:rPr lang="en-US" sz="1500" dirty="0"/>
              <a:t>: </a:t>
            </a:r>
            <a:r>
              <a:rPr lang="en-US" sz="1500" dirty="0">
                <a:hlinkClick r:id="rId5"/>
              </a:rPr>
              <a:t>https://www.kingcounty.gov/elected/executive/constantine/initiatives/racism-public-health-crisis.aspx</a:t>
            </a:r>
            <a:endParaRPr lang="en-US" sz="1500" dirty="0"/>
          </a:p>
          <a:p>
            <a:r>
              <a:rPr lang="en-US" sz="1500" dirty="0"/>
              <a:t> </a:t>
            </a:r>
          </a:p>
        </p:txBody>
      </p:sp>
      <p:sp>
        <p:nvSpPr>
          <p:cNvPr id="5" name="Rectangle 4">
            <a:extLst>
              <a:ext uri="{FF2B5EF4-FFF2-40B4-BE49-F238E27FC236}">
                <a16:creationId xmlns:a16="http://schemas.microsoft.com/office/drawing/2014/main" id="{22116F5A-5C04-4076-85ED-784E1C2C6DBF}"/>
              </a:ext>
            </a:extLst>
          </p:cNvPr>
          <p:cNvSpPr/>
          <p:nvPr/>
        </p:nvSpPr>
        <p:spPr>
          <a:xfrm>
            <a:off x="142807" y="1730963"/>
            <a:ext cx="7512892" cy="2993127"/>
          </a:xfrm>
          <a:prstGeom prst="rect">
            <a:avLst/>
          </a:prstGeom>
        </p:spPr>
        <p:txBody>
          <a:bodyPr wrap="square">
            <a:spAutoFit/>
          </a:bodyPr>
          <a:lstStyle/>
          <a:p>
            <a:r>
              <a:rPr lang="zh-TW" altLang="en-US" sz="1350" dirty="0">
                <a:latin typeface="DengXian" panose="02010600030101010101" pitchFamily="2" charset="-122"/>
                <a:ea typeface="DengXian" panose="02010600030101010101" pitchFamily="2" charset="-122"/>
              </a:rPr>
              <a:t>金縣的種族差距：種族主義是公共衛生危機</a:t>
            </a:r>
            <a:endParaRPr lang="en-US" altLang="zh-TW" sz="1350" dirty="0">
              <a:latin typeface="DengXian" panose="02010600030101010101" pitchFamily="2" charset="-122"/>
              <a:ea typeface="DengXian" panose="02010600030101010101" pitchFamily="2" charset="-122"/>
            </a:endParaRPr>
          </a:p>
          <a:p>
            <a:endParaRPr lang="en-US" sz="1250" b="1" dirty="0">
              <a:solidFill>
                <a:srgbClr val="264C5D"/>
              </a:solidFill>
              <a:latin typeface="DengXian" panose="02010600030101010101" pitchFamily="2" charset="-122"/>
              <a:ea typeface="DengXian" panose="02010600030101010101" pitchFamily="2" charset="-122"/>
            </a:endParaRPr>
          </a:p>
          <a:p>
            <a:r>
              <a:rPr lang="zh-TW" altLang="en-US" sz="1250" dirty="0">
                <a:solidFill>
                  <a:srgbClr val="23221F"/>
                </a:solidFill>
                <a:latin typeface="DengXian" panose="02010600030101010101" pitchFamily="2" charset="-122"/>
                <a:ea typeface="DengXian" panose="02010600030101010101" pitchFamily="2" charset="-122"/>
              </a:rPr>
              <a:t>當今許多政策和做法繼續建立並支持有利於白人個人健康和經濟繁榮的製度，卻以黑人個人為代價。系統種族主義和慢性壓力的影響在黑人的一生中累積，是種族歧視和世代相傳的結果。我們演示的數據提供了整個生命週期的快照，以突出顯示種族歧視和系統性壓迫性政策和習俗如何繼續對本地黑人居民的生活產生影響，而與金縣的白人居民相比，產生了不成比例的影響。</a:t>
            </a:r>
            <a:endParaRPr lang="en-US" altLang="zh-TW" sz="1250" dirty="0">
              <a:solidFill>
                <a:srgbClr val="23221F"/>
              </a:solidFill>
              <a:latin typeface="DengXian" panose="02010600030101010101" pitchFamily="2" charset="-122"/>
              <a:ea typeface="DengXian" panose="02010600030101010101" pitchFamily="2" charset="-122"/>
            </a:endParaRPr>
          </a:p>
          <a:p>
            <a:endParaRPr lang="en-US" sz="1250" dirty="0">
              <a:solidFill>
                <a:srgbClr val="23221F"/>
              </a:solidFill>
              <a:latin typeface="DengXian" panose="02010600030101010101" pitchFamily="2" charset="-122"/>
              <a:ea typeface="DengXian" panose="02010600030101010101" pitchFamily="2" charset="-122"/>
            </a:endParaRPr>
          </a:p>
          <a:p>
            <a:pPr>
              <a:buFont typeface="Arial" panose="020B0604020202020204" pitchFamily="34" charset="0"/>
              <a:buChar char="•"/>
            </a:pPr>
            <a:r>
              <a:rPr lang="zh-TW" altLang="en-US" sz="1250" dirty="0">
                <a:solidFill>
                  <a:srgbClr val="3C7893"/>
                </a:solidFill>
                <a:latin typeface="DengXian" panose="02010600030101010101" pitchFamily="2" charset="-122"/>
                <a:ea typeface="DengXian" panose="02010600030101010101" pitchFamily="2" charset="-122"/>
                <a:hlinkClick r:id="rId6"/>
              </a:rPr>
              <a:t>下載數據演示文稿</a:t>
            </a:r>
            <a:r>
              <a:rPr lang="en-US" sz="1250" dirty="0">
                <a:solidFill>
                  <a:srgbClr val="23221F"/>
                </a:solidFill>
                <a:latin typeface="DengXian" panose="02010600030101010101" pitchFamily="2" charset="-122"/>
                <a:ea typeface="DengXian" panose="02010600030101010101" pitchFamily="2" charset="-122"/>
              </a:rPr>
              <a:t> (PDF)</a:t>
            </a:r>
          </a:p>
          <a:p>
            <a:br>
              <a:rPr lang="en-US" sz="1250" dirty="0">
                <a:solidFill>
                  <a:srgbClr val="23221F"/>
                </a:solidFill>
                <a:latin typeface="DengXian" panose="02010600030101010101" pitchFamily="2" charset="-122"/>
                <a:ea typeface="DengXian" panose="02010600030101010101" pitchFamily="2" charset="-122"/>
              </a:rPr>
            </a:br>
            <a:r>
              <a:rPr lang="zh-TW" altLang="en-US" sz="1250" dirty="0">
                <a:solidFill>
                  <a:srgbClr val="23221F"/>
                </a:solidFill>
                <a:latin typeface="DengXian" panose="02010600030101010101" pitchFamily="2" charset="-122"/>
                <a:ea typeface="DengXian" panose="02010600030101010101" pitchFamily="2" charset="-122"/>
              </a:rPr>
              <a:t>如果您有興趣將此</a:t>
            </a:r>
            <a:r>
              <a:rPr lang="en-US" altLang="zh-TW" sz="1250" dirty="0">
                <a:solidFill>
                  <a:srgbClr val="23221F"/>
                </a:solidFill>
                <a:latin typeface="DengXian" panose="02010600030101010101" pitchFamily="2" charset="-122"/>
                <a:ea typeface="DengXian" panose="02010600030101010101" pitchFamily="2" charset="-122"/>
              </a:rPr>
              <a:t>PDF</a:t>
            </a:r>
            <a:r>
              <a:rPr lang="zh-TW" altLang="en-US" sz="1250" dirty="0">
                <a:solidFill>
                  <a:srgbClr val="23221F"/>
                </a:solidFill>
                <a:latin typeface="DengXian" panose="02010600030101010101" pitchFamily="2" charset="-122"/>
                <a:ea typeface="DengXian" panose="02010600030101010101" pitchFamily="2" charset="-122"/>
              </a:rPr>
              <a:t>演示文稿中的內容合併到</a:t>
            </a:r>
            <a:r>
              <a:rPr lang="en-US" altLang="zh-TW" sz="1250" dirty="0">
                <a:solidFill>
                  <a:srgbClr val="23221F"/>
                </a:solidFill>
                <a:latin typeface="DengXian" panose="02010600030101010101" pitchFamily="2" charset="-122"/>
                <a:ea typeface="DengXian" panose="02010600030101010101" pitchFamily="2" charset="-122"/>
              </a:rPr>
              <a:t>PowerPoint</a:t>
            </a:r>
            <a:r>
              <a:rPr lang="zh-TW" altLang="en-US" sz="1250" dirty="0">
                <a:solidFill>
                  <a:srgbClr val="23221F"/>
                </a:solidFill>
                <a:latin typeface="DengXian" panose="02010600030101010101" pitchFamily="2" charset="-122"/>
                <a:ea typeface="DengXian" panose="02010600030101010101" pitchFamily="2" charset="-122"/>
              </a:rPr>
              <a:t>中，建議使用相關</a:t>
            </a:r>
            <a:r>
              <a:rPr lang="en-US" altLang="zh-TW" sz="1250" dirty="0">
                <a:solidFill>
                  <a:srgbClr val="23221F"/>
                </a:solidFill>
                <a:latin typeface="DengXian" panose="02010600030101010101" pitchFamily="2" charset="-122"/>
                <a:ea typeface="DengXian" panose="02010600030101010101" pitchFamily="2" charset="-122"/>
              </a:rPr>
              <a:t>PDF</a:t>
            </a:r>
            <a:r>
              <a:rPr lang="zh-TW" altLang="en-US" sz="1250" dirty="0">
                <a:solidFill>
                  <a:srgbClr val="23221F"/>
                </a:solidFill>
                <a:latin typeface="DengXian" panose="02010600030101010101" pitchFamily="2" charset="-122"/>
                <a:ea typeface="DengXian" panose="02010600030101010101" pitchFamily="2" charset="-122"/>
              </a:rPr>
              <a:t>頁面的屏幕截圖並將其複製到幻燈片中。這將保留</a:t>
            </a:r>
            <a:r>
              <a:rPr lang="en-US" altLang="zh-TW" sz="1250" dirty="0">
                <a:solidFill>
                  <a:srgbClr val="23221F"/>
                </a:solidFill>
                <a:latin typeface="DengXian" panose="02010600030101010101" pitchFamily="2" charset="-122"/>
                <a:ea typeface="DengXian" panose="02010600030101010101" pitchFamily="2" charset="-122"/>
              </a:rPr>
              <a:t>PDF</a:t>
            </a:r>
            <a:r>
              <a:rPr lang="zh-TW" altLang="en-US" sz="1250" dirty="0">
                <a:solidFill>
                  <a:srgbClr val="23221F"/>
                </a:solidFill>
                <a:latin typeface="DengXian" panose="02010600030101010101" pitchFamily="2" charset="-122"/>
                <a:ea typeface="DengXian" panose="02010600030101010101" pitchFamily="2" charset="-122"/>
              </a:rPr>
              <a:t>演示文稿中包含的所有格式，數據和內容。</a:t>
            </a:r>
          </a:p>
          <a:p>
            <a:r>
              <a:rPr lang="zh-TW" altLang="en-US" sz="1250" dirty="0">
                <a:solidFill>
                  <a:srgbClr val="23221F"/>
                </a:solidFill>
                <a:latin typeface="DengXian" panose="02010600030101010101" pitchFamily="2" charset="-122"/>
                <a:ea typeface="DengXian" panose="02010600030101010101" pitchFamily="2" charset="-122"/>
              </a:rPr>
              <a:t>公共衛生</a:t>
            </a:r>
            <a:r>
              <a:rPr lang="en-US" altLang="zh-TW" sz="1250" dirty="0">
                <a:solidFill>
                  <a:srgbClr val="23221F"/>
                </a:solidFill>
                <a:latin typeface="DengXian" panose="02010600030101010101" pitchFamily="2" charset="-122"/>
                <a:ea typeface="DengXian" panose="02010600030101010101" pitchFamily="2" charset="-122"/>
              </a:rPr>
              <a:t>–</a:t>
            </a:r>
            <a:r>
              <a:rPr lang="zh-TW" altLang="en-US" sz="1250" dirty="0">
                <a:solidFill>
                  <a:srgbClr val="23221F"/>
                </a:solidFill>
                <a:latin typeface="DengXian" panose="02010600030101010101" pitchFamily="2" charset="-122"/>
                <a:ea typeface="DengXian" panose="02010600030101010101" pitchFamily="2" charset="-122"/>
              </a:rPr>
              <a:t>西雅圖和金縣致力於與社區組織和領導人建立更強大和資源更豐富的伙伴關係，以破壞和消除種族主義。我們認識到，無論在歷史上還是現在，金縣都一直在維護和延續結構性種族主義，作為一個機構，我們必須在拆除以白人至上為基礎的壓迫性制度中發揮至關重要的作用。在我們繼續進行轉型的過程中，這些數據可作為投資資源</a:t>
            </a:r>
            <a:r>
              <a:rPr lang="zh-CN" altLang="en-US" sz="1250" dirty="0">
                <a:solidFill>
                  <a:srgbClr val="23221F"/>
                </a:solidFill>
                <a:latin typeface="DengXian" panose="02010600030101010101" pitchFamily="2" charset="-122"/>
                <a:ea typeface="DengXian" panose="02010600030101010101" pitchFamily="2" charset="-122"/>
              </a:rPr>
              <a:t>、制定</a:t>
            </a:r>
            <a:r>
              <a:rPr lang="zh-TW" altLang="en-US" sz="1250" dirty="0">
                <a:solidFill>
                  <a:srgbClr val="23221F"/>
                </a:solidFill>
                <a:latin typeface="DengXian" panose="02010600030101010101" pitchFamily="2" charset="-122"/>
                <a:ea typeface="DengXian" panose="02010600030101010101" pitchFamily="2" charset="-122"/>
              </a:rPr>
              <a:t>計劃和政策的基礎。</a:t>
            </a:r>
            <a:endParaRPr lang="en-US" sz="1250" dirty="0">
              <a:solidFill>
                <a:srgbClr val="23221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2537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76200" y="141516"/>
            <a:ext cx="11789229" cy="400110"/>
          </a:xfrm>
          <a:prstGeom prst="rect">
            <a:avLst/>
          </a:prstGeom>
          <a:noFill/>
        </p:spPr>
        <p:txBody>
          <a:bodyPr wrap="square" rtlCol="0">
            <a:spAutoFit/>
          </a:bodyPr>
          <a:lstStyle/>
          <a:p>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Agenda</a:t>
            </a:r>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議程</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1759170" y="2164167"/>
            <a:ext cx="10432830" cy="553998"/>
          </a:xfrm>
          <a:prstGeom prst="rect">
            <a:avLst/>
          </a:prstGeom>
          <a:noFill/>
        </p:spPr>
        <p:txBody>
          <a:bodyPr wrap="square" rtlCol="0">
            <a:spAutoFit/>
          </a:bodyPr>
          <a:lstStyle/>
          <a:p>
            <a:r>
              <a:rPr lang="zh-CN" altLang="en-US" sz="3000" dirty="0"/>
              <a:t>金縣的人口統計</a:t>
            </a:r>
            <a:r>
              <a:rPr lang="en-US" altLang="zh-CN" sz="3000" dirty="0"/>
              <a:t>&amp;</a:t>
            </a:r>
            <a:r>
              <a:rPr lang="zh-CN" altLang="en-US" sz="3000" dirty="0"/>
              <a:t>語言</a:t>
            </a:r>
            <a:endParaRPr lang="en-US" sz="3000" dirty="0"/>
          </a:p>
        </p:txBody>
      </p:sp>
      <p:pic>
        <p:nvPicPr>
          <p:cNvPr id="13" name="Picture 12"/>
          <p:cNvPicPr>
            <a:picLocks noChangeAspect="1"/>
          </p:cNvPicPr>
          <p:nvPr/>
        </p:nvPicPr>
        <p:blipFill>
          <a:blip r:embed="rId3">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2242144"/>
            <a:ext cx="859896" cy="554365"/>
          </a:xfrm>
          <a:prstGeom prst="rect">
            <a:avLst/>
          </a:prstGeom>
        </p:spPr>
      </p:pic>
      <p:pic>
        <p:nvPicPr>
          <p:cNvPr id="19" name="Picture 18"/>
          <p:cNvPicPr>
            <a:picLocks noChangeAspect="1"/>
          </p:cNvPicPr>
          <p:nvPr/>
        </p:nvPicPr>
        <p:blipFill>
          <a:blip r:embed="rId4">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3317559"/>
            <a:ext cx="1000632" cy="812570"/>
          </a:xfrm>
          <a:prstGeom prst="rect">
            <a:avLst/>
          </a:prstGeom>
        </p:spPr>
      </p:pic>
      <p:sp>
        <p:nvSpPr>
          <p:cNvPr id="20" name="TextBox 19"/>
          <p:cNvSpPr txBox="1"/>
          <p:nvPr/>
        </p:nvSpPr>
        <p:spPr>
          <a:xfrm>
            <a:off x="1759170" y="3159470"/>
            <a:ext cx="10432830" cy="1015663"/>
          </a:xfrm>
          <a:prstGeom prst="rect">
            <a:avLst/>
          </a:prstGeom>
          <a:noFill/>
        </p:spPr>
        <p:txBody>
          <a:bodyPr wrap="square" rtlCol="0">
            <a:spAutoFit/>
          </a:bodyPr>
          <a:lstStyle/>
          <a:p>
            <a:r>
              <a:rPr lang="zh-CN" altLang="en-US" sz="3000" dirty="0"/>
              <a:t>哪些方面正在好轉</a:t>
            </a:r>
            <a:r>
              <a:rPr lang="en-US" sz="3000" dirty="0"/>
              <a:t>?  </a:t>
            </a:r>
          </a:p>
          <a:p>
            <a:r>
              <a:rPr lang="zh-CN" altLang="en-US" sz="3000" dirty="0"/>
              <a:t>哪些方面沒有改善，或正在惡化？</a:t>
            </a:r>
            <a:endParaRPr lang="en-US" sz="3000" dirty="0"/>
          </a:p>
        </p:txBody>
      </p:sp>
      <p:pic>
        <p:nvPicPr>
          <p:cNvPr id="21" name="Picture 20"/>
          <p:cNvPicPr>
            <a:picLocks noChangeAspect="1"/>
          </p:cNvPicPr>
          <p:nvPr/>
        </p:nvPicPr>
        <p:blipFill>
          <a:blip r:embed="rId5">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38157" y="4379210"/>
            <a:ext cx="986142" cy="915463"/>
          </a:xfrm>
          <a:prstGeom prst="rect">
            <a:avLst/>
          </a:prstGeom>
        </p:spPr>
      </p:pic>
      <p:sp>
        <p:nvSpPr>
          <p:cNvPr id="22" name="TextBox 21"/>
          <p:cNvSpPr txBox="1"/>
          <p:nvPr/>
        </p:nvSpPr>
        <p:spPr>
          <a:xfrm>
            <a:off x="1759170" y="4482765"/>
            <a:ext cx="10432830" cy="2492990"/>
          </a:xfrm>
          <a:prstGeom prst="rect">
            <a:avLst/>
          </a:prstGeom>
          <a:noFill/>
        </p:spPr>
        <p:txBody>
          <a:bodyPr wrap="square" rtlCol="0">
            <a:spAutoFit/>
          </a:bodyPr>
          <a:lstStyle/>
          <a:p>
            <a:r>
              <a:rPr lang="zh-CN" altLang="en-US" sz="3000" dirty="0"/>
              <a:t>金縣的社會</a:t>
            </a:r>
            <a:r>
              <a:rPr lang="en-US" altLang="zh-CN" sz="3000" dirty="0"/>
              <a:t>&amp;</a:t>
            </a:r>
            <a:r>
              <a:rPr lang="zh-CN" altLang="en-US" sz="3000" dirty="0"/>
              <a:t>衛生快照</a:t>
            </a:r>
            <a:endParaRPr lang="en-US" sz="3000" dirty="0"/>
          </a:p>
          <a:p>
            <a:pPr marL="285750" indent="-285750">
              <a:buFont typeface="Arial" panose="020B0604020202020204" pitchFamily="34" charset="0"/>
              <a:buChar char="•"/>
            </a:pPr>
            <a:r>
              <a:rPr lang="zh-CN" altLang="en-US" dirty="0"/>
              <a:t>社區優先事項</a:t>
            </a:r>
            <a:endParaRPr lang="en-US" dirty="0"/>
          </a:p>
          <a:p>
            <a:pPr marL="285750" indent="-285750">
              <a:buFont typeface="Arial" panose="020B0604020202020204" pitchFamily="34" charset="0"/>
              <a:buChar char="•"/>
            </a:pPr>
            <a:r>
              <a:rPr lang="zh-CN" altLang="en-US" dirty="0"/>
              <a:t>預期壽命</a:t>
            </a:r>
            <a:endParaRPr lang="en-US" dirty="0"/>
          </a:p>
          <a:p>
            <a:pPr marL="285750" indent="-285750">
              <a:buFont typeface="Arial" panose="020B0604020202020204" pitchFamily="34" charset="0"/>
              <a:buChar char="•"/>
            </a:pPr>
            <a:r>
              <a:rPr lang="zh-CN" altLang="en-US" dirty="0"/>
              <a:t>目前電子煙或</a:t>
            </a:r>
            <a:r>
              <a:rPr lang="en-US" dirty="0"/>
              <a:t>vape</a:t>
            </a:r>
            <a:r>
              <a:rPr lang="zh-CN" altLang="en-US" dirty="0"/>
              <a:t>筆的使用</a:t>
            </a:r>
            <a:endParaRPr lang="en-US" dirty="0"/>
          </a:p>
          <a:p>
            <a:pPr marL="285750" indent="-285750">
              <a:buFont typeface="Arial" panose="020B0604020202020204" pitchFamily="34" charset="0"/>
              <a:buChar char="•"/>
            </a:pPr>
            <a:r>
              <a:rPr lang="zh-CN" altLang="en-US" dirty="0"/>
              <a:t>意外受傷導致的身亡</a:t>
            </a:r>
            <a:endParaRPr lang="en-US" dirty="0"/>
          </a:p>
          <a:p>
            <a:pPr marL="285750" indent="-285750">
              <a:buFont typeface="Arial" panose="020B0604020202020204" pitchFamily="34" charset="0"/>
              <a:buChar char="•"/>
            </a:pPr>
            <a:r>
              <a:rPr lang="zh-CN" altLang="en-US" dirty="0"/>
              <a:t>心裡健康</a:t>
            </a:r>
            <a:endParaRPr lang="en-US" dirty="0"/>
          </a:p>
          <a:p>
            <a:pPr marL="285750" indent="-285750">
              <a:buFont typeface="Arial" panose="020B0604020202020204" pitchFamily="34" charset="0"/>
              <a:buChar char="•"/>
            </a:pPr>
            <a:r>
              <a:rPr lang="zh-CN" altLang="en-US" dirty="0"/>
              <a:t>食物無保障</a:t>
            </a:r>
            <a:endParaRPr lang="en-US" dirty="0"/>
          </a:p>
          <a:p>
            <a:endParaRPr lang="en-US" dirty="0"/>
          </a:p>
        </p:txBody>
      </p:sp>
      <p:cxnSp>
        <p:nvCxnSpPr>
          <p:cNvPr id="27" name="Straight Connector 26"/>
          <p:cNvCxnSpPr/>
          <p:nvPr/>
        </p:nvCxnSpPr>
        <p:spPr>
          <a:xfrm>
            <a:off x="1624299" y="676832"/>
            <a:ext cx="0" cy="61058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A6C57A-ECD6-48E3-B7B5-7DBD446C8621}"/>
              </a:ext>
            </a:extLst>
          </p:cNvPr>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47647" b="16755"/>
          <a:stretch/>
        </p:blipFill>
        <p:spPr>
          <a:xfrm>
            <a:off x="722824" y="1011401"/>
            <a:ext cx="645941" cy="753201"/>
          </a:xfrm>
          <a:prstGeom prst="rect">
            <a:avLst/>
          </a:prstGeom>
        </p:spPr>
      </p:pic>
      <p:sp>
        <p:nvSpPr>
          <p:cNvPr id="17" name="TextBox 16">
            <a:extLst>
              <a:ext uri="{FF2B5EF4-FFF2-40B4-BE49-F238E27FC236}">
                <a16:creationId xmlns:a16="http://schemas.microsoft.com/office/drawing/2014/main" id="{44147097-B995-431C-9DA8-2A5CD9070D4C}"/>
              </a:ext>
            </a:extLst>
          </p:cNvPr>
          <p:cNvSpPr txBox="1"/>
          <p:nvPr/>
        </p:nvSpPr>
        <p:spPr>
          <a:xfrm>
            <a:off x="1759170" y="1057079"/>
            <a:ext cx="10432830" cy="553998"/>
          </a:xfrm>
          <a:prstGeom prst="rect">
            <a:avLst/>
          </a:prstGeom>
          <a:noFill/>
        </p:spPr>
        <p:txBody>
          <a:bodyPr wrap="square" rtlCol="0">
            <a:spAutoFit/>
          </a:bodyPr>
          <a:lstStyle/>
          <a:p>
            <a:r>
              <a:rPr lang="zh-CN" altLang="en-US" sz="3000" dirty="0"/>
              <a:t>金縣需要監測的</a:t>
            </a:r>
            <a:r>
              <a:rPr lang="en-US" sz="3000" dirty="0"/>
              <a:t>COVID-19 &amp; </a:t>
            </a:r>
            <a:r>
              <a:rPr lang="zh-CN" altLang="en-US" sz="3000" dirty="0"/>
              <a:t>其他方面</a:t>
            </a:r>
            <a:endParaRPr lang="en-US" sz="3000" dirty="0"/>
          </a:p>
        </p:txBody>
      </p:sp>
    </p:spTree>
    <p:extLst>
      <p:ext uri="{BB962C8B-B14F-4D97-AF65-F5344CB8AC3E}">
        <p14:creationId xmlns:p14="http://schemas.microsoft.com/office/powerpoint/2010/main" val="38421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26078" y="631372"/>
            <a:ext cx="45719"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有關</a:t>
            </a: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a:t>
            </a:r>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“金縣醫院為了更健康的社區</a:t>
            </a:r>
            <a:r>
              <a:rPr lang="en-US" altLang="zh-CN"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(HHC)</a:t>
            </a:r>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合作組織</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7" name="Content Placeholder 7"/>
          <p:cNvSpPr txBox="1">
            <a:spLocks/>
          </p:cNvSpPr>
          <p:nvPr/>
        </p:nvSpPr>
        <p:spPr>
          <a:xfrm>
            <a:off x="316342" y="1128424"/>
            <a:ext cx="9160853" cy="58396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金縣</a:t>
            </a:r>
            <a:r>
              <a:rPr lang="zh-TW" altLang="en-US" sz="2400" dirty="0">
                <a:latin typeface="DengXian" panose="02010600030101010101" pitchFamily="2" charset="-122"/>
                <a:ea typeface="DengXian" panose="02010600030101010101" pitchFamily="2" charset="-122"/>
              </a:rPr>
              <a:t>醫院</a:t>
            </a:r>
            <a:r>
              <a:rPr lang="zh-CN" altLang="en-US" sz="2400" dirty="0">
                <a:latin typeface="DengXian" panose="02010600030101010101" pitchFamily="2" charset="-122"/>
                <a:ea typeface="DengXian" panose="02010600030101010101" pitchFamily="2" charset="-122"/>
              </a:rPr>
              <a:t>為了更健康的社區</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包括：</a:t>
            </a:r>
            <a:endParaRPr lang="en-US" sz="500" dirty="0">
              <a:latin typeface="DengXian" panose="02010600030101010101" pitchFamily="2" charset="-122"/>
              <a:ea typeface="DengXian" panose="02010600030101010101" pitchFamily="2" charset="-122"/>
            </a:endParaRPr>
          </a:p>
          <a:p>
            <a:pPr marL="736600"/>
            <a:r>
              <a:rPr lang="zh-CN" altLang="en-US" sz="2200" dirty="0">
                <a:latin typeface="DengXian" panose="02010600030101010101" pitchFamily="2" charset="-122"/>
                <a:ea typeface="DengXian" panose="02010600030101010101" pitchFamily="2" charset="-122"/>
              </a:rPr>
              <a:t>公共衛生</a:t>
            </a:r>
            <a:r>
              <a:rPr lang="en-US" sz="2200" dirty="0">
                <a:latin typeface="DengXian" panose="02010600030101010101" pitchFamily="2" charset="-122"/>
                <a:ea typeface="DengXian" panose="02010600030101010101" pitchFamily="2" charset="-122"/>
              </a:rPr>
              <a:t> –</a:t>
            </a:r>
            <a:r>
              <a:rPr lang="zh-CN" altLang="en-US" sz="2200" dirty="0">
                <a:latin typeface="DengXian" panose="02010600030101010101" pitchFamily="2" charset="-122"/>
                <a:ea typeface="DengXian" panose="02010600030101010101" pitchFamily="2" charset="-122"/>
              </a:rPr>
              <a:t>西雅圖</a:t>
            </a:r>
            <a:r>
              <a:rPr lang="en-US" altLang="zh-CN" sz="2200" dirty="0">
                <a:latin typeface="DengXian" panose="02010600030101010101" pitchFamily="2" charset="-122"/>
                <a:ea typeface="DengXian" panose="02010600030101010101" pitchFamily="2" charset="-122"/>
              </a:rPr>
              <a:t>&amp;</a:t>
            </a:r>
            <a:r>
              <a:rPr lang="zh-CN" altLang="en-US" sz="2200" dirty="0">
                <a:latin typeface="DengXian" panose="02010600030101010101" pitchFamily="2" charset="-122"/>
                <a:ea typeface="DengXian" panose="02010600030101010101" pitchFamily="2" charset="-122"/>
              </a:rPr>
              <a:t>金縣</a:t>
            </a:r>
            <a:r>
              <a:rPr lang="en-US" sz="2200" dirty="0">
                <a:latin typeface="DengXian" panose="02010600030101010101" pitchFamily="2" charset="-122"/>
                <a:ea typeface="DengXian" panose="02010600030101010101" pitchFamily="2" charset="-122"/>
              </a:rPr>
              <a:t> </a:t>
            </a:r>
          </a:p>
          <a:p>
            <a:pPr marL="736600"/>
            <a:r>
              <a:rPr lang="en-US" sz="2200" dirty="0">
                <a:latin typeface="DengXian" panose="02010600030101010101" pitchFamily="2" charset="-122"/>
                <a:ea typeface="DengXian" panose="02010600030101010101" pitchFamily="2" charset="-122"/>
              </a:rPr>
              <a:t>10</a:t>
            </a:r>
            <a:r>
              <a:rPr lang="zh-CN" altLang="en-US" sz="2200" dirty="0">
                <a:latin typeface="DengXian" panose="02010600030101010101" pitchFamily="2" charset="-122"/>
                <a:ea typeface="DengXian" panose="02010600030101010101" pitchFamily="2" charset="-122"/>
              </a:rPr>
              <a:t>家醫院</a:t>
            </a:r>
            <a:r>
              <a:rPr lang="en-US" altLang="zh-CN" sz="2200" dirty="0">
                <a:latin typeface="DengXian" panose="02010600030101010101" pitchFamily="2" charset="-122"/>
                <a:ea typeface="DengXian" panose="02010600030101010101" pitchFamily="2" charset="-122"/>
              </a:rPr>
              <a:t>/</a:t>
            </a:r>
            <a:r>
              <a:rPr lang="zh-CN" altLang="en-US" sz="2200" dirty="0">
                <a:latin typeface="DengXian" panose="02010600030101010101" pitchFamily="2" charset="-122"/>
                <a:ea typeface="DengXian" panose="02010600030101010101" pitchFamily="2" charset="-122"/>
              </a:rPr>
              <a:t>衛生系統</a:t>
            </a:r>
            <a:r>
              <a:rPr lang="en-US" sz="2200" dirty="0">
                <a:latin typeface="DengXian" panose="02010600030101010101" pitchFamily="2" charset="-122"/>
                <a:ea typeface="DengXian" panose="02010600030101010101" pitchFamily="2" charset="-122"/>
              </a:rPr>
              <a:t> </a:t>
            </a:r>
          </a:p>
          <a:p>
            <a:pPr marL="736600"/>
            <a:r>
              <a:rPr lang="zh-CN" altLang="en-US" sz="2200" dirty="0">
                <a:latin typeface="DengXian" panose="02010600030101010101" pitchFamily="2" charset="-122"/>
                <a:ea typeface="DengXian" panose="02010600030101010101" pitchFamily="2" charset="-122"/>
              </a:rPr>
              <a:t>華盛頓州醫院協會</a:t>
            </a:r>
            <a:endParaRPr lang="en-US" sz="500" dirty="0">
              <a:latin typeface="DengXian" panose="02010600030101010101" pitchFamily="2" charset="-122"/>
              <a:ea typeface="DengXian" panose="02010600030101010101" pitchFamily="2" charset="-122"/>
            </a:endParaRPr>
          </a:p>
          <a:p>
            <a:pPr marL="0" indent="0">
              <a:buNone/>
            </a:pPr>
            <a:r>
              <a:rPr lang="zh-CN" altLang="en-US" sz="2200" dirty="0">
                <a:latin typeface="DengXian" panose="02010600030101010101" pitchFamily="2" charset="-122"/>
                <a:ea typeface="DengXian" panose="02010600030101010101" pitchFamily="2" charset="-122"/>
              </a:rPr>
              <a:t>社區保健需求聯合評估</a:t>
            </a:r>
            <a:r>
              <a:rPr lang="en-US" sz="2200" dirty="0">
                <a:latin typeface="DengXian" panose="02010600030101010101" pitchFamily="2" charset="-122"/>
                <a:ea typeface="DengXian" panose="02010600030101010101" pitchFamily="2" charset="-122"/>
              </a:rPr>
              <a:t>:</a:t>
            </a:r>
          </a:p>
          <a:p>
            <a:pPr marL="736600"/>
            <a:r>
              <a:rPr lang="zh-TW" altLang="en-US" sz="2200" dirty="0">
                <a:latin typeface="DengXian" panose="02010600030101010101" pitchFamily="2" charset="-122"/>
                <a:ea typeface="DengXian" panose="02010600030101010101" pitchFamily="2" charset="-122"/>
              </a:rPr>
              <a:t>符合</a:t>
            </a:r>
            <a:r>
              <a:rPr lang="en-US" altLang="zh-TW"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可負擔醫療費用法案</a:t>
            </a:r>
            <a:r>
              <a:rPr lang="en-US" altLang="zh-TW" sz="2200" dirty="0">
                <a:latin typeface="DengXian" panose="02010600030101010101" pitchFamily="2" charset="-122"/>
                <a:ea typeface="DengXian" panose="02010600030101010101" pitchFamily="2" charset="-122"/>
              </a:rPr>
              <a:t>》 IRS</a:t>
            </a:r>
            <a:r>
              <a:rPr lang="zh-TW" altLang="en-US" sz="2200" dirty="0">
                <a:latin typeface="DengXian" panose="02010600030101010101" pitchFamily="2" charset="-122"/>
                <a:ea typeface="DengXian" panose="02010600030101010101" pitchFamily="2" charset="-122"/>
              </a:rPr>
              <a:t>要求</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要求</a:t>
            </a:r>
            <a:r>
              <a:rPr lang="en-US" altLang="zh-TW" sz="2200" dirty="0">
                <a:latin typeface="DengXian" panose="02010600030101010101" pitchFamily="2" charset="-122"/>
                <a:ea typeface="DengXian" panose="02010600030101010101" pitchFamily="2" charset="-122"/>
              </a:rPr>
              <a:t>501c3</a:t>
            </a:r>
            <a:r>
              <a:rPr lang="zh-TW" altLang="en-US" sz="2200" dirty="0">
                <a:latin typeface="DengXian" panose="02010600030101010101" pitchFamily="2" charset="-122"/>
                <a:ea typeface="DengXian" panose="02010600030101010101" pitchFamily="2" charset="-122"/>
              </a:rPr>
              <a:t>醫院每</a:t>
            </a:r>
            <a:r>
              <a:rPr lang="en-US" altLang="zh-TW" sz="2200" dirty="0">
                <a:latin typeface="DengXian" panose="02010600030101010101" pitchFamily="2" charset="-122"/>
                <a:ea typeface="DengXian" panose="02010600030101010101" pitchFamily="2" charset="-122"/>
              </a:rPr>
              <a:t>3</a:t>
            </a:r>
            <a:r>
              <a:rPr lang="zh-TW" altLang="en-US" sz="2200" dirty="0">
                <a:latin typeface="DengXian" panose="02010600030101010101" pitchFamily="2" charset="-122"/>
                <a:ea typeface="DengXian" panose="02010600030101010101" pitchFamily="2" charset="-122"/>
              </a:rPr>
              <a:t>年完成一份</a:t>
            </a:r>
            <a:r>
              <a:rPr lang="en-US" altLang="zh-TW" sz="2200" dirty="0">
                <a:latin typeface="DengXian" panose="02010600030101010101" pitchFamily="2" charset="-122"/>
                <a:ea typeface="DengXian" panose="02010600030101010101" pitchFamily="2" charset="-122"/>
              </a:rPr>
              <a:t>CHNA</a:t>
            </a:r>
            <a:r>
              <a:rPr lang="zh-TW" altLang="en-US" sz="2200" dirty="0">
                <a:latin typeface="DengXian" panose="02010600030101010101" pitchFamily="2" charset="-122"/>
                <a:ea typeface="DengXian" panose="02010600030101010101" pitchFamily="2" charset="-122"/>
              </a:rPr>
              <a:t>報告</a:t>
            </a:r>
            <a:endParaRPr lang="en-US" sz="2200" dirty="0">
              <a:latin typeface="DengXian" panose="02010600030101010101" pitchFamily="2" charset="-122"/>
              <a:ea typeface="DengXian" panose="02010600030101010101" pitchFamily="2" charset="-122"/>
            </a:endParaRPr>
          </a:p>
          <a:p>
            <a:pPr marL="736600"/>
            <a:r>
              <a:rPr lang="en-US" altLang="zh-TW" sz="2200" dirty="0">
                <a:latin typeface="DengXian" panose="02010600030101010101" pitchFamily="2" charset="-122"/>
                <a:ea typeface="DengXian" panose="02010600030101010101" pitchFamily="2" charset="-122"/>
              </a:rPr>
              <a:t>HHC</a:t>
            </a:r>
            <a:r>
              <a:rPr lang="zh-TW" altLang="en-US" sz="2200" dirty="0">
                <a:latin typeface="DengXian" panose="02010600030101010101" pitchFamily="2" charset="-122"/>
                <a:ea typeface="DengXian" panose="02010600030101010101" pitchFamily="2" charset="-122"/>
              </a:rPr>
              <a:t>成員根據</a:t>
            </a:r>
            <a:r>
              <a:rPr lang="en-US" altLang="zh-TW" sz="2200" dirty="0">
                <a:latin typeface="DengXian" panose="02010600030101010101" pitchFamily="2" charset="-122"/>
                <a:ea typeface="DengXian" panose="02010600030101010101" pitchFamily="2" charset="-122"/>
              </a:rPr>
              <a:t>CHNA</a:t>
            </a:r>
            <a:r>
              <a:rPr lang="zh-TW" altLang="en-US" sz="2200" dirty="0">
                <a:latin typeface="DengXian" panose="02010600030101010101" pitchFamily="2" charset="-122"/>
                <a:ea typeface="DengXian" panose="02010600030101010101" pitchFamily="2" charset="-122"/>
              </a:rPr>
              <a:t>報告的發現和社區參與</a:t>
            </a:r>
            <a:r>
              <a:rPr lang="zh-CN" altLang="en-US" sz="2200" dirty="0">
                <a:latin typeface="DengXian" panose="02010600030101010101" pitchFamily="2" charset="-122"/>
                <a:ea typeface="DengXian" panose="02010600030101010101" pitchFamily="2" charset="-122"/>
              </a:rPr>
              <a:t>來</a:t>
            </a:r>
            <a:r>
              <a:rPr lang="zh-TW" altLang="en-US" sz="2200" dirty="0">
                <a:latin typeface="DengXian" panose="02010600030101010101" pitchFamily="2" charset="-122"/>
                <a:ea typeface="DengXian" panose="02010600030101010101" pitchFamily="2" charset="-122"/>
              </a:rPr>
              <a:t>製定自己的社區健康改善策略</a:t>
            </a:r>
            <a:endParaRPr lang="en-US" altLang="zh-TW" sz="2200" dirty="0">
              <a:latin typeface="DengXian" panose="02010600030101010101" pitchFamily="2" charset="-122"/>
              <a:ea typeface="DengXian" panose="02010600030101010101" pitchFamily="2" charset="-122"/>
            </a:endParaRPr>
          </a:p>
          <a:p>
            <a:pPr marL="736600"/>
            <a:r>
              <a:rPr lang="zh-TW" altLang="en-US" sz="2200" dirty="0">
                <a:latin typeface="DengXian" panose="02010600030101010101" pitchFamily="2" charset="-122"/>
                <a:ea typeface="DengXian" panose="02010600030101010101" pitchFamily="2" charset="-122"/>
              </a:rPr>
              <a:t>減少重複工作和數據請求</a:t>
            </a:r>
            <a:endParaRPr lang="en-US" altLang="zh-TW" sz="2200" dirty="0">
              <a:latin typeface="DengXian" panose="02010600030101010101" pitchFamily="2" charset="-122"/>
              <a:ea typeface="DengXian" panose="02010600030101010101" pitchFamily="2" charset="-122"/>
            </a:endParaRPr>
          </a:p>
          <a:p>
            <a:pPr marL="736600"/>
            <a:r>
              <a:rPr lang="zh-TW" altLang="en-US" sz="2200" dirty="0">
                <a:latin typeface="DengXian" panose="02010600030101010101" pitchFamily="2" charset="-122"/>
                <a:ea typeface="DengXian" panose="02010600030101010101" pitchFamily="2" charset="-122"/>
              </a:rPr>
              <a:t>創造</a:t>
            </a:r>
            <a:r>
              <a:rPr lang="zh-CN" altLang="en-US" sz="2200" dirty="0">
                <a:latin typeface="DengXian" panose="02010600030101010101" pitchFamily="2" charset="-122"/>
                <a:ea typeface="DengXian" panose="02010600030101010101" pitchFamily="2" charset="-122"/>
              </a:rPr>
              <a:t>機會以保持工作步調一致，</a:t>
            </a:r>
            <a:r>
              <a:rPr lang="zh-TW" altLang="en-US" sz="2200" dirty="0">
                <a:latin typeface="DengXian" panose="02010600030101010101" pitchFamily="2" charset="-122"/>
                <a:ea typeface="DengXian" panose="02010600030101010101" pitchFamily="2" charset="-122"/>
              </a:rPr>
              <a:t>了解最佳實踐</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並共同投資於數據</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計劃和政策</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以在金縣居民中促進健康</a:t>
            </a:r>
            <a:r>
              <a:rPr lang="zh-CN" altLang="en-US" sz="2200" dirty="0">
                <a:latin typeface="DengXian" panose="02010600030101010101" pitchFamily="2" charset="-122"/>
                <a:ea typeface="DengXian" panose="02010600030101010101" pitchFamily="2" charset="-122"/>
              </a:rPr>
              <a:t>。</a:t>
            </a:r>
            <a:endParaRPr lang="en-US" sz="3000" dirty="0">
              <a:solidFill>
                <a:schemeClr val="accent4">
                  <a:lumMod val="75000"/>
                </a:schemeClr>
              </a:solidFill>
              <a:latin typeface="DengXian" panose="02010600030101010101" pitchFamily="2" charset="-122"/>
              <a:ea typeface="DengXian" panose="02010600030101010101" pitchFamily="2" charset="-122"/>
            </a:endParaRPr>
          </a:p>
        </p:txBody>
      </p:sp>
      <p:pic>
        <p:nvPicPr>
          <p:cNvPr id="4" name="Picture 3">
            <a:extLst>
              <a:ext uri="{FF2B5EF4-FFF2-40B4-BE49-F238E27FC236}">
                <a16:creationId xmlns:a16="http://schemas.microsoft.com/office/drawing/2014/main" id="{2444AE40-CE1D-4574-A702-2ADD301B58B0}"/>
              </a:ext>
            </a:extLst>
          </p:cNvPr>
          <p:cNvPicPr>
            <a:picLocks noChangeAspect="1"/>
          </p:cNvPicPr>
          <p:nvPr/>
        </p:nvPicPr>
        <p:blipFill rotWithShape="1">
          <a:blip r:embed="rId3"/>
          <a:srcRect b="878"/>
          <a:stretch/>
        </p:blipFill>
        <p:spPr>
          <a:xfrm>
            <a:off x="9920384" y="670877"/>
            <a:ext cx="2143125" cy="6136881"/>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9">
            <a:extLst>
              <a:ext uri="{FF2B5EF4-FFF2-40B4-BE49-F238E27FC236}">
                <a16:creationId xmlns:a16="http://schemas.microsoft.com/office/drawing/2014/main" id="{020D9E21-D2D6-48D2-BFF9-798D57E6870E}"/>
              </a:ext>
            </a:extLst>
          </p:cNvPr>
          <p:cNvSpPr/>
          <p:nvPr/>
        </p:nvSpPr>
        <p:spPr>
          <a:xfrm>
            <a:off x="0" y="631372"/>
            <a:ext cx="2861954"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金縣的</a:t>
            </a: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COVID-19 </a:t>
            </a:r>
          </a:p>
        </p:txBody>
      </p:sp>
      <p:sp>
        <p:nvSpPr>
          <p:cNvPr id="9" name="TextBox 8">
            <a:extLst>
              <a:ext uri="{FF2B5EF4-FFF2-40B4-BE49-F238E27FC236}">
                <a16:creationId xmlns:a16="http://schemas.microsoft.com/office/drawing/2014/main" id="{3E9B88FE-4D33-408E-97C3-33B7E9379CE2}"/>
              </a:ext>
            </a:extLst>
          </p:cNvPr>
          <p:cNvSpPr txBox="1"/>
          <p:nvPr/>
        </p:nvSpPr>
        <p:spPr>
          <a:xfrm>
            <a:off x="76200" y="890595"/>
            <a:ext cx="2785753" cy="4431983"/>
          </a:xfrm>
          <a:prstGeom prst="rect">
            <a:avLst/>
          </a:prstGeom>
          <a:noFill/>
        </p:spPr>
        <p:txBody>
          <a:bodyPr wrap="square" rtlCol="0">
            <a:spAutoFit/>
          </a:bodyPr>
          <a:lstStyle/>
          <a:p>
            <a:r>
              <a:rPr lang="en-US" altLang="zh-TW" sz="2200" dirty="0">
                <a:latin typeface="DengXian" panose="02010600030101010101" pitchFamily="2" charset="-122"/>
                <a:ea typeface="DengXian" panose="02010600030101010101" pitchFamily="2" charset="-122"/>
              </a:rPr>
              <a:t>COVID-19</a:t>
            </a:r>
            <a:r>
              <a:rPr lang="zh-TW" altLang="en-US" sz="2200" dirty="0">
                <a:latin typeface="DengXian" panose="02010600030101010101" pitchFamily="2" charset="-122"/>
                <a:ea typeface="DengXian" panose="02010600030101010101" pitchFamily="2" charset="-122"/>
              </a:rPr>
              <a:t>對南部金縣的</a:t>
            </a:r>
            <a:r>
              <a:rPr lang="zh-CN" altLang="en-US" sz="2200" dirty="0">
                <a:latin typeface="DengXian" panose="02010600030101010101" pitchFamily="2" charset="-122"/>
                <a:ea typeface="DengXian" panose="02010600030101010101" pitchFamily="2" charset="-122"/>
              </a:rPr>
              <a:t>有</a:t>
            </a:r>
            <a:r>
              <a:rPr lang="zh-TW" altLang="en-US" sz="2200" dirty="0">
                <a:latin typeface="DengXian" panose="02010600030101010101" pitchFamily="2" charset="-122"/>
                <a:ea typeface="DengXian" panose="02010600030101010101" pitchFamily="2" charset="-122"/>
              </a:rPr>
              <a:t>色</a:t>
            </a:r>
            <a:r>
              <a:rPr lang="zh-CN" altLang="en-US" sz="2200" dirty="0">
                <a:latin typeface="DengXian" panose="02010600030101010101" pitchFamily="2" charset="-122"/>
                <a:ea typeface="DengXian" panose="02010600030101010101" pitchFamily="2" charset="-122"/>
              </a:rPr>
              <a:t>人種</a:t>
            </a:r>
            <a:r>
              <a:rPr lang="zh-TW" altLang="en-US" sz="2200" dirty="0">
                <a:latin typeface="DengXian" panose="02010600030101010101" pitchFamily="2" charset="-122"/>
                <a:ea typeface="DengXian" panose="02010600030101010101" pitchFamily="2" charset="-122"/>
              </a:rPr>
              <a:t>社區和居民造成了不成比例的影響。</a:t>
            </a:r>
            <a:endParaRPr lang="en-US" sz="2200" dirty="0">
              <a:latin typeface="DengXian" panose="02010600030101010101" pitchFamily="2" charset="-122"/>
              <a:ea typeface="DengXian" panose="02010600030101010101" pitchFamily="2" charset="-122"/>
            </a:endParaRPr>
          </a:p>
          <a:p>
            <a:endParaRPr lang="en-US" sz="2200" dirty="0">
              <a:latin typeface="DengXian" panose="02010600030101010101" pitchFamily="2" charset="-122"/>
              <a:ea typeface="DengXian" panose="02010600030101010101" pitchFamily="2" charset="-122"/>
            </a:endParaRPr>
          </a:p>
          <a:p>
            <a:endParaRPr lang="zh-TW" altLang="en-US" sz="2200" dirty="0">
              <a:latin typeface="DengXian" panose="02010600030101010101" pitchFamily="2" charset="-122"/>
              <a:ea typeface="DengXian" panose="02010600030101010101" pitchFamily="2" charset="-122"/>
            </a:endParaRPr>
          </a:p>
          <a:p>
            <a:endParaRPr lang="zh-TW" altLang="en-US" sz="2200" dirty="0">
              <a:latin typeface="DengXian" panose="02010600030101010101" pitchFamily="2" charset="-122"/>
              <a:ea typeface="DengXian" panose="02010600030101010101" pitchFamily="2" charset="-122"/>
            </a:endParaRPr>
          </a:p>
          <a:p>
            <a:r>
              <a:rPr lang="zh-CN" altLang="en-US" sz="2200" dirty="0">
                <a:latin typeface="DengXian" panose="02010600030101010101" pitchFamily="2" charset="-122"/>
                <a:ea typeface="DengXian" panose="02010600030101010101" pitchFamily="2" charset="-122"/>
              </a:rPr>
              <a:t>有色人種</a:t>
            </a:r>
            <a:r>
              <a:rPr lang="zh-TW" altLang="en-US" sz="2200" dirty="0">
                <a:latin typeface="DengXian" panose="02010600030101010101" pitchFamily="2" charset="-122"/>
                <a:ea typeface="DengXian" panose="02010600030101010101" pitchFamily="2" charset="-122"/>
              </a:rPr>
              <a:t>在</a:t>
            </a:r>
            <a:r>
              <a:rPr lang="en-US" altLang="zh-TW" sz="2200" dirty="0">
                <a:latin typeface="DengXian" panose="02010600030101010101" pitchFamily="2" charset="-122"/>
                <a:ea typeface="DengXian" panose="02010600030101010101" pitchFamily="2" charset="-122"/>
              </a:rPr>
              <a:t>COVID-19</a:t>
            </a:r>
            <a:r>
              <a:rPr lang="zh-TW" altLang="en-US" sz="2200" dirty="0">
                <a:latin typeface="DengXian" panose="02010600030101010101" pitchFamily="2" charset="-122"/>
                <a:ea typeface="DengXian" panose="02010600030101010101" pitchFamily="2" charset="-122"/>
              </a:rPr>
              <a:t>病例</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死亡</a:t>
            </a:r>
            <a:r>
              <a:rPr lang="zh-CN" altLang="en-US"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住院</a:t>
            </a:r>
            <a:r>
              <a:rPr lang="zh-CN" altLang="en-US" sz="2200" dirty="0">
                <a:latin typeface="DengXian" panose="02010600030101010101" pitchFamily="2" charset="-122"/>
                <a:ea typeface="DengXian" panose="02010600030101010101" pitchFamily="2" charset="-122"/>
              </a:rPr>
              <a:t>中出現更多人數</a:t>
            </a:r>
            <a:r>
              <a:rPr lang="zh-TW" altLang="en-US" sz="2200" dirty="0">
                <a:latin typeface="DengXian" panose="02010600030101010101" pitchFamily="2" charset="-122"/>
                <a:ea typeface="DengXian" panose="02010600030101010101" pitchFamily="2" charset="-122"/>
              </a:rPr>
              <a:t>，而且更有可能受到社區緩解策略的負面影響。</a:t>
            </a:r>
            <a:endParaRPr lang="en-US" dirty="0">
              <a:latin typeface="DengXian" panose="02010600030101010101" pitchFamily="2" charset="-122"/>
              <a:ea typeface="DengXian" panose="02010600030101010101" pitchFamily="2" charset="-122"/>
            </a:endParaRPr>
          </a:p>
          <a:p>
            <a:endParaRPr lang="en-US" dirty="0">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825113EB-634C-4FD4-BE06-747EBF6167CE}"/>
              </a:ext>
            </a:extLst>
          </p:cNvPr>
          <p:cNvSpPr txBox="1"/>
          <p:nvPr/>
        </p:nvSpPr>
        <p:spPr>
          <a:xfrm>
            <a:off x="7472548" y="1665762"/>
            <a:ext cx="4643252" cy="323165"/>
          </a:xfrm>
          <a:prstGeom prst="rect">
            <a:avLst/>
          </a:prstGeom>
          <a:noFill/>
        </p:spPr>
        <p:txBody>
          <a:bodyPr wrap="square" rtlCol="0">
            <a:spAutoFit/>
          </a:bodyPr>
          <a:lstStyle/>
          <a:p>
            <a:r>
              <a:rPr lang="en-US" sz="1500" b="1" dirty="0"/>
              <a:t>COVID-19 </a:t>
            </a:r>
            <a:r>
              <a:rPr lang="zh-CN" altLang="en-US" sz="1500" b="1" dirty="0"/>
              <a:t>死亡病例</a:t>
            </a:r>
            <a:r>
              <a:rPr lang="en-US" sz="1500" b="1" dirty="0"/>
              <a:t>(</a:t>
            </a:r>
            <a:r>
              <a:rPr lang="zh-CN" altLang="en-US" sz="1500" b="1" dirty="0"/>
              <a:t>截至</a:t>
            </a:r>
            <a:r>
              <a:rPr lang="en-US" sz="1500" b="1" dirty="0"/>
              <a:t>5/3/21)</a:t>
            </a:r>
          </a:p>
        </p:txBody>
      </p:sp>
      <p:sp>
        <p:nvSpPr>
          <p:cNvPr id="15" name="TextBox 14">
            <a:extLst>
              <a:ext uri="{FF2B5EF4-FFF2-40B4-BE49-F238E27FC236}">
                <a16:creationId xmlns:a16="http://schemas.microsoft.com/office/drawing/2014/main" id="{E9A97E12-E4E8-48DA-92F9-85E44292BA87}"/>
              </a:ext>
            </a:extLst>
          </p:cNvPr>
          <p:cNvSpPr txBox="1"/>
          <p:nvPr/>
        </p:nvSpPr>
        <p:spPr>
          <a:xfrm>
            <a:off x="2814338" y="1665762"/>
            <a:ext cx="4643252" cy="323165"/>
          </a:xfrm>
          <a:prstGeom prst="rect">
            <a:avLst/>
          </a:prstGeom>
          <a:noFill/>
        </p:spPr>
        <p:txBody>
          <a:bodyPr wrap="square" rtlCol="0">
            <a:spAutoFit/>
          </a:bodyPr>
          <a:lstStyle/>
          <a:p>
            <a:r>
              <a:rPr lang="en-US" sz="1500" b="1" dirty="0"/>
              <a:t>COVID-19 </a:t>
            </a:r>
            <a:r>
              <a:rPr lang="zh-CN" altLang="en-US" sz="1500" b="1" dirty="0"/>
              <a:t>確診病例</a:t>
            </a:r>
            <a:r>
              <a:rPr lang="en-US" sz="1500" b="1" dirty="0"/>
              <a:t>(</a:t>
            </a:r>
            <a:r>
              <a:rPr lang="zh-CN" altLang="en-US" sz="1500" b="1" dirty="0"/>
              <a:t>截至</a:t>
            </a:r>
            <a:r>
              <a:rPr lang="en-US" sz="1500" b="1" dirty="0"/>
              <a:t> 5/3/21)</a:t>
            </a:r>
          </a:p>
        </p:txBody>
      </p:sp>
      <p:sp>
        <p:nvSpPr>
          <p:cNvPr id="10" name="TextBox 9">
            <a:extLst>
              <a:ext uri="{FF2B5EF4-FFF2-40B4-BE49-F238E27FC236}">
                <a16:creationId xmlns:a16="http://schemas.microsoft.com/office/drawing/2014/main" id="{0B234061-2FFC-4A22-8438-AD0B0063B83F}"/>
              </a:ext>
            </a:extLst>
          </p:cNvPr>
          <p:cNvSpPr txBox="1"/>
          <p:nvPr/>
        </p:nvSpPr>
        <p:spPr>
          <a:xfrm>
            <a:off x="5660088" y="6226629"/>
            <a:ext cx="6423776" cy="507831"/>
          </a:xfrm>
          <a:prstGeom prst="rect">
            <a:avLst/>
          </a:prstGeom>
          <a:noFill/>
        </p:spPr>
        <p:txBody>
          <a:bodyPr wrap="square" rtlCol="0">
            <a:spAutoFit/>
          </a:bodyPr>
          <a:lstStyle/>
          <a:p>
            <a:pPr algn="r"/>
            <a:r>
              <a:rPr lang="en-US" sz="1500" dirty="0" err="1">
                <a:latin typeface="DengXian" panose="02010600030101010101" pitchFamily="2" charset="-122"/>
                <a:ea typeface="DengXian" panose="02010600030101010101" pitchFamily="2" charset="-122"/>
              </a:rPr>
              <a:t>有關最新數據，請參閱此處的儀表板</a:t>
            </a:r>
            <a:r>
              <a:rPr lang="zh-CN" altLang="en-US" sz="1500" dirty="0">
                <a:latin typeface="DengXian" panose="02010600030101010101" pitchFamily="2" charset="-122"/>
                <a:ea typeface="DengXian" panose="02010600030101010101" pitchFamily="2" charset="-122"/>
              </a:rPr>
              <a:t>：</a:t>
            </a:r>
            <a:endParaRPr lang="en-US" sz="1500" b="1" dirty="0">
              <a:latin typeface="DengXian" panose="02010600030101010101" pitchFamily="2" charset="-122"/>
              <a:ea typeface="DengXian" panose="02010600030101010101" pitchFamily="2" charset="-122"/>
            </a:endParaRPr>
          </a:p>
          <a:p>
            <a:pPr algn="r"/>
            <a:r>
              <a:rPr lang="en-US" sz="1200" dirty="0">
                <a:hlinkClick r:id="rId3"/>
              </a:rPr>
              <a:t>https://kingcounty.gov/depts/health/covid-19/data/race-ethnicity.aspx</a:t>
            </a:r>
            <a:r>
              <a:rPr lang="en-US" sz="1200" dirty="0"/>
              <a:t> </a:t>
            </a:r>
            <a:r>
              <a:rPr lang="en-US" sz="1200" dirty="0">
                <a:solidFill>
                  <a:srgbClr val="000000"/>
                </a:solidFill>
                <a:latin typeface="MyriadPro-Light"/>
              </a:rPr>
              <a:t>[</a:t>
            </a:r>
            <a:r>
              <a:rPr lang="zh-TW" altLang="en-US" sz="1200" dirty="0">
                <a:solidFill>
                  <a:srgbClr val="000000"/>
                </a:solidFill>
                <a:latin typeface="DengXian" panose="02010600030101010101" pitchFamily="2" charset="-122"/>
                <a:ea typeface="DengXian" panose="02010600030101010101" pitchFamily="2" charset="-122"/>
              </a:rPr>
              <a:t>此頁面為英文</a:t>
            </a:r>
            <a:r>
              <a:rPr lang="en-US" sz="1200" dirty="0">
                <a:solidFill>
                  <a:srgbClr val="000000"/>
                </a:solidFill>
                <a:latin typeface="MyriadPro-Light"/>
              </a:rPr>
              <a:t>]</a:t>
            </a:r>
            <a:r>
              <a:rPr lang="en-US" sz="1200" dirty="0"/>
              <a:t> </a:t>
            </a:r>
          </a:p>
        </p:txBody>
      </p:sp>
      <p:pic>
        <p:nvPicPr>
          <p:cNvPr id="4" name="Picture 3">
            <a:extLst>
              <a:ext uri="{FF2B5EF4-FFF2-40B4-BE49-F238E27FC236}">
                <a16:creationId xmlns:a16="http://schemas.microsoft.com/office/drawing/2014/main" id="{2D3C7EA0-7C36-4775-93D1-E59D4A214A55}"/>
              </a:ext>
            </a:extLst>
          </p:cNvPr>
          <p:cNvPicPr>
            <a:picLocks noChangeAspect="1"/>
          </p:cNvPicPr>
          <p:nvPr/>
        </p:nvPicPr>
        <p:blipFill>
          <a:blip r:embed="rId4"/>
          <a:stretch>
            <a:fillRect/>
          </a:stretch>
        </p:blipFill>
        <p:spPr>
          <a:xfrm>
            <a:off x="2903804" y="1972240"/>
            <a:ext cx="9266680" cy="3544892"/>
          </a:xfrm>
          <a:prstGeom prst="rect">
            <a:avLst/>
          </a:prstGeom>
        </p:spPr>
      </p:pic>
    </p:spTree>
    <p:extLst>
      <p:ext uri="{BB962C8B-B14F-4D97-AF65-F5344CB8AC3E}">
        <p14:creationId xmlns:p14="http://schemas.microsoft.com/office/powerpoint/2010/main" val="154581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442B2E-CD31-46C2-B8BC-A628CC6BC5B3}"/>
              </a:ext>
            </a:extLst>
          </p:cNvPr>
          <p:cNvSpPr/>
          <p:nvPr/>
        </p:nvSpPr>
        <p:spPr>
          <a:xfrm>
            <a:off x="166634" y="914815"/>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失業</a:t>
            </a:r>
            <a:endParaRPr lang="en-US" b="1" dirty="0">
              <a:solidFill>
                <a:schemeClr val="tx1"/>
              </a:solidFill>
              <a:latin typeface="DengXian" panose="02010600030101010101" pitchFamily="2" charset="-122"/>
              <a:ea typeface="DengXian" panose="02010600030101010101" pitchFamily="2" charset="-122"/>
            </a:endParaRPr>
          </a:p>
        </p:txBody>
      </p:sp>
      <p:sp>
        <p:nvSpPr>
          <p:cNvPr id="17" name="Rectangle 16">
            <a:extLst>
              <a:ext uri="{FF2B5EF4-FFF2-40B4-BE49-F238E27FC236}">
                <a16:creationId xmlns:a16="http://schemas.microsoft.com/office/drawing/2014/main" id="{99104E43-F06B-4098-9A31-0E77B758790E}"/>
              </a:ext>
            </a:extLst>
          </p:cNvPr>
          <p:cNvSpPr/>
          <p:nvPr/>
        </p:nvSpPr>
        <p:spPr>
          <a:xfrm>
            <a:off x="3714750" y="903753"/>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食物無保障</a:t>
            </a:r>
            <a:endParaRPr lang="en-US" b="1" dirty="0">
              <a:solidFill>
                <a:schemeClr val="tx1"/>
              </a:solidFill>
              <a:latin typeface="DengXian" panose="02010600030101010101" pitchFamily="2" charset="-122"/>
              <a:ea typeface="DengXian" panose="02010600030101010101" pitchFamily="2" charset="-122"/>
            </a:endParaRPr>
          </a:p>
        </p:txBody>
      </p:sp>
      <p:sp>
        <p:nvSpPr>
          <p:cNvPr id="18" name="Rectangle 17">
            <a:extLst>
              <a:ext uri="{FF2B5EF4-FFF2-40B4-BE49-F238E27FC236}">
                <a16:creationId xmlns:a16="http://schemas.microsoft.com/office/drawing/2014/main" id="{DF4D09E5-1F68-43B8-856D-3B8E972412E7}"/>
              </a:ext>
            </a:extLst>
          </p:cNvPr>
          <p:cNvSpPr/>
          <p:nvPr/>
        </p:nvSpPr>
        <p:spPr>
          <a:xfrm>
            <a:off x="166635"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獲得醫療保健</a:t>
            </a:r>
            <a:endParaRPr lang="en-US" b="1" dirty="0">
              <a:solidFill>
                <a:schemeClr val="tx1"/>
              </a:solidFill>
              <a:latin typeface="DengXian" panose="02010600030101010101" pitchFamily="2" charset="-122"/>
              <a:ea typeface="DengXian" panose="02010600030101010101" pitchFamily="2" charset="-122"/>
            </a:endParaRPr>
          </a:p>
        </p:txBody>
      </p:sp>
      <p:sp>
        <p:nvSpPr>
          <p:cNvPr id="19" name="Rectangle 18">
            <a:extLst>
              <a:ext uri="{FF2B5EF4-FFF2-40B4-BE49-F238E27FC236}">
                <a16:creationId xmlns:a16="http://schemas.microsoft.com/office/drawing/2014/main" id="{B041F69B-8F12-424A-97ED-9FCAB8896CBF}"/>
              </a:ext>
            </a:extLst>
          </p:cNvPr>
          <p:cNvSpPr/>
          <p:nvPr/>
        </p:nvSpPr>
        <p:spPr>
          <a:xfrm>
            <a:off x="3714750"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b="1" dirty="0">
                <a:solidFill>
                  <a:schemeClr val="tx1"/>
                </a:solidFill>
                <a:latin typeface="DengXian" panose="02010600030101010101" pitchFamily="2" charset="-122"/>
                <a:ea typeface="DengXian" panose="02010600030101010101" pitchFamily="2" charset="-122"/>
              </a:rPr>
              <a:t>心理及行為健康</a:t>
            </a:r>
            <a:endParaRPr lang="en-US" b="1" dirty="0">
              <a:solidFill>
                <a:schemeClr val="tx1"/>
              </a:solidFill>
              <a:latin typeface="DengXian" panose="02010600030101010101" pitchFamily="2" charset="-122"/>
              <a:ea typeface="DengXian" panose="02010600030101010101" pitchFamily="2" charset="-122"/>
            </a:endParaRPr>
          </a:p>
        </p:txBody>
      </p:sp>
      <p:sp>
        <p:nvSpPr>
          <p:cNvPr id="4" name="Rectangle 3">
            <a:extLst>
              <a:ext uri="{FF2B5EF4-FFF2-40B4-BE49-F238E27FC236}">
                <a16:creationId xmlns:a16="http://schemas.microsoft.com/office/drawing/2014/main" id="{F0C5FF6C-A62E-4518-964E-EAA740191BF2}"/>
              </a:ext>
            </a:extLst>
          </p:cNvPr>
          <p:cNvSpPr/>
          <p:nvPr/>
        </p:nvSpPr>
        <p:spPr>
          <a:xfrm>
            <a:off x="7048500" y="1274534"/>
            <a:ext cx="5143500" cy="5509200"/>
          </a:xfrm>
          <a:prstGeom prst="rect">
            <a:avLst/>
          </a:prstGeom>
        </p:spPr>
        <p:txBody>
          <a:bodyPr wrap="square">
            <a:spAutoFit/>
          </a:bodyPr>
          <a:lstStyle/>
          <a:p>
            <a:r>
              <a:rPr lang="zh-CN" altLang="en-US" sz="1500" b="1" dirty="0">
                <a:solidFill>
                  <a:srgbClr val="3E6F89"/>
                </a:solidFill>
                <a:latin typeface="DengXian" panose="02010600030101010101" pitchFamily="2" charset="-122"/>
                <a:ea typeface="DengXian" panose="02010600030101010101" pitchFamily="2" charset="-122"/>
              </a:rPr>
              <a:t>金縣</a:t>
            </a:r>
            <a:r>
              <a:rPr lang="en-US" sz="1500" b="1" dirty="0">
                <a:solidFill>
                  <a:srgbClr val="3E6F89"/>
                </a:solidFill>
                <a:latin typeface="DengXian" panose="02010600030101010101" pitchFamily="2" charset="-122"/>
                <a:ea typeface="DengXian" panose="02010600030101010101" pitchFamily="2" charset="-122"/>
              </a:rPr>
              <a:t>COVID-19 </a:t>
            </a:r>
            <a:r>
              <a:rPr lang="zh-CN" altLang="en-US" sz="1500" b="1" dirty="0">
                <a:solidFill>
                  <a:srgbClr val="3E6F89"/>
                </a:solidFill>
                <a:latin typeface="DengXian" panose="02010600030101010101" pitchFamily="2" charset="-122"/>
                <a:ea typeface="DengXian" panose="02010600030101010101" pitchFamily="2" charset="-122"/>
              </a:rPr>
              <a:t>儀表板包括</a:t>
            </a:r>
            <a:r>
              <a:rPr lang="en-US" sz="1500" b="1" dirty="0">
                <a:solidFill>
                  <a:srgbClr val="3E6F89"/>
                </a:solidFill>
                <a:latin typeface="DengXian" panose="02010600030101010101" pitchFamily="2" charset="-122"/>
                <a:ea typeface="DengXian" panose="02010600030101010101" pitchFamily="2" charset="-122"/>
              </a:rPr>
              <a:t> </a:t>
            </a:r>
            <a:r>
              <a:rPr lang="en-US" sz="1500" b="1" dirty="0">
                <a:solidFill>
                  <a:srgbClr val="000000"/>
                </a:solidFill>
                <a:latin typeface="DengXian" panose="02010600030101010101" pitchFamily="2" charset="-122"/>
                <a:ea typeface="DengXian" panose="02010600030101010101" pitchFamily="2" charset="-122"/>
              </a:rPr>
              <a:t>:</a:t>
            </a:r>
          </a:p>
          <a:p>
            <a:r>
              <a:rPr lang="en-US" sz="1500" dirty="0">
                <a:solidFill>
                  <a:schemeClr val="tx1">
                    <a:lumMod val="75000"/>
                    <a:lumOff val="25000"/>
                  </a:schemeClr>
                </a:solidFill>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種族</a:t>
            </a:r>
            <a:r>
              <a:rPr lang="en-US" altLang="zh-CN" sz="1500" dirty="0">
                <a:latin typeface="DengXian" panose="02010600030101010101" pitchFamily="2" charset="-122"/>
                <a:ea typeface="DengXian" panose="02010600030101010101" pitchFamily="2" charset="-122"/>
              </a:rPr>
              <a:t>/</a:t>
            </a:r>
            <a:r>
              <a:rPr lang="zh-CN" altLang="en-US" sz="1500" dirty="0">
                <a:latin typeface="DengXian" panose="02010600030101010101" pitchFamily="2" charset="-122"/>
                <a:ea typeface="DengXian" panose="02010600030101010101" pitchFamily="2" charset="-122"/>
              </a:rPr>
              <a:t>族裔儀表板</a:t>
            </a:r>
            <a:endParaRPr lang="en-US"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經濟、社會及總體健康影響儀表板</a:t>
            </a:r>
            <a:endParaRPr lang="en-US" altLang="zh-CN"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健康保險及獲得保健</a:t>
            </a:r>
            <a:endParaRPr lang="en-US"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家庭暴力</a:t>
            </a:r>
            <a:endParaRPr lang="en-US" altLang="zh-CN"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2-1-1 </a:t>
            </a:r>
            <a:r>
              <a:rPr lang="zh-CN" altLang="en-US" sz="1500" dirty="0">
                <a:latin typeface="DengXian" panose="02010600030101010101" pitchFamily="2" charset="-122"/>
                <a:ea typeface="DengXian" panose="02010600030101010101" pitchFamily="2" charset="-122"/>
              </a:rPr>
              <a:t>致電確定社區需求</a:t>
            </a:r>
            <a:endParaRPr lang="en-US"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行為健康需求及服務</a:t>
            </a:r>
            <a:endParaRPr lang="en-US"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日常交通</a:t>
            </a:r>
            <a:endParaRPr lang="en-US"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食物無保障</a:t>
            </a:r>
            <a:endParaRPr lang="en-US" altLang="zh-CN"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CN" altLang="en-US" sz="1500" dirty="0">
                <a:latin typeface="DengXian" panose="02010600030101010101" pitchFamily="2" charset="-122"/>
                <a:ea typeface="DengXian" panose="02010600030101010101" pitchFamily="2" charset="-122"/>
              </a:rPr>
              <a:t>失業救濟申請</a:t>
            </a:r>
            <a:endParaRPr lang="en-US" altLang="zh-CN" sz="1500" dirty="0">
              <a:latin typeface="DengXian" panose="02010600030101010101" pitchFamily="2" charset="-122"/>
              <a:ea typeface="DengXian" panose="02010600030101010101" pitchFamily="2" charset="-122"/>
            </a:endParaRPr>
          </a:p>
          <a:p>
            <a:r>
              <a:rPr lang="en-US" sz="1500" dirty="0">
                <a:latin typeface="DengXian" panose="02010600030101010101" pitchFamily="2" charset="-122"/>
                <a:ea typeface="DengXian" panose="02010600030101010101" pitchFamily="2" charset="-122"/>
              </a:rPr>
              <a:t>• </a:t>
            </a:r>
            <a:r>
              <a:rPr lang="zh-TW" altLang="en-US" sz="1500" dirty="0">
                <a:latin typeface="DengXian" panose="02010600030101010101" pitchFamily="2" charset="-122"/>
                <a:ea typeface="DengXian" panose="02010600030101010101" pitchFamily="2" charset="-122"/>
              </a:rPr>
              <a:t>金縣驅逐</a:t>
            </a:r>
            <a:r>
              <a:rPr lang="zh-CN" altLang="en-US" sz="1500" dirty="0">
                <a:latin typeface="DengXian" panose="02010600030101010101" pitchFamily="2" charset="-122"/>
                <a:ea typeface="DengXian" panose="02010600030101010101" pitchFamily="2" charset="-122"/>
              </a:rPr>
              <a:t>預防</a:t>
            </a:r>
            <a:r>
              <a:rPr lang="zh-TW" altLang="en-US" sz="1500" dirty="0">
                <a:latin typeface="DengXian" panose="02010600030101010101" pitchFamily="2" charset="-122"/>
                <a:ea typeface="DengXian" panose="02010600030101010101" pitchFamily="2" charset="-122"/>
              </a:rPr>
              <a:t>和租賃援助計劃</a:t>
            </a:r>
            <a:endParaRPr lang="en-US" sz="1500" dirty="0">
              <a:latin typeface="DengXian" panose="02010600030101010101" pitchFamily="2" charset="-122"/>
              <a:ea typeface="DengXian" panose="02010600030101010101" pitchFamily="2" charset="-122"/>
            </a:endParaRPr>
          </a:p>
          <a:p>
            <a:endParaRPr lang="en-US" sz="1500" dirty="0">
              <a:solidFill>
                <a:srgbClr val="0045D7"/>
              </a:solidFill>
              <a:latin typeface="DengXian" panose="02010600030101010101" pitchFamily="2" charset="-122"/>
              <a:ea typeface="DengXian" panose="02010600030101010101" pitchFamily="2" charset="-122"/>
            </a:endParaRPr>
          </a:p>
          <a:p>
            <a:r>
              <a:rPr lang="zh-TW" altLang="en-US" sz="1500" b="1" dirty="0">
                <a:solidFill>
                  <a:srgbClr val="3E6F89"/>
                </a:solidFill>
                <a:latin typeface="DengXian" panose="02010600030101010101" pitchFamily="2" charset="-122"/>
                <a:ea typeface="DengXian" panose="02010600030101010101" pitchFamily="2" charset="-122"/>
              </a:rPr>
              <a:t>與</a:t>
            </a:r>
            <a:r>
              <a:rPr lang="en-US" altLang="zh-TW" sz="1500" b="1" dirty="0">
                <a:solidFill>
                  <a:srgbClr val="3E6F89"/>
                </a:solidFill>
                <a:latin typeface="DengXian" panose="02010600030101010101" pitchFamily="2" charset="-122"/>
                <a:ea typeface="DengXian" panose="02010600030101010101" pitchFamily="2" charset="-122"/>
              </a:rPr>
              <a:t>COVID-19</a:t>
            </a:r>
            <a:r>
              <a:rPr lang="zh-TW" altLang="en-US" sz="1500" b="1" dirty="0">
                <a:solidFill>
                  <a:srgbClr val="3E6F89"/>
                </a:solidFill>
                <a:latin typeface="DengXian" panose="02010600030101010101" pitchFamily="2" charset="-122"/>
                <a:ea typeface="DengXian" panose="02010600030101010101" pitchFamily="2" charset="-122"/>
              </a:rPr>
              <a:t>相關的數據報告和圖表包括：</a:t>
            </a:r>
            <a:endParaRPr lang="en-US" altLang="zh-TW" sz="1500" b="1" dirty="0">
              <a:solidFill>
                <a:srgbClr val="3E6F89"/>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a:t>
            </a:r>
            <a:r>
              <a:rPr lang="en-US" sz="1500" dirty="0">
                <a:solidFill>
                  <a:srgbClr val="68E214"/>
                </a:solidFill>
                <a:latin typeface="DengXian" panose="02010600030101010101" pitchFamily="2" charset="-122"/>
                <a:ea typeface="DengXian" panose="02010600030101010101" pitchFamily="2" charset="-122"/>
              </a:rPr>
              <a:t> </a:t>
            </a:r>
            <a:r>
              <a:rPr lang="zh-CN" altLang="en-US" sz="1500" dirty="0">
                <a:solidFill>
                  <a:srgbClr val="000000"/>
                </a:solidFill>
                <a:latin typeface="DengXian" panose="02010600030101010101" pitchFamily="2" charset="-122"/>
                <a:ea typeface="DengXian" panose="02010600030101010101" pitchFamily="2" charset="-122"/>
              </a:rPr>
              <a:t>金縣電腦及互聯網可達性</a:t>
            </a:r>
            <a:endParaRPr lang="en-US" sz="1500" dirty="0">
              <a:solidFill>
                <a:srgbClr val="000000"/>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 </a:t>
            </a:r>
            <a:r>
              <a:rPr lang="zh-TW" altLang="en-US" sz="1500" dirty="0">
                <a:solidFill>
                  <a:srgbClr val="000000"/>
                </a:solidFill>
                <a:latin typeface="DengXian" panose="02010600030101010101" pitchFamily="2" charset="-122"/>
                <a:ea typeface="DengXian" panose="02010600030101010101" pitchFamily="2" charset="-122"/>
              </a:rPr>
              <a:t>經濟</a:t>
            </a:r>
            <a:r>
              <a:rPr lang="zh-CN" altLang="en-US" sz="1500" dirty="0">
                <a:solidFill>
                  <a:srgbClr val="000000"/>
                </a:solidFill>
                <a:latin typeface="DengXian" panose="02010600030101010101" pitchFamily="2" charset="-122"/>
                <a:ea typeface="DengXian" panose="02010600030101010101" pitchFamily="2" charset="-122"/>
              </a:rPr>
              <a:t>、</a:t>
            </a:r>
            <a:r>
              <a:rPr lang="zh-TW" altLang="en-US" sz="1500" dirty="0">
                <a:solidFill>
                  <a:srgbClr val="000000"/>
                </a:solidFill>
                <a:latin typeface="DengXian" panose="02010600030101010101" pitchFamily="2" charset="-122"/>
                <a:ea typeface="DengXian" panose="02010600030101010101" pitchFamily="2" charset="-122"/>
              </a:rPr>
              <a:t>社會和整體健康影響</a:t>
            </a:r>
            <a:endParaRPr lang="en-US" sz="1500" dirty="0">
              <a:solidFill>
                <a:srgbClr val="000000"/>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 </a:t>
            </a:r>
            <a:r>
              <a:rPr lang="zh-CN" altLang="en-US" sz="1500" dirty="0">
                <a:solidFill>
                  <a:srgbClr val="000000"/>
                </a:solidFill>
                <a:latin typeface="DengXian" panose="02010600030101010101" pitchFamily="2" charset="-122"/>
                <a:ea typeface="DengXian" panose="02010600030101010101" pitchFamily="2" charset="-122"/>
              </a:rPr>
              <a:t>食物需求增加</a:t>
            </a:r>
            <a:endParaRPr lang="en-US" sz="1500" dirty="0">
              <a:solidFill>
                <a:srgbClr val="000000"/>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a:t>
            </a:r>
            <a:r>
              <a:rPr lang="en-US" sz="1500" dirty="0">
                <a:solidFill>
                  <a:srgbClr val="68E214"/>
                </a:solidFill>
                <a:latin typeface="DengXian" panose="02010600030101010101" pitchFamily="2" charset="-122"/>
                <a:ea typeface="DengXian" panose="02010600030101010101" pitchFamily="2" charset="-122"/>
              </a:rPr>
              <a:t> </a:t>
            </a:r>
            <a:r>
              <a:rPr lang="zh-CN" altLang="en-US" sz="1500" dirty="0">
                <a:solidFill>
                  <a:srgbClr val="000000"/>
                </a:solidFill>
                <a:latin typeface="DengXian" panose="02010600030101010101" pitchFamily="2" charset="-122"/>
                <a:ea typeface="DengXian" panose="02010600030101010101" pitchFamily="2" charset="-122"/>
              </a:rPr>
              <a:t>行為健康需求及服務</a:t>
            </a:r>
            <a:endParaRPr lang="en-US" sz="1500" dirty="0">
              <a:solidFill>
                <a:srgbClr val="000000"/>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 </a:t>
            </a:r>
            <a:r>
              <a:rPr lang="zh-CN" altLang="en-US" sz="1500" dirty="0">
                <a:solidFill>
                  <a:srgbClr val="000000"/>
                </a:solidFill>
                <a:latin typeface="DengXian" panose="02010600030101010101" pitchFamily="2" charset="-122"/>
                <a:ea typeface="DengXian" panose="02010600030101010101" pitchFamily="2" charset="-122"/>
              </a:rPr>
              <a:t>交通模式的改變</a:t>
            </a:r>
            <a:endParaRPr lang="en-US" sz="1500" dirty="0">
              <a:solidFill>
                <a:srgbClr val="000000"/>
              </a:solidFill>
              <a:latin typeface="DengXian" panose="02010600030101010101" pitchFamily="2" charset="-122"/>
              <a:ea typeface="DengXian" panose="02010600030101010101" pitchFamily="2" charset="-122"/>
            </a:endParaRPr>
          </a:p>
          <a:p>
            <a:r>
              <a:rPr lang="en-US" sz="1500" dirty="0">
                <a:solidFill>
                  <a:schemeClr val="tx1">
                    <a:lumMod val="75000"/>
                    <a:lumOff val="25000"/>
                  </a:schemeClr>
                </a:solidFill>
                <a:latin typeface="DengXian" panose="02010600030101010101" pitchFamily="2" charset="-122"/>
                <a:ea typeface="DengXian" panose="02010600030101010101" pitchFamily="2" charset="-122"/>
              </a:rPr>
              <a:t>•</a:t>
            </a:r>
            <a:r>
              <a:rPr lang="en-US" sz="1500" dirty="0">
                <a:solidFill>
                  <a:srgbClr val="68E214"/>
                </a:solidFill>
                <a:latin typeface="DengXian" panose="02010600030101010101" pitchFamily="2" charset="-122"/>
                <a:ea typeface="DengXian" panose="02010600030101010101" pitchFamily="2" charset="-122"/>
              </a:rPr>
              <a:t> </a:t>
            </a:r>
            <a:r>
              <a:rPr lang="zh-CN" altLang="en-US" sz="1500" dirty="0">
                <a:solidFill>
                  <a:srgbClr val="000000"/>
                </a:solidFill>
                <a:latin typeface="DengXian" panose="02010600030101010101" pitchFamily="2" charset="-122"/>
                <a:ea typeface="DengXian" panose="02010600030101010101" pitchFamily="2" charset="-122"/>
              </a:rPr>
              <a:t>失業救濟申請</a:t>
            </a:r>
            <a:endParaRPr lang="en-US" sz="1500" dirty="0">
              <a:solidFill>
                <a:srgbClr val="000000"/>
              </a:solidFill>
              <a:latin typeface="DengXian" panose="02010600030101010101" pitchFamily="2" charset="-122"/>
              <a:ea typeface="DengXian" panose="02010600030101010101" pitchFamily="2" charset="-122"/>
            </a:endParaRPr>
          </a:p>
          <a:p>
            <a:endParaRPr lang="en-US" sz="1500" dirty="0">
              <a:solidFill>
                <a:srgbClr val="000000"/>
              </a:solidFill>
              <a:latin typeface="DengXian" panose="02010600030101010101" pitchFamily="2" charset="-122"/>
              <a:ea typeface="DengXian" panose="02010600030101010101" pitchFamily="2" charset="-122"/>
            </a:endParaRPr>
          </a:p>
          <a:p>
            <a:pPr algn="r"/>
            <a:r>
              <a:rPr lang="en-US" sz="1500" dirty="0" err="1">
                <a:latin typeface="DengXian" panose="02010600030101010101" pitchFamily="2" charset="-122"/>
                <a:ea typeface="DengXian" panose="02010600030101010101" pitchFamily="2" charset="-122"/>
              </a:rPr>
              <a:t>要查看更多最新的和其他數據，所有</a:t>
            </a:r>
            <a:r>
              <a:rPr lang="en-US" sz="1500" dirty="0">
                <a:latin typeface="DengXian" panose="02010600030101010101" pitchFamily="2" charset="-122"/>
                <a:ea typeface="DengXian" panose="02010600030101010101" pitchFamily="2" charset="-122"/>
              </a:rPr>
              <a:t> COVID-19儀表板都在第14頁上有鏈接</a:t>
            </a:r>
            <a:r>
              <a:rPr lang="en-US" sz="1500" dirty="0">
                <a:solidFill>
                  <a:srgbClr val="000000"/>
                </a:solidFill>
                <a:latin typeface="DengXian" panose="02010600030101010101" pitchFamily="2" charset="-122"/>
                <a:ea typeface="DengXian" panose="02010600030101010101" pitchFamily="2" charset="-122"/>
              </a:rPr>
              <a:t>: </a:t>
            </a:r>
          </a:p>
          <a:p>
            <a:pPr algn="r"/>
            <a:r>
              <a:rPr lang="en-US" sz="1500" dirty="0">
                <a:solidFill>
                  <a:srgbClr val="000000"/>
                </a:solidFill>
                <a:latin typeface="DengXian" panose="02010600030101010101" pitchFamily="2" charset="-122"/>
                <a:ea typeface="DengXian" panose="02010600030101010101" pitchFamily="2" charset="-122"/>
                <a:hlinkClick r:id="rId3"/>
              </a:rPr>
              <a:t>2021/22 CHNA Report</a:t>
            </a:r>
            <a:r>
              <a:rPr lang="en-US" sz="1500" dirty="0">
                <a:solidFill>
                  <a:srgbClr val="000000"/>
                </a:solidFill>
                <a:latin typeface="DengXian" panose="02010600030101010101" pitchFamily="2" charset="-122"/>
                <a:ea typeface="DengXian" panose="02010600030101010101" pitchFamily="2" charset="-122"/>
              </a:rPr>
              <a:t> </a:t>
            </a:r>
            <a:r>
              <a:rPr lang="en-US" altLang="zh-TW" sz="1600" dirty="0">
                <a:latin typeface="DengXian" panose="02010600030101010101" pitchFamily="2" charset="-122"/>
                <a:ea typeface="DengXian" panose="02010600030101010101" pitchFamily="2" charset="-122"/>
              </a:rPr>
              <a:t>[</a:t>
            </a:r>
            <a:r>
              <a:rPr lang="zh-TW" altLang="en-US" sz="1600" dirty="0">
                <a:latin typeface="DengXian" panose="02010600030101010101" pitchFamily="2" charset="-122"/>
                <a:ea typeface="DengXian" panose="02010600030101010101" pitchFamily="2" charset="-122"/>
              </a:rPr>
              <a:t>此頁面為英文</a:t>
            </a:r>
            <a:r>
              <a:rPr lang="en-US" altLang="zh-TW" sz="1600" dirty="0">
                <a:latin typeface="DengXian" panose="02010600030101010101" pitchFamily="2" charset="-122"/>
                <a:ea typeface="DengXian" panose="02010600030101010101" pitchFamily="2" charset="-122"/>
              </a:rPr>
              <a:t>]</a:t>
            </a:r>
            <a:endParaRPr lang="en-US" sz="1500" dirty="0">
              <a:solidFill>
                <a:srgbClr val="000000"/>
              </a:solidFill>
              <a:latin typeface="DengXian" panose="02010600030101010101" pitchFamily="2" charset="-122"/>
              <a:ea typeface="DengXian" panose="02010600030101010101" pitchFamily="2" charset="-122"/>
            </a:endParaRP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826161" y="4897024"/>
            <a:ext cx="1781386" cy="1402368"/>
          </a:xfrm>
          <a:prstGeom prst="rect">
            <a:avLst/>
          </a:prstGeom>
        </p:spPr>
      </p:pic>
      <p:pic>
        <p:nvPicPr>
          <p:cNvPr id="21" name="Picture 20">
            <a:extLst>
              <a:ext uri="{FF2B5EF4-FFF2-40B4-BE49-F238E27FC236}">
                <a16:creationId xmlns:a16="http://schemas.microsoft.com/office/drawing/2014/main" id="{0C77F3BA-4BAE-4BEB-8B0F-5D0FDB5BE420}"/>
              </a:ext>
            </a:extLst>
          </p:cNvPr>
          <p:cNvPicPr>
            <a:picLocks noChangeAspect="1"/>
          </p:cNvPicPr>
          <p:nvPr/>
        </p:nvPicPr>
        <p:blipFill>
          <a:blip r:embed="rId5">
            <a:clrChange>
              <a:clrFrom>
                <a:srgbClr val="FAFAFA"/>
              </a:clrFrom>
              <a:clrTo>
                <a:srgbClr val="FAFAFA">
                  <a:alpha val="0"/>
                </a:srgbClr>
              </a:clrTo>
            </a:clrChange>
            <a:duotone>
              <a:prstClr val="black"/>
              <a:schemeClr val="tx2">
                <a:tint val="45000"/>
                <a:satMod val="400000"/>
              </a:schemeClr>
            </a:duotone>
          </a:blip>
          <a:stretch>
            <a:fillRect/>
          </a:stretch>
        </p:blipFill>
        <p:spPr>
          <a:xfrm>
            <a:off x="4557739" y="4865880"/>
            <a:ext cx="1414462" cy="1433512"/>
          </a:xfrm>
          <a:prstGeom prst="rect">
            <a:avLst/>
          </a:prstGeom>
        </p:spPr>
      </p:pic>
      <p:pic>
        <p:nvPicPr>
          <p:cNvPr id="23" name="Picture 22">
            <a:extLst>
              <a:ext uri="{FF2B5EF4-FFF2-40B4-BE49-F238E27FC236}">
                <a16:creationId xmlns:a16="http://schemas.microsoft.com/office/drawing/2014/main" id="{2004226F-915E-407D-8682-85279C4DAAA4}"/>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369663" y="1489374"/>
            <a:ext cx="1790614" cy="1818505"/>
          </a:xfrm>
          <a:prstGeom prst="rect">
            <a:avLst/>
          </a:prstGeom>
        </p:spPr>
      </p:pic>
      <p:pic>
        <p:nvPicPr>
          <p:cNvPr id="24" name="Picture 23">
            <a:extLst>
              <a:ext uri="{FF2B5EF4-FFF2-40B4-BE49-F238E27FC236}">
                <a16:creationId xmlns:a16="http://schemas.microsoft.com/office/drawing/2014/main" id="{13E67160-1080-4E54-A78D-65DB79E6F61A}"/>
              </a:ext>
            </a:extLst>
          </p:cNvPr>
          <p:cNvPicPr>
            <a:picLocks noChangeAspect="1"/>
          </p:cNvPicPr>
          <p:nvPr/>
        </p:nvPicPr>
        <p:blipFill>
          <a:blip r:embed="rId7">
            <a:clrChange>
              <a:clrFrom>
                <a:srgbClr val="FAFAFA"/>
              </a:clrFrom>
              <a:clrTo>
                <a:srgbClr val="FAFAFA">
                  <a:alpha val="0"/>
                </a:srgbClr>
              </a:clrTo>
            </a:clrChange>
            <a:duotone>
              <a:prstClr val="black"/>
              <a:schemeClr val="tx2">
                <a:tint val="45000"/>
                <a:satMod val="400000"/>
              </a:schemeClr>
            </a:duotone>
          </a:blip>
          <a:stretch>
            <a:fillRect/>
          </a:stretch>
        </p:blipFill>
        <p:spPr>
          <a:xfrm>
            <a:off x="288057" y="1799098"/>
            <a:ext cx="975697" cy="1037843"/>
          </a:xfrm>
          <a:prstGeom prst="rect">
            <a:avLst/>
          </a:prstGeom>
        </p:spPr>
      </p:pic>
      <p:pic>
        <p:nvPicPr>
          <p:cNvPr id="25" name="Picture 24">
            <a:extLst>
              <a:ext uri="{FF2B5EF4-FFF2-40B4-BE49-F238E27FC236}">
                <a16:creationId xmlns:a16="http://schemas.microsoft.com/office/drawing/2014/main" id="{A0E958D3-87BF-4B61-A941-EC2CFE9223D9}"/>
              </a:ext>
            </a:extLst>
          </p:cNvPr>
          <p:cNvPicPr>
            <a:picLocks noChangeAspect="1"/>
          </p:cNvPicPr>
          <p:nvPr/>
        </p:nvPicPr>
        <p:blipFill>
          <a:blip r:embed="rId8">
            <a:clrChange>
              <a:clrFrom>
                <a:srgbClr val="FAFAFA"/>
              </a:clrFrom>
              <a:clrTo>
                <a:srgbClr val="FAFAFA">
                  <a:alpha val="0"/>
                </a:srgbClr>
              </a:clrTo>
            </a:clrChange>
            <a:duotone>
              <a:prstClr val="black"/>
              <a:schemeClr val="tx2">
                <a:tint val="45000"/>
                <a:satMod val="400000"/>
              </a:schemeClr>
            </a:duotone>
          </a:blip>
          <a:stretch>
            <a:fillRect/>
          </a:stretch>
        </p:blipFill>
        <p:spPr>
          <a:xfrm>
            <a:off x="1112584" y="2251890"/>
            <a:ext cx="1197296" cy="1190040"/>
          </a:xfrm>
          <a:prstGeom prst="rect">
            <a:avLst/>
          </a:prstGeom>
        </p:spPr>
      </p:pic>
      <p:pic>
        <p:nvPicPr>
          <p:cNvPr id="26" name="Picture 25">
            <a:extLst>
              <a:ext uri="{FF2B5EF4-FFF2-40B4-BE49-F238E27FC236}">
                <a16:creationId xmlns:a16="http://schemas.microsoft.com/office/drawing/2014/main" id="{0024C137-FB22-4309-82E8-746B1F546B75}"/>
              </a:ext>
            </a:extLst>
          </p:cNvPr>
          <p:cNvPicPr>
            <a:picLocks noChangeAspect="1"/>
          </p:cNvPicPr>
          <p:nvPr/>
        </p:nvPicPr>
        <p:blipFill>
          <a:blip r:embed="rId9">
            <a:clrChange>
              <a:clrFrom>
                <a:srgbClr val="FAFAFA"/>
              </a:clrFrom>
              <a:clrTo>
                <a:srgbClr val="FAFAFA">
                  <a:alpha val="0"/>
                </a:srgbClr>
              </a:clrTo>
            </a:clrChange>
            <a:duotone>
              <a:prstClr val="black"/>
              <a:schemeClr val="tx2">
                <a:tint val="45000"/>
                <a:satMod val="400000"/>
              </a:schemeClr>
            </a:duotone>
          </a:blip>
          <a:stretch>
            <a:fillRect/>
          </a:stretch>
        </p:blipFill>
        <p:spPr>
          <a:xfrm>
            <a:off x="1013391" y="1326403"/>
            <a:ext cx="1188944" cy="980879"/>
          </a:xfrm>
          <a:prstGeom prst="rect">
            <a:avLst/>
          </a:prstGeom>
        </p:spPr>
      </p:pic>
      <p:pic>
        <p:nvPicPr>
          <p:cNvPr id="27" name="Picture 26">
            <a:extLst>
              <a:ext uri="{FF2B5EF4-FFF2-40B4-BE49-F238E27FC236}">
                <a16:creationId xmlns:a16="http://schemas.microsoft.com/office/drawing/2014/main" id="{6F30FDBC-620E-4AC5-AB44-E8C7C5196072}"/>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2032174" y="1900070"/>
            <a:ext cx="986718" cy="980879"/>
          </a:xfrm>
          <a:prstGeom prst="rect">
            <a:avLst/>
          </a:prstGeom>
        </p:spPr>
      </p:pic>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COVID-19 &amp; </a:t>
            </a:r>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需要監測的領域</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2243803"/>
            <a:ext cx="12192000" cy="1547446"/>
          </a:xfrm>
          <a:prstGeom prst="rect">
            <a:avLst/>
          </a:prstGeom>
          <a:solidFill>
            <a:srgbClr val="3E6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2243803"/>
            <a:ext cx="12192000" cy="1547446"/>
          </a:xfrm>
        </p:spPr>
        <p:txBody>
          <a:bodyPr>
            <a:normAutofit/>
          </a:bodyPr>
          <a:lstStyle/>
          <a:p>
            <a:pPr algn="ctr"/>
            <a:r>
              <a:rPr lang="zh-CN" altLang="en-US" sz="3500" b="1" dirty="0">
                <a:solidFill>
                  <a:schemeClr val="bg1"/>
                </a:solidFill>
                <a:latin typeface="+mn-lt"/>
              </a:rPr>
              <a:t>主要調查結果總結</a:t>
            </a:r>
            <a:r>
              <a:rPr lang="en-US" sz="3500" b="1" dirty="0">
                <a:solidFill>
                  <a:schemeClr val="bg1"/>
                </a:solidFill>
                <a:latin typeface="+mn-lt"/>
              </a:rPr>
              <a:t>: </a:t>
            </a:r>
            <a:br>
              <a:rPr lang="en-US" sz="3500" b="1" dirty="0">
                <a:solidFill>
                  <a:schemeClr val="bg1"/>
                </a:solidFill>
                <a:latin typeface="+mn-lt"/>
              </a:rPr>
            </a:br>
            <a:r>
              <a:rPr lang="en-US" sz="3500" dirty="0">
                <a:solidFill>
                  <a:schemeClr val="bg1"/>
                </a:solidFill>
                <a:latin typeface="+mn-lt"/>
              </a:rPr>
              <a:t>CHNA 2021/2022</a:t>
            </a:r>
          </a:p>
        </p:txBody>
      </p:sp>
      <p:sp>
        <p:nvSpPr>
          <p:cNvPr id="2" name="Rectangle 1">
            <a:extLst>
              <a:ext uri="{FF2B5EF4-FFF2-40B4-BE49-F238E27FC236}">
                <a16:creationId xmlns:a16="http://schemas.microsoft.com/office/drawing/2014/main" id="{2DCBD8A1-5918-488D-8124-2E25C8BA15C9}"/>
              </a:ext>
            </a:extLst>
          </p:cNvPr>
          <p:cNvSpPr/>
          <p:nvPr/>
        </p:nvSpPr>
        <p:spPr>
          <a:xfrm>
            <a:off x="5120387" y="6332030"/>
            <a:ext cx="2248180" cy="553998"/>
          </a:xfrm>
          <a:prstGeom prst="rect">
            <a:avLst/>
          </a:prstGeom>
        </p:spPr>
        <p:txBody>
          <a:bodyPr wrap="none">
            <a:spAutoFit/>
          </a:bodyPr>
          <a:lstStyle/>
          <a:p>
            <a:r>
              <a:rPr lang="en-US" sz="1500">
                <a:hlinkClick r:id="rId3"/>
              </a:rPr>
              <a:t>www.kingcounty.gov/chna</a:t>
            </a:r>
            <a:endParaRPr lang="en-US" sz="1500"/>
          </a:p>
          <a:p>
            <a:r>
              <a:rPr lang="en-US" sz="1500">
                <a:hlinkClick r:id="rId4"/>
              </a:rPr>
              <a:t>www.kingcounty.gov/chi</a:t>
            </a:r>
            <a:r>
              <a:rPr lang="en-US" sz="1500"/>
              <a:t>  </a:t>
            </a:r>
          </a:p>
        </p:txBody>
      </p:sp>
      <p:pic>
        <p:nvPicPr>
          <p:cNvPr id="6" name="Picture 5">
            <a:extLst>
              <a:ext uri="{FF2B5EF4-FFF2-40B4-BE49-F238E27FC236}">
                <a16:creationId xmlns:a16="http://schemas.microsoft.com/office/drawing/2014/main" id="{2136109B-31FC-4744-9FFC-3BFDFC4D31E9}"/>
              </a:ext>
            </a:extLst>
          </p:cNvPr>
          <p:cNvPicPr>
            <a:picLocks noChangeAspect="1"/>
          </p:cNvPicPr>
          <p:nvPr/>
        </p:nvPicPr>
        <p:blipFill>
          <a:blip r:embed="rId5"/>
          <a:stretch>
            <a:fillRect/>
          </a:stretch>
        </p:blipFill>
        <p:spPr>
          <a:xfrm>
            <a:off x="4496039" y="3850528"/>
            <a:ext cx="3233831" cy="2481502"/>
          </a:xfrm>
          <a:prstGeom prst="rect">
            <a:avLst/>
          </a:prstGeom>
        </p:spPr>
      </p:pic>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176927"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金縣變化中的人口</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260698" y="890595"/>
            <a:ext cx="3859619" cy="2123658"/>
          </a:xfrm>
          <a:prstGeom prst="rect">
            <a:avLst/>
          </a:prstGeom>
          <a:noFill/>
        </p:spPr>
        <p:txBody>
          <a:bodyPr wrap="square" rtlCol="0">
            <a:spAutoFit/>
          </a:bodyPr>
          <a:lstStyle/>
          <a:p>
            <a:r>
              <a:rPr lang="zh-TW" altLang="en-US" sz="2200" dirty="0">
                <a:latin typeface="DengXian" panose="02010600030101010101" pitchFamily="2" charset="-122"/>
                <a:ea typeface="DengXian" panose="02010600030101010101" pitchFamily="2" charset="-122"/>
              </a:rPr>
              <a:t>在過去三年中，金縣經歷了大幅增長</a:t>
            </a:r>
            <a:r>
              <a:rPr lang="en-US" altLang="zh-TW" sz="2200" dirty="0">
                <a:latin typeface="DengXian" panose="02010600030101010101" pitchFamily="2" charset="-122"/>
                <a:ea typeface="DengXian" panose="02010600030101010101" pitchFamily="2" charset="-122"/>
              </a:rPr>
              <a:t>-</a:t>
            </a:r>
            <a:r>
              <a:rPr lang="zh-TW" altLang="en-US" sz="2200" dirty="0">
                <a:latin typeface="DengXian" panose="02010600030101010101" pitchFamily="2" charset="-122"/>
                <a:ea typeface="DengXian" panose="02010600030101010101" pitchFamily="2" charset="-122"/>
              </a:rPr>
              <a:t>人口和多樣性</a:t>
            </a:r>
          </a:p>
          <a:p>
            <a:endParaRPr lang="zh-TW" altLang="en-US" sz="2200" dirty="0">
              <a:latin typeface="DengXian" panose="02010600030101010101" pitchFamily="2" charset="-122"/>
              <a:ea typeface="DengXian" panose="02010600030101010101" pitchFamily="2" charset="-122"/>
            </a:endParaRPr>
          </a:p>
          <a:p>
            <a:endParaRPr lang="zh-TW" altLang="en-US" sz="2200" dirty="0">
              <a:latin typeface="DengXian" panose="02010600030101010101" pitchFamily="2" charset="-122"/>
              <a:ea typeface="DengXian" panose="02010600030101010101" pitchFamily="2" charset="-122"/>
            </a:endParaRPr>
          </a:p>
          <a:p>
            <a:r>
              <a:rPr lang="zh-TW" altLang="en-US" sz="2200" dirty="0">
                <a:latin typeface="DengXian" panose="02010600030101010101" pitchFamily="2" charset="-122"/>
                <a:ea typeface="DengXian" panose="02010600030101010101" pitchFamily="2" charset="-122"/>
              </a:rPr>
              <a:t>金縣超過一半的孩子是有色</a:t>
            </a:r>
            <a:r>
              <a:rPr lang="zh-CN" altLang="en-US" sz="2200" dirty="0">
                <a:latin typeface="DengXian" panose="02010600030101010101" pitchFamily="2" charset="-122"/>
                <a:ea typeface="DengXian" panose="02010600030101010101" pitchFamily="2" charset="-122"/>
              </a:rPr>
              <a:t>人種</a:t>
            </a:r>
            <a:endParaRPr lang="en-US" dirty="0">
              <a:latin typeface="DengXian" panose="02010600030101010101" pitchFamily="2" charset="-122"/>
              <a:ea typeface="DengXian" panose="02010600030101010101" pitchFamily="2" charset="-122"/>
            </a:endParaRPr>
          </a:p>
        </p:txBody>
      </p:sp>
      <p:pic>
        <p:nvPicPr>
          <p:cNvPr id="9" name="Picture 8">
            <a:extLst>
              <a:ext uri="{FF2B5EF4-FFF2-40B4-BE49-F238E27FC236}">
                <a16:creationId xmlns:a16="http://schemas.microsoft.com/office/drawing/2014/main" id="{3922C979-9DF4-4081-A734-F6B3E212809D}"/>
              </a:ext>
            </a:extLst>
          </p:cNvPr>
          <p:cNvPicPr>
            <a:picLocks noChangeAspect="1"/>
          </p:cNvPicPr>
          <p:nvPr/>
        </p:nvPicPr>
        <p:blipFill>
          <a:blip r:embed="rId3"/>
          <a:stretch>
            <a:fillRect/>
          </a:stretch>
        </p:blipFill>
        <p:spPr>
          <a:xfrm>
            <a:off x="4258167" y="1216954"/>
            <a:ext cx="7733295" cy="5009675"/>
          </a:xfrm>
          <a:prstGeom prst="rect">
            <a:avLst/>
          </a:prstGeom>
        </p:spPr>
      </p:pic>
    </p:spTree>
    <p:extLst>
      <p:ext uri="{BB962C8B-B14F-4D97-AF65-F5344CB8AC3E}">
        <p14:creationId xmlns:p14="http://schemas.microsoft.com/office/powerpoint/2010/main" val="34168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0" y="631372"/>
            <a:ext cx="3166533"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zh-CN" alt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金縣的語言</a:t>
            </a:r>
            <a:endPar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08148" y="1404162"/>
            <a:ext cx="2550235" cy="1723549"/>
          </a:xfrm>
          <a:prstGeom prst="rect">
            <a:avLst/>
          </a:prstGeom>
          <a:noFill/>
        </p:spPr>
        <p:txBody>
          <a:bodyPr wrap="square" rtlCol="0">
            <a:spAutoFit/>
          </a:bodyPr>
          <a:lstStyle/>
          <a:p>
            <a:r>
              <a:rPr lang="zh-TW" altLang="en-US" sz="2200" dirty="0">
                <a:latin typeface="DengXian" panose="02010600030101010101" pitchFamily="2" charset="-122"/>
                <a:ea typeface="DengXian" panose="02010600030101010101" pitchFamily="2" charset="-122"/>
              </a:rPr>
              <a:t>金</a:t>
            </a:r>
            <a:r>
              <a:rPr lang="zh-CN" altLang="en-US" sz="2200" dirty="0">
                <a:latin typeface="DengXian" panose="02010600030101010101" pitchFamily="2" charset="-122"/>
                <a:ea typeface="DengXian" panose="02010600030101010101" pitchFamily="2" charset="-122"/>
              </a:rPr>
              <a:t>縣</a:t>
            </a:r>
            <a:r>
              <a:rPr lang="zh-TW" altLang="en-US" sz="2200" dirty="0">
                <a:latin typeface="DengXian" panose="02010600030101010101" pitchFamily="2" charset="-122"/>
                <a:ea typeface="DengXian" panose="02010600030101010101" pitchFamily="2" charset="-122"/>
              </a:rPr>
              <a:t>四分之一的居民居住在說</a:t>
            </a:r>
            <a:r>
              <a:rPr lang="zh-CN" altLang="en-US" sz="2200" dirty="0">
                <a:latin typeface="DengXian" panose="02010600030101010101" pitchFamily="2" charset="-122"/>
                <a:ea typeface="DengXian" panose="02010600030101010101" pitchFamily="2" charset="-122"/>
              </a:rPr>
              <a:t>非</a:t>
            </a:r>
            <a:r>
              <a:rPr lang="zh-TW" altLang="en-US" sz="2200" dirty="0">
                <a:latin typeface="DengXian" panose="02010600030101010101" pitchFamily="2" charset="-122"/>
                <a:ea typeface="DengXian" panose="02010600030101010101" pitchFamily="2" charset="-122"/>
              </a:rPr>
              <a:t>英</a:t>
            </a:r>
            <a:r>
              <a:rPr lang="zh-CN" altLang="en-US" sz="2200" dirty="0">
                <a:latin typeface="DengXian" panose="02010600030101010101" pitchFamily="2" charset="-122"/>
                <a:ea typeface="DengXian" panose="02010600030101010101" pitchFamily="2" charset="-122"/>
              </a:rPr>
              <a:t>語</a:t>
            </a:r>
            <a:r>
              <a:rPr lang="zh-TW" altLang="en-US" sz="2200" dirty="0">
                <a:latin typeface="DengXian" panose="02010600030101010101" pitchFamily="2" charset="-122"/>
                <a:ea typeface="DengXian" panose="02010600030101010101" pitchFamily="2" charset="-122"/>
              </a:rPr>
              <a:t>的其他語言的家庭中。</a:t>
            </a:r>
            <a:endParaRPr lang="en-US" sz="2200" dirty="0">
              <a:latin typeface="DengXian" panose="02010600030101010101" pitchFamily="2" charset="-122"/>
              <a:ea typeface="DengXian" panose="02010600030101010101" pitchFamily="2" charset="-122"/>
            </a:endParaRPr>
          </a:p>
          <a:p>
            <a:endParaRPr lang="en-US" dirty="0">
              <a:latin typeface="DengXian" panose="02010600030101010101" pitchFamily="2" charset="-122"/>
              <a:ea typeface="DengXian" panose="02010600030101010101" pitchFamily="2" charset="-122"/>
            </a:endParaRPr>
          </a:p>
        </p:txBody>
      </p:sp>
      <p:sp>
        <p:nvSpPr>
          <p:cNvPr id="7" name="TextBox 6">
            <a:extLst>
              <a:ext uri="{FF2B5EF4-FFF2-40B4-BE49-F238E27FC236}">
                <a16:creationId xmlns:a16="http://schemas.microsoft.com/office/drawing/2014/main" id="{F9935FA2-1181-4AB3-AD7C-809AD670D020}"/>
              </a:ext>
            </a:extLst>
          </p:cNvPr>
          <p:cNvSpPr txBox="1"/>
          <p:nvPr/>
        </p:nvSpPr>
        <p:spPr>
          <a:xfrm>
            <a:off x="4508205" y="6226629"/>
            <a:ext cx="7575659" cy="507831"/>
          </a:xfrm>
          <a:prstGeom prst="rect">
            <a:avLst/>
          </a:prstGeom>
          <a:noFill/>
        </p:spPr>
        <p:txBody>
          <a:bodyPr wrap="square" rtlCol="0">
            <a:spAutoFit/>
          </a:bodyPr>
          <a:lstStyle/>
          <a:p>
            <a:pPr algn="r"/>
            <a:r>
              <a:rPr lang="zh-TW" altLang="en-US" sz="1500" b="1" dirty="0"/>
              <a:t>較小的地區可以在線獲取更多數據</a:t>
            </a:r>
            <a:r>
              <a:rPr lang="en-US" sz="1500" b="1" dirty="0"/>
              <a:t> (see ‘Top 10 by PUMA’ tab): </a:t>
            </a:r>
          </a:p>
          <a:p>
            <a:pPr algn="r"/>
            <a:r>
              <a:rPr lang="en-US" sz="1200" dirty="0">
                <a:hlinkClick r:id="rId3"/>
              </a:rPr>
              <a:t>Top 10 languages by region (2019)</a:t>
            </a:r>
            <a:r>
              <a:rPr lang="en-US" sz="1200" dirty="0"/>
              <a:t> </a:t>
            </a:r>
            <a:r>
              <a:rPr lang="en-US" altLang="zh-TW" sz="1200" dirty="0"/>
              <a:t>[</a:t>
            </a:r>
            <a:r>
              <a:rPr lang="zh-TW" altLang="en-US" sz="1200" dirty="0">
                <a:latin typeface="DengXian" panose="02010600030101010101" pitchFamily="2" charset="-122"/>
                <a:ea typeface="DengXian" panose="02010600030101010101" pitchFamily="2" charset="-122"/>
              </a:rPr>
              <a:t>此頁面為英文</a:t>
            </a:r>
            <a:r>
              <a:rPr lang="en-US" altLang="zh-TW" sz="1200" dirty="0"/>
              <a:t>]</a:t>
            </a:r>
            <a:endParaRPr lang="en-US" sz="1200" dirty="0"/>
          </a:p>
        </p:txBody>
      </p:sp>
      <p:pic>
        <p:nvPicPr>
          <p:cNvPr id="65" name="Picture 64">
            <a:extLst>
              <a:ext uri="{FF2B5EF4-FFF2-40B4-BE49-F238E27FC236}">
                <a16:creationId xmlns:a16="http://schemas.microsoft.com/office/drawing/2014/main" id="{DCFED950-3ABF-43A0-8D24-7DC107D704D3}"/>
              </a:ext>
            </a:extLst>
          </p:cNvPr>
          <p:cNvPicPr>
            <a:picLocks noChangeAspect="1"/>
          </p:cNvPicPr>
          <p:nvPr/>
        </p:nvPicPr>
        <p:blipFill>
          <a:blip r:embed="rId4"/>
          <a:stretch>
            <a:fillRect/>
          </a:stretch>
        </p:blipFill>
        <p:spPr>
          <a:xfrm>
            <a:off x="3288241" y="1023937"/>
            <a:ext cx="8782050" cy="4810125"/>
          </a:xfrm>
          <a:prstGeom prst="rect">
            <a:avLst/>
          </a:prstGeom>
        </p:spPr>
      </p:pic>
    </p:spTree>
    <p:extLst>
      <p:ext uri="{BB962C8B-B14F-4D97-AF65-F5344CB8AC3E}">
        <p14:creationId xmlns:p14="http://schemas.microsoft.com/office/powerpoint/2010/main" val="69187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813639" y="1555498"/>
            <a:ext cx="7137664" cy="5181084"/>
          </a:xfrm>
          <a:prstGeom prst="rect">
            <a:avLst/>
          </a:prstGeom>
          <a:solidFill>
            <a:srgbClr val="FFEBEB">
              <a:alpha val="80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28784" y="1555498"/>
            <a:ext cx="4380707" cy="5220949"/>
          </a:xfrm>
          <a:prstGeom prst="rect">
            <a:avLst/>
          </a:prstGeom>
          <a:solidFill>
            <a:srgbClr val="EAF4E4">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669901" y="219123"/>
            <a:ext cx="8875059" cy="1030815"/>
          </a:xfrm>
          <a:prstGeom prst="rect">
            <a:avLst/>
          </a:prstGeom>
          <a:solidFill>
            <a:srgbClr val="1B9ACA"/>
          </a:solidFill>
        </p:spPr>
        <p:txBody>
          <a:bodyPr vert="horz" lIns="80682" tIns="40341" rIns="80682" bIns="40341"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zh-TW" altLang="en-US"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自</a:t>
            </a:r>
            <a:r>
              <a:rPr kumimoji="0" lang="en-US" altLang="zh-TW"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2018/2019</a:t>
            </a:r>
            <a:r>
              <a:rPr kumimoji="0" lang="zh-TW" altLang="en-US"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年</a:t>
            </a:r>
            <a:r>
              <a:rPr kumimoji="0" lang="en-US" altLang="zh-TW"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CHNA</a:t>
            </a:r>
            <a:r>
              <a:rPr kumimoji="0" lang="zh-TW" altLang="en-US"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報告（</a:t>
            </a:r>
            <a:r>
              <a:rPr kumimoji="0" lang="en-US" altLang="zh-TW"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COV</a:t>
            </a:r>
            <a:r>
              <a:rPr kumimoji="0" lang="en-US" altLang="zh-CN"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ID</a:t>
            </a:r>
            <a:r>
              <a:rPr kumimoji="0" lang="zh-TW" altLang="en-US"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之前）以來</a:t>
            </a:r>
            <a:r>
              <a:rPr kumimoji="0" lang="zh-CN" altLang="en-US" sz="2647"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，有哪些方面得到了改進，還有哪些需要改進的？</a:t>
            </a:r>
            <a:endParaRPr kumimoji="0" lang="en-US" sz="2206" b="0"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endParaRPr>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448508" y="3044766"/>
            <a:ext cx="685386" cy="746016"/>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98335" y="4021433"/>
            <a:ext cx="635559" cy="635559"/>
          </a:xfrm>
          <a:prstGeom prst="rect">
            <a:avLst/>
          </a:prstGeom>
        </p:spPr>
      </p:pic>
      <p:pic>
        <p:nvPicPr>
          <p:cNvPr id="12" name="Picture 1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0890" y="5761232"/>
            <a:ext cx="662663" cy="662663"/>
          </a:xfrm>
          <a:prstGeom prst="rect">
            <a:avLst/>
          </a:prstGeom>
        </p:spPr>
      </p:pic>
      <p:pic>
        <p:nvPicPr>
          <p:cNvPr id="16" name="Picture 1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41519" y="4298066"/>
            <a:ext cx="813156" cy="777801"/>
          </a:xfrm>
          <a:prstGeom prst="rect">
            <a:avLst/>
          </a:prstGeom>
        </p:spPr>
      </p:pic>
      <p:sp>
        <p:nvSpPr>
          <p:cNvPr id="24" name="TextBox 23"/>
          <p:cNvSpPr txBox="1"/>
          <p:nvPr/>
        </p:nvSpPr>
        <p:spPr>
          <a:xfrm>
            <a:off x="1245541" y="2251736"/>
            <a:ext cx="342772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美國印第安人</a:t>
            </a:r>
            <a:r>
              <a:rPr kumimoji="0" lang="en-US" altLang="zh-CN"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a:t>
            </a: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阿拉斯加原住民的</a:t>
            </a:r>
            <a:r>
              <a:rPr kumimoji="0" lang="zh-CN"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肥胖症</a:t>
            </a: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率在降低</a:t>
            </a:r>
            <a:r>
              <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 </a:t>
            </a:r>
          </a:p>
        </p:txBody>
      </p:sp>
      <p:sp>
        <p:nvSpPr>
          <p:cNvPr id="26" name="TextBox 25"/>
          <p:cNvSpPr txBox="1"/>
          <p:nvPr/>
        </p:nvSpPr>
        <p:spPr>
          <a:xfrm>
            <a:off x="1291665" y="3100332"/>
            <a:ext cx="336214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成人和青少年的</a:t>
            </a:r>
            <a:r>
              <a:rPr kumimoji="0" lang="zh-CN"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吸煙</a:t>
            </a: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持續降低</a:t>
            </a:r>
            <a:endPar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sp>
        <p:nvSpPr>
          <p:cNvPr id="27" name="TextBox 26"/>
          <p:cNvSpPr txBox="1"/>
          <p:nvPr/>
        </p:nvSpPr>
        <p:spPr>
          <a:xfrm>
            <a:off x="1291665" y="4032800"/>
            <a:ext cx="306414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a:t>
            </a: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日常</a:t>
            </a:r>
            <a:r>
              <a:rPr kumimoji="0" lang="zh-CN"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含糖類飲料</a:t>
            </a: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的飲用在青少年中持續減少</a:t>
            </a:r>
            <a:endPar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sp>
        <p:nvSpPr>
          <p:cNvPr id="28" name="TextBox 27"/>
          <p:cNvSpPr txBox="1"/>
          <p:nvPr/>
        </p:nvSpPr>
        <p:spPr>
          <a:xfrm>
            <a:off x="1249778" y="5691804"/>
            <a:ext cx="339090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無人陪伴的青少年及</a:t>
            </a:r>
            <a:r>
              <a:rPr lang="zh-CN" altLang="en-US" sz="1600" dirty="0">
                <a:solidFill>
                  <a:prstClr val="black"/>
                </a:solidFill>
                <a:latin typeface="DengXian" panose="02010600030101010101" pitchFamily="2" charset="-122"/>
                <a:ea typeface="DengXian" panose="02010600030101010101" pitchFamily="2" charset="-122"/>
                <a:cs typeface="Shonar Bangla" panose="020B0502040204020203" pitchFamily="34" charset="0"/>
              </a:rPr>
              <a:t>年輕成年人的</a:t>
            </a:r>
            <a:r>
              <a:rPr lang="zh-CN" altLang="en-US" sz="1600" b="1" dirty="0">
                <a:solidFill>
                  <a:prstClr val="black"/>
                </a:solidFill>
                <a:latin typeface="DengXian" panose="02010600030101010101" pitchFamily="2" charset="-122"/>
                <a:ea typeface="DengXian" panose="02010600030101010101" pitchFamily="2" charset="-122"/>
                <a:cs typeface="Shonar Bangla" panose="020B0502040204020203" pitchFamily="34" charset="0"/>
              </a:rPr>
              <a:t>無家可歸人數</a:t>
            </a:r>
            <a:r>
              <a:rPr lang="zh-CN" altLang="en-US" sz="1600" dirty="0">
                <a:solidFill>
                  <a:prstClr val="black"/>
                </a:solidFill>
                <a:latin typeface="DengXian" panose="02010600030101010101" pitchFamily="2" charset="-122"/>
                <a:ea typeface="DengXian" panose="02010600030101010101" pitchFamily="2" charset="-122"/>
                <a:cs typeface="Shonar Bangla" panose="020B0502040204020203" pitchFamily="34" charset="0"/>
              </a:rPr>
              <a:t>減少了</a:t>
            </a:r>
            <a:endPar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sp>
        <p:nvSpPr>
          <p:cNvPr id="29" name="TextBox 28"/>
          <p:cNvSpPr txBox="1"/>
          <p:nvPr/>
        </p:nvSpPr>
        <p:spPr>
          <a:xfrm>
            <a:off x="5667670" y="2267330"/>
            <a:ext cx="301064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在過去的</a:t>
            </a:r>
            <a:r>
              <a:rPr kumimoji="0" lang="en-US" altLang="zh-TW"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8</a:t>
            </a: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年中，南部地區以及西班牙裔和夏威夷原住民</a:t>
            </a:r>
            <a:r>
              <a:rPr kumimoji="0" lang="en-US" altLang="zh-TW"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a:t>
            </a: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太平洋島民的</a:t>
            </a:r>
            <a:r>
              <a:rPr kumimoji="0" lang="zh-TW"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預期壽命</a:t>
            </a: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有所下降。</a:t>
            </a:r>
            <a:endParaRPr kumimoji="0" 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sp>
        <p:nvSpPr>
          <p:cNvPr id="30" name="TextBox 29"/>
          <p:cNvSpPr txBox="1"/>
          <p:nvPr/>
        </p:nvSpPr>
        <p:spPr>
          <a:xfrm>
            <a:off x="5678197" y="3643689"/>
            <a:ext cx="306414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越來越多的居民死於</a:t>
            </a:r>
            <a:r>
              <a:rPr kumimoji="0" lang="zh-TW"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意外傷害</a:t>
            </a:r>
            <a:r>
              <a:rPr kumimoji="0" lang="zh-TW" altLang="en-US" sz="1600" b="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a:t>
            </a:r>
            <a:endParaRPr kumimoji="0" 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278" y="895156"/>
            <a:ext cx="2952732" cy="1508899"/>
          </a:xfrm>
          <a:prstGeom prst="rect">
            <a:avLst/>
          </a:prstGeom>
        </p:spPr>
      </p:pic>
      <p:cxnSp>
        <p:nvCxnSpPr>
          <p:cNvPr id="38" name="Straight Connector 37"/>
          <p:cNvCxnSpPr/>
          <p:nvPr/>
        </p:nvCxnSpPr>
        <p:spPr>
          <a:xfrm>
            <a:off x="1535973" y="335199"/>
            <a:ext cx="91130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8784" y="1299832"/>
            <a:ext cx="4380707" cy="5810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整個金縣</a:t>
            </a:r>
            <a:r>
              <a:rPr kumimoji="0" 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588" b="1" dirty="0">
                <a:solidFill>
                  <a:prstClr val="white"/>
                </a:solidFill>
                <a:latin typeface="DengXian" panose="02010600030101010101" pitchFamily="2" charset="-122"/>
                <a:ea typeface="DengXian" panose="02010600030101010101" pitchFamily="2" charset="-122"/>
              </a:rPr>
              <a:t>成果包括</a:t>
            </a:r>
            <a:r>
              <a:rPr kumimoji="0" 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a:t>
            </a: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170" y="853993"/>
            <a:ext cx="4079989" cy="1508899"/>
          </a:xfrm>
          <a:prstGeom prst="rect">
            <a:avLst/>
          </a:prstGeom>
        </p:spPr>
      </p:pic>
      <p:sp>
        <p:nvSpPr>
          <p:cNvPr id="37" name="TextBox 36"/>
          <p:cNvSpPr txBox="1"/>
          <p:nvPr/>
        </p:nvSpPr>
        <p:spPr>
          <a:xfrm>
            <a:off x="6180710" y="1241257"/>
            <a:ext cx="4004854" cy="5810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整個金縣</a:t>
            </a:r>
            <a:r>
              <a:rPr kumimoji="0" 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改進機會包括</a:t>
            </a:r>
            <a:r>
              <a:rPr kumimoji="0" lang="en-US" sz="1588" b="1" i="0" u="none" strike="noStrike" kern="120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rPr>
              <a:t>:</a:t>
            </a:r>
          </a:p>
        </p:txBody>
      </p:sp>
      <p:cxnSp>
        <p:nvCxnSpPr>
          <p:cNvPr id="41" name="Straight Connector 40"/>
          <p:cNvCxnSpPr>
            <a:cxnSpLocks/>
          </p:cNvCxnSpPr>
          <p:nvPr/>
        </p:nvCxnSpPr>
        <p:spPr>
          <a:xfrm>
            <a:off x="111250" y="2114430"/>
            <a:ext cx="11906654"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262D571-CFE8-4050-8CDB-481DAC1A9A88}"/>
              </a:ext>
            </a:extLst>
          </p:cNvPr>
          <p:cNvSpPr txBox="1"/>
          <p:nvPr/>
        </p:nvSpPr>
        <p:spPr>
          <a:xfrm>
            <a:off x="1291665" y="4892771"/>
            <a:ext cx="306414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600" dirty="0">
                <a:solidFill>
                  <a:prstClr val="black"/>
                </a:solidFill>
                <a:latin typeface="DengXian" panose="02010600030101010101" pitchFamily="2" charset="-122"/>
                <a:ea typeface="DengXian" panose="02010600030101010101" pitchFamily="2" charset="-122"/>
                <a:cs typeface="Shonar Bangla" panose="020B0502040204020203" pitchFamily="34" charset="0"/>
              </a:rPr>
              <a:t>更多母親接受</a:t>
            </a:r>
            <a:r>
              <a:rPr lang="zh-CN" altLang="en-US" sz="1600" b="1" dirty="0">
                <a:solidFill>
                  <a:prstClr val="black"/>
                </a:solidFill>
                <a:latin typeface="DengXian" panose="02010600030101010101" pitchFamily="2" charset="-122"/>
                <a:ea typeface="DengXian" panose="02010600030101010101" pitchFamily="2" charset="-122"/>
                <a:cs typeface="Shonar Bangla" panose="020B0502040204020203" pitchFamily="34" charset="0"/>
              </a:rPr>
              <a:t>早期及適當的產前護理</a:t>
            </a:r>
            <a:endParaRPr kumimoji="0" 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pic>
        <p:nvPicPr>
          <p:cNvPr id="7" name="Picture 6">
            <a:extLst>
              <a:ext uri="{FF2B5EF4-FFF2-40B4-BE49-F238E27FC236}">
                <a16:creationId xmlns:a16="http://schemas.microsoft.com/office/drawing/2014/main" id="{8AB698EB-EFA4-4422-BAB0-082D6D8BDE94}"/>
              </a:ext>
            </a:extLst>
          </p:cNvPr>
          <p:cNvPicPr>
            <a:picLocks noChangeAspect="1"/>
          </p:cNvPicPr>
          <p:nvPr/>
        </p:nvPicPr>
        <p:blipFill>
          <a:blip r:embed="rId9">
            <a:clrChange>
              <a:clrFrom>
                <a:srgbClr val="FAFAFA"/>
              </a:clrFrom>
              <a:clrTo>
                <a:srgbClr val="FAFAFA">
                  <a:alpha val="0"/>
                </a:srgbClr>
              </a:clrTo>
            </a:clrChange>
            <a:duotone>
              <a:schemeClr val="accent3">
                <a:shade val="45000"/>
                <a:satMod val="135000"/>
              </a:schemeClr>
              <a:prstClr val="white"/>
            </a:duotone>
          </a:blip>
          <a:stretch>
            <a:fillRect/>
          </a:stretch>
        </p:blipFill>
        <p:spPr>
          <a:xfrm>
            <a:off x="381349" y="4845041"/>
            <a:ext cx="742079" cy="691731"/>
          </a:xfrm>
          <a:prstGeom prst="rect">
            <a:avLst/>
          </a:prstGeom>
        </p:spPr>
      </p:pic>
      <p:pic>
        <p:nvPicPr>
          <p:cNvPr id="11" name="Picture 10">
            <a:extLst>
              <a:ext uri="{FF2B5EF4-FFF2-40B4-BE49-F238E27FC236}">
                <a16:creationId xmlns:a16="http://schemas.microsoft.com/office/drawing/2014/main" id="{67C9A2F9-7C76-412C-AF9C-179EB3647EB3}"/>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84895" y="2272461"/>
            <a:ext cx="598552" cy="732667"/>
          </a:xfrm>
          <a:prstGeom prst="rect">
            <a:avLst/>
          </a:prstGeom>
        </p:spPr>
      </p:pic>
      <p:pic>
        <p:nvPicPr>
          <p:cNvPr id="15" name="Picture 14">
            <a:extLst>
              <a:ext uri="{FF2B5EF4-FFF2-40B4-BE49-F238E27FC236}">
                <a16:creationId xmlns:a16="http://schemas.microsoft.com/office/drawing/2014/main" id="{5ABDCF96-9AC0-4C73-8FC8-53A0E006AB93}"/>
              </a:ext>
            </a:extLst>
          </p:cNvPr>
          <p:cNvPicPr>
            <a:picLocks noChangeAspect="1"/>
          </p:cNvPicPr>
          <p:nvPr/>
        </p:nvPicPr>
        <p:blipFill>
          <a:blip r:embed="rId11">
            <a:clrChange>
              <a:clrFrom>
                <a:srgbClr val="FAFAFA"/>
              </a:clrFrom>
              <a:clrTo>
                <a:srgbClr val="FAFAFA">
                  <a:alpha val="0"/>
                </a:srgbClr>
              </a:clrTo>
            </a:clrChange>
          </a:blip>
          <a:stretch>
            <a:fillRect/>
          </a:stretch>
        </p:blipFill>
        <p:spPr>
          <a:xfrm>
            <a:off x="4861526" y="2292565"/>
            <a:ext cx="779436" cy="699770"/>
          </a:xfrm>
          <a:prstGeom prst="rect">
            <a:avLst/>
          </a:prstGeom>
        </p:spPr>
      </p:pic>
      <p:pic>
        <p:nvPicPr>
          <p:cNvPr id="17" name="Picture 16">
            <a:extLst>
              <a:ext uri="{FF2B5EF4-FFF2-40B4-BE49-F238E27FC236}">
                <a16:creationId xmlns:a16="http://schemas.microsoft.com/office/drawing/2014/main" id="{B5F33BBB-35BA-4911-A12E-5C4BB8BF0983}"/>
              </a:ext>
            </a:extLst>
          </p:cNvPr>
          <p:cNvPicPr>
            <a:picLocks noChangeAspect="1"/>
          </p:cNvPicPr>
          <p:nvPr/>
        </p:nvPicPr>
        <p:blipFill>
          <a:blip r:embed="rId12">
            <a:clrChange>
              <a:clrFrom>
                <a:srgbClr val="FAFAFA"/>
              </a:clrFrom>
              <a:clrTo>
                <a:srgbClr val="FAFAFA">
                  <a:alpha val="0"/>
                </a:srgbClr>
              </a:clrTo>
            </a:clrChange>
            <a:duotone>
              <a:schemeClr val="accent1">
                <a:shade val="45000"/>
                <a:satMod val="135000"/>
              </a:schemeClr>
              <a:prstClr val="white"/>
            </a:duotone>
          </a:blip>
          <a:stretch>
            <a:fillRect/>
          </a:stretch>
        </p:blipFill>
        <p:spPr>
          <a:xfrm>
            <a:off x="4919768" y="3671474"/>
            <a:ext cx="657321" cy="581057"/>
          </a:xfrm>
          <a:prstGeom prst="rect">
            <a:avLst/>
          </a:prstGeom>
        </p:spPr>
      </p:pic>
      <p:sp>
        <p:nvSpPr>
          <p:cNvPr id="35" name="TextBox 34">
            <a:extLst>
              <a:ext uri="{FF2B5EF4-FFF2-40B4-BE49-F238E27FC236}">
                <a16:creationId xmlns:a16="http://schemas.microsoft.com/office/drawing/2014/main" id="{0E2F65CA-2E52-4FED-A6FD-81CC86906942}"/>
              </a:ext>
            </a:extLst>
          </p:cNvPr>
          <p:cNvSpPr txBox="1"/>
          <p:nvPr/>
        </p:nvSpPr>
        <p:spPr>
          <a:xfrm>
            <a:off x="5689978" y="4356144"/>
            <a:ext cx="3064143" cy="83099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食物無保障的問題在白人和黑人</a:t>
            </a:r>
            <a:r>
              <a:rPr kumimoji="0" lang="zh-TW" alt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家庭之間的差距在五年內</a:t>
            </a:r>
            <a:r>
              <a:rPr lang="zh-CN" altLang="en-US" sz="1600" dirty="0">
                <a:latin typeface="DengXian" panose="02010600030101010101" pitchFamily="2" charset="-122"/>
                <a:ea typeface="DengXian" panose="02010600030101010101" pitchFamily="2" charset="-122"/>
                <a:cs typeface="Shonar Bangla"/>
              </a:rPr>
              <a:t>達到四倍</a:t>
            </a:r>
            <a:r>
              <a:rPr kumimoji="0" lang="zh-TW" alt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a:t>
            </a:r>
            <a:endParaRPr kumimoji="0" 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endParaRPr>
          </a:p>
        </p:txBody>
      </p:sp>
      <p:pic>
        <p:nvPicPr>
          <p:cNvPr id="36" name="Picture 35">
            <a:extLst>
              <a:ext uri="{FF2B5EF4-FFF2-40B4-BE49-F238E27FC236}">
                <a16:creationId xmlns:a16="http://schemas.microsoft.com/office/drawing/2014/main" id="{2ECF0FCD-B357-4DFA-84DC-51361B765971}"/>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948821" y="6003919"/>
            <a:ext cx="598552" cy="732667"/>
          </a:xfrm>
          <a:prstGeom prst="rect">
            <a:avLst/>
          </a:prstGeom>
        </p:spPr>
      </p:pic>
      <p:sp>
        <p:nvSpPr>
          <p:cNvPr id="40" name="TextBox 39">
            <a:extLst>
              <a:ext uri="{FF2B5EF4-FFF2-40B4-BE49-F238E27FC236}">
                <a16:creationId xmlns:a16="http://schemas.microsoft.com/office/drawing/2014/main" id="{3F4413CE-6379-4F3F-B903-C996A16EAC24}"/>
              </a:ext>
            </a:extLst>
          </p:cNvPr>
          <p:cNvSpPr txBox="1"/>
          <p:nvPr/>
        </p:nvSpPr>
        <p:spPr>
          <a:xfrm>
            <a:off x="5675243" y="6142707"/>
            <a:ext cx="357180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青</a:t>
            </a:r>
            <a:r>
              <a:rPr kumimoji="0" lang="zh-CN"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少</a:t>
            </a:r>
            <a:r>
              <a:rPr kumimoji="0" lang="zh-TW"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年肥胖率正在上升。</a:t>
            </a:r>
            <a:r>
              <a:rPr kumimoji="0" lang="zh-CN"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體育</a:t>
            </a:r>
            <a:r>
              <a:rPr kumimoji="0" lang="zh-TW"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活動持續下降。</a:t>
            </a:r>
            <a:endParaRPr kumimoji="0" 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pic>
        <p:nvPicPr>
          <p:cNvPr id="42" name="Picture 41">
            <a:extLst>
              <a:ext uri="{FF2B5EF4-FFF2-40B4-BE49-F238E27FC236}">
                <a16:creationId xmlns:a16="http://schemas.microsoft.com/office/drawing/2014/main" id="{43961427-B953-46B4-BB55-54AB567D81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5473" y="5261887"/>
            <a:ext cx="640355" cy="640355"/>
          </a:xfrm>
          <a:prstGeom prst="rect">
            <a:avLst/>
          </a:prstGeom>
        </p:spPr>
      </p:pic>
      <p:sp>
        <p:nvSpPr>
          <p:cNvPr id="43" name="TextBox 42">
            <a:extLst>
              <a:ext uri="{FF2B5EF4-FFF2-40B4-BE49-F238E27FC236}">
                <a16:creationId xmlns:a16="http://schemas.microsoft.com/office/drawing/2014/main" id="{538244AB-390D-4861-AF42-3680562CC2FB}"/>
              </a:ext>
            </a:extLst>
          </p:cNvPr>
          <p:cNvSpPr txBox="1"/>
          <p:nvPr/>
        </p:nvSpPr>
        <p:spPr>
          <a:xfrm>
            <a:off x="5700251" y="5281726"/>
            <a:ext cx="3204448" cy="584775"/>
          </a:xfrm>
          <a:prstGeom prst="rect">
            <a:avLst/>
          </a:prstGeom>
          <a:noFill/>
        </p:spPr>
        <p:txBody>
          <a:bodyPr wrap="square" lIns="91440" tIns="45720" rIns="91440" bIns="45720" rtlCol="0" anchor="t">
            <a:spAutoFit/>
          </a:bodyPr>
          <a:lstStyle/>
          <a:p>
            <a:pPr defTabSz="457200">
              <a:defRPr/>
            </a:pPr>
            <a:r>
              <a:rPr kumimoji="0" lang="zh-CN" alt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有色人種社區</a:t>
            </a:r>
            <a:r>
              <a:rPr kumimoji="0" lang="zh-CN" altLang="en-US" sz="16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保險</a:t>
            </a:r>
            <a:r>
              <a:rPr kumimoji="0" lang="zh-CN" alt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覆蓋</a:t>
            </a:r>
            <a:r>
              <a:rPr kumimoji="0" lang="zh-CN" altLang="en-US" sz="1600" b="1"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rPr>
              <a:t>不足</a:t>
            </a:r>
            <a:r>
              <a:rPr lang="zh-CN" altLang="en-US" sz="1600" dirty="0">
                <a:latin typeface="DengXian" panose="02010600030101010101" pitchFamily="2" charset="-122"/>
                <a:ea typeface="DengXian" panose="02010600030101010101" pitchFamily="2" charset="-122"/>
                <a:cs typeface="Shonar Bangla"/>
              </a:rPr>
              <a:t>，伴隨著種族</a:t>
            </a:r>
            <a:r>
              <a:rPr lang="en-US" altLang="zh-CN" sz="1600" dirty="0">
                <a:latin typeface="DengXian" panose="02010600030101010101" pitchFamily="2" charset="-122"/>
                <a:ea typeface="DengXian" panose="02010600030101010101" pitchFamily="2" charset="-122"/>
                <a:cs typeface="Shonar Bangla"/>
              </a:rPr>
              <a:t>/</a:t>
            </a:r>
            <a:r>
              <a:rPr lang="zh-CN" altLang="en-US" sz="1600" dirty="0">
                <a:latin typeface="DengXian" panose="02010600030101010101" pitchFamily="2" charset="-122"/>
                <a:ea typeface="DengXian" panose="02010600030101010101" pitchFamily="2" charset="-122"/>
                <a:cs typeface="Shonar Bangla"/>
              </a:rPr>
              <a:t>族裔差距的擴大。</a:t>
            </a:r>
            <a:endParaRPr kumimoji="0" lang="en-US" sz="1600" b="0" i="0" u="none" strike="noStrike" kern="1200" cap="none" spc="0" normalizeH="0" baseline="0" noProof="0" dirty="0">
              <a:ln>
                <a:noFill/>
              </a:ln>
              <a:effectLst/>
              <a:uLnTx/>
              <a:uFillTx/>
              <a:latin typeface="DengXian" panose="02010600030101010101" pitchFamily="2" charset="-122"/>
              <a:ea typeface="DengXian" panose="02010600030101010101" pitchFamily="2" charset="-122"/>
              <a:cs typeface="Shonar Bangla"/>
            </a:endParaRPr>
          </a:p>
        </p:txBody>
      </p:sp>
      <p:sp>
        <p:nvSpPr>
          <p:cNvPr id="3" name="TextBox 2">
            <a:extLst>
              <a:ext uri="{FF2B5EF4-FFF2-40B4-BE49-F238E27FC236}">
                <a16:creationId xmlns:a16="http://schemas.microsoft.com/office/drawing/2014/main" id="{D7FBEA61-64B6-401B-8743-5178193294FF}"/>
              </a:ext>
            </a:extLst>
          </p:cNvPr>
          <p:cNvSpPr txBox="1"/>
          <p:nvPr/>
        </p:nvSpPr>
        <p:spPr>
          <a:xfrm>
            <a:off x="9378122" y="3235011"/>
            <a:ext cx="2667932" cy="3247043"/>
          </a:xfrm>
          <a:prstGeom prst="rect">
            <a:avLst/>
          </a:prstGeom>
          <a:noFill/>
        </p:spPr>
        <p:txBody>
          <a:bodyPr wrap="square" lIns="91440" tIns="45720" rIns="91440" bIns="45720" rtlCol="0" anchor="t">
            <a:spAutoFit/>
          </a:bodyPr>
          <a:lstStyle/>
          <a:p>
            <a:endParaRPr lang="en-US" sz="1500" b="1" i="1" dirty="0">
              <a:latin typeface="DengXian" panose="02010600030101010101" pitchFamily="2" charset="-122"/>
              <a:ea typeface="DengXian" panose="02010600030101010101" pitchFamily="2" charset="-122"/>
            </a:endParaRPr>
          </a:p>
          <a:p>
            <a:r>
              <a:rPr lang="en-US" altLang="zh-TW" sz="1500" b="1" i="1" dirty="0">
                <a:latin typeface="DengXian" panose="02010600030101010101" pitchFamily="2" charset="-122"/>
                <a:ea typeface="DengXian" panose="02010600030101010101" pitchFamily="2" charset="-122"/>
              </a:rPr>
              <a:t>18/19</a:t>
            </a:r>
            <a:r>
              <a:rPr lang="zh-CN" altLang="en-US" sz="1500" b="1" i="1" dirty="0">
                <a:latin typeface="DengXian" panose="02010600030101010101" pitchFamily="2" charset="-122"/>
                <a:ea typeface="DengXian" panose="02010600030101010101" pitchFamily="2" charset="-122"/>
              </a:rPr>
              <a:t>的報告中提出</a:t>
            </a:r>
            <a:r>
              <a:rPr lang="zh-TW" altLang="en-US" sz="1500" b="1" i="1" dirty="0">
                <a:latin typeface="DengXian" panose="02010600030101010101" pitchFamily="2" charset="-122"/>
                <a:ea typeface="DengXian" panose="02010600030101010101" pitchFamily="2" charset="-122"/>
              </a:rPr>
              <a:t>改進</a:t>
            </a:r>
            <a:r>
              <a:rPr lang="zh-CN" altLang="en-US" sz="1500" b="1" i="1" dirty="0">
                <a:latin typeface="DengXian" panose="02010600030101010101" pitchFamily="2" charset="-122"/>
                <a:ea typeface="DengXian" panose="02010600030101010101" pitchFamily="2" charset="-122"/>
              </a:rPr>
              <a:t>的地方還在持續</a:t>
            </a:r>
            <a:r>
              <a:rPr lang="zh-TW" altLang="en-US" sz="1500" b="1" i="1" dirty="0">
                <a:latin typeface="DengXian" panose="02010600030101010101" pitchFamily="2" charset="-122"/>
                <a:ea typeface="DengXian" panose="02010600030101010101" pitchFamily="2" charset="-122"/>
              </a:rPr>
              <a:t>：</a:t>
            </a:r>
          </a:p>
          <a:p>
            <a:endParaRPr lang="zh-TW" altLang="en-US" sz="1500" b="1" i="1" dirty="0">
              <a:latin typeface="DengXian" panose="02010600030101010101" pitchFamily="2" charset="-122"/>
              <a:ea typeface="DengXian" panose="02010600030101010101" pitchFamily="2" charset="-122"/>
            </a:endParaRPr>
          </a:p>
          <a:p>
            <a:endParaRPr lang="zh-TW" altLang="en-US" sz="1500" b="1" i="1" dirty="0">
              <a:latin typeface="DengXian" panose="02010600030101010101" pitchFamily="2" charset="-122"/>
              <a:ea typeface="DengXian" panose="02010600030101010101" pitchFamily="2" charset="-122"/>
            </a:endParaRPr>
          </a:p>
          <a:p>
            <a:r>
              <a:rPr lang="zh-TW" altLang="en-US" sz="1500" i="1" dirty="0">
                <a:latin typeface="DengXian" panose="02010600030101010101" pitchFamily="2" charset="-122"/>
                <a:ea typeface="DengXian" panose="02010600030101010101" pitchFamily="2" charset="-122"/>
              </a:rPr>
              <a:t>在過去的</a:t>
            </a:r>
            <a:r>
              <a:rPr lang="en-US" altLang="zh-TW" sz="1500" i="1" dirty="0">
                <a:latin typeface="DengXian" panose="02010600030101010101" pitchFamily="2" charset="-122"/>
                <a:ea typeface="DengXian" panose="02010600030101010101" pitchFamily="2" charset="-122"/>
              </a:rPr>
              <a:t>10</a:t>
            </a:r>
            <a:r>
              <a:rPr lang="zh-TW" altLang="en-US" sz="1500" i="1" dirty="0">
                <a:latin typeface="DengXian" panose="02010600030101010101" pitchFamily="2" charset="-122"/>
                <a:ea typeface="DengXian" panose="02010600030101010101" pitchFamily="2" charset="-122"/>
              </a:rPr>
              <a:t>年中，</a:t>
            </a:r>
            <a:r>
              <a:rPr lang="zh-TW" altLang="en-US" sz="1500" b="1" i="1" dirty="0">
                <a:latin typeface="DengXian" panose="02010600030101010101" pitchFamily="2" charset="-122"/>
                <a:ea typeface="DengXian" panose="02010600030101010101" pitchFamily="2" charset="-122"/>
              </a:rPr>
              <a:t>青少年的抑鬱症</a:t>
            </a:r>
            <a:r>
              <a:rPr lang="zh-TW" altLang="en-US" sz="1500" i="1" dirty="0">
                <a:latin typeface="DengXian" panose="02010600030101010101" pitchFamily="2" charset="-122"/>
                <a:ea typeface="DengXian" panose="02010600030101010101" pitchFamily="2" charset="-122"/>
              </a:rPr>
              <a:t>持續上升</a:t>
            </a:r>
            <a:r>
              <a:rPr lang="en-US" altLang="zh-CN" sz="1500" i="1" dirty="0">
                <a:latin typeface="DengXian" panose="02010600030101010101" pitchFamily="2" charset="-122"/>
                <a:ea typeface="DengXian" panose="02010600030101010101" pitchFamily="2" charset="-122"/>
              </a:rPr>
              <a:t>——</a:t>
            </a:r>
            <a:r>
              <a:rPr lang="en-US" altLang="zh-TW" sz="1500" i="1" dirty="0">
                <a:latin typeface="DengXian" panose="02010600030101010101" pitchFamily="2" charset="-122"/>
                <a:ea typeface="DengXian" panose="02010600030101010101" pitchFamily="2" charset="-122"/>
              </a:rPr>
              <a:t>12</a:t>
            </a:r>
            <a:r>
              <a:rPr lang="zh-TW" altLang="en-US" sz="1500" i="1" dirty="0">
                <a:latin typeface="DengXian" panose="02010600030101010101" pitchFamily="2" charset="-122"/>
                <a:ea typeface="DengXian" panose="02010600030101010101" pitchFamily="2" charset="-122"/>
              </a:rPr>
              <a:t>年級的學生中有超過三分之一的人感到</a:t>
            </a:r>
            <a:r>
              <a:rPr lang="zh-CN" altLang="en-US" sz="1500" i="1" dirty="0">
                <a:latin typeface="DengXian" panose="02010600030101010101" pitchFamily="2" charset="-122"/>
                <a:ea typeface="DengXian" panose="02010600030101010101" pitchFamily="2" charset="-122"/>
              </a:rPr>
              <a:t>抑鬱</a:t>
            </a:r>
            <a:r>
              <a:rPr lang="zh-TW" altLang="en-US" sz="1500" i="1" dirty="0">
                <a:latin typeface="DengXian" panose="02010600030101010101" pitchFamily="2" charset="-122"/>
                <a:ea typeface="DengXian" panose="02010600030101010101" pitchFamily="2" charset="-122"/>
              </a:rPr>
              <a:t>。</a:t>
            </a:r>
            <a:endParaRPr lang="en-US" sz="1500" i="1" dirty="0">
              <a:latin typeface="DengXian" panose="02010600030101010101" pitchFamily="2" charset="-122"/>
              <a:ea typeface="DengXian" panose="02010600030101010101" pitchFamily="2" charset="-122"/>
            </a:endParaRPr>
          </a:p>
          <a:p>
            <a:endParaRPr lang="en-US" sz="500" dirty="0">
              <a:latin typeface="DengXian" panose="02010600030101010101" pitchFamily="2" charset="-122"/>
              <a:ea typeface="DengXian" panose="02010600030101010101" pitchFamily="2" charset="-122"/>
            </a:endParaRPr>
          </a:p>
          <a:p>
            <a:endParaRPr lang="en-US" sz="500" dirty="0">
              <a:latin typeface="DengXian" panose="02010600030101010101" pitchFamily="2" charset="-122"/>
              <a:ea typeface="DengXian" panose="02010600030101010101" pitchFamily="2" charset="-122"/>
            </a:endParaRPr>
          </a:p>
          <a:p>
            <a:r>
              <a:rPr lang="zh-TW" altLang="en-US" sz="1500" dirty="0">
                <a:latin typeface="DengXian" panose="02010600030101010101" pitchFamily="2" charset="-122"/>
                <a:ea typeface="DengXian" panose="02010600030101010101" pitchFamily="2" charset="-122"/>
              </a:rPr>
              <a:t>在過去的</a:t>
            </a:r>
            <a:r>
              <a:rPr lang="en-US" altLang="zh-TW" sz="1500" dirty="0">
                <a:latin typeface="DengXian" panose="02010600030101010101" pitchFamily="2" charset="-122"/>
                <a:ea typeface="DengXian" panose="02010600030101010101" pitchFamily="2" charset="-122"/>
              </a:rPr>
              <a:t>10</a:t>
            </a:r>
            <a:r>
              <a:rPr lang="zh-TW" altLang="en-US" sz="1500" dirty="0">
                <a:latin typeface="DengXian" panose="02010600030101010101" pitchFamily="2" charset="-122"/>
                <a:ea typeface="DengXian" panose="02010600030101010101" pitchFamily="2" charset="-122"/>
              </a:rPr>
              <a:t>年中，</a:t>
            </a:r>
            <a:r>
              <a:rPr lang="zh-TW" altLang="en-US" sz="1500" b="1" dirty="0">
                <a:latin typeface="DengXian" panose="02010600030101010101" pitchFamily="2" charset="-122"/>
                <a:ea typeface="DengXian" panose="02010600030101010101" pitchFamily="2" charset="-122"/>
              </a:rPr>
              <a:t>藥物</a:t>
            </a:r>
            <a:r>
              <a:rPr lang="zh-CN" altLang="en-US" sz="1500" b="1" dirty="0">
                <a:latin typeface="DengXian" panose="02010600030101010101" pitchFamily="2" charset="-122"/>
                <a:ea typeface="DengXian" panose="02010600030101010101" pitchFamily="2" charset="-122"/>
              </a:rPr>
              <a:t>致死</a:t>
            </a:r>
            <a:r>
              <a:rPr lang="zh-TW" altLang="en-US" sz="1500" dirty="0">
                <a:latin typeface="DengXian" panose="02010600030101010101" pitchFamily="2" charset="-122"/>
                <a:ea typeface="DengXian" panose="02010600030101010101" pitchFamily="2" charset="-122"/>
              </a:rPr>
              <a:t>的死亡人數有所增加，而甲基苯丙胺和芬太尼的過量死亡則急劇增加。</a:t>
            </a:r>
            <a:endParaRPr lang="en-US" sz="1500" dirty="0">
              <a:latin typeface="DengXian" panose="02010600030101010101" pitchFamily="2" charset="-122"/>
              <a:ea typeface="DengXian" panose="02010600030101010101" pitchFamily="2" charset="-122"/>
            </a:endParaRPr>
          </a:p>
        </p:txBody>
      </p:sp>
      <p:pic>
        <p:nvPicPr>
          <p:cNvPr id="13" name="Picture 12">
            <a:extLst>
              <a:ext uri="{FF2B5EF4-FFF2-40B4-BE49-F238E27FC236}">
                <a16:creationId xmlns:a16="http://schemas.microsoft.com/office/drawing/2014/main" id="{2C048ABA-76F7-400D-8EC7-09F662D6686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024" r="29210"/>
          <a:stretch/>
        </p:blipFill>
        <p:spPr>
          <a:xfrm>
            <a:off x="8832034" y="2282687"/>
            <a:ext cx="529460" cy="635560"/>
          </a:xfrm>
          <a:prstGeom prst="rect">
            <a:avLst/>
          </a:prstGeom>
        </p:spPr>
      </p:pic>
      <p:sp>
        <p:nvSpPr>
          <p:cNvPr id="45" name="TextBox 44">
            <a:extLst>
              <a:ext uri="{FF2B5EF4-FFF2-40B4-BE49-F238E27FC236}">
                <a16:creationId xmlns:a16="http://schemas.microsoft.com/office/drawing/2014/main" id="{0E3B1B1B-8258-4334-B1CC-75A0AC3C7020}"/>
              </a:ext>
            </a:extLst>
          </p:cNvPr>
          <p:cNvSpPr txBox="1"/>
          <p:nvPr/>
        </p:nvSpPr>
        <p:spPr>
          <a:xfrm>
            <a:off x="9394258" y="2284092"/>
            <a:ext cx="247206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青少年使用</a:t>
            </a:r>
            <a:r>
              <a:rPr kumimoji="0" lang="zh-CN"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電子煙</a:t>
            </a:r>
            <a:r>
              <a:rPr kumimoji="0" lang="en-US" altLang="zh-CN"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/Vape</a:t>
            </a:r>
            <a:r>
              <a:rPr kumimoji="0" lang="zh-CN" altLang="en-US"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筆</a:t>
            </a:r>
            <a:r>
              <a:rPr kumimoji="0" lang="zh-CN" alt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rPr>
              <a:t>在增加</a:t>
            </a:r>
            <a:endParaRPr kumimoji="0" lang="en-US" sz="16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Shonar Bangla" panose="020B0502040204020203" pitchFamily="34" charset="0"/>
            </a:endParaRPr>
          </a:p>
        </p:txBody>
      </p:sp>
      <p:pic>
        <p:nvPicPr>
          <p:cNvPr id="44" name="Picture 43">
            <a:extLst>
              <a:ext uri="{FF2B5EF4-FFF2-40B4-BE49-F238E27FC236}">
                <a16:creationId xmlns:a16="http://schemas.microsoft.com/office/drawing/2014/main" id="{BEA1B470-0716-4469-8420-4DDBF48DE6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06268" y="3884113"/>
            <a:ext cx="519780" cy="519780"/>
          </a:xfrm>
          <a:prstGeom prst="rect">
            <a:avLst/>
          </a:prstGeom>
        </p:spPr>
      </p:pic>
      <p:pic>
        <p:nvPicPr>
          <p:cNvPr id="46" name="Picture 45">
            <a:extLst>
              <a:ext uri="{FF2B5EF4-FFF2-40B4-BE49-F238E27FC236}">
                <a16:creationId xmlns:a16="http://schemas.microsoft.com/office/drawing/2014/main" id="{E2571E19-67CC-4228-9907-BD2F5B568B92}"/>
              </a:ext>
            </a:extLst>
          </p:cNvPr>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8842475" y="5379804"/>
            <a:ext cx="450668" cy="451640"/>
          </a:xfrm>
          <a:prstGeom prst="rect">
            <a:avLst/>
          </a:prstGeom>
        </p:spPr>
      </p:pic>
    </p:spTree>
    <p:extLst>
      <p:ext uri="{BB962C8B-B14F-4D97-AF65-F5344CB8AC3E}">
        <p14:creationId xmlns:p14="http://schemas.microsoft.com/office/powerpoint/2010/main" val="36879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42996FB0B6A644B38B260EDFEE24C2" ma:contentTypeVersion="11" ma:contentTypeDescription="Create a new document." ma:contentTypeScope="" ma:versionID="f262c6683bdf6caaf6cea6a5c1b21458">
  <xsd:schema xmlns:xsd="http://www.w3.org/2001/XMLSchema" xmlns:xs="http://www.w3.org/2001/XMLSchema" xmlns:p="http://schemas.microsoft.com/office/2006/metadata/properties" xmlns:ns2="3f0cd6ac-c1c8-434a-ace4-77cf2735d881" xmlns:ns3="14f33e7f-4e5f-4a45-8dc0-35222c6b16b4" targetNamespace="http://schemas.microsoft.com/office/2006/metadata/properties" ma:root="true" ma:fieldsID="3238d643acd84b045edc59d17caa7bbf" ns2:_="" ns3:_="">
    <xsd:import namespace="3f0cd6ac-c1c8-434a-ace4-77cf2735d881"/>
    <xsd:import namespace="14f33e7f-4e5f-4a45-8dc0-35222c6b16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cd6ac-c1c8-434a-ace4-77cf2735d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4f33e7f-4e5f-4a45-8dc0-35222c6b16b4">
      <UserInfo>
        <DisplayName>Ro, Marguerite</DisplayName>
        <AccountId>40</AccountId>
        <AccountType/>
      </UserInfo>
      <UserInfo>
        <DisplayName>Tippens, Kim</DisplayName>
        <AccountId>27</AccountId>
        <AccountType/>
      </UserInfo>
    </SharedWithUsers>
  </documentManagement>
</p:properties>
</file>

<file path=customXml/itemProps1.xml><?xml version="1.0" encoding="utf-8"?>
<ds:datastoreItem xmlns:ds="http://schemas.openxmlformats.org/officeDocument/2006/customXml" ds:itemID="{D0B30901-9E27-430A-9B61-72C2BEA05E29}">
  <ds:schemaRefs>
    <ds:schemaRef ds:uri="http://schemas.microsoft.com/sharepoint/v3/contenttype/forms"/>
  </ds:schemaRefs>
</ds:datastoreItem>
</file>

<file path=customXml/itemProps2.xml><?xml version="1.0" encoding="utf-8"?>
<ds:datastoreItem xmlns:ds="http://schemas.openxmlformats.org/officeDocument/2006/customXml" ds:itemID="{B727D185-25EF-482D-BFE6-9D69F49EB29E}">
  <ds:schemaRefs>
    <ds:schemaRef ds:uri="14f33e7f-4e5f-4a45-8dc0-35222c6b16b4"/>
    <ds:schemaRef ds:uri="3f0cd6ac-c1c8-434a-ace4-77cf2735d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52DC71-4A3C-4F83-9351-E1C35A1F6E3B}">
  <ds:schemaRefs>
    <ds:schemaRef ds:uri="14f33e7f-4e5f-4a45-8dc0-35222c6b16b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7275</TotalTime>
  <Words>6578</Words>
  <Application>Microsoft Office PowerPoint</Application>
  <PresentationFormat>Widescreen</PresentationFormat>
  <Paragraphs>316</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DengXian</vt:lpstr>
      <vt:lpstr>Arial</vt:lpstr>
      <vt:lpstr>Arial Unicode MS</vt:lpstr>
      <vt:lpstr>Calibri</vt:lpstr>
      <vt:lpstr>Calibri Light</vt:lpstr>
      <vt:lpstr>Myriad Pro Light</vt:lpstr>
      <vt:lpstr>MyriadPro-Light</vt:lpstr>
      <vt:lpstr>Verdana</vt:lpstr>
      <vt:lpstr>Office Theme</vt:lpstr>
      <vt:lpstr>2_Office Theme</vt:lpstr>
      <vt:lpstr>PowerPoint Presentation</vt:lpstr>
      <vt:lpstr>PowerPoint Presentation</vt:lpstr>
      <vt:lpstr>PowerPoint Presentation</vt:lpstr>
      <vt:lpstr>PowerPoint Presentation</vt:lpstr>
      <vt:lpstr>PowerPoint Presentation</vt:lpstr>
      <vt:lpstr>主要調查結果總結:  CHNA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McCracken, Joie</dc:creator>
  <cp:lastModifiedBy>McCracken, Joie</cp:lastModifiedBy>
  <cp:revision>162</cp:revision>
  <cp:lastPrinted>2019-11-25T16:42:03Z</cp:lastPrinted>
  <dcterms:created xsi:type="dcterms:W3CDTF">2019-10-24T22:42:14Z</dcterms:created>
  <dcterms:modified xsi:type="dcterms:W3CDTF">2021-06-01T21:19:31Z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0x0101008B42996FB0B6A644B38B260EDFEE24C2</vt:lpwstr>
  </property>
</Properties>
</file>