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4" r:id="rId5"/>
  </p:sldMasterIdLst>
  <p:notesMasterIdLst>
    <p:notesMasterId r:id="rId22"/>
  </p:notesMasterIdLst>
  <p:handoutMasterIdLst>
    <p:handoutMasterId r:id="rId23"/>
  </p:handoutMasterIdLst>
  <p:sldIdLst>
    <p:sldId id="261" r:id="rId6"/>
    <p:sldId id="301" r:id="rId7"/>
    <p:sldId id="332" r:id="rId8"/>
    <p:sldId id="340" r:id="rId9"/>
    <p:sldId id="320" r:id="rId10"/>
    <p:sldId id="283" r:id="rId11"/>
    <p:sldId id="259" r:id="rId12"/>
    <p:sldId id="333" r:id="rId13"/>
    <p:sldId id="263" r:id="rId14"/>
    <p:sldId id="319" r:id="rId15"/>
    <p:sldId id="335" r:id="rId16"/>
    <p:sldId id="336" r:id="rId17"/>
    <p:sldId id="337" r:id="rId18"/>
    <p:sldId id="338" r:id="rId19"/>
    <p:sldId id="339" r:id="rId20"/>
    <p:sldId id="293"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lastair Matheson" initials="AM" lastIdx="1" clrIdx="0">
    <p:extLst>
      <p:ext uri="{19B8F6BF-5375-455C-9EA6-DF929625EA0E}">
        <p15:presenceInfo xmlns:p15="http://schemas.microsoft.com/office/powerpoint/2012/main" userId="Alastair Matheson" providerId="None"/>
      </p:ext>
    </p:extLst>
  </p:cmAuthor>
  <p:cmAuthor id="4" name="Tippens, Kim" initials="TK" lastIdx="2" clrIdx="1">
    <p:extLst>
      <p:ext uri="{19B8F6BF-5375-455C-9EA6-DF929625EA0E}">
        <p15:presenceInfo xmlns:p15="http://schemas.microsoft.com/office/powerpoint/2012/main" userId="S::ktippens@kingcounty.gov::d200ff29-2bb1-4d9d-a2a5-35ddea19f4bf" providerId="AD"/>
      </p:ext>
    </p:extLst>
  </p:cmAuthor>
  <p:cmAuthor id="5" name="McCracken, Joie" initials="MJ" lastIdx="2" clrIdx="2">
    <p:extLst>
      <p:ext uri="{19B8F6BF-5375-455C-9EA6-DF929625EA0E}">
        <p15:presenceInfo xmlns:p15="http://schemas.microsoft.com/office/powerpoint/2012/main" userId="S::jmccracken@kingcounty.gov::7172864d-b669-4a2d-a2ee-07eea4cbeca0" providerId="AD"/>
      </p:ext>
    </p:extLst>
  </p:cmAuthor>
  <p:cmAuthor id="6" name="McCracken, Joie" initials="MJ [2]" lastIdx="2" clrIdx="3">
    <p:extLst>
      <p:ext uri="{19B8F6BF-5375-455C-9EA6-DF929625EA0E}">
        <p15:presenceInfo xmlns:p15="http://schemas.microsoft.com/office/powerpoint/2012/main" userId="McCracken, Jo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EEB"/>
    <a:srgbClr val="B86C70"/>
    <a:srgbClr val="CD989B"/>
    <a:srgbClr val="E6E6E6"/>
    <a:srgbClr val="60859D"/>
    <a:srgbClr val="7890A7"/>
    <a:srgbClr val="3E6F89"/>
    <a:srgbClr val="EDEFF3"/>
    <a:srgbClr val="E1E5EB"/>
    <a:srgbClr val="8497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CA920D-A21F-475B-9A21-90622F733436}" v="18" dt="2021-05-28T20:58:32.9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22" autoAdjust="0"/>
    <p:restoredTop sz="80042" autoAdjust="0"/>
  </p:normalViewPr>
  <p:slideViewPr>
    <p:cSldViewPr snapToGrid="0">
      <p:cViewPr>
        <p:scale>
          <a:sx n="98" d="100"/>
          <a:sy n="98" d="100"/>
        </p:scale>
        <p:origin x="654" y="7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50" d="100"/>
          <a:sy n="150" d="100"/>
        </p:scale>
        <p:origin x="2448" y="-10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Cracken, Joie" userId="7172864d-b669-4a2d-a2ee-07eea4cbeca0" providerId="ADAL" clId="{BCCA920D-A21F-475B-9A21-90622F733436}"/>
    <pc:docChg chg="delSld">
      <pc:chgData name="McCracken, Joie" userId="7172864d-b669-4a2d-a2ee-07eea4cbeca0" providerId="ADAL" clId="{BCCA920D-A21F-475B-9A21-90622F733436}" dt="2021-05-28T20:57:22.884" v="1" actId="2696"/>
      <pc:docMkLst>
        <pc:docMk/>
      </pc:docMkLst>
      <pc:sldChg chg="del">
        <pc:chgData name="McCracken, Joie" userId="7172864d-b669-4a2d-a2ee-07eea4cbeca0" providerId="ADAL" clId="{BCCA920D-A21F-475B-9A21-90622F733436}" dt="2021-05-28T20:57:22.884" v="1" actId="2696"/>
        <pc:sldMkLst>
          <pc:docMk/>
          <pc:sldMk cId="2787993172" sldId="285"/>
        </pc:sldMkLst>
      </pc:sldChg>
      <pc:sldChg chg="del">
        <pc:chgData name="McCracken, Joie" userId="7172864d-b669-4a2d-a2ee-07eea4cbeca0" providerId="ADAL" clId="{BCCA920D-A21F-475B-9A21-90622F733436}" dt="2021-05-28T20:57:22.884" v="1" actId="2696"/>
        <pc:sldMkLst>
          <pc:docMk/>
          <pc:sldMk cId="2688799891" sldId="326"/>
        </pc:sldMkLst>
      </pc:sldChg>
      <pc:sldChg chg="del">
        <pc:chgData name="McCracken, Joie" userId="7172864d-b669-4a2d-a2ee-07eea4cbeca0" providerId="ADAL" clId="{BCCA920D-A21F-475B-9A21-90622F733436}" dt="2021-05-28T20:57:22.884" v="1" actId="2696"/>
        <pc:sldMkLst>
          <pc:docMk/>
          <pc:sldMk cId="2874368485" sldId="327"/>
        </pc:sldMkLst>
      </pc:sldChg>
      <pc:sldChg chg="del">
        <pc:chgData name="McCracken, Joie" userId="7172864d-b669-4a2d-a2ee-07eea4cbeca0" providerId="ADAL" clId="{BCCA920D-A21F-475B-9A21-90622F733436}" dt="2021-05-28T20:57:22.884" v="1" actId="2696"/>
        <pc:sldMkLst>
          <pc:docMk/>
          <pc:sldMk cId="3955202811" sldId="329"/>
        </pc:sldMkLst>
      </pc:sldChg>
      <pc:sldChg chg="del">
        <pc:chgData name="McCracken, Joie" userId="7172864d-b669-4a2d-a2ee-07eea4cbeca0" providerId="ADAL" clId="{BCCA920D-A21F-475B-9A21-90622F733436}" dt="2021-05-28T20:57:22.884" v="1" actId="2696"/>
        <pc:sldMkLst>
          <pc:docMk/>
          <pc:sldMk cId="3771036821" sldId="331"/>
        </pc:sldMkLst>
      </pc:sldChg>
      <pc:sldChg chg="del">
        <pc:chgData name="McCracken, Joie" userId="7172864d-b669-4a2d-a2ee-07eea4cbeca0" providerId="ADAL" clId="{BCCA920D-A21F-475B-9A21-90622F733436}" dt="2021-05-28T20:57:12.434" v="0" actId="2696"/>
        <pc:sldMkLst>
          <pc:docMk/>
          <pc:sldMk cId="1979263640" sldId="33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15F5C72-A377-44CE-914F-3AA1C3336305}" type="datetimeFigureOut">
              <a:rPr lang="en-US" smtClean="0"/>
              <a:t>5/28/2021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C181AB6-09DE-4954-9A88-1E1CA94B6091}" type="slidenum">
              <a:rPr lang="en-US" smtClean="0"/>
              <a:t>‹#›</a:t>
            </a:fld>
            <a:endParaRPr lang="en-US"/>
          </a:p>
        </p:txBody>
      </p:sp>
    </p:spTree>
    <p:extLst>
      <p:ext uri="{BB962C8B-B14F-4D97-AF65-F5344CB8AC3E}">
        <p14:creationId xmlns:p14="http://schemas.microsoft.com/office/powerpoint/2010/main" val="1979219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6EC7A8F-3F22-4B61-B8F7-8D8BF991FAE0}" type="datetimeFigureOut">
              <a:rPr lang="en-US" smtClean="0"/>
              <a:t>5/28/2021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2EEF16A-76E1-42C8-B166-6C43BE475AD6}" type="slidenum">
              <a:rPr lang="en-US" smtClean="0"/>
              <a:t>‹#›</a:t>
            </a:fld>
            <a:endParaRPr lang="en-US"/>
          </a:p>
        </p:txBody>
      </p:sp>
    </p:spTree>
    <p:extLst>
      <p:ext uri="{BB962C8B-B14F-4D97-AF65-F5344CB8AC3E}">
        <p14:creationId xmlns:p14="http://schemas.microsoft.com/office/powerpoint/2010/main" val="139662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EEF16A-76E1-42C8-B166-6C43BE475AD6}" type="slidenum">
              <a:rPr lang="en-US" smtClean="0"/>
              <a:t>1</a:t>
            </a:fld>
            <a:endParaRPr lang="en-US"/>
          </a:p>
        </p:txBody>
      </p:sp>
    </p:spTree>
    <p:extLst>
      <p:ext uri="{BB962C8B-B14F-4D97-AF65-F5344CB8AC3E}">
        <p14:creationId xmlns:p14="http://schemas.microsoft.com/office/powerpoint/2010/main" val="2240950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Aquí se ven algunas de las principales prioridades y áreas temáticas que surgieron de las comunidades de todo el condado de King. También se incluyen temas adicionales que surgieron en el 2020 (después de que revisamos los 48 informes de las evaluaciones y de la participación comunitaria a lo largo del 2018-2019). Ver el informe CHNA 2021/2022, en la pág.22.</a:t>
            </a:r>
          </a:p>
          <a:p>
            <a:endParaRPr lang="es-ES_tradnl" dirty="0"/>
          </a:p>
          <a:p>
            <a:r>
              <a:rPr lang="es-ES_tradnl" dirty="0"/>
              <a:t>Las comunidades destacan las necesidades relacionadas con:</a:t>
            </a:r>
          </a:p>
          <a:p>
            <a:pPr lvl="1"/>
            <a:r>
              <a:rPr lang="es-ES_tradnl" b="1" dirty="0"/>
              <a:t>Personas sin hogar y vivienda</a:t>
            </a:r>
            <a:endParaRPr lang="es-ES_tradnl" sz="1200" kern="1200" dirty="0">
              <a:solidFill>
                <a:schemeClr val="tx1"/>
              </a:solidFill>
              <a:effectLst/>
              <a:latin typeface="+mn-lt"/>
              <a:ea typeface="+mn-ea"/>
              <a:cs typeface="+mn-cs"/>
            </a:endParaRPr>
          </a:p>
          <a:p>
            <a:pPr lvl="1"/>
            <a:r>
              <a:rPr lang="es-ES_tradnl" b="1" dirty="0"/>
              <a:t>Acceso a los servicios de atención médica, </a:t>
            </a:r>
            <a:r>
              <a:rPr lang="es-ES_tradnl" dirty="0"/>
              <a:t>que incluyen:</a:t>
            </a:r>
            <a:endParaRPr lang="es-ES_tradnl" sz="1200" kern="1200" dirty="0">
              <a:solidFill>
                <a:schemeClr val="tx1"/>
              </a:solidFill>
              <a:effectLst/>
              <a:latin typeface="+mn-lt"/>
              <a:ea typeface="+mn-ea"/>
              <a:cs typeface="+mn-cs"/>
            </a:endParaRPr>
          </a:p>
          <a:p>
            <a:pPr lvl="2"/>
            <a:r>
              <a:rPr lang="es-ES_tradnl" dirty="0"/>
              <a:t>Proveedores y servicios lingüísticos conocedores de la cultura </a:t>
            </a:r>
          </a:p>
          <a:p>
            <a:pPr lvl="2"/>
            <a:r>
              <a:rPr lang="es-ES_tradnl" dirty="0"/>
              <a:t>Guarderías o cuidado de niños económico/accesible</a:t>
            </a:r>
            <a:endParaRPr lang="es-ES_tradnl" sz="1200" kern="1200" dirty="0">
              <a:solidFill>
                <a:schemeClr val="tx1"/>
              </a:solidFill>
              <a:effectLst/>
              <a:latin typeface="+mn-lt"/>
              <a:ea typeface="+mn-ea"/>
              <a:cs typeface="+mn-cs"/>
            </a:endParaRPr>
          </a:p>
          <a:p>
            <a:pPr lvl="2"/>
            <a:r>
              <a:rPr lang="es-ES_tradnl" dirty="0"/>
              <a:t>Horas prolongadas</a:t>
            </a:r>
            <a:endParaRPr lang="es-ES_tradnl" sz="1200" kern="1200" dirty="0">
              <a:solidFill>
                <a:schemeClr val="tx1"/>
              </a:solidFill>
              <a:effectLst/>
              <a:latin typeface="+mn-lt"/>
              <a:ea typeface="+mn-ea"/>
              <a:cs typeface="+mn-cs"/>
            </a:endParaRPr>
          </a:p>
          <a:p>
            <a:pPr lvl="1"/>
            <a:r>
              <a:rPr lang="es-ES_tradnl" b="1" dirty="0"/>
              <a:t>Manejo de enfermedades crónicas </a:t>
            </a:r>
            <a:r>
              <a:rPr lang="es-ES_tradnl" dirty="0"/>
              <a:t>- específicamente la obesidad, cáncer, diabetes, enfermedades cardíacas o la hipertensión</a:t>
            </a:r>
            <a:endParaRPr lang="es-ES_tradnl" sz="1200" kern="1200" dirty="0">
              <a:solidFill>
                <a:schemeClr val="tx1"/>
              </a:solidFill>
              <a:effectLst/>
              <a:latin typeface="+mn-lt"/>
              <a:ea typeface="+mn-ea"/>
              <a:cs typeface="+mn-cs"/>
            </a:endParaRPr>
          </a:p>
          <a:p>
            <a:pPr lvl="1"/>
            <a:r>
              <a:rPr lang="es-ES_tradnl" b="1" dirty="0"/>
              <a:t>Salud mental y conductual</a:t>
            </a:r>
            <a:endParaRPr lang="es-ES_tradnl" sz="1200" kern="1200" dirty="0">
              <a:solidFill>
                <a:schemeClr val="tx1"/>
              </a:solidFill>
              <a:effectLst/>
              <a:latin typeface="+mn-lt"/>
              <a:ea typeface="+mn-ea"/>
              <a:cs typeface="+mn-cs"/>
            </a:endParaRPr>
          </a:p>
          <a:p>
            <a:pPr lvl="1"/>
            <a:r>
              <a:rPr lang="es-ES_tradnl" sz="1200" b="1" kern="1200" dirty="0">
                <a:solidFill>
                  <a:schemeClr val="tx1"/>
                </a:solidFill>
                <a:effectLst/>
                <a:latin typeface="+mn-lt"/>
                <a:ea typeface="+mn-ea"/>
                <a:cs typeface="+mn-cs"/>
              </a:rPr>
              <a:t>Transporte</a:t>
            </a:r>
            <a:endParaRPr lang="es-ES_tradnl" sz="1200" kern="1200" dirty="0">
              <a:solidFill>
                <a:schemeClr val="tx1"/>
              </a:solidFill>
              <a:effectLst/>
              <a:latin typeface="+mn-lt"/>
              <a:ea typeface="+mn-ea"/>
              <a:cs typeface="+mn-cs"/>
            </a:endParaRPr>
          </a:p>
          <a:p>
            <a:pPr lvl="1"/>
            <a:r>
              <a:rPr lang="es-ES_tradnl" b="1" dirty="0"/>
              <a:t>Inseguridad alimentaria</a:t>
            </a:r>
            <a:endParaRPr lang="es-ES_tradnl" sz="1200" kern="1200" dirty="0">
              <a:solidFill>
                <a:schemeClr val="tx1"/>
              </a:solidFill>
              <a:effectLst/>
              <a:latin typeface="+mn-lt"/>
              <a:ea typeface="+mn-ea"/>
              <a:cs typeface="+mn-cs"/>
            </a:endParaRPr>
          </a:p>
          <a:p>
            <a:pPr lvl="1"/>
            <a:r>
              <a:rPr lang="es-ES_tradnl" b="1" dirty="0"/>
              <a:t>Apoyo para jóvenes y familias</a:t>
            </a:r>
            <a:r>
              <a:rPr lang="es-ES_tradnl" sz="1200" kern="1200" dirty="0">
                <a:solidFill>
                  <a:schemeClr val="tx1"/>
                </a:solidFill>
                <a:effectLst/>
                <a:latin typeface="+mn-lt"/>
                <a:ea typeface="+mn-ea"/>
                <a:cs typeface="+mn-cs"/>
              </a:rPr>
              <a:t>, que incluye:</a:t>
            </a:r>
          </a:p>
          <a:p>
            <a:pPr lvl="2"/>
            <a:r>
              <a:rPr lang="es-ES_tradnl" dirty="0"/>
              <a:t>Aprendizaje temprano</a:t>
            </a:r>
          </a:p>
          <a:p>
            <a:pPr lvl="2"/>
            <a:r>
              <a:rPr lang="es-ES_tradnl" dirty="0"/>
              <a:t>Actividad física y deporte</a:t>
            </a:r>
            <a:r>
              <a:rPr lang="es-ES_tradnl" sz="1200" kern="1200" dirty="0">
                <a:solidFill>
                  <a:schemeClr val="tx1"/>
                </a:solidFill>
                <a:effectLst/>
                <a:latin typeface="+mn-lt"/>
                <a:ea typeface="+mn-ea"/>
                <a:cs typeface="+mn-cs"/>
              </a:rPr>
              <a:t>s</a:t>
            </a:r>
          </a:p>
          <a:p>
            <a:pPr lvl="1"/>
            <a:r>
              <a:rPr lang="es-ES_tradnl" b="1" dirty="0"/>
              <a:t>Crecimiento y desarrollo de la comunidad</a:t>
            </a:r>
            <a:r>
              <a:rPr lang="es-ES_tradnl" sz="1200" kern="1200" dirty="0">
                <a:solidFill>
                  <a:schemeClr val="tx1"/>
                </a:solidFill>
                <a:effectLst/>
                <a:latin typeface="+mn-lt"/>
                <a:ea typeface="+mn-ea"/>
                <a:cs typeface="+mn-cs"/>
              </a:rPr>
              <a:t>, que incluye:</a:t>
            </a:r>
          </a:p>
          <a:p>
            <a:pPr lvl="2"/>
            <a:r>
              <a:rPr lang="es-ES_tradnl" dirty="0"/>
              <a:t>Logro de alto nivel educativo</a:t>
            </a:r>
            <a:endParaRPr lang="es-ES_tradnl" sz="1200" kern="1200" dirty="0">
              <a:solidFill>
                <a:schemeClr val="tx1"/>
              </a:solidFill>
              <a:effectLst/>
              <a:latin typeface="+mn-lt"/>
              <a:ea typeface="+mn-ea"/>
              <a:cs typeface="+mn-cs"/>
            </a:endParaRPr>
          </a:p>
          <a:p>
            <a:pPr lvl="2"/>
            <a:r>
              <a:rPr lang="es-ES_tradnl" dirty="0"/>
              <a:t>Oportunidades y seguridad económicas</a:t>
            </a:r>
            <a:endParaRPr lang="es-ES_tradnl" sz="1200" kern="1200" dirty="0">
              <a:solidFill>
                <a:schemeClr val="tx1"/>
              </a:solidFill>
              <a:effectLst/>
              <a:latin typeface="+mn-lt"/>
              <a:ea typeface="+mn-ea"/>
              <a:cs typeface="+mn-cs"/>
            </a:endParaRPr>
          </a:p>
          <a:p>
            <a:pPr lvl="2"/>
            <a:r>
              <a:rPr lang="es-ES_tradnl" dirty="0"/>
              <a:t>Conexión comunitaria y compromiso cívico</a:t>
            </a:r>
            <a:endParaRPr lang="es-ES_tradnl" sz="1200" kern="1200" dirty="0">
              <a:solidFill>
                <a:schemeClr val="tx1"/>
              </a:solidFill>
              <a:effectLst/>
              <a:latin typeface="+mn-lt"/>
              <a:ea typeface="+mn-ea"/>
              <a:cs typeface="+mn-cs"/>
            </a:endParaRPr>
          </a:p>
          <a:p>
            <a:pPr lvl="1"/>
            <a:endParaRPr lang="es-ES_tradnl" sz="1200" b="1" kern="1200" dirty="0">
              <a:solidFill>
                <a:schemeClr val="tx1"/>
              </a:solidFill>
              <a:effectLst/>
              <a:latin typeface="+mn-lt"/>
              <a:cs typeface="Calibri"/>
            </a:endParaRPr>
          </a:p>
          <a:p>
            <a:pPr lvl="2"/>
            <a:r>
              <a:rPr lang="es-ES_tradnl" b="1" dirty="0"/>
              <a:t>**La vacuna contra el COVID-19 y la respuesta, así como el racismo sistémico, tienen un impacto extenso en las comunidades, así como todas estas prioridades identificadas**</a:t>
            </a:r>
            <a:endParaRPr lang="es-ES_trad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3631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noProof="0" dirty="0"/>
              <a:t>El condado de King se encuentra entre los mejores condados de los EE. UU. en cuanto a medidas de salud y riqueza, sin embargo, existen diferencias en el promedio de vida por raza y lugar en el condado de King. </a:t>
            </a:r>
          </a:p>
          <a:p>
            <a:endParaRPr lang="es-ES_tradnl" noProof="0" dirty="0">
              <a:cs typeface="Calibri"/>
            </a:endParaRPr>
          </a:p>
          <a:p>
            <a:r>
              <a:rPr lang="es-ES_tradnl" noProof="0" dirty="0"/>
              <a:t>- El promedio de vida es más bajo entre los habitantes de la Región Sur (representado por la línea púrpura) y ha disminuido en los últimos 10 años. </a:t>
            </a:r>
            <a:endParaRPr lang="es-ES_tradnl" noProof="0" dirty="0">
              <a:cs typeface="Calibri"/>
            </a:endParaRPr>
          </a:p>
          <a:p>
            <a:r>
              <a:rPr lang="es-ES_tradnl" noProof="0" dirty="0"/>
              <a:t>- En el </a:t>
            </a:r>
            <a:r>
              <a:rPr lang="es-ES_tradnl" b="1" noProof="0" dirty="0"/>
              <a:t>sur del condado de King</a:t>
            </a:r>
            <a:r>
              <a:rPr lang="es-ES_tradnl" noProof="0" dirty="0"/>
              <a:t>, hay una diferencia de 14 años entre el promedio de vida más bajo y el más alto por raza/etnia - nativos de Hawái/Islas del Pacífico (69,5) y asiáticos (83,5).</a:t>
            </a:r>
            <a:endParaRPr lang="es-ES_tradnl" noProof="0" dirty="0">
              <a:cs typeface="Calibri"/>
            </a:endParaRPr>
          </a:p>
          <a:p>
            <a:pPr marL="0" indent="0">
              <a:buFontTx/>
              <a:buNone/>
            </a:pPr>
            <a:r>
              <a:rPr lang="es-ES_tradnl" noProof="0" dirty="0"/>
              <a:t>- También sabemos que muchos factores sociales, ambientales y comunitarios, aunado a la disponibilidad de recursos y los efectos del racismo sistémico actual e histórico, resultan en una acumulación de factores estresantes que impactan la calidad de vida de muchos habitantes.</a:t>
            </a:r>
            <a:endParaRPr lang="es-ES_tradnl" b="1" noProof="0" dirty="0">
              <a:cs typeface="Calibri" panose="020F0502020204030204"/>
            </a:endParaRPr>
          </a:p>
        </p:txBody>
      </p:sp>
      <p:sp>
        <p:nvSpPr>
          <p:cNvPr id="4" name="Slide Number Placeholder 3"/>
          <p:cNvSpPr>
            <a:spLocks noGrp="1"/>
          </p:cNvSpPr>
          <p:nvPr>
            <p:ph type="sldNum" sz="quarter" idx="10"/>
          </p:nvPr>
        </p:nvSpPr>
        <p:spPr/>
        <p:txBody>
          <a:bodyPr/>
          <a:lstStyle/>
          <a:p>
            <a:fld id="{F13F8CA6-00A8-4DBB-8AF9-D0ED09074DDB}" type="slidenum">
              <a:rPr lang="en-US" smtClean="0"/>
              <a:t>11</a:t>
            </a:fld>
            <a:endParaRPr lang="en-US"/>
          </a:p>
        </p:txBody>
      </p:sp>
    </p:spTree>
    <p:extLst>
      <p:ext uri="{BB962C8B-B14F-4D97-AF65-F5344CB8AC3E}">
        <p14:creationId xmlns:p14="http://schemas.microsoft.com/office/powerpoint/2010/main" val="3949212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noProof="0" dirty="0"/>
              <a:t>Aquí se ve con más detalle el uso de e-</a:t>
            </a:r>
            <a:r>
              <a:rPr lang="es-ES_tradnl" noProof="0" dirty="0" err="1"/>
              <a:t>cig</a:t>
            </a:r>
            <a:r>
              <a:rPr lang="es-ES_tradnl" noProof="0" dirty="0"/>
              <a:t> o </a:t>
            </a:r>
            <a:r>
              <a:rPr lang="es-ES_tradnl" noProof="0" dirty="0" err="1"/>
              <a:t>vape</a:t>
            </a:r>
            <a:r>
              <a:rPr lang="es-ES_tradnl" noProof="0" dirty="0"/>
              <a:t> pen entre los jóvenes del condado de King, donde vemos algunas diferencias notables por sexo y raza/etnia.</a:t>
            </a:r>
          </a:p>
          <a:p>
            <a:r>
              <a:rPr lang="es-ES_tradnl" noProof="0" dirty="0"/>
              <a:t>- Los jóvenes LGB+ y los estudiantes de 12° grado fueron más propensos a usar cigarrillos electrónicos o vaporizadores (</a:t>
            </a:r>
            <a:r>
              <a:rPr lang="es-ES_tradnl" noProof="0" dirty="0" err="1"/>
              <a:t>vape</a:t>
            </a:r>
            <a:r>
              <a:rPr lang="es-ES_tradnl" noProof="0" dirty="0"/>
              <a:t> </a:t>
            </a:r>
            <a:r>
              <a:rPr lang="es-ES_tradnl" noProof="0" dirty="0" err="1"/>
              <a:t>pens</a:t>
            </a:r>
            <a:r>
              <a:rPr lang="es-ES_tradnl" noProof="0" dirty="0"/>
              <a:t>) en comparación con el promedio del condado de King.</a:t>
            </a:r>
            <a:endParaRPr lang="es-ES_tradnl" noProof="0" dirty="0">
              <a:cs typeface="Calibri" panose="020F0502020204030204"/>
            </a:endParaRPr>
          </a:p>
          <a:p>
            <a:r>
              <a:rPr lang="es-ES_tradnl" noProof="0" dirty="0"/>
              <a:t>- Aunque se reportaron las tasas más bajas de uso de cigarrillos electrónicos en los jóvenes asiáticos en comparación con otras razas/etnias, los datos desglosados muestran que existe una variación entre las razas/etnias asiáticas detalladas.</a:t>
            </a:r>
            <a:endParaRPr lang="es-ES_tradnl" noProof="0" dirty="0">
              <a:cs typeface="Calibri"/>
            </a:endParaRPr>
          </a:p>
        </p:txBody>
      </p:sp>
      <p:sp>
        <p:nvSpPr>
          <p:cNvPr id="4" name="Slide Number Placeholder 3"/>
          <p:cNvSpPr>
            <a:spLocks noGrp="1"/>
          </p:cNvSpPr>
          <p:nvPr>
            <p:ph type="sldNum" sz="quarter" idx="10"/>
          </p:nvPr>
        </p:nvSpPr>
        <p:spPr/>
        <p:txBody>
          <a:bodyPr/>
          <a:lstStyle/>
          <a:p>
            <a:fld id="{F13F8CA6-00A8-4DBB-8AF9-D0ED09074DDB}" type="slidenum">
              <a:rPr lang="en-US" smtClean="0"/>
              <a:t>12</a:t>
            </a:fld>
            <a:endParaRPr lang="en-US"/>
          </a:p>
        </p:txBody>
      </p:sp>
    </p:spTree>
    <p:extLst>
      <p:ext uri="{BB962C8B-B14F-4D97-AF65-F5344CB8AC3E}">
        <p14:creationId xmlns:p14="http://schemas.microsoft.com/office/powerpoint/2010/main" val="416986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noProof="0" dirty="0">
                <a:cs typeface="Calibri"/>
              </a:rPr>
              <a:t>- La tasa de muertes por lesiones accidentales ha aumentado en el condado de King. Esto incluye muertes por ahogamiento, caídas, incendios, armas de fuego, colisión de vehículos motorizados, envenenamiento y asfixia</a:t>
            </a:r>
            <a:r>
              <a:rPr lang="es-ES_tradnl" noProof="0" dirty="0"/>
              <a:t>.</a:t>
            </a:r>
          </a:p>
          <a:p>
            <a:r>
              <a:rPr lang="es-ES_tradnl" noProof="0" dirty="0">
                <a:cs typeface="Calibri"/>
              </a:rPr>
              <a:t>- </a:t>
            </a:r>
            <a:r>
              <a:rPr lang="es-ES_tradnl" noProof="0" dirty="0"/>
              <a:t>En los datos promedio de 2014-2018, los habitantes de los pueblos indígenas de los Estados Unidos/nativos de Alaska y de raza negra tienen tasas significativamente más altas de muertes por lesiones accidentales en comparación con el promedio del condado de King.</a:t>
            </a:r>
            <a:endParaRPr lang="es-ES_tradnl" noProof="0" dirty="0">
              <a:cs typeface="Calibri"/>
            </a:endParaRPr>
          </a:p>
          <a:p>
            <a:endParaRPr lang="es-ES_tradnl" noProof="0" dirty="0">
              <a:cs typeface="Calibri"/>
            </a:endParaRPr>
          </a:p>
        </p:txBody>
      </p:sp>
      <p:sp>
        <p:nvSpPr>
          <p:cNvPr id="4" name="Slide Number Placeholder 3"/>
          <p:cNvSpPr>
            <a:spLocks noGrp="1"/>
          </p:cNvSpPr>
          <p:nvPr>
            <p:ph type="sldNum" sz="quarter" idx="10"/>
          </p:nvPr>
        </p:nvSpPr>
        <p:spPr/>
        <p:txBody>
          <a:bodyPr/>
          <a:lstStyle/>
          <a:p>
            <a:fld id="{F13F8CA6-00A8-4DBB-8AF9-D0ED09074DDB}" type="slidenum">
              <a:rPr lang="en-US" smtClean="0"/>
              <a:t>13</a:t>
            </a:fld>
            <a:endParaRPr lang="en-US"/>
          </a:p>
        </p:txBody>
      </p:sp>
    </p:spTree>
    <p:extLst>
      <p:ext uri="{BB962C8B-B14F-4D97-AF65-F5344CB8AC3E}">
        <p14:creationId xmlns:p14="http://schemas.microsoft.com/office/powerpoint/2010/main" val="1894231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noProof="0" dirty="0"/>
              <a:t>*Aunque la mayoría de los datos del informe se recopilaron antes del 2020, hubo algunos patrones que se vieron durante la pandemia del COVID-19, especialmente en torno a la violencia, el suicidio y la salud mental, pueden estar cambiando</a:t>
            </a:r>
            <a:r>
              <a:rPr lang="es-ES_tradnl" sz="1200" b="0" i="0" u="none" strike="noStrike" kern="1200" baseline="0" noProof="0" dirty="0">
                <a:solidFill>
                  <a:schemeClr val="tx1"/>
                </a:solidFill>
                <a:latin typeface="+mn-lt"/>
                <a:ea typeface="+mn-ea"/>
                <a:cs typeface="+mn-cs"/>
              </a:rPr>
              <a:t>.</a:t>
            </a:r>
            <a:r>
              <a:rPr lang="es-ES_tradnl" noProof="0" dirty="0"/>
              <a:t> </a:t>
            </a:r>
            <a:endParaRPr lang="es-ES_tradnl" sz="1200" b="0" i="0" u="none" strike="noStrike" kern="1200" baseline="0" noProof="0" dirty="0">
              <a:solidFill>
                <a:schemeClr val="tx1"/>
              </a:solidFill>
              <a:latin typeface="+mn-lt"/>
              <a:ea typeface="+mn-ea"/>
              <a:cs typeface="+mn-cs"/>
            </a:endParaRPr>
          </a:p>
          <a:p>
            <a:endParaRPr lang="es-ES_tradnl" sz="1200" b="0" i="0" u="none" strike="noStrike" kern="1200" baseline="0" noProof="0" dirty="0">
              <a:solidFill>
                <a:schemeClr val="tx1"/>
              </a:solidFill>
              <a:latin typeface="+mn-lt"/>
              <a:ea typeface="+mn-ea"/>
              <a:cs typeface="+mn-cs"/>
            </a:endParaRPr>
          </a:p>
          <a:p>
            <a:r>
              <a:rPr lang="es-ES_tradnl" noProof="0" dirty="0"/>
              <a:t>- Al observar los datos anteriores al 2020 (promedio de 2016 y 2018), los adultos y jóvenes en el sur del condado de King tienen más probabilidades de reportar angustia mental frecuente o sentimientos depresivos</a:t>
            </a:r>
            <a:r>
              <a:rPr lang="es-ES_tradnl" sz="1200" b="0" i="0" u="none" strike="noStrike" kern="1200" baseline="0" noProof="0" dirty="0">
                <a:solidFill>
                  <a:schemeClr val="tx1"/>
                </a:solidFill>
                <a:latin typeface="+mn-lt"/>
                <a:ea typeface="+mn-ea"/>
                <a:cs typeface="+mn-cs"/>
              </a:rPr>
              <a:t>.</a:t>
            </a:r>
            <a:endParaRPr lang="es-ES_tradnl" sz="1200" b="0" i="0" u="none" strike="noStrike" kern="1200" baseline="0" noProof="0" dirty="0">
              <a:solidFill>
                <a:schemeClr val="tx1"/>
              </a:solidFill>
              <a:latin typeface="+mn-lt"/>
              <a:cs typeface="Calibri"/>
            </a:endParaRPr>
          </a:p>
          <a:p>
            <a:r>
              <a:rPr lang="es-ES_tradnl" noProof="0" dirty="0"/>
              <a:t>- Más de la mitad de los jóvenes de la comunidad LGB+ en el condado de King reportaron depresión.</a:t>
            </a:r>
            <a:endParaRPr lang="es-ES_tradnl" noProof="0" dirty="0">
              <a:cs typeface="Calibri" panose="020F0502020204030204"/>
            </a:endParaRPr>
          </a:p>
          <a:p>
            <a:endParaRPr lang="es-ES_tradnl" sz="1200" b="0" i="0" u="none" strike="noStrike" kern="1200" baseline="0" noProof="0" dirty="0">
              <a:solidFill>
                <a:schemeClr val="tx1"/>
              </a:solidFill>
              <a:latin typeface="+mn-lt"/>
              <a:cs typeface="Calibri"/>
            </a:endParaRPr>
          </a:p>
          <a:p>
            <a:r>
              <a:rPr lang="es-ES_tradnl" sz="1200" b="0" i="0" u="none" strike="noStrike" kern="1200" baseline="0" noProof="0" dirty="0">
                <a:solidFill>
                  <a:schemeClr val="tx1"/>
                </a:solidFill>
                <a:latin typeface="+mn-lt"/>
                <a:ea typeface="+mn-ea"/>
                <a:cs typeface="+mn-cs"/>
              </a:rPr>
              <a:t>También es importante enfatizar que el suicidio es una preocupación constante entre los jóvenes del condado de King. La tasa de ideas suicidas entre los jóvenes (definida como haber considerado seriamente intentar suicidarse en el último año) y la tasa de jóvenes que hicieron un plan para intentar suicidarse en el último mes aumentó del 2016 al 2018. Las tasas son alarmantemente altas entre los jóvenes LGB+ tanto por ideas suicidas (42,1%) como por planes suicidas (35,0%).</a:t>
            </a:r>
          </a:p>
          <a:p>
            <a:endParaRPr lang="es-ES_tradnl" sz="1200" b="0" i="0" u="none" strike="noStrike" kern="1200" baseline="0" noProof="0" dirty="0">
              <a:solidFill>
                <a:schemeClr val="tx1"/>
              </a:solidFill>
              <a:latin typeface="+mn-lt"/>
              <a:ea typeface="+mn-ea"/>
              <a:cs typeface="+mn-cs"/>
            </a:endParaRPr>
          </a:p>
          <a:p>
            <a:endParaRPr lang="es-ES_tradnl" sz="1200" b="0" i="0" u="none" strike="noStrike" kern="1200" baseline="0" noProof="0" dirty="0">
              <a:solidFill>
                <a:schemeClr val="tx1"/>
              </a:solidFill>
              <a:latin typeface="+mn-lt"/>
              <a:ea typeface="+mn-ea"/>
              <a:cs typeface="+mn-cs"/>
            </a:endParaRPr>
          </a:p>
          <a:p>
            <a:r>
              <a:rPr lang="es-ES_tradnl" sz="1200" b="0" i="1" u="none" strike="noStrike" kern="1200" baseline="0" noProof="0" dirty="0">
                <a:solidFill>
                  <a:schemeClr val="tx1"/>
                </a:solidFill>
                <a:latin typeface="+mn-lt"/>
                <a:ea typeface="+mn-ea"/>
                <a:cs typeface="+mn-cs"/>
              </a:rPr>
              <a:t>Datos de apoyo para el punto anterior: </a:t>
            </a:r>
          </a:p>
          <a:p>
            <a:pPr marL="171450" indent="-171450">
              <a:buFontTx/>
              <a:buChar char="-"/>
            </a:pPr>
            <a:r>
              <a:rPr lang="es-ES_tradnl" sz="1200" b="0" i="0" u="none" strike="noStrike" kern="1200" baseline="0" noProof="0" dirty="0">
                <a:solidFill>
                  <a:schemeClr val="tx1"/>
                </a:solidFill>
                <a:latin typeface="+mn-lt"/>
                <a:ea typeface="+mn-ea"/>
                <a:cs typeface="+mn-cs"/>
              </a:rPr>
              <a:t>Ideas suicidas en jóvenes: de 16.7% en el 2016 al 19.0% en el 2018. </a:t>
            </a:r>
          </a:p>
          <a:p>
            <a:pPr marL="171450" indent="-171450">
              <a:buFontTx/>
              <a:buChar char="-"/>
            </a:pPr>
            <a:r>
              <a:rPr lang="es-ES_tradnl" sz="1200" b="0" i="0" u="none" strike="noStrike" kern="1200" baseline="0" noProof="0" dirty="0">
                <a:solidFill>
                  <a:schemeClr val="tx1"/>
                </a:solidFill>
                <a:latin typeface="+mn-lt"/>
                <a:ea typeface="+mn-ea"/>
                <a:cs typeface="+mn-cs"/>
              </a:rPr>
              <a:t>Planes suicidas en jóvenes: del 14.1% en el 2016 al 15.5% en el 2018. </a:t>
            </a:r>
          </a:p>
          <a:p>
            <a:pPr marL="171450" indent="-171450">
              <a:buFontTx/>
              <a:buChar char="-"/>
            </a:pPr>
            <a:endParaRPr lang="es-ES_tradnl" sz="1200" b="0" i="0" u="none" strike="noStrike" kern="1200" baseline="0" noProof="0" dirty="0">
              <a:solidFill>
                <a:schemeClr val="tx1"/>
              </a:solidFill>
              <a:latin typeface="+mn-lt"/>
              <a:ea typeface="+mn-ea"/>
              <a:cs typeface="+mn-cs"/>
            </a:endParaRPr>
          </a:p>
          <a:p>
            <a:endParaRPr lang="es-ES_tradnl" noProof="0" dirty="0"/>
          </a:p>
        </p:txBody>
      </p:sp>
      <p:sp>
        <p:nvSpPr>
          <p:cNvPr id="4" name="Slide Number Placeholder 3"/>
          <p:cNvSpPr>
            <a:spLocks noGrp="1"/>
          </p:cNvSpPr>
          <p:nvPr>
            <p:ph type="sldNum" sz="quarter" idx="10"/>
          </p:nvPr>
        </p:nvSpPr>
        <p:spPr/>
        <p:txBody>
          <a:bodyPr/>
          <a:lstStyle/>
          <a:p>
            <a:fld id="{F13F8CA6-00A8-4DBB-8AF9-D0ED09074DDB}" type="slidenum">
              <a:rPr lang="en-US" smtClean="0"/>
              <a:t>14</a:t>
            </a:fld>
            <a:endParaRPr lang="en-US"/>
          </a:p>
        </p:txBody>
      </p:sp>
    </p:spTree>
    <p:extLst>
      <p:ext uri="{BB962C8B-B14F-4D97-AF65-F5344CB8AC3E}">
        <p14:creationId xmlns:p14="http://schemas.microsoft.com/office/powerpoint/2010/main" val="808055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s-ES_tradnl" sz="1200" kern="1200" noProof="0" dirty="0">
                <a:solidFill>
                  <a:schemeClr val="tx1"/>
                </a:solidFill>
                <a:effectLst/>
                <a:latin typeface="+mn-lt"/>
                <a:ea typeface="+mn-ea"/>
                <a:cs typeface="+mn-cs"/>
              </a:rPr>
              <a:t>Hubo un gran aumento en la brecha de discrepancia de inseguridad alimentaria entre los hogares blancos y negros durante un período de 5 años desde el 2013 (10% blancos, 17% negros) hasta el 2018 (9% blancos, 40% negros). </a:t>
            </a:r>
            <a:r>
              <a:rPr lang="es-ES_tradnl" noProof="0" dirty="0"/>
              <a:t> </a:t>
            </a:r>
          </a:p>
          <a:p>
            <a:pPr>
              <a:defRPr/>
            </a:pPr>
            <a:r>
              <a:rPr lang="es-ES_tradnl" noProof="0" dirty="0"/>
              <a:t>- En el 2018, el 40% de los adultos de raza negra y el 35% de los hispanos sufrieron de inseguridad alimentaria en comparación con el 9% de los adultos blancos.</a:t>
            </a:r>
            <a:endParaRPr lang="es-ES_tradnl" noProof="0" dirty="0">
              <a:cs typeface="Calibri" panose="020F0502020204030204"/>
            </a:endParaRPr>
          </a:p>
          <a:p>
            <a:pPr>
              <a:defRPr/>
            </a:pPr>
            <a:r>
              <a:rPr lang="es-ES_tradnl" noProof="0" dirty="0"/>
              <a:t>- El 45% de los hogares con ingresos menores a $15000 dólares sufren de inseguridad alimentaria.</a:t>
            </a:r>
            <a:endParaRPr lang="es-ES_tradnl" noProof="0" dirty="0">
              <a:cs typeface="Calibri" panose="020F0502020204030204"/>
            </a:endParaRPr>
          </a:p>
          <a:p>
            <a:pPr>
              <a:defRPr/>
            </a:pPr>
            <a:r>
              <a:rPr lang="es-ES_tradnl" noProof="0" dirty="0"/>
              <a:t>- </a:t>
            </a:r>
            <a:r>
              <a:rPr lang="es-ES_tradnl" sz="1200" kern="1200" noProof="0" dirty="0">
                <a:solidFill>
                  <a:schemeClr val="tx1"/>
                </a:solidFill>
                <a:effectLst/>
                <a:latin typeface="+mn-lt"/>
                <a:ea typeface="+mn-ea"/>
                <a:cs typeface="+mn-cs"/>
              </a:rPr>
              <a:t>El hecho de que el 2018 fue el primer año en que se hizo esta pregunta de BRFSS desde el 2013 señala la importancia de monitorear la inseguridad alimentaria.</a:t>
            </a:r>
            <a:endParaRPr lang="es-ES_tradnl" noProof="0"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200" kern="1200" noProof="0" dirty="0">
              <a:solidFill>
                <a:schemeClr val="tx1"/>
              </a:solidFill>
              <a:effectLst/>
              <a:latin typeface="+mn-lt"/>
              <a:ea typeface="+mn-ea"/>
              <a:cs typeface="+mn-cs"/>
            </a:endParaRPr>
          </a:p>
          <a:p>
            <a:pPr>
              <a:defRPr/>
            </a:pPr>
            <a:r>
              <a:rPr lang="es-ES_tradnl" sz="1200" kern="1200" noProof="0" dirty="0">
                <a:solidFill>
                  <a:schemeClr val="tx1"/>
                </a:solidFill>
                <a:effectLst/>
                <a:latin typeface="+mn-lt"/>
                <a:ea typeface="+mn-ea"/>
                <a:cs typeface="+mn-cs"/>
              </a:rPr>
              <a:t>Datos recientes de la encuesta del censo llamada </a:t>
            </a:r>
            <a:r>
              <a:rPr lang="es-ES_tradnl" sz="1200" kern="1200" noProof="0" dirty="0" err="1">
                <a:solidFill>
                  <a:schemeClr val="tx1"/>
                </a:solidFill>
                <a:effectLst/>
                <a:latin typeface="+mn-lt"/>
                <a:ea typeface="+mn-ea"/>
                <a:cs typeface="+mn-cs"/>
              </a:rPr>
              <a:t>Census</a:t>
            </a:r>
            <a:r>
              <a:rPr lang="es-ES_tradnl" sz="1200" kern="1200" noProof="0" dirty="0">
                <a:solidFill>
                  <a:schemeClr val="tx1"/>
                </a:solidFill>
                <a:effectLst/>
                <a:latin typeface="+mn-lt"/>
                <a:ea typeface="+mn-ea"/>
                <a:cs typeface="+mn-cs"/>
              </a:rPr>
              <a:t> </a:t>
            </a:r>
            <a:r>
              <a:rPr lang="es-ES_tradnl" sz="1200" kern="1200" noProof="0" dirty="0" err="1">
                <a:solidFill>
                  <a:schemeClr val="tx1"/>
                </a:solidFill>
                <a:effectLst/>
                <a:latin typeface="+mn-lt"/>
                <a:ea typeface="+mn-ea"/>
                <a:cs typeface="+mn-cs"/>
              </a:rPr>
              <a:t>Household</a:t>
            </a:r>
            <a:r>
              <a:rPr lang="es-ES_tradnl" sz="1200" kern="1200" noProof="0" dirty="0">
                <a:solidFill>
                  <a:schemeClr val="tx1"/>
                </a:solidFill>
                <a:effectLst/>
                <a:latin typeface="+mn-lt"/>
                <a:ea typeface="+mn-ea"/>
                <a:cs typeface="+mn-cs"/>
              </a:rPr>
              <a:t> Pulse </a:t>
            </a:r>
            <a:r>
              <a:rPr lang="es-ES_tradnl" sz="1200" kern="1200" noProof="0" dirty="0" err="1">
                <a:solidFill>
                  <a:schemeClr val="tx1"/>
                </a:solidFill>
                <a:effectLst/>
                <a:latin typeface="+mn-lt"/>
                <a:ea typeface="+mn-ea"/>
                <a:cs typeface="+mn-cs"/>
              </a:rPr>
              <a:t>Survey</a:t>
            </a:r>
            <a:r>
              <a:rPr lang="es-ES_tradnl" sz="1200" kern="1200" noProof="0" dirty="0">
                <a:solidFill>
                  <a:schemeClr val="tx1"/>
                </a:solidFill>
                <a:effectLst/>
                <a:latin typeface="+mn-lt"/>
                <a:ea typeface="+mn-ea"/>
                <a:cs typeface="+mn-cs"/>
              </a:rPr>
              <a:t> muestran que entre el 19 de agosto y el 21 de diciembre de 2020, los hogares hispanos y los de raza negra en Seattle, Tacoma y Bellevue fueron más propenso a reportar que algunas veces o con frecuencia no tenían suficiente comida para comer en los últimos 7 días en comparación con otras razas/etnias</a:t>
            </a:r>
            <a:endParaRPr lang="es-ES_tradnl" noProof="0" dirty="0"/>
          </a:p>
        </p:txBody>
      </p:sp>
      <p:sp>
        <p:nvSpPr>
          <p:cNvPr id="4" name="Slide Number Placeholder 3"/>
          <p:cNvSpPr>
            <a:spLocks noGrp="1"/>
          </p:cNvSpPr>
          <p:nvPr>
            <p:ph type="sldNum" sz="quarter" idx="10"/>
          </p:nvPr>
        </p:nvSpPr>
        <p:spPr/>
        <p:txBody>
          <a:bodyPr/>
          <a:lstStyle/>
          <a:p>
            <a:fld id="{F13F8CA6-00A8-4DBB-8AF9-D0ED09074DDB}" type="slidenum">
              <a:rPr lang="en-US" smtClean="0"/>
              <a:t>15</a:t>
            </a:fld>
            <a:endParaRPr lang="en-US"/>
          </a:p>
        </p:txBody>
      </p:sp>
    </p:spTree>
    <p:extLst>
      <p:ext uri="{BB962C8B-B14F-4D97-AF65-F5344CB8AC3E}">
        <p14:creationId xmlns:p14="http://schemas.microsoft.com/office/powerpoint/2010/main" val="461021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noProof="0" dirty="0"/>
              <a:t>- Sabemos que las desventajas sistémicas y el racismo a lo largo de la vida dan como resultado obstáculos, así como factores estresantes generacionales y acumulativos que crean desigualdades sociales y de salud entre las personas de raza negra, personas morenas, indígenas y de color. </a:t>
            </a:r>
          </a:p>
          <a:p>
            <a:r>
              <a:rPr lang="es-ES_tradnl" noProof="0" dirty="0"/>
              <a:t>- El 11 de junio del 2020, el condado de King declaró el racismo como una crisis de salud pública y se comprometió a implementar una respuesta a esta crisis que sea racialmente equitativa y que se centra en la participación de la comunidad. </a:t>
            </a:r>
            <a:endParaRPr lang="es-ES_tradnl" noProof="0" dirty="0">
              <a:cs typeface="Calibri"/>
            </a:endParaRPr>
          </a:p>
          <a:p>
            <a:endParaRPr lang="es-ES_tradnl" noProof="0" dirty="0"/>
          </a:p>
          <a:p>
            <a:r>
              <a:rPr lang="es-ES_tradnl" noProof="0" dirty="0"/>
              <a:t>Para obtener más información sobre esta declaración y mantenerse al tanto de los anuncios en el condado de King, consulte el enlace.</a:t>
            </a:r>
          </a:p>
          <a:p>
            <a:endParaRPr lang="es-ES_tradnl" noProof="0" dirty="0">
              <a:cs typeface="Calibri" panose="020F0502020204030204"/>
            </a:endParaRPr>
          </a:p>
          <a:p>
            <a:r>
              <a:rPr lang="es-ES_tradnl" noProof="0" dirty="0"/>
              <a:t>La presentación </a:t>
            </a:r>
            <a:r>
              <a:rPr lang="es-ES_tradnl" b="1" noProof="0" dirty="0"/>
              <a:t>Brecha Racial en el condado de King (</a:t>
            </a:r>
            <a:r>
              <a:rPr lang="es-ES_tradnl" b="1" noProof="0" dirty="0" err="1"/>
              <a:t>Race</a:t>
            </a:r>
            <a:r>
              <a:rPr lang="es-ES_tradnl" b="1" noProof="0" dirty="0"/>
              <a:t> Gap in King County)</a:t>
            </a:r>
            <a:r>
              <a:rPr lang="es-ES_tradnl" noProof="0" dirty="0"/>
              <a:t> está disponible en línea, que destaca algunas de las desigualdades raciales que existen entre las personas blancas y las de raza negra en el condado de King. En la presentación, los datos y la narrativa contextual que los acompaña destacan cómo el racismo estructural y sistémico, así como la opresión, afectan a las personas a lo largo de la vida - cubriendo temas que incluyen la mortalidad infantil, la inseguridad alimentaria, la educación, el seguro médico, los ingresos y la riqueza de los hogares, los desalojos, la pobreza, el desempleo y el promedio de vida.</a:t>
            </a:r>
          </a:p>
        </p:txBody>
      </p:sp>
      <p:sp>
        <p:nvSpPr>
          <p:cNvPr id="4" name="Slide Number Placeholder 3"/>
          <p:cNvSpPr>
            <a:spLocks noGrp="1"/>
          </p:cNvSpPr>
          <p:nvPr>
            <p:ph type="sldNum" sz="quarter" idx="5"/>
          </p:nvPr>
        </p:nvSpPr>
        <p:spPr/>
        <p:txBody>
          <a:bodyPr/>
          <a:lstStyle/>
          <a:p>
            <a:fld id="{ABFC9C92-4B01-41A6-8940-3F2E4A84C6B0}" type="slidenum">
              <a:rPr lang="en-US" smtClean="0"/>
              <a:t>16</a:t>
            </a:fld>
            <a:endParaRPr lang="en-US"/>
          </a:p>
        </p:txBody>
      </p:sp>
    </p:spTree>
    <p:extLst>
      <p:ext uri="{BB962C8B-B14F-4D97-AF65-F5344CB8AC3E}">
        <p14:creationId xmlns:p14="http://schemas.microsoft.com/office/powerpoint/2010/main" val="3705899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3F8CA6-00A8-4DBB-8AF9-D0ED09074DDB}" type="slidenum">
              <a:rPr lang="en-US" smtClean="0"/>
              <a:t>2</a:t>
            </a:fld>
            <a:endParaRPr lang="en-US"/>
          </a:p>
        </p:txBody>
      </p:sp>
    </p:spTree>
    <p:extLst>
      <p:ext uri="{BB962C8B-B14F-4D97-AF65-F5344CB8AC3E}">
        <p14:creationId xmlns:p14="http://schemas.microsoft.com/office/powerpoint/2010/main" val="3273915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s-ES_tradnl" noProof="0" dirty="0"/>
              <a:t>La colaboración de los Hospitales del condado de King para una comunidad más saludable (HHC por sus siglas en inglés) incluyen 10 hospitales/sistemas de salud en el condado de King y Salud Pública - Seattle y el condado de King (PHSKC) con el apoyo administrativo fiscal de la Asociación de hospitales del Estado de Washington (WSHA). Esta colaboración se formó en el 2012 para identificar las mayores necesidades y cualidades de las comunidades locales con el fin de desarrollar planes coordinados para apoyar la salud y el bienestar de los habitantes del condado de King. Uno de los objetivos principales de HHC ha sido colaborar en una Evaluación conjunta de las necesidades de la salud de la comunidad (CHNA) para evitar la duplicación de esfuerzos, lo que, a su vez, ayudaría a concentrar los recursos disponibles en las necesidades de salud más importantes de una comunidad. La HHC ha elaborado tres informes de CHNA: el informe 2015/2016, el informe 2018/2019 y el informe más reciente 2021/2022.</a:t>
            </a:r>
            <a:endParaRPr lang="es-ES_tradnl" baseline="0" noProof="0" dirty="0"/>
          </a:p>
        </p:txBody>
      </p:sp>
      <p:sp>
        <p:nvSpPr>
          <p:cNvPr id="4" name="Slide Number Placeholder 3"/>
          <p:cNvSpPr>
            <a:spLocks noGrp="1"/>
          </p:cNvSpPr>
          <p:nvPr>
            <p:ph type="sldNum" sz="quarter" idx="10"/>
          </p:nvPr>
        </p:nvSpPr>
        <p:spPr/>
        <p:txBody>
          <a:bodyPr/>
          <a:lstStyle/>
          <a:p>
            <a:fld id="{F13F8CA6-00A8-4DBB-8AF9-D0ED09074DDB}" type="slidenum">
              <a:rPr lang="en-US" smtClean="0"/>
              <a:t>3</a:t>
            </a:fld>
            <a:endParaRPr lang="en-US"/>
          </a:p>
        </p:txBody>
      </p:sp>
    </p:spTree>
    <p:extLst>
      <p:ext uri="{BB962C8B-B14F-4D97-AF65-F5344CB8AC3E}">
        <p14:creationId xmlns:p14="http://schemas.microsoft.com/office/powerpoint/2010/main" val="2843416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b="0" i="0" u="none" strike="noStrike" kern="1200" baseline="0" noProof="0" dirty="0">
                <a:solidFill>
                  <a:schemeClr val="tx1"/>
                </a:solidFill>
                <a:latin typeface="+mn-lt"/>
                <a:ea typeface="+mn-ea"/>
                <a:cs typeface="+mn-cs"/>
              </a:rPr>
              <a:t>Como una breve descripción general del COVID-19 como contexto para el informe de la CHNA, sabemos que las comunidades de color y los habitantes al sur del condado de King se ven afectados de manera desproporcionada por COVID-19 y tienen una representación elevada  en casos, muertes y hospitalizaciones. Las comunidades de color también se reflejan en muchos sectores industriales que se han visto afectados significativamente por COVID-19.</a:t>
            </a:r>
          </a:p>
          <a:p>
            <a:endParaRPr lang="es-ES_tradnl" sz="1200" b="0" i="0" u="none" strike="noStrike" kern="1200" baseline="0" noProof="0" dirty="0">
              <a:solidFill>
                <a:schemeClr val="tx1"/>
              </a:solidFill>
              <a:latin typeface="+mn-lt"/>
              <a:ea typeface="+mn-ea"/>
              <a:cs typeface="+mn-cs"/>
            </a:endParaRPr>
          </a:p>
          <a:p>
            <a:r>
              <a:rPr lang="es-ES_tradnl" sz="1200" b="0" i="0" u="none" strike="noStrike" kern="1200" baseline="0" noProof="0" dirty="0">
                <a:solidFill>
                  <a:schemeClr val="tx1"/>
                </a:solidFill>
                <a:latin typeface="+mn-lt"/>
                <a:ea typeface="+mn-ea"/>
                <a:cs typeface="+mn-cs"/>
              </a:rPr>
              <a:t>Al </a:t>
            </a:r>
            <a:r>
              <a:rPr lang="es-ES_tradnl" sz="1200" b="1" i="0" u="sng" strike="noStrike" kern="1200" baseline="0" noProof="0" dirty="0">
                <a:solidFill>
                  <a:schemeClr val="tx1"/>
                </a:solidFill>
                <a:latin typeface="+mn-lt"/>
                <a:ea typeface="+mn-ea"/>
                <a:cs typeface="+mn-cs"/>
              </a:rPr>
              <a:t>3 de mayo de 2021</a:t>
            </a:r>
            <a:r>
              <a:rPr lang="es-ES_tradnl" sz="1200" b="1" i="0" u="none" strike="noStrike" kern="1200" baseline="0" noProof="0" dirty="0">
                <a:solidFill>
                  <a:schemeClr val="tx1"/>
                </a:solidFill>
                <a:latin typeface="+mn-lt"/>
                <a:ea typeface="+mn-ea"/>
                <a:cs typeface="+mn-cs"/>
              </a:rPr>
              <a:t>: </a:t>
            </a:r>
            <a:r>
              <a:rPr lang="es-ES_tradnl" sz="1200" b="0" i="0" u="none" strike="noStrike" kern="1200" baseline="0" noProof="0" dirty="0">
                <a:solidFill>
                  <a:schemeClr val="tx1"/>
                </a:solidFill>
                <a:latin typeface="+mn-lt"/>
                <a:ea typeface="+mn-ea"/>
                <a:cs typeface="+mn-cs"/>
              </a:rPr>
              <a:t>Todas las comunidades de color tenían tasas más altas de casos de COVID-19 en comparación con habitantes blancos en el condado de King (como se puede ver en la imagen de la </a:t>
            </a:r>
            <a:r>
              <a:rPr lang="es-ES_tradnl" sz="1200" b="1" i="0" u="none" strike="noStrike" kern="1200" baseline="0" noProof="0" dirty="0">
                <a:solidFill>
                  <a:schemeClr val="tx1"/>
                </a:solidFill>
                <a:latin typeface="+mn-lt"/>
                <a:ea typeface="+mn-ea"/>
                <a:cs typeface="+mn-cs"/>
              </a:rPr>
              <a:t>izquierda</a:t>
            </a:r>
            <a:r>
              <a:rPr lang="es-ES_tradnl" sz="1200" b="0" i="0" u="none" strike="noStrike" kern="1200" baseline="0" noProof="0" dirty="0">
                <a:solidFill>
                  <a:schemeClr val="tx1"/>
                </a:solidFill>
                <a:latin typeface="+mn-lt"/>
                <a:ea typeface="+mn-ea"/>
                <a:cs typeface="+mn-cs"/>
              </a:rPr>
              <a:t>) con la tasa más alta de casos confirmados entre los nativos de Hawái/Islas del Pacífico (NHPI) y comunidades hispanas/</a:t>
            </a:r>
            <a:r>
              <a:rPr lang="es-ES_tradnl" sz="1200" b="0" i="0" u="none" strike="noStrike" kern="1200" baseline="0" noProof="0" dirty="0" err="1">
                <a:solidFill>
                  <a:schemeClr val="tx1"/>
                </a:solidFill>
                <a:latin typeface="+mn-lt"/>
                <a:ea typeface="+mn-ea"/>
                <a:cs typeface="+mn-cs"/>
              </a:rPr>
              <a:t>latinx</a:t>
            </a:r>
            <a:r>
              <a:rPr lang="es-ES_tradnl" sz="1200" b="0" i="0" u="none" strike="noStrike" kern="1200" baseline="0" noProof="0" dirty="0">
                <a:solidFill>
                  <a:schemeClr val="tx1"/>
                </a:solidFill>
                <a:latin typeface="+mn-lt"/>
                <a:ea typeface="+mn-ea"/>
                <a:cs typeface="+mn-cs"/>
              </a:rPr>
              <a:t>, seguidas por los habitantes de raza negra, indios americanos/nativos de Alaska (AIAN) y asiáticos.. </a:t>
            </a:r>
          </a:p>
          <a:p>
            <a:endParaRPr lang="es-ES_tradnl" sz="1200" b="0" i="0" u="none" strike="noStrike" kern="1200" baseline="0" noProof="0" dirty="0">
              <a:solidFill>
                <a:schemeClr val="tx1"/>
              </a:solidFill>
              <a:latin typeface="+mn-lt"/>
              <a:ea typeface="+mn-ea"/>
              <a:cs typeface="+mn-cs"/>
            </a:endParaRPr>
          </a:p>
          <a:p>
            <a:r>
              <a:rPr lang="es-ES_tradnl" sz="1200" b="0" i="0" u="none" strike="noStrike" kern="1200" baseline="0" noProof="0" dirty="0">
                <a:solidFill>
                  <a:schemeClr val="tx1"/>
                </a:solidFill>
                <a:latin typeface="+mn-lt"/>
                <a:ea typeface="+mn-ea"/>
                <a:cs typeface="+mn-cs"/>
              </a:rPr>
              <a:t>Al </a:t>
            </a:r>
            <a:r>
              <a:rPr lang="es-ES_tradnl" sz="1200" b="1" i="0" u="sng" strike="noStrike" kern="1200" baseline="0" noProof="0" dirty="0">
                <a:solidFill>
                  <a:schemeClr val="tx1"/>
                </a:solidFill>
                <a:latin typeface="+mn-lt"/>
                <a:ea typeface="+mn-ea"/>
                <a:cs typeface="+mn-cs"/>
              </a:rPr>
              <a:t>3 de mayo de 2021</a:t>
            </a:r>
            <a:r>
              <a:rPr lang="es-ES_tradnl" sz="1200" b="0" i="0" u="none" strike="noStrike" kern="1200" baseline="0" noProof="0" dirty="0">
                <a:solidFill>
                  <a:schemeClr val="tx1"/>
                </a:solidFill>
                <a:latin typeface="+mn-lt"/>
                <a:ea typeface="+mn-ea"/>
                <a:cs typeface="+mn-cs"/>
              </a:rPr>
              <a:t>: todas las comunidades de color tenían tasas de muertes por COVID-19 significativamente más altas  en comparación con los habitantes blancos en el condado de King (vea la tabla a la </a:t>
            </a:r>
            <a:r>
              <a:rPr lang="es-ES_tradnl" sz="1200" b="1" i="0" u="none" strike="noStrike" kern="1200" baseline="0" noProof="0" dirty="0">
                <a:solidFill>
                  <a:schemeClr val="tx1"/>
                </a:solidFill>
                <a:latin typeface="+mn-lt"/>
                <a:ea typeface="+mn-ea"/>
                <a:cs typeface="+mn-cs"/>
              </a:rPr>
              <a:t>derecha</a:t>
            </a:r>
            <a:r>
              <a:rPr lang="es-ES_tradnl" sz="1200" b="0" i="0" u="none" strike="noStrike" kern="1200" baseline="0" noProof="0" dirty="0">
                <a:solidFill>
                  <a:schemeClr val="tx1"/>
                </a:solidFill>
                <a:latin typeface="+mn-lt"/>
                <a:ea typeface="+mn-ea"/>
                <a:cs typeface="+mn-cs"/>
              </a:rPr>
              <a:t>), con las tasas de muerte más altas entre los nativos de Hawái/islas del Pacífico (NHPI), hispanos/</a:t>
            </a:r>
            <a:r>
              <a:rPr lang="es-ES_tradnl" sz="1200" b="0" i="0" u="none" strike="noStrike" kern="1200" baseline="0" noProof="0" dirty="0" err="1">
                <a:solidFill>
                  <a:schemeClr val="tx1"/>
                </a:solidFill>
                <a:latin typeface="+mn-lt"/>
                <a:ea typeface="+mn-ea"/>
                <a:cs typeface="+mn-cs"/>
              </a:rPr>
              <a:t>latinx</a:t>
            </a:r>
            <a:r>
              <a:rPr lang="es-ES_tradnl" sz="1200" b="0" i="0" u="none" strike="noStrike" kern="1200" baseline="0" noProof="0" dirty="0">
                <a:solidFill>
                  <a:schemeClr val="tx1"/>
                </a:solidFill>
                <a:latin typeface="+mn-lt"/>
                <a:ea typeface="+mn-ea"/>
                <a:cs typeface="+mn-cs"/>
              </a:rPr>
              <a:t>, e indios americanos/nativos de Alaska (AIAN), seguidos por habitantes de raza negra y asiáticos.</a:t>
            </a:r>
          </a:p>
          <a:p>
            <a:endParaRPr lang="es-ES_tradnl"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4335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725728"/>
          </a:xfrm>
        </p:spPr>
        <p:txBody>
          <a:bodyPr/>
          <a:lstStyle/>
          <a:p>
            <a:r>
              <a:rPr lang="es-ES_tradnl" dirty="0"/>
              <a:t>Hay muchos efectos preocupantes del COVID-19, aunque las siguientes 4 áreas de alto nivel reflejan los puntos de preocupación inicial y las áreas dónde hay que monitorear el avance a través de la respuesta y recuperación del COVID-19 que se destacaron en el informe CHNA 2021/2022. </a:t>
            </a:r>
            <a:endParaRPr lang="es-ES_tradnl" sz="1200" kern="1200" baseline="0" dirty="0">
              <a:solidFill>
                <a:schemeClr val="tx1"/>
              </a:solidFill>
              <a:effectLst/>
              <a:latin typeface="+mn-lt"/>
              <a:ea typeface="+mn-ea"/>
              <a:cs typeface="+mn-cs"/>
            </a:endParaRPr>
          </a:p>
          <a:p>
            <a:endParaRPr lang="es-ES_tradnl" sz="1200" kern="1200" baseline="0" dirty="0">
              <a:solidFill>
                <a:schemeClr val="tx1"/>
              </a:solidFill>
              <a:effectLst/>
              <a:latin typeface="+mn-lt"/>
              <a:ea typeface="+mn-ea"/>
              <a:cs typeface="+mn-cs"/>
            </a:endParaRPr>
          </a:p>
          <a:p>
            <a:r>
              <a:rPr lang="es-ES_tradnl" b="1" dirty="0"/>
              <a:t>Desempleo: </a:t>
            </a:r>
            <a:r>
              <a:rPr lang="es-ES_tradnl" dirty="0"/>
              <a:t>Aproximadamente uno de cada tres trabajadores (34.5%) en el condado de King presentó reclamos iniciales de seguro de desempleo (UI) entre el 1 de marzo y el 7 de noviembre de 2020. Los trabajadores nativos de Hawái o de las islas del Pacífico presentaron el mayor número de reclamaciones per cápita, seguidos por los trabajadores de raza negra. Los sectores con la mayor cantidad de empleados que presentan reclamos por desempleo incluyen: servicios de alojamiento y de alimentos, producción, venta minorista, construcción y asistencia médica y social..</a:t>
            </a:r>
            <a:endParaRPr lang="es-ES_tradnl" sz="1200" b="0" i="0" u="none" strike="noStrike" kern="1200" baseline="0" dirty="0">
              <a:solidFill>
                <a:schemeClr val="tx1"/>
              </a:solidFill>
              <a:latin typeface="+mn-lt"/>
              <a:ea typeface="+mn-ea"/>
              <a:cs typeface="+mn-cs"/>
            </a:endParaRPr>
          </a:p>
          <a:p>
            <a:endParaRPr lang="es-ES_tradnl" sz="1200" b="0" i="0" u="none" strike="noStrike" kern="1200" baseline="0" dirty="0">
              <a:solidFill>
                <a:schemeClr val="tx1"/>
              </a:solidFill>
              <a:effectLst/>
              <a:latin typeface="+mn-lt"/>
              <a:ea typeface="+mn-ea"/>
              <a:cs typeface="+mn-cs"/>
            </a:endParaRPr>
          </a:p>
          <a:p>
            <a:r>
              <a:rPr lang="es-ES_tradnl" b="1" dirty="0"/>
              <a:t>Inseguridad alimentaria: </a:t>
            </a:r>
            <a:r>
              <a:rPr lang="es-ES_tradnl" dirty="0"/>
              <a:t>La insuficiencia alimentaria casi se ha duplicado después de que se implementaran estrategias de mitigación para frenar la propagación del COVID-19. La inseguridad alimentaria es especialmente alta entre los hogares de bajos ingresos, donde hay niños o que recientemente han perdido o creen que perderán su empleo.</a:t>
            </a:r>
            <a:endParaRPr lang="es-ES_tradnl" sz="1200" b="0" i="0" u="none" strike="noStrike" kern="1200" baseline="0" dirty="0">
              <a:solidFill>
                <a:schemeClr val="tx1"/>
              </a:solidFill>
              <a:latin typeface="+mn-lt"/>
              <a:ea typeface="+mn-ea"/>
              <a:cs typeface="+mn-cs"/>
            </a:endParaRPr>
          </a:p>
          <a:p>
            <a:endParaRPr lang="es-ES_tradnl" sz="1200" b="0" i="0" u="none" strike="noStrike" kern="1200" baseline="0" dirty="0">
              <a:solidFill>
                <a:schemeClr val="tx1"/>
              </a:solidFill>
              <a:effectLst/>
              <a:latin typeface="+mn-lt"/>
              <a:ea typeface="+mn-ea"/>
              <a:cs typeface="+mn-cs"/>
            </a:endParaRPr>
          </a:p>
          <a:p>
            <a:r>
              <a:rPr lang="es-ES_tradnl" b="1" dirty="0"/>
              <a:t>Acceso a servicios de atención médica: </a:t>
            </a:r>
            <a:r>
              <a:rPr lang="es-ES_tradnl" dirty="0"/>
              <a:t>El análisis de las tasas de vacunación recomendadas (serie 4: 3: 1: 3: 3: 1: 4) para niños de 19 a 35 meses de edad mostró una reducción en la cobertura de vacunación al 30 de junio de 2020 en comparación con los índices del 31 de diciembre de 2019, reflejando probablemente un menor acceso y uso de los servicios de atención médica durante la pandemia del COVID-19. </a:t>
            </a:r>
            <a:endParaRPr lang="es-ES_tradnl" sz="1200" b="0" i="0" u="none" strike="noStrike" kern="1200" baseline="0" dirty="0">
              <a:solidFill>
                <a:schemeClr val="tx1"/>
              </a:solidFill>
              <a:latin typeface="+mn-lt"/>
              <a:ea typeface="+mn-ea"/>
              <a:cs typeface="+mn-cs"/>
            </a:endParaRPr>
          </a:p>
          <a:p>
            <a:endParaRPr lang="es-ES_tradnl" sz="1200" b="0" i="0" u="none" strike="noStrike" kern="1200" baseline="0" dirty="0">
              <a:solidFill>
                <a:schemeClr val="tx1"/>
              </a:solidFill>
              <a:effectLst/>
              <a:latin typeface="+mn-lt"/>
              <a:ea typeface="+mn-ea"/>
              <a:cs typeface="+mn-cs"/>
            </a:endParaRPr>
          </a:p>
          <a:p>
            <a:r>
              <a:rPr lang="es-ES_tradnl" b="1" dirty="0"/>
              <a:t>Salud mental y conductual: </a:t>
            </a:r>
            <a:r>
              <a:rPr lang="es-ES_tradnl" dirty="0"/>
              <a:t>La cantidad de llamadas a la línea de crisis de salud conductual del condado de King aumentó después de que se inició el distanciamiento social. La cantidad fue bastante más alta desde abril de 2020, así como entre junio y octubre de 2020 comparada con los mismos meses de 2019. Los datos de la encuesta del estado de Washington muestran que la cantidad de personas con síntomas de depresión aumentó más del 30% entre abril y mayo de 2020.</a:t>
            </a:r>
            <a:endParaRPr lang="es-ES_tradnl" sz="1200" kern="1200" baseline="0" dirty="0">
              <a:solidFill>
                <a:schemeClr val="tx1"/>
              </a:solidFill>
              <a:effectLst/>
              <a:latin typeface="+mn-lt"/>
              <a:ea typeface="+mn-ea"/>
              <a:cs typeface="+mn-cs"/>
            </a:endParaRPr>
          </a:p>
          <a:p>
            <a:endParaRPr lang="es-ES_tradnl"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441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noProof="0" dirty="0"/>
              <a:t>Las siguientes imágenes incluyen un resumen de los hallazgos importantes del informe de la CHNA que servirán de influencia para los programas de beneficios comunitarios y las estrategias de mejora de la salud. Visite </a:t>
            </a:r>
            <a:r>
              <a:rPr lang="es-ES_tradnl" noProof="0" dirty="0" err="1"/>
              <a:t>www.kingcounty.gov</a:t>
            </a:r>
            <a:r>
              <a:rPr lang="es-ES_tradnl" noProof="0" dirty="0"/>
              <a:t>/</a:t>
            </a:r>
            <a:r>
              <a:rPr lang="es-ES_tradnl" noProof="0" dirty="0" err="1"/>
              <a:t>chna</a:t>
            </a:r>
            <a:r>
              <a:rPr lang="es-ES_tradnl" noProof="0" dirty="0"/>
              <a:t> [la página web está disponible solo en inglés] para ver el informe completo.</a:t>
            </a:r>
          </a:p>
        </p:txBody>
      </p:sp>
      <p:sp>
        <p:nvSpPr>
          <p:cNvPr id="4" name="Slide Number Placeholder 3"/>
          <p:cNvSpPr>
            <a:spLocks noGrp="1"/>
          </p:cNvSpPr>
          <p:nvPr>
            <p:ph type="sldNum" sz="quarter" idx="5"/>
          </p:nvPr>
        </p:nvSpPr>
        <p:spPr/>
        <p:txBody>
          <a:bodyPr/>
          <a:lstStyle/>
          <a:p>
            <a:fld id="{D2EEF16A-76E1-42C8-B166-6C43BE475AD6}" type="slidenum">
              <a:rPr lang="en-US" smtClean="0"/>
              <a:t>6</a:t>
            </a:fld>
            <a:endParaRPr lang="en-US"/>
          </a:p>
        </p:txBody>
      </p:sp>
    </p:spTree>
    <p:extLst>
      <p:ext uri="{BB962C8B-B14F-4D97-AF65-F5344CB8AC3E}">
        <p14:creationId xmlns:p14="http://schemas.microsoft.com/office/powerpoint/2010/main" val="3786711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b="0" i="0" u="none" strike="noStrike" kern="1200" baseline="0" noProof="0" dirty="0">
                <a:solidFill>
                  <a:schemeClr val="tx1"/>
                </a:solidFill>
                <a:latin typeface="+mn-lt"/>
                <a:ea typeface="+mn-ea"/>
                <a:cs typeface="+mn-cs"/>
              </a:rPr>
              <a:t>El condado de King ha experimentado un crecimiento considerable. En el 2018, la población del condado de King era de aproximadamente 2.19 millones de habitantes (2,190,200).</a:t>
            </a:r>
          </a:p>
          <a:p>
            <a:endParaRPr lang="es-ES_tradnl" sz="1200" b="0" i="0" u="none" strike="noStrike" kern="1200" baseline="0" noProof="0" dirty="0">
              <a:solidFill>
                <a:schemeClr val="tx1"/>
              </a:solidFill>
              <a:latin typeface="+mn-lt"/>
              <a:ea typeface="+mn-ea"/>
              <a:cs typeface="+mn-cs"/>
            </a:endParaRPr>
          </a:p>
          <a:p>
            <a:r>
              <a:rPr lang="es-ES_tradnl" sz="1200" b="0" i="0" u="none" strike="noStrike" kern="1200" baseline="0" noProof="0" dirty="0">
                <a:solidFill>
                  <a:schemeClr val="tx1"/>
                </a:solidFill>
                <a:latin typeface="+mn-lt"/>
                <a:ea typeface="+mn-ea"/>
                <a:cs typeface="+mn-cs"/>
              </a:rPr>
              <a:t>Entre el 2016 y el 2018, la población del condado se incrementó en más de 85,000 habitantes. Aproximadamente se ha duplicado desde 1990, con una diversidad creciente. Más de la mitad de los niños del condado de King son niños de color.</a:t>
            </a:r>
            <a:endParaRPr lang="es-ES_tradnl" noProof="0" dirty="0"/>
          </a:p>
        </p:txBody>
      </p:sp>
      <p:sp>
        <p:nvSpPr>
          <p:cNvPr id="4" name="Slide Number Placeholder 3"/>
          <p:cNvSpPr>
            <a:spLocks noGrp="1"/>
          </p:cNvSpPr>
          <p:nvPr>
            <p:ph type="sldNum" sz="quarter" idx="10"/>
          </p:nvPr>
        </p:nvSpPr>
        <p:spPr/>
        <p:txBody>
          <a:bodyPr/>
          <a:lstStyle/>
          <a:p>
            <a:fld id="{F13F8CA6-00A8-4DBB-8AF9-D0ED09074DDB}" type="slidenum">
              <a:rPr lang="en-US" smtClean="0"/>
              <a:t>7</a:t>
            </a:fld>
            <a:endParaRPr lang="en-US"/>
          </a:p>
        </p:txBody>
      </p:sp>
    </p:spTree>
    <p:extLst>
      <p:ext uri="{BB962C8B-B14F-4D97-AF65-F5344CB8AC3E}">
        <p14:creationId xmlns:p14="http://schemas.microsoft.com/office/powerpoint/2010/main" val="3438669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noProof="0" dirty="0"/>
          </a:p>
          <a:p>
            <a:endParaRPr lang="es-ES_tradnl" noProof="0" dirty="0"/>
          </a:p>
          <a:p>
            <a:r>
              <a:rPr lang="es-ES_tradnl" noProof="0" dirty="0"/>
              <a:t>El condado de King es el hogar de comunidades diversas, tanto por raza/etnia como por idioma: 1 de cada 4 habitantes vive en un hogar donde se habla un idioma diferente al inglés. Aquí se presentan los 10 idiomas principales en el condado de King y por región (incluyendo el sur del condado de King), que son importantes para determinar la difusión y la participación de la comunidad.  </a:t>
            </a:r>
          </a:p>
          <a:p>
            <a:endParaRPr lang="es-ES_tradnl" noProof="0" dirty="0"/>
          </a:p>
          <a:p>
            <a:r>
              <a:rPr lang="es-ES_tradnl" noProof="0" dirty="0"/>
              <a:t>Hay datos adicionales disponibles por geografías más pequeñas en el panel de información en línea de CHI.</a:t>
            </a:r>
          </a:p>
        </p:txBody>
      </p:sp>
      <p:sp>
        <p:nvSpPr>
          <p:cNvPr id="4" name="Slide Number Placeholder 3"/>
          <p:cNvSpPr>
            <a:spLocks noGrp="1"/>
          </p:cNvSpPr>
          <p:nvPr>
            <p:ph type="sldNum" sz="quarter" idx="10"/>
          </p:nvPr>
        </p:nvSpPr>
        <p:spPr/>
        <p:txBody>
          <a:bodyPr/>
          <a:lstStyle/>
          <a:p>
            <a:fld id="{F13F8CA6-00A8-4DBB-8AF9-D0ED09074DDB}" type="slidenum">
              <a:rPr lang="en-US" smtClean="0"/>
              <a:t>8</a:t>
            </a:fld>
            <a:endParaRPr lang="en-US"/>
          </a:p>
        </p:txBody>
      </p:sp>
    </p:spTree>
    <p:extLst>
      <p:ext uri="{BB962C8B-B14F-4D97-AF65-F5344CB8AC3E}">
        <p14:creationId xmlns:p14="http://schemas.microsoft.com/office/powerpoint/2010/main" val="1705318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i="1" dirty="0"/>
              <a:t>Esta información se incluye en </a:t>
            </a:r>
            <a:r>
              <a:rPr lang="es-ES_tradnl" b="1" i="1" dirty="0"/>
              <a:t>el Resumen ejecutivo del informe de la CHNA (pág. 6) </a:t>
            </a:r>
            <a:r>
              <a:rPr lang="es-ES_tradnl" i="1" dirty="0"/>
              <a:t>para reflejar las áreas nuevas que han mejorado, así como las áreas nuevas que pueden mejorar desde el último informe.</a:t>
            </a:r>
          </a:p>
          <a:p>
            <a:r>
              <a:rPr lang="es-ES_tradnl" i="1" dirty="0"/>
              <a:t>** </a:t>
            </a:r>
          </a:p>
          <a:p>
            <a:endParaRPr lang="es-ES_tradnl" i="1" dirty="0">
              <a:cs typeface="Calibri" panose="020F0502020204030204"/>
            </a:endParaRPr>
          </a:p>
          <a:p>
            <a:r>
              <a:rPr lang="es-ES_tradnl" i="1" dirty="0"/>
              <a:t>¿Qué está mejorando? (éxitos principales</a:t>
            </a:r>
            <a:r>
              <a:rPr lang="es-ES_tradnl" i="1" baseline="0" dirty="0"/>
              <a:t>)</a:t>
            </a:r>
            <a:endParaRPr lang="es-ES_tradnl" i="1" baseline="0" dirty="0">
              <a:cs typeface="Calibri"/>
            </a:endParaRPr>
          </a:p>
          <a:p>
            <a:pPr marL="171450" indent="-171450">
              <a:buFont typeface="Arial" panose="020B0604020202020204" pitchFamily="34" charset="0"/>
              <a:buChar char="•"/>
            </a:pPr>
            <a:r>
              <a:rPr lang="es-ES_tradnl" b="1" baseline="0" dirty="0"/>
              <a:t>Obesidad</a:t>
            </a:r>
            <a:endParaRPr lang="es-ES_tradnl" b="1" baseline="0" dirty="0">
              <a:cs typeface="Calibri"/>
            </a:endParaRPr>
          </a:p>
          <a:p>
            <a:pPr lvl="1"/>
            <a:r>
              <a:rPr lang="es-ES_tradnl" baseline="0" dirty="0"/>
              <a:t>- </a:t>
            </a:r>
            <a:r>
              <a:rPr lang="es-ES_tradnl" dirty="0"/>
              <a:t>La obesidad entre los habitantes de pueblos indígenas de Estados Unidos o nativos de Alaska parece estar disminuyendo. Desde la estimación hecha en 2010-2012, donde más de la mitad de los habitantes de los pueblos indígenas de Estados Unidos o nativos de Alaska eran obesos, la tasa de obesidad entre este grupo ha disminuido en más del 50%. </a:t>
            </a:r>
          </a:p>
          <a:p>
            <a:pPr lvl="1"/>
            <a:r>
              <a:rPr lang="es-ES_tradnl" dirty="0"/>
              <a:t>- </a:t>
            </a:r>
            <a:r>
              <a:rPr lang="es-ES_tradnl" sz="1200" kern="1200" dirty="0">
                <a:solidFill>
                  <a:schemeClr val="tx1"/>
                </a:solidFill>
                <a:effectLst/>
                <a:latin typeface="+mn-lt"/>
                <a:ea typeface="+mn-ea"/>
                <a:cs typeface="+mn-cs"/>
              </a:rPr>
              <a:t>Si bien las estimaciones pueden ser imprecisas debido a la pequeña cantidad de habitantes, un aumento simultáneo en el porcentaje de adultos de los pueblos indígenas de los Estados Unidos y nativos de Alaska que tienen sobrepeso pero no son obesos nos indica una mejora en el índice de masa corporal general (IMC), una medida utilizada en el cuidado de la salud para evaluar la obesidad.</a:t>
            </a:r>
            <a:endParaRPr lang="es-ES_tradnl" dirty="0">
              <a:cs typeface="Calibri" panose="020F0502020204030204"/>
            </a:endParaRPr>
          </a:p>
          <a:p>
            <a:pPr marL="171450" indent="-171450">
              <a:buFont typeface="Arial" panose="020B0604020202020204" pitchFamily="34" charset="0"/>
              <a:buChar char="•"/>
            </a:pPr>
            <a:r>
              <a:rPr lang="es-ES_tradnl" b="1" dirty="0"/>
              <a:t>Fumar cigarrillos </a:t>
            </a:r>
            <a:endParaRPr lang="es-ES_tradnl" b="1" baseline="0" dirty="0"/>
          </a:p>
          <a:p>
            <a:pPr lvl="1"/>
            <a:r>
              <a:rPr lang="es-ES_tradnl" dirty="0"/>
              <a:t>- Ha seguido disminuyendo el consumo de cigarrillos en todo el condado. La tasa de adultos que fuman se redujo del 13.9% (2011-2013) al 11.1% (2014-2018). </a:t>
            </a:r>
            <a:endParaRPr lang="es-ES_tradnl" b="1" baseline="0" dirty="0">
              <a:cs typeface="Calibri"/>
            </a:endParaRPr>
          </a:p>
          <a:p>
            <a:pPr marL="171450" indent="-171450">
              <a:buFont typeface="Arial" panose="020B0604020202020204" pitchFamily="34" charset="0"/>
              <a:buChar char="•"/>
            </a:pPr>
            <a:r>
              <a:rPr lang="es-ES_tradnl" b="1" dirty="0"/>
              <a:t>Consumo de bebidas azucaradas por jóvenes</a:t>
            </a:r>
            <a:endParaRPr lang="es-ES_tradnl" b="1" baseline="0" dirty="0">
              <a:cs typeface="Calibri"/>
            </a:endParaRPr>
          </a:p>
          <a:p>
            <a:pPr lvl="1">
              <a:defRPr/>
            </a:pPr>
            <a:r>
              <a:rPr lang="es-ES_tradnl" dirty="0"/>
              <a:t>- Al comparar los datos del 2014 y el 2018, menos estudiantes informaron un consumo diario en todas las regiones del condado de King. </a:t>
            </a:r>
            <a:endParaRPr lang="es-ES_tradnl" baseline="0" dirty="0">
              <a:cs typeface="Calibri"/>
            </a:endParaRPr>
          </a:p>
          <a:p>
            <a:pPr marL="171450" indent="-171450">
              <a:buFont typeface="Arial" panose="020B0604020202020204" pitchFamily="34" charset="0"/>
              <a:buChar char="•"/>
            </a:pPr>
            <a:r>
              <a:rPr lang="es-ES_tradnl" b="1" dirty="0"/>
              <a:t>Atención prenatal temprana y adecuada</a:t>
            </a:r>
            <a:endParaRPr lang="es-ES_tradnl" b="1" baseline="0" dirty="0"/>
          </a:p>
          <a:p>
            <a:pPr lvl="1"/>
            <a:r>
              <a:rPr lang="es-ES_tradnl" dirty="0"/>
              <a:t>- Más madres embarazadas recibieron atención prenatal temprana y adecuada. Esta se define como iniciar la atención prenatal en el primer trimestre y asistir por lo menos el 80% del número de visitas prenatales recomendadas por el médico. </a:t>
            </a:r>
            <a:endParaRPr lang="es-ES_tradnl" b="1" baseline="0" dirty="0">
              <a:cs typeface="Calibri"/>
            </a:endParaRPr>
          </a:p>
          <a:p>
            <a:pPr marL="171450" indent="-171450">
              <a:buFont typeface="Arial" panose="020B0604020202020204" pitchFamily="34" charset="0"/>
              <a:buChar char="•"/>
            </a:pPr>
            <a:r>
              <a:rPr lang="es-ES_tradnl" b="1" dirty="0"/>
              <a:t>Desamparo o sin vivienda</a:t>
            </a:r>
            <a:endParaRPr lang="es-ES_tradnl" b="1" baseline="0" dirty="0">
              <a:cs typeface="Calibri"/>
            </a:endParaRPr>
          </a:p>
          <a:p>
            <a:pPr lvl="1"/>
            <a:r>
              <a:rPr lang="es-ES_tradnl" sz="1200" kern="1200" dirty="0">
                <a:solidFill>
                  <a:schemeClr val="tx1"/>
                </a:solidFill>
                <a:effectLst/>
                <a:latin typeface="+mn-lt"/>
                <a:ea typeface="+mn-ea"/>
                <a:cs typeface="+mn-cs"/>
              </a:rPr>
              <a:t>- </a:t>
            </a:r>
            <a:r>
              <a:rPr lang="es-ES_tradnl" dirty="0"/>
              <a:t>Del 2018 a 2019, disminuyó el número total de personas sin hogar y también se redujo en un 28% para los jóvenes y adultos jóvenes que están solos.  En el 2020, el número total de personas sin hogar aumentó, aunque pareció disminuir para los jóvenes y adultos jóvenes que están solos (sin embargo no se recomiendan las comparaciones directas del 2020 con años anteriores debido a cambios en la metodología).  </a:t>
            </a:r>
            <a:endParaRPr lang="es-ES_tradnl" sz="1200" kern="1200" dirty="0">
              <a:solidFill>
                <a:schemeClr val="tx1"/>
              </a:solidFill>
              <a:effectLst/>
              <a:latin typeface="+mn-lt"/>
              <a:cs typeface="Calibri"/>
            </a:endParaRPr>
          </a:p>
          <a:p>
            <a:r>
              <a:rPr lang="es-ES_tradnl" sz="1200" kern="1200" dirty="0">
                <a:solidFill>
                  <a:schemeClr val="tx1"/>
                </a:solidFill>
                <a:effectLst/>
                <a:latin typeface="+mn-lt"/>
                <a:ea typeface="+mn-ea"/>
                <a:cs typeface="+mn-cs"/>
              </a:rPr>
              <a:t> </a:t>
            </a:r>
            <a:endParaRPr lang="es-ES_tradnl" baseline="0" dirty="0"/>
          </a:p>
          <a:p>
            <a:r>
              <a:rPr lang="es-ES_tradnl" i="1" dirty="0"/>
              <a:t>¿Qué es lo que no ha mejorado o ha empeorado?</a:t>
            </a:r>
            <a:endParaRPr lang="es-ES_tradnl" i="1"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b="1" dirty="0"/>
              <a:t>Promedio de vida</a:t>
            </a:r>
          </a:p>
          <a:p>
            <a:pPr marL="628650" lvl="1" indent="-171450">
              <a:buFontTx/>
              <a:buChar char="-"/>
              <a:defRPr/>
            </a:pPr>
            <a:r>
              <a:rPr lang="es-ES_tradnl" dirty="0"/>
              <a:t>Aunque el promedio de vida general de los habitantes del condado de King no ha cambiado significativamente, los análisis recientes revelan que ha empeorado la diferencia racial/étnica en el promedio de vida.. </a:t>
            </a:r>
          </a:p>
          <a:p>
            <a:pPr marL="628650" lvl="1" indent="-171450">
              <a:buFontTx/>
              <a:buChar char="-"/>
              <a:defRPr/>
            </a:pPr>
            <a:r>
              <a:rPr lang="es-ES_tradnl" dirty="0">
                <a:solidFill>
                  <a:prstClr val="black"/>
                </a:solidFill>
                <a:latin typeface="Calibri Light" panose="020F0302020204030204"/>
                <a:cs typeface="Shonar Bangla" panose="020B0502040204020203" pitchFamily="34" charset="0"/>
              </a:rPr>
              <a:t>En los últimos 8 años, el promedio de vida ha disminuido en la región sur, así como entre los habitantes hispanos y los nativos de Hawái/islas del Pacífico.. </a:t>
            </a:r>
            <a:endParaRPr kumimoji="0" lang="es-ES_tradnl" sz="1200" b="0" i="0" u="none" strike="noStrike" kern="1200" cap="none" spc="0" normalizeH="0" baseline="0" noProof="0" dirty="0">
              <a:ln>
                <a:noFill/>
              </a:ln>
              <a:solidFill>
                <a:prstClr val="black"/>
              </a:solidFill>
              <a:effectLst/>
              <a:uLnTx/>
              <a:uFillTx/>
              <a:latin typeface="Calibri Light" panose="020F0302020204030204"/>
              <a:ea typeface="+mn-ea"/>
              <a:cs typeface="Shonar Bangla" panose="020B0502040204020203" pitchFamily="34" charset="0"/>
            </a:endParaRPr>
          </a:p>
          <a:p>
            <a:pPr marL="171450" indent="-171450">
              <a:buFont typeface="Arial" panose="020B0604020202020204" pitchFamily="34" charset="0"/>
              <a:buChar char="•"/>
            </a:pPr>
            <a:r>
              <a:rPr lang="es-ES_tradnl" b="1" dirty="0"/>
              <a:t>Las lesiones accidentales</a:t>
            </a:r>
          </a:p>
          <a:p>
            <a:pPr marL="628650" lvl="1" indent="-171450">
              <a:buFontTx/>
              <a:buChar char="-"/>
            </a:pPr>
            <a:r>
              <a:rPr lang="es-ES_tradnl" dirty="0"/>
              <a:t>Están muriendo más habitantes del condado por lesiones accidentales, siendo las causas principales: intoxicación (por drogas legales e ilegales, alcohol, gases y vapores, como monóxido de carbono y gases de escape de automóviles, pesticidas y otras sustancias químicas y nocivas), caídas e incidentes de tráfico con vehículos motorizados.</a:t>
            </a:r>
          </a:p>
          <a:p>
            <a:pPr marL="171450" indent="-171450">
              <a:buFont typeface="Arial" panose="020B0604020202020204" pitchFamily="34" charset="0"/>
              <a:buChar char="•"/>
            </a:pPr>
            <a:r>
              <a:rPr lang="es-ES_tradnl" b="1" dirty="0"/>
              <a:t>Inseguridad alimentaria</a:t>
            </a:r>
          </a:p>
          <a:p>
            <a:pPr marL="628650" lvl="1" indent="-171450">
              <a:buFontTx/>
              <a:buChar char="-"/>
            </a:pPr>
            <a:r>
              <a:rPr lang="es-ES_tradnl" dirty="0"/>
              <a:t>Si bien las tasas de inseguridad alimentaria estaban disminuyendo en general y tendían a mejorar, hubo un gran aumento en la inseguridad alimentaria entre los habitantes de raza negra incluso antes del inicio de la pandemia. Se cuadruplicó la diferencia de la inseguridad alimentaria entre los hogares de gente de raza blanca y negra entre el 2013 y el 2018.</a:t>
            </a:r>
          </a:p>
          <a:p>
            <a:pPr marL="171450" indent="-171450">
              <a:buFont typeface="Arial" panose="020B0604020202020204" pitchFamily="34" charset="0"/>
              <a:buChar char="•"/>
            </a:pPr>
            <a:r>
              <a:rPr lang="es-ES_tradnl" b="1" dirty="0"/>
              <a:t>Seguro médico</a:t>
            </a:r>
          </a:p>
          <a:p>
            <a:pPr marL="628650" lvl="1" indent="-171450">
              <a:buFontTx/>
              <a:buChar char="-"/>
            </a:pPr>
            <a:r>
              <a:rPr lang="es-ES_tradnl" dirty="0"/>
              <a:t>Las comunidades de color continúan estando sin seguro médico de manera desproporcionada, antes y después de la implementación de la Ley del Cuidado de Salud a Bajo Precio (</a:t>
            </a:r>
            <a:r>
              <a:rPr lang="es-ES_tradnl" dirty="0" err="1"/>
              <a:t>Affordable</a:t>
            </a:r>
            <a:r>
              <a:rPr lang="es-ES_tradnl" dirty="0"/>
              <a:t> </a:t>
            </a:r>
            <a:r>
              <a:rPr lang="es-ES_tradnl" dirty="0" err="1"/>
              <a:t>Care</a:t>
            </a:r>
            <a:r>
              <a:rPr lang="es-ES_tradnl" dirty="0"/>
              <a:t> </a:t>
            </a:r>
            <a:r>
              <a:rPr lang="es-ES_tradnl" dirty="0" err="1"/>
              <a:t>Act</a:t>
            </a:r>
            <a:r>
              <a:rPr lang="es-ES_tradnl" dirty="0"/>
              <a:t>). Las diferencias raciales/étnicas en la cobertura de seguros se han ampliado luego de una reducción inicial en la diferencia de cobertura en el 2014.</a:t>
            </a:r>
          </a:p>
          <a:p>
            <a:pPr marL="171450" indent="-171450">
              <a:buFont typeface="Arial" panose="020B0604020202020204" pitchFamily="34" charset="0"/>
              <a:buChar char="•"/>
            </a:pPr>
            <a:r>
              <a:rPr lang="es-ES_tradnl" b="1" dirty="0"/>
              <a:t>Obesidad juvenil</a:t>
            </a:r>
          </a:p>
          <a:p>
            <a:pPr marL="628650" lvl="1" indent="-171450">
              <a:buFontTx/>
              <a:buChar char="-"/>
            </a:pPr>
            <a:r>
              <a:rPr lang="es-ES_tradnl" dirty="0"/>
              <a:t>Hay más jóvenes obesos en el condado de King. Después de haber disminuido relativamente en el 2012, las tasas de obesidad juvenil han aumentado en el condado de King. Estos índices aumentaron significativamente entre el 2014 y el 2018.</a:t>
            </a:r>
          </a:p>
          <a:p>
            <a:pPr marL="171450" indent="-171450">
              <a:buFont typeface="Arial" panose="020B0604020202020204" pitchFamily="34" charset="0"/>
              <a:buChar char="•"/>
            </a:pPr>
            <a:r>
              <a:rPr lang="es-ES_tradnl" b="1" dirty="0"/>
              <a:t>Cigarrillos electrónicos/vaporizadores (</a:t>
            </a:r>
            <a:r>
              <a:rPr lang="es-ES_tradnl" b="1" dirty="0" err="1"/>
              <a:t>Vape</a:t>
            </a:r>
            <a:r>
              <a:rPr lang="es-ES_tradnl" b="1" dirty="0"/>
              <a:t> pen)</a:t>
            </a:r>
          </a:p>
          <a:p>
            <a:pPr marL="628650" lvl="1" indent="-171450">
              <a:buFontTx/>
              <a:buChar char="-"/>
            </a:pPr>
            <a:r>
              <a:rPr lang="es-ES_tradnl" dirty="0"/>
              <a:t>A medida que continúan disminuyendo los índices de jóvenes que informan que fuman cigarrillos en el condado de King, el porcentaje de jóvenes que informan que usan cigarrillos electrónicos ha aumentado significativamente desde 2016.</a:t>
            </a:r>
            <a:endParaRPr lang="es-ES_tradnl" i="1" baseline="0" dirty="0">
              <a:cs typeface="Calibri"/>
            </a:endParaRPr>
          </a:p>
          <a:p>
            <a:r>
              <a:rPr lang="es-ES_tradnl" dirty="0"/>
              <a:t> </a:t>
            </a:r>
          </a:p>
          <a:p>
            <a:r>
              <a:rPr lang="es-ES_tradnl" i="1" dirty="0">
                <a:cs typeface="Calibri"/>
              </a:rPr>
              <a:t>Las áreas en curso que se identificaron como posibilidades para mejorar en el informe del 2018/19 y que no han mostrado mejoras incluyen:</a:t>
            </a:r>
            <a:endParaRPr lang="es-ES_tradnl" i="1" baseline="0" dirty="0">
              <a:cs typeface="Calibri"/>
            </a:endParaRPr>
          </a:p>
          <a:p>
            <a:pPr marL="171450" indent="-171450">
              <a:buFontTx/>
              <a:buChar char="-"/>
            </a:pPr>
            <a:r>
              <a:rPr lang="es-ES_tradnl" b="1" dirty="0"/>
              <a:t>La depresión juvenil </a:t>
            </a:r>
            <a:r>
              <a:rPr lang="es-ES_tradnl" dirty="0"/>
              <a:t>ha seguido aumentando en los últimos 10 años – más de 1 de cada 3 estudiantes en el grado 12 reportan sentimientos depresivos.</a:t>
            </a:r>
            <a:endParaRPr lang="es-ES_tradnl" sz="300" b="0" kern="1200" dirty="0">
              <a:solidFill>
                <a:schemeClr val="tx1"/>
              </a:solidFill>
              <a:latin typeface="+mn-lt"/>
              <a:ea typeface="+mn-ea"/>
              <a:cs typeface="+mn-cs"/>
            </a:endParaRPr>
          </a:p>
          <a:p>
            <a:pPr marL="171450" indent="-171450">
              <a:buFontTx/>
              <a:buChar char="-"/>
            </a:pPr>
            <a:r>
              <a:rPr lang="es-ES_tradnl" b="1" dirty="0"/>
              <a:t>Las muertes causadas por drogas </a:t>
            </a:r>
            <a:r>
              <a:rPr lang="es-ES_tradnl" dirty="0"/>
              <a:t>Las muertes causadas por drogas han aumentado en los últimos 10 años con un aumento dramático en las muertes por sobredosis por consumo de metanfetamina y </a:t>
            </a:r>
            <a:r>
              <a:rPr lang="es-ES_tradnl" dirty="0" err="1"/>
              <a:t>fentanilo</a:t>
            </a:r>
            <a:r>
              <a:rPr lang="es-ES_tradnl" dirty="0"/>
              <a:t>.</a:t>
            </a:r>
            <a:endParaRPr lang="es-ES_tradnl" sz="1200" kern="1200" dirty="0">
              <a:solidFill>
                <a:schemeClr val="tx1"/>
              </a:solidFill>
              <a:latin typeface="+mn-lt"/>
              <a:ea typeface="+mn-ea"/>
              <a:cs typeface="+mn-cs"/>
            </a:endParaRPr>
          </a:p>
          <a:p>
            <a:pPr marL="0" indent="0">
              <a:buFontTx/>
              <a:buNone/>
            </a:pPr>
            <a:endParaRPr lang="es-ES_tradnl" i="1" baseline="0" dirty="0">
              <a:cs typeface="Calibri"/>
            </a:endParaRPr>
          </a:p>
          <a:p>
            <a:endParaRPr lang="es-ES_tradnl"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3F8CA6-00A8-4DBB-8AF9-D0ED09074D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9104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13B3B8F-C4E3-401F-82FA-00C1109E42F3}"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A5906-7A3F-4DA3-B23B-EEC36E9328A9}" type="slidenum">
              <a:rPr lang="en-US" smtClean="0"/>
              <a:t>‹#›</a:t>
            </a:fld>
            <a:endParaRPr lang="en-US"/>
          </a:p>
        </p:txBody>
      </p:sp>
    </p:spTree>
    <p:extLst>
      <p:ext uri="{BB962C8B-B14F-4D97-AF65-F5344CB8AC3E}">
        <p14:creationId xmlns:p14="http://schemas.microsoft.com/office/powerpoint/2010/main" val="2204259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3B3B8F-C4E3-401F-82FA-00C1109E42F3}"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A5906-7A3F-4DA3-B23B-EEC36E9328A9}" type="slidenum">
              <a:rPr lang="en-US" smtClean="0"/>
              <a:t>‹#›</a:t>
            </a:fld>
            <a:endParaRPr lang="en-US"/>
          </a:p>
        </p:txBody>
      </p:sp>
    </p:spTree>
    <p:extLst>
      <p:ext uri="{BB962C8B-B14F-4D97-AF65-F5344CB8AC3E}">
        <p14:creationId xmlns:p14="http://schemas.microsoft.com/office/powerpoint/2010/main" val="1940991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3B3B8F-C4E3-401F-82FA-00C1109E42F3}"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A5906-7A3F-4DA3-B23B-EEC36E9328A9}" type="slidenum">
              <a:rPr lang="en-US" smtClean="0"/>
              <a:t>‹#›</a:t>
            </a:fld>
            <a:endParaRPr lang="en-US"/>
          </a:p>
        </p:txBody>
      </p:sp>
    </p:spTree>
    <p:extLst>
      <p:ext uri="{BB962C8B-B14F-4D97-AF65-F5344CB8AC3E}">
        <p14:creationId xmlns:p14="http://schemas.microsoft.com/office/powerpoint/2010/main" val="1486832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6DFF08F-DC6B-4601-B491-B0F83F6DD2DA}"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10026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309355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088198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DFF08F-DC6B-4601-B491-B0F83F6DD2DA}" type="datetimeFigureOut">
              <a:rPr lang="en-US" smtClean="0"/>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63205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FF08F-DC6B-4601-B491-B0F83F6DD2DA}" type="datetimeFigureOut">
              <a:rPr lang="en-US" smtClean="0"/>
              <a:t>5/28/2021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878003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smtClean="0"/>
              <a:t>5/28/2021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702003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5/28/2021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2327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915977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3B3B8F-C4E3-401F-82FA-00C1109E42F3}"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A5906-7A3F-4DA3-B23B-EEC36E9328A9}" type="slidenum">
              <a:rPr lang="en-US" smtClean="0"/>
              <a:t>‹#›</a:t>
            </a:fld>
            <a:endParaRPr lang="en-US"/>
          </a:p>
        </p:txBody>
      </p:sp>
    </p:spTree>
    <p:extLst>
      <p:ext uri="{BB962C8B-B14F-4D97-AF65-F5344CB8AC3E}">
        <p14:creationId xmlns:p14="http://schemas.microsoft.com/office/powerpoint/2010/main" val="806009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80916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49537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90784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3B3B8F-C4E3-401F-82FA-00C1109E42F3}"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A5906-7A3F-4DA3-B23B-EEC36E9328A9}" type="slidenum">
              <a:rPr lang="en-US" smtClean="0"/>
              <a:t>‹#›</a:t>
            </a:fld>
            <a:endParaRPr lang="en-US"/>
          </a:p>
        </p:txBody>
      </p:sp>
    </p:spTree>
    <p:extLst>
      <p:ext uri="{BB962C8B-B14F-4D97-AF65-F5344CB8AC3E}">
        <p14:creationId xmlns:p14="http://schemas.microsoft.com/office/powerpoint/2010/main" val="2754431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3B3B8F-C4E3-401F-82FA-00C1109E42F3}" type="datetimeFigureOut">
              <a:rPr lang="en-US" smtClean="0"/>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A5906-7A3F-4DA3-B23B-EEC36E9328A9}" type="slidenum">
              <a:rPr lang="en-US" smtClean="0"/>
              <a:t>‹#›</a:t>
            </a:fld>
            <a:endParaRPr lang="en-US"/>
          </a:p>
        </p:txBody>
      </p:sp>
    </p:spTree>
    <p:extLst>
      <p:ext uri="{BB962C8B-B14F-4D97-AF65-F5344CB8AC3E}">
        <p14:creationId xmlns:p14="http://schemas.microsoft.com/office/powerpoint/2010/main" val="689545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3B3B8F-C4E3-401F-82FA-00C1109E42F3}" type="datetimeFigureOut">
              <a:rPr lang="en-US" smtClean="0"/>
              <a:t>5/28/2021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8A5906-7A3F-4DA3-B23B-EEC36E9328A9}" type="slidenum">
              <a:rPr lang="en-US" smtClean="0"/>
              <a:t>‹#›</a:t>
            </a:fld>
            <a:endParaRPr lang="en-US"/>
          </a:p>
        </p:txBody>
      </p:sp>
    </p:spTree>
    <p:extLst>
      <p:ext uri="{BB962C8B-B14F-4D97-AF65-F5344CB8AC3E}">
        <p14:creationId xmlns:p14="http://schemas.microsoft.com/office/powerpoint/2010/main" val="228269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3B3B8F-C4E3-401F-82FA-00C1109E42F3}" type="datetimeFigureOut">
              <a:rPr lang="en-US" smtClean="0"/>
              <a:t>5/28/2021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8A5906-7A3F-4DA3-B23B-EEC36E9328A9}" type="slidenum">
              <a:rPr lang="en-US" smtClean="0"/>
              <a:t>‹#›</a:t>
            </a:fld>
            <a:endParaRPr lang="en-US"/>
          </a:p>
        </p:txBody>
      </p:sp>
    </p:spTree>
    <p:extLst>
      <p:ext uri="{BB962C8B-B14F-4D97-AF65-F5344CB8AC3E}">
        <p14:creationId xmlns:p14="http://schemas.microsoft.com/office/powerpoint/2010/main" val="2193197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B3B8F-C4E3-401F-82FA-00C1109E42F3}" type="datetimeFigureOut">
              <a:rPr lang="en-US" smtClean="0"/>
              <a:t>5/28/2021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8A5906-7A3F-4DA3-B23B-EEC36E9328A9}" type="slidenum">
              <a:rPr lang="en-US" smtClean="0"/>
              <a:t>‹#›</a:t>
            </a:fld>
            <a:endParaRPr lang="en-US"/>
          </a:p>
        </p:txBody>
      </p:sp>
    </p:spTree>
    <p:extLst>
      <p:ext uri="{BB962C8B-B14F-4D97-AF65-F5344CB8AC3E}">
        <p14:creationId xmlns:p14="http://schemas.microsoft.com/office/powerpoint/2010/main" val="3284819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13B3B8F-C4E3-401F-82FA-00C1109E42F3}" type="datetimeFigureOut">
              <a:rPr lang="en-US" smtClean="0"/>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A5906-7A3F-4DA3-B23B-EEC36E9328A9}" type="slidenum">
              <a:rPr lang="en-US" smtClean="0"/>
              <a:t>‹#›</a:t>
            </a:fld>
            <a:endParaRPr lang="en-US"/>
          </a:p>
        </p:txBody>
      </p:sp>
    </p:spTree>
    <p:extLst>
      <p:ext uri="{BB962C8B-B14F-4D97-AF65-F5344CB8AC3E}">
        <p14:creationId xmlns:p14="http://schemas.microsoft.com/office/powerpoint/2010/main" val="4001009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13B3B8F-C4E3-401F-82FA-00C1109E42F3}" type="datetimeFigureOut">
              <a:rPr lang="en-US" smtClean="0"/>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A5906-7A3F-4DA3-B23B-EEC36E9328A9}" type="slidenum">
              <a:rPr lang="en-US" smtClean="0"/>
              <a:t>‹#›</a:t>
            </a:fld>
            <a:endParaRPr lang="en-US"/>
          </a:p>
        </p:txBody>
      </p:sp>
    </p:spTree>
    <p:extLst>
      <p:ext uri="{BB962C8B-B14F-4D97-AF65-F5344CB8AC3E}">
        <p14:creationId xmlns:p14="http://schemas.microsoft.com/office/powerpoint/2010/main" val="2724143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3B3B8F-C4E3-401F-82FA-00C1109E42F3}" type="datetimeFigureOut">
              <a:rPr lang="en-US" smtClean="0"/>
              <a:t>5/28/2021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A5906-7A3F-4DA3-B23B-EEC36E9328A9}" type="slidenum">
              <a:rPr lang="en-US" smtClean="0"/>
              <a:t>‹#›</a:t>
            </a:fld>
            <a:endParaRPr lang="en-US"/>
          </a:p>
        </p:txBody>
      </p:sp>
    </p:spTree>
    <p:extLst>
      <p:ext uri="{BB962C8B-B14F-4D97-AF65-F5344CB8AC3E}">
        <p14:creationId xmlns:p14="http://schemas.microsoft.com/office/powerpoint/2010/main" val="3371507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FF08F-DC6B-4601-B491-B0F83F6DD2DA}" type="datetimeFigureOut">
              <a:rPr lang="en-US" smtClean="0"/>
              <a:pPr/>
              <a:t>5/28/2021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23372640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8.jpeg"/><Relationship Id="rId3" Type="http://schemas.openxmlformats.org/officeDocument/2006/relationships/image" Target="../media/image32.png"/><Relationship Id="rId7" Type="http://schemas.openxmlformats.org/officeDocument/2006/relationships/image" Target="../media/image34.png"/><Relationship Id="rId12"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9.png"/><Relationship Id="rId11" Type="http://schemas.openxmlformats.org/officeDocument/2006/relationships/image" Target="../media/image36.png"/><Relationship Id="rId5" Type="http://schemas.openxmlformats.org/officeDocument/2006/relationships/image" Target="../media/image33.png"/><Relationship Id="rId10" Type="http://schemas.openxmlformats.org/officeDocument/2006/relationships/image" Target="../media/image10.png"/><Relationship Id="rId4" Type="http://schemas.microsoft.com/office/2007/relationships/hdphoto" Target="../media/hdphoto3.wdp"/><Relationship Id="rId9"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kingcounty.gov/depts/health/data/~/media/depts/health/data/documents/the-race-gap.ashx" TargetMode="External"/><Relationship Id="rId5" Type="http://schemas.openxmlformats.org/officeDocument/2006/relationships/hyperlink" Target="https://www.kingcounty.gov/elected/executive/constantine/initiatives/racism-public-health-crisis.aspx" TargetMode="External"/><Relationship Id="rId4" Type="http://schemas.openxmlformats.org/officeDocument/2006/relationships/hyperlink" Target="https://kingcounty.gov/depts/health/data/race-gaps.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kingcounty.gov/depts/health/covid-19/data/race-ethnicity.aspx"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kingcounty.gov/depts/health/data/community-health-indicators/~/media/depts/health/data/documents/2021-2022-Joint-CHNA-Report.ashx" TargetMode="External"/><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hyperlink" Target="http://www.kingcounty.gov/chn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www.kingcounty.gov/ch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tableaupub.kingcounty.gov/t/Public/views/ACS-Top10languages/Top10byregion?:showAppBanner=false&amp;:display_count=n&amp;:showVizHome=n&amp;:origin=viz_share_link&amp;:embed=y"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9.xml"/><Relationship Id="rId16"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image" Target="../media/image21.png"/><Relationship Id="rId11" Type="http://schemas.openxmlformats.org/officeDocument/2006/relationships/image" Target="../media/image26.png"/><Relationship Id="rId5" Type="http://schemas.microsoft.com/office/2007/relationships/hdphoto" Target="../media/hdphoto2.wdp"/><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png"/><Relationship Id="rId1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0883" y="2032030"/>
            <a:ext cx="10527484" cy="3428491"/>
          </a:xfrm>
        </p:spPr>
        <p:txBody>
          <a:bodyPr>
            <a:normAutofit/>
          </a:bodyPr>
          <a:lstStyle/>
          <a:p>
            <a:r>
              <a:rPr lang="es-ES_tradnl" sz="5000" b="1" dirty="0"/>
              <a:t>Evaluación de las necesidades de la salud de la comunidad del Condado de King 2021/2022</a:t>
            </a: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8881" y="5349875"/>
            <a:ext cx="1872158" cy="1288805"/>
          </a:xfrm>
          <a:prstGeom prst="rect">
            <a:avLst/>
          </a:prstGeom>
        </p:spPr>
      </p:pic>
      <p:pic>
        <p:nvPicPr>
          <p:cNvPr id="5" name="Picture 4"/>
          <p:cNvPicPr>
            <a:picLocks noChangeAspect="1"/>
          </p:cNvPicPr>
          <p:nvPr/>
        </p:nvPicPr>
        <p:blipFill>
          <a:blip r:embed="rId4"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9666513" y="6124146"/>
            <a:ext cx="2412057" cy="514534"/>
          </a:xfrm>
          <a:prstGeom prst="rect">
            <a:avLst/>
          </a:prstGeom>
        </p:spPr>
      </p:pic>
    </p:spTree>
    <p:extLst>
      <p:ext uri="{BB962C8B-B14F-4D97-AF65-F5344CB8AC3E}">
        <p14:creationId xmlns:p14="http://schemas.microsoft.com/office/powerpoint/2010/main" val="3315134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DD71644-3FB2-4B7E-9854-4A4354A3889A}"/>
              </a:ext>
            </a:extLst>
          </p:cNvPr>
          <p:cNvSpPr/>
          <p:nvPr/>
        </p:nvSpPr>
        <p:spPr>
          <a:xfrm>
            <a:off x="167879" y="1069880"/>
            <a:ext cx="2463702" cy="714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_tradnl" b="1" dirty="0">
                <a:solidFill>
                  <a:schemeClr val="tx1"/>
                </a:solidFill>
              </a:rPr>
              <a:t>Vacuna contra el COVID-19 y la </a:t>
            </a:r>
          </a:p>
          <a:p>
            <a:r>
              <a:rPr lang="es-ES_tradnl" b="1" dirty="0">
                <a:solidFill>
                  <a:schemeClr val="tx1"/>
                </a:solidFill>
              </a:rPr>
              <a:t>respuesta</a:t>
            </a:r>
          </a:p>
        </p:txBody>
      </p:sp>
      <p:sp>
        <p:nvSpPr>
          <p:cNvPr id="27" name="Rectangle 26">
            <a:extLst>
              <a:ext uri="{FF2B5EF4-FFF2-40B4-BE49-F238E27FC236}">
                <a16:creationId xmlns:a16="http://schemas.microsoft.com/office/drawing/2014/main" id="{4623C0A2-6170-42CE-9549-5C776F2EC68F}"/>
              </a:ext>
            </a:extLst>
          </p:cNvPr>
          <p:cNvSpPr/>
          <p:nvPr/>
        </p:nvSpPr>
        <p:spPr>
          <a:xfrm>
            <a:off x="2353318" y="1045644"/>
            <a:ext cx="2561381" cy="69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_tradnl" b="1" dirty="0">
                <a:solidFill>
                  <a:schemeClr val="tx1"/>
                </a:solidFill>
              </a:rPr>
              <a:t>Personas sin hogar y</a:t>
            </a:r>
          </a:p>
          <a:p>
            <a:r>
              <a:rPr lang="es-ES_tradnl" b="1" dirty="0">
                <a:solidFill>
                  <a:schemeClr val="tx1"/>
                </a:solidFill>
              </a:rPr>
              <a:t>vivienda</a:t>
            </a:r>
          </a:p>
        </p:txBody>
      </p:sp>
      <p:sp>
        <p:nvSpPr>
          <p:cNvPr id="29" name="Rectangle 28">
            <a:extLst>
              <a:ext uri="{FF2B5EF4-FFF2-40B4-BE49-F238E27FC236}">
                <a16:creationId xmlns:a16="http://schemas.microsoft.com/office/drawing/2014/main" id="{D49FA3BD-52A9-4700-976D-19F5855055FA}"/>
              </a:ext>
            </a:extLst>
          </p:cNvPr>
          <p:cNvSpPr/>
          <p:nvPr/>
        </p:nvSpPr>
        <p:spPr>
          <a:xfrm>
            <a:off x="4622112" y="1045644"/>
            <a:ext cx="2463703" cy="658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_tradnl" b="1" dirty="0">
                <a:solidFill>
                  <a:schemeClr val="tx1"/>
                </a:solidFill>
              </a:rPr>
              <a:t>Acceso a servicios </a:t>
            </a:r>
          </a:p>
          <a:p>
            <a:r>
              <a:rPr lang="es-ES_tradnl" b="1" dirty="0">
                <a:solidFill>
                  <a:schemeClr val="tx1"/>
                </a:solidFill>
              </a:rPr>
              <a:t>de atención médica</a:t>
            </a:r>
          </a:p>
        </p:txBody>
      </p:sp>
      <p:sp>
        <p:nvSpPr>
          <p:cNvPr id="30" name="Rectangle 29">
            <a:extLst>
              <a:ext uri="{FF2B5EF4-FFF2-40B4-BE49-F238E27FC236}">
                <a16:creationId xmlns:a16="http://schemas.microsoft.com/office/drawing/2014/main" id="{EEFE13C0-7771-4FE3-ADCB-ED01A96FA98E}"/>
              </a:ext>
            </a:extLst>
          </p:cNvPr>
          <p:cNvSpPr/>
          <p:nvPr/>
        </p:nvSpPr>
        <p:spPr>
          <a:xfrm>
            <a:off x="7141695" y="963914"/>
            <a:ext cx="2561381" cy="2725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_tradnl" b="1" dirty="0">
                <a:solidFill>
                  <a:schemeClr val="tx1"/>
                </a:solidFill>
              </a:rPr>
              <a:t>Manejo de enfermedades crónicas</a:t>
            </a:r>
          </a:p>
          <a:p>
            <a:r>
              <a:rPr lang="es-ES_tradnl" sz="1200" dirty="0">
                <a:solidFill>
                  <a:schemeClr val="tx1"/>
                </a:solidFill>
              </a:rPr>
              <a:t>Obesidad, cáncer, diabetes, enfermedades cardíacas e hipertensión</a:t>
            </a:r>
          </a:p>
        </p:txBody>
      </p:sp>
      <p:sp>
        <p:nvSpPr>
          <p:cNvPr id="32" name="Rectangle 31">
            <a:extLst>
              <a:ext uri="{FF2B5EF4-FFF2-40B4-BE49-F238E27FC236}">
                <a16:creationId xmlns:a16="http://schemas.microsoft.com/office/drawing/2014/main" id="{10A2890D-9422-45A2-B9ED-86D15CC38ECF}"/>
              </a:ext>
            </a:extLst>
          </p:cNvPr>
          <p:cNvSpPr/>
          <p:nvPr/>
        </p:nvSpPr>
        <p:spPr>
          <a:xfrm>
            <a:off x="9838682" y="1058741"/>
            <a:ext cx="2223556" cy="714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_tradnl" b="1" dirty="0">
                <a:solidFill>
                  <a:schemeClr val="tx1"/>
                </a:solidFill>
              </a:rPr>
              <a:t>Salud mental </a:t>
            </a:r>
          </a:p>
          <a:p>
            <a:r>
              <a:rPr lang="es-ES_tradnl" b="1" dirty="0">
                <a:solidFill>
                  <a:schemeClr val="tx1"/>
                </a:solidFill>
              </a:rPr>
              <a:t>y conductual</a:t>
            </a:r>
            <a:endParaRPr lang="es-ES_tradnl" dirty="0">
              <a:solidFill>
                <a:schemeClr val="tx1"/>
              </a:solidFill>
            </a:endParaRPr>
          </a:p>
        </p:txBody>
      </p:sp>
      <p:sp>
        <p:nvSpPr>
          <p:cNvPr id="34" name="Rectangle 33">
            <a:extLst>
              <a:ext uri="{FF2B5EF4-FFF2-40B4-BE49-F238E27FC236}">
                <a16:creationId xmlns:a16="http://schemas.microsoft.com/office/drawing/2014/main" id="{AC100658-ADFB-48E0-9319-FEC14B51BBDA}"/>
              </a:ext>
            </a:extLst>
          </p:cNvPr>
          <p:cNvSpPr/>
          <p:nvPr/>
        </p:nvSpPr>
        <p:spPr>
          <a:xfrm>
            <a:off x="2480263" y="4307576"/>
            <a:ext cx="2561381" cy="471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_tradnl" b="1" dirty="0">
                <a:solidFill>
                  <a:schemeClr val="tx1"/>
                </a:solidFill>
              </a:rPr>
              <a:t>Transporte</a:t>
            </a:r>
            <a:endParaRPr lang="es-ES_tradnl" dirty="0">
              <a:solidFill>
                <a:schemeClr val="tx1"/>
              </a:solidFill>
            </a:endParaRPr>
          </a:p>
        </p:txBody>
      </p:sp>
      <p:sp>
        <p:nvSpPr>
          <p:cNvPr id="35" name="Rectangle 34">
            <a:extLst>
              <a:ext uri="{FF2B5EF4-FFF2-40B4-BE49-F238E27FC236}">
                <a16:creationId xmlns:a16="http://schemas.microsoft.com/office/drawing/2014/main" id="{AADA1B11-4FF6-454E-ADC5-2C2039DE349A}"/>
              </a:ext>
            </a:extLst>
          </p:cNvPr>
          <p:cNvSpPr/>
          <p:nvPr/>
        </p:nvSpPr>
        <p:spPr>
          <a:xfrm>
            <a:off x="4948816" y="4313204"/>
            <a:ext cx="2463703" cy="471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_tradnl" b="1" dirty="0">
                <a:solidFill>
                  <a:schemeClr val="tx1"/>
                </a:solidFill>
              </a:rPr>
              <a:t>Inseguridad </a:t>
            </a:r>
          </a:p>
          <a:p>
            <a:r>
              <a:rPr lang="es-ES_tradnl" b="1" dirty="0">
                <a:solidFill>
                  <a:schemeClr val="tx1"/>
                </a:solidFill>
              </a:rPr>
              <a:t>alimentaria</a:t>
            </a:r>
            <a:endParaRPr lang="es-ES_tradnl" dirty="0">
              <a:solidFill>
                <a:schemeClr val="tx1"/>
              </a:solidFill>
            </a:endParaRPr>
          </a:p>
        </p:txBody>
      </p:sp>
      <p:sp>
        <p:nvSpPr>
          <p:cNvPr id="36" name="Rectangle 35">
            <a:extLst>
              <a:ext uri="{FF2B5EF4-FFF2-40B4-BE49-F238E27FC236}">
                <a16:creationId xmlns:a16="http://schemas.microsoft.com/office/drawing/2014/main" id="{5AC96C6E-4302-43B2-B869-D56CBF23436F}"/>
              </a:ext>
            </a:extLst>
          </p:cNvPr>
          <p:cNvSpPr/>
          <p:nvPr/>
        </p:nvSpPr>
        <p:spPr>
          <a:xfrm>
            <a:off x="7080306" y="4304787"/>
            <a:ext cx="2463704" cy="658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_tradnl" b="1" dirty="0">
                <a:solidFill>
                  <a:schemeClr val="tx1"/>
                </a:solidFill>
              </a:rPr>
              <a:t>Apoyo para jóvenes y familias</a:t>
            </a:r>
            <a:endParaRPr lang="es-ES_tradnl" dirty="0">
              <a:solidFill>
                <a:schemeClr val="tx1"/>
              </a:solidFill>
            </a:endParaRPr>
          </a:p>
        </p:txBody>
      </p:sp>
      <p:sp>
        <p:nvSpPr>
          <p:cNvPr id="37" name="Rectangle 36">
            <a:extLst>
              <a:ext uri="{FF2B5EF4-FFF2-40B4-BE49-F238E27FC236}">
                <a16:creationId xmlns:a16="http://schemas.microsoft.com/office/drawing/2014/main" id="{4008FD94-410C-49B3-85D1-A29C10A53AE6}"/>
              </a:ext>
            </a:extLst>
          </p:cNvPr>
          <p:cNvSpPr/>
          <p:nvPr/>
        </p:nvSpPr>
        <p:spPr>
          <a:xfrm>
            <a:off x="9602142" y="4304787"/>
            <a:ext cx="2328821" cy="714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_tradnl" b="1" dirty="0">
                <a:solidFill>
                  <a:schemeClr val="tx1"/>
                </a:solidFill>
              </a:rPr>
              <a:t>Crecimiento y desarrollo de la comunidad</a:t>
            </a:r>
            <a:endParaRPr lang="es-ES_tradnl" dirty="0">
              <a:solidFill>
                <a:schemeClr val="tx1"/>
              </a:solidFill>
            </a:endParaRPr>
          </a:p>
        </p:txBody>
      </p:sp>
      <p:pic>
        <p:nvPicPr>
          <p:cNvPr id="38" name="Picture 37">
            <a:extLst>
              <a:ext uri="{FF2B5EF4-FFF2-40B4-BE49-F238E27FC236}">
                <a16:creationId xmlns:a16="http://schemas.microsoft.com/office/drawing/2014/main" id="{1FE4CE55-B1C3-4E59-B582-DDE32D006BB6}"/>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63028" y="2075265"/>
            <a:ext cx="2217540" cy="1626196"/>
          </a:xfrm>
          <a:prstGeom prst="rect">
            <a:avLst/>
          </a:prstGeom>
        </p:spPr>
      </p:pic>
      <p:pic>
        <p:nvPicPr>
          <p:cNvPr id="39" name="Picture 38">
            <a:extLst>
              <a:ext uri="{FF2B5EF4-FFF2-40B4-BE49-F238E27FC236}">
                <a16:creationId xmlns:a16="http://schemas.microsoft.com/office/drawing/2014/main" id="{5D2B0620-B31D-483A-800E-35C255371CAC}"/>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840732" y="2226472"/>
            <a:ext cx="1171665" cy="1209149"/>
          </a:xfrm>
          <a:prstGeom prst="rect">
            <a:avLst/>
          </a:prstGeom>
        </p:spPr>
      </p:pic>
      <p:pic>
        <p:nvPicPr>
          <p:cNvPr id="40" name="Picture 39">
            <a:extLst>
              <a:ext uri="{FF2B5EF4-FFF2-40B4-BE49-F238E27FC236}">
                <a16:creationId xmlns:a16="http://schemas.microsoft.com/office/drawing/2014/main" id="{DE057C1E-506F-4876-A603-5DA58EF3D85B}"/>
              </a:ext>
            </a:extLst>
          </p:cNvPr>
          <p:cNvPicPr>
            <a:picLocks noChangeAspect="1"/>
          </p:cNvPicPr>
          <p:nvPr/>
        </p:nvPicPr>
        <p:blipFill>
          <a:blip r:embed="rId6">
            <a:clrChange>
              <a:clrFrom>
                <a:srgbClr val="FAFAFA"/>
              </a:clrFrom>
              <a:clrTo>
                <a:srgbClr val="FAFAFA">
                  <a:alpha val="0"/>
                </a:srgbClr>
              </a:clrTo>
            </a:clrChange>
          </a:blip>
          <a:stretch>
            <a:fillRect/>
          </a:stretch>
        </p:blipFill>
        <p:spPr>
          <a:xfrm>
            <a:off x="4871204" y="2100777"/>
            <a:ext cx="1781386" cy="1402368"/>
          </a:xfrm>
          <a:prstGeom prst="rect">
            <a:avLst/>
          </a:prstGeom>
        </p:spPr>
      </p:pic>
      <p:pic>
        <p:nvPicPr>
          <p:cNvPr id="41" name="Picture 40">
            <a:extLst>
              <a:ext uri="{FF2B5EF4-FFF2-40B4-BE49-F238E27FC236}">
                <a16:creationId xmlns:a16="http://schemas.microsoft.com/office/drawing/2014/main" id="{D746F239-8F82-41CC-A238-40F7EAB774B9}"/>
              </a:ext>
            </a:extLst>
          </p:cNvPr>
          <p:cNvPicPr>
            <a:picLocks noChangeAspect="1"/>
          </p:cNvPicPr>
          <p:nvPr/>
        </p:nvPicPr>
        <p:blipFill>
          <a:blip r:embed="rId7">
            <a:clrChange>
              <a:clrFrom>
                <a:srgbClr val="FAFAFA"/>
              </a:clrFrom>
              <a:clrTo>
                <a:srgbClr val="FAFAFA">
                  <a:alpha val="0"/>
                </a:srgbClr>
              </a:clrTo>
            </a:clrChange>
            <a:duotone>
              <a:schemeClr val="accent6">
                <a:shade val="45000"/>
                <a:satMod val="135000"/>
              </a:schemeClr>
              <a:prstClr val="white"/>
            </a:duotone>
          </a:blip>
          <a:stretch>
            <a:fillRect/>
          </a:stretch>
        </p:blipFill>
        <p:spPr>
          <a:xfrm>
            <a:off x="7659042" y="2128277"/>
            <a:ext cx="1433513" cy="1466850"/>
          </a:xfrm>
          <a:prstGeom prst="rect">
            <a:avLst/>
          </a:prstGeom>
        </p:spPr>
      </p:pic>
      <p:pic>
        <p:nvPicPr>
          <p:cNvPr id="42" name="Picture 41">
            <a:extLst>
              <a:ext uri="{FF2B5EF4-FFF2-40B4-BE49-F238E27FC236}">
                <a16:creationId xmlns:a16="http://schemas.microsoft.com/office/drawing/2014/main" id="{BEB0413A-0B22-4203-A409-A7A7E7879966}"/>
              </a:ext>
            </a:extLst>
          </p:cNvPr>
          <p:cNvPicPr>
            <a:picLocks noChangeAspect="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068487" y="4945747"/>
            <a:ext cx="1632542" cy="1561561"/>
          </a:xfrm>
          <a:prstGeom prst="rect">
            <a:avLst/>
          </a:prstGeom>
        </p:spPr>
      </p:pic>
      <p:pic>
        <p:nvPicPr>
          <p:cNvPr id="43" name="Picture 42">
            <a:extLst>
              <a:ext uri="{FF2B5EF4-FFF2-40B4-BE49-F238E27FC236}">
                <a16:creationId xmlns:a16="http://schemas.microsoft.com/office/drawing/2014/main" id="{73F015EC-95B4-4EBD-BE6D-DA2E1F57B7EC}"/>
              </a:ext>
            </a:extLst>
          </p:cNvPr>
          <p:cNvPicPr>
            <a:picLocks noChangeAspect="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23415" t="64599" r="47906" b="20652"/>
          <a:stretch/>
        </p:blipFill>
        <p:spPr>
          <a:xfrm>
            <a:off x="2504975" y="5417057"/>
            <a:ext cx="1570815" cy="807847"/>
          </a:xfrm>
          <a:prstGeom prst="rect">
            <a:avLst/>
          </a:prstGeom>
        </p:spPr>
      </p:pic>
      <p:pic>
        <p:nvPicPr>
          <p:cNvPr id="44" name="Picture 43">
            <a:extLst>
              <a:ext uri="{FF2B5EF4-FFF2-40B4-BE49-F238E27FC236}">
                <a16:creationId xmlns:a16="http://schemas.microsoft.com/office/drawing/2014/main" id="{E7678C0F-7128-4964-AA5F-DD13454B1145}"/>
              </a:ext>
            </a:extLst>
          </p:cNvPr>
          <p:cNvPicPr>
            <a:picLocks noChangeAspect="1"/>
          </p:cNvPicPr>
          <p:nvPr/>
        </p:nvPicPr>
        <p:blipFill>
          <a:blip r:embed="rId10">
            <a:clrChange>
              <a:clrFrom>
                <a:srgbClr val="FAFAFA"/>
              </a:clrFrom>
              <a:clrTo>
                <a:srgbClr val="FAFAFA">
                  <a:alpha val="0"/>
                </a:srgbClr>
              </a:clrTo>
            </a:clrChange>
            <a:duotone>
              <a:prstClr val="black"/>
              <a:schemeClr val="tx2">
                <a:tint val="45000"/>
                <a:satMod val="400000"/>
              </a:schemeClr>
            </a:duotone>
          </a:blip>
          <a:stretch>
            <a:fillRect/>
          </a:stretch>
        </p:blipFill>
        <p:spPr>
          <a:xfrm>
            <a:off x="9846188" y="2093820"/>
            <a:ext cx="1414462" cy="1433512"/>
          </a:xfrm>
          <a:prstGeom prst="rect">
            <a:avLst/>
          </a:prstGeom>
        </p:spPr>
      </p:pic>
      <p:pic>
        <p:nvPicPr>
          <p:cNvPr id="45" name="Picture 44">
            <a:extLst>
              <a:ext uri="{FF2B5EF4-FFF2-40B4-BE49-F238E27FC236}">
                <a16:creationId xmlns:a16="http://schemas.microsoft.com/office/drawing/2014/main" id="{86C1841B-C618-47E0-AF98-0813B7FCA35E}"/>
              </a:ext>
            </a:extLst>
          </p:cNvPr>
          <p:cNvPicPr>
            <a:picLocks noChangeAspect="1"/>
          </p:cNvPicPr>
          <p:nvPr/>
        </p:nvPicPr>
        <p:blipFill>
          <a:blip r:embed="rId11">
            <a:clrChange>
              <a:clrFrom>
                <a:srgbClr val="FAFAFA"/>
              </a:clrFrom>
              <a:clrTo>
                <a:srgbClr val="FAFAFA">
                  <a:alpha val="0"/>
                </a:srgbClr>
              </a:clrTo>
            </a:clrChange>
            <a:duotone>
              <a:schemeClr val="accent3">
                <a:shade val="45000"/>
                <a:satMod val="135000"/>
              </a:schemeClr>
              <a:prstClr val="white"/>
            </a:duotone>
          </a:blip>
          <a:stretch>
            <a:fillRect/>
          </a:stretch>
        </p:blipFill>
        <p:spPr>
          <a:xfrm>
            <a:off x="7413837" y="5234901"/>
            <a:ext cx="1528109" cy="1083396"/>
          </a:xfrm>
          <a:prstGeom prst="rect">
            <a:avLst/>
          </a:prstGeom>
        </p:spPr>
      </p:pic>
      <p:pic>
        <p:nvPicPr>
          <p:cNvPr id="46" name="Picture 45">
            <a:extLst>
              <a:ext uri="{FF2B5EF4-FFF2-40B4-BE49-F238E27FC236}">
                <a16:creationId xmlns:a16="http://schemas.microsoft.com/office/drawing/2014/main" id="{2480A5F6-C526-4478-8B37-1074FB18E789}"/>
              </a:ext>
            </a:extLst>
          </p:cNvPr>
          <p:cNvPicPr>
            <a:picLocks noChangeAspect="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l="27696" t="54199" r="54964" b="8708"/>
          <a:stretch/>
        </p:blipFill>
        <p:spPr>
          <a:xfrm>
            <a:off x="10022640" y="5140837"/>
            <a:ext cx="1205994" cy="1289864"/>
          </a:xfrm>
          <a:prstGeom prst="rect">
            <a:avLst/>
          </a:prstGeom>
        </p:spPr>
      </p:pic>
      <p:sp>
        <p:nvSpPr>
          <p:cNvPr id="47" name="Rectangle 46">
            <a:extLst>
              <a:ext uri="{FF2B5EF4-FFF2-40B4-BE49-F238E27FC236}">
                <a16:creationId xmlns:a16="http://schemas.microsoft.com/office/drawing/2014/main" id="{4169B4E9-3A35-42AB-8B6A-2EBDCE6C7BE5}"/>
              </a:ext>
            </a:extLst>
          </p:cNvPr>
          <p:cNvSpPr/>
          <p:nvPr/>
        </p:nvSpPr>
        <p:spPr>
          <a:xfrm>
            <a:off x="261037" y="4314027"/>
            <a:ext cx="2328821" cy="714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_tradnl" b="1" dirty="0">
                <a:solidFill>
                  <a:schemeClr val="tx1"/>
                </a:solidFill>
              </a:rPr>
              <a:t>Racismo sistémico</a:t>
            </a:r>
            <a:endParaRPr lang="es-ES_tradnl" dirty="0">
              <a:solidFill>
                <a:schemeClr val="tx1"/>
              </a:solidFill>
            </a:endParaRPr>
          </a:p>
        </p:txBody>
      </p:sp>
      <p:pic>
        <p:nvPicPr>
          <p:cNvPr id="48" name="Picture 47">
            <a:extLst>
              <a:ext uri="{FF2B5EF4-FFF2-40B4-BE49-F238E27FC236}">
                <a16:creationId xmlns:a16="http://schemas.microsoft.com/office/drawing/2014/main" id="{F28455A2-BEFE-436A-8F2E-AD441551B1A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8690" y="5247131"/>
            <a:ext cx="1208201" cy="1192810"/>
          </a:xfrm>
          <a:prstGeom prst="rect">
            <a:avLst/>
          </a:prstGeom>
        </p:spPr>
      </p:pic>
      <p:sp>
        <p:nvSpPr>
          <p:cNvPr id="24" name="TextBox 23">
            <a:extLst>
              <a:ext uri="{FF2B5EF4-FFF2-40B4-BE49-F238E27FC236}">
                <a16:creationId xmlns:a16="http://schemas.microsoft.com/office/drawing/2014/main" id="{264194D5-6319-4EA8-B99B-3118BADA7A0F}"/>
              </a:ext>
            </a:extLst>
          </p:cNvPr>
          <p:cNvSpPr txBox="1"/>
          <p:nvPr/>
        </p:nvSpPr>
        <p:spPr>
          <a:xfrm>
            <a:off x="0" y="139593"/>
            <a:ext cx="11789229" cy="400110"/>
          </a:xfrm>
          <a:prstGeom prst="rect">
            <a:avLst/>
          </a:prstGeom>
          <a:noFill/>
        </p:spPr>
        <p:txBody>
          <a:bodyPr wrap="square" rtlCol="0">
            <a:spAutoFit/>
          </a:bodyPr>
          <a:lstStyle/>
          <a:p>
            <a:r>
              <a:rPr lang="es-ES_tradnl" sz="20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Prioridades principales identificadas por la comunidad</a:t>
            </a:r>
          </a:p>
        </p:txBody>
      </p:sp>
      <p:cxnSp>
        <p:nvCxnSpPr>
          <p:cNvPr id="26" name="Straight Connector 25">
            <a:extLst>
              <a:ext uri="{FF2B5EF4-FFF2-40B4-BE49-F238E27FC236}">
                <a16:creationId xmlns:a16="http://schemas.microsoft.com/office/drawing/2014/main" id="{E0660C3A-B364-4B9A-9E09-60A8D28930C1}"/>
              </a:ext>
            </a:extLst>
          </p:cNvPr>
          <p:cNvCxnSpPr/>
          <p:nvPr/>
        </p:nvCxnSpPr>
        <p:spPr>
          <a:xfrm>
            <a:off x="0" y="631371"/>
            <a:ext cx="12192000" cy="0"/>
          </a:xfrm>
          <a:prstGeom prst="line">
            <a:avLst/>
          </a:prstGeom>
          <a:ln w="38100">
            <a:solidFill>
              <a:srgbClr val="B8DBE4"/>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78463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 y="631372"/>
            <a:ext cx="4283902" cy="6226628"/>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 y="141516"/>
            <a:ext cx="11789229" cy="400110"/>
          </a:xfrm>
          <a:prstGeom prst="rect">
            <a:avLst/>
          </a:prstGeom>
          <a:noFill/>
        </p:spPr>
        <p:txBody>
          <a:bodyPr wrap="square" rtlCol="0">
            <a:spAutoFit/>
          </a:bodyPr>
          <a:lstStyle/>
          <a:p>
            <a:r>
              <a:rPr lang="es-ES_tradnl" sz="20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Promedio de vida en el condado de King</a:t>
            </a:r>
            <a:endParaRPr lang="es-ES_tradnl" sz="2000" b="1"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3" name="Straight Connector 12"/>
          <p:cNvCxnSpPr/>
          <p:nvPr/>
        </p:nvCxnSpPr>
        <p:spPr>
          <a:xfrm>
            <a:off x="0" y="631371"/>
            <a:ext cx="12192000" cy="0"/>
          </a:xfrm>
          <a:prstGeom prst="line">
            <a:avLst/>
          </a:prstGeom>
          <a:ln w="38100">
            <a:solidFill>
              <a:srgbClr val="B8DBE4"/>
            </a:solidFill>
          </a:ln>
        </p:spPr>
        <p:style>
          <a:lnRef idx="3">
            <a:schemeClr val="accent2"/>
          </a:lnRef>
          <a:fillRef idx="0">
            <a:schemeClr val="accent2"/>
          </a:fillRef>
          <a:effectRef idx="2">
            <a:schemeClr val="accent2"/>
          </a:effectRef>
          <a:fontRef idx="minor">
            <a:schemeClr val="tx1"/>
          </a:fontRef>
        </p:style>
      </p:cxnSp>
      <p:sp>
        <p:nvSpPr>
          <p:cNvPr id="3" name="TextBox 2"/>
          <p:cNvSpPr txBox="1"/>
          <p:nvPr/>
        </p:nvSpPr>
        <p:spPr>
          <a:xfrm>
            <a:off x="55869" y="687124"/>
            <a:ext cx="4283902" cy="6155531"/>
          </a:xfrm>
          <a:prstGeom prst="rect">
            <a:avLst/>
          </a:prstGeom>
          <a:noFill/>
        </p:spPr>
        <p:txBody>
          <a:bodyPr wrap="square" lIns="91440" tIns="45720" rIns="91440" bIns="45720" rtlCol="0" anchor="t">
            <a:spAutoFit/>
          </a:bodyPr>
          <a:lstStyle/>
          <a:p>
            <a:pPr algn="ctr"/>
            <a:r>
              <a:rPr lang="es-ES_tradnl" dirty="0"/>
              <a:t>El condado de King se encuentra entre los mejores condados de los EE. UU. en cuanto a medidas de salud y riqueza</a:t>
            </a:r>
          </a:p>
          <a:p>
            <a:pPr algn="ctr"/>
            <a:endParaRPr lang="es-ES_tradnl" sz="2000" b="1" dirty="0"/>
          </a:p>
          <a:p>
            <a:pPr algn="ctr"/>
            <a:r>
              <a:rPr lang="es-ES_tradnl" sz="2000" b="1" i="1" dirty="0"/>
              <a:t>Sin embargo,</a:t>
            </a:r>
          </a:p>
          <a:p>
            <a:pPr algn="ctr"/>
            <a:r>
              <a:rPr lang="es-ES_tradnl" sz="2000" b="1" i="1" dirty="0"/>
              <a:t>los habitantes continúan sufriendo de diferencias en los resultados de los efectos sociales y de salud por raza y lugar</a:t>
            </a:r>
            <a:endParaRPr lang="es-ES_tradnl" sz="2000" b="1" i="1" dirty="0">
              <a:cs typeface="Calibri"/>
            </a:endParaRPr>
          </a:p>
          <a:p>
            <a:pPr algn="ctr"/>
            <a:endParaRPr lang="es-ES_tradnl" sz="2000" i="1" dirty="0"/>
          </a:p>
          <a:p>
            <a:pPr algn="ctr"/>
            <a:r>
              <a:rPr lang="es-ES_tradnl" sz="2000" dirty="0"/>
              <a:t>El promedio de vida de los habitantes del </a:t>
            </a:r>
            <a:r>
              <a:rPr lang="es-ES_tradnl" sz="2000" b="1" i="1" dirty="0"/>
              <a:t>sur del condado de King </a:t>
            </a:r>
            <a:r>
              <a:rPr lang="es-ES_tradnl" sz="2000" dirty="0"/>
              <a:t>ha disminuido en los últimos 10 años.</a:t>
            </a:r>
            <a:endParaRPr lang="es-ES_tradnl" sz="2000" dirty="0">
              <a:cs typeface="Calibri"/>
            </a:endParaRPr>
          </a:p>
          <a:p>
            <a:pPr algn="ctr"/>
            <a:endParaRPr lang="es-ES_tradnl" sz="2000" dirty="0">
              <a:cs typeface="Calibri"/>
            </a:endParaRPr>
          </a:p>
          <a:p>
            <a:pPr algn="ctr"/>
            <a:r>
              <a:rPr lang="es-ES_tradnl" sz="2000" dirty="0"/>
              <a:t>Hay una diferencia de 14 años entre el promedio de vida más bajo y el más alto por raza/etnia en el </a:t>
            </a:r>
            <a:r>
              <a:rPr lang="es-ES_tradnl" sz="2000" b="1" i="1" dirty="0"/>
              <a:t>sur del condado de King.</a:t>
            </a:r>
          </a:p>
          <a:p>
            <a:pPr algn="ctr"/>
            <a:r>
              <a:rPr lang="es-ES_tradnl" sz="2000" dirty="0"/>
              <a:t> –  Nativos de Hawái/Islas del Pacífico (69.5) y asiáticos (83.5).</a:t>
            </a:r>
            <a:endParaRPr lang="es-ES_tradnl" sz="2000" b="1" i="1" dirty="0">
              <a:cs typeface="Calibri"/>
            </a:endParaRPr>
          </a:p>
        </p:txBody>
      </p:sp>
      <p:cxnSp>
        <p:nvCxnSpPr>
          <p:cNvPr id="18" name="Straight Connector 17"/>
          <p:cNvCxnSpPr>
            <a:cxnSpLocks/>
          </p:cNvCxnSpPr>
          <p:nvPr/>
        </p:nvCxnSpPr>
        <p:spPr>
          <a:xfrm>
            <a:off x="1770475" y="1767786"/>
            <a:ext cx="742950" cy="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EDF9D19-61AE-4E48-8775-654ED09758EC}"/>
              </a:ext>
            </a:extLst>
          </p:cNvPr>
          <p:cNvSpPr txBox="1"/>
          <p:nvPr/>
        </p:nvSpPr>
        <p:spPr>
          <a:xfrm>
            <a:off x="4283901" y="662332"/>
            <a:ext cx="7516704" cy="353943"/>
          </a:xfrm>
          <a:prstGeom prst="rect">
            <a:avLst/>
          </a:prstGeom>
          <a:noFill/>
        </p:spPr>
        <p:txBody>
          <a:bodyPr wrap="square" rtlCol="0">
            <a:spAutoFit/>
          </a:bodyPr>
          <a:lstStyle/>
          <a:p>
            <a:pPr algn="ctr"/>
            <a:r>
              <a:rPr lang="es-ES_tradnl" sz="1700" b="1" dirty="0"/>
              <a:t>Esperanza de vida al nacer en el condado de King (promedio: 2014-2018)</a:t>
            </a:r>
          </a:p>
        </p:txBody>
      </p:sp>
      <p:sp>
        <p:nvSpPr>
          <p:cNvPr id="21" name="TextBox 20">
            <a:extLst>
              <a:ext uri="{FF2B5EF4-FFF2-40B4-BE49-F238E27FC236}">
                <a16:creationId xmlns:a16="http://schemas.microsoft.com/office/drawing/2014/main" id="{1AFAD5D1-5BC6-4072-96A5-895D3E4C25AC}"/>
              </a:ext>
            </a:extLst>
          </p:cNvPr>
          <p:cNvSpPr txBox="1"/>
          <p:nvPr/>
        </p:nvSpPr>
        <p:spPr>
          <a:xfrm>
            <a:off x="4539295" y="3557181"/>
            <a:ext cx="7316288" cy="353943"/>
          </a:xfrm>
          <a:prstGeom prst="rect">
            <a:avLst/>
          </a:prstGeom>
          <a:noFill/>
        </p:spPr>
        <p:txBody>
          <a:bodyPr wrap="square" rtlCol="0">
            <a:spAutoFit/>
          </a:bodyPr>
          <a:lstStyle/>
          <a:p>
            <a:r>
              <a:rPr lang="es-ES_tradnl" sz="1700" b="1" dirty="0"/>
              <a:t>Esperanza de vida al nacer en el condado de King (promedio móvil: 2000-2018)</a:t>
            </a:r>
          </a:p>
        </p:txBody>
      </p:sp>
      <p:pic>
        <p:nvPicPr>
          <p:cNvPr id="6" name="Picture 5">
            <a:extLst>
              <a:ext uri="{FF2B5EF4-FFF2-40B4-BE49-F238E27FC236}">
                <a16:creationId xmlns:a16="http://schemas.microsoft.com/office/drawing/2014/main" id="{CC4A14F0-BB8F-49D1-82EB-AD5578D32488}"/>
              </a:ext>
            </a:extLst>
          </p:cNvPr>
          <p:cNvPicPr>
            <a:picLocks noChangeAspect="1"/>
          </p:cNvPicPr>
          <p:nvPr/>
        </p:nvPicPr>
        <p:blipFill>
          <a:blip r:embed="rId3"/>
          <a:stretch>
            <a:fillRect/>
          </a:stretch>
        </p:blipFill>
        <p:spPr>
          <a:xfrm>
            <a:off x="4774294" y="994317"/>
            <a:ext cx="5045566" cy="2588341"/>
          </a:xfrm>
          <a:prstGeom prst="rect">
            <a:avLst/>
          </a:prstGeom>
        </p:spPr>
      </p:pic>
      <p:pic>
        <p:nvPicPr>
          <p:cNvPr id="7" name="Picture 6">
            <a:extLst>
              <a:ext uri="{FF2B5EF4-FFF2-40B4-BE49-F238E27FC236}">
                <a16:creationId xmlns:a16="http://schemas.microsoft.com/office/drawing/2014/main" id="{267471C3-2FC6-4039-A477-8BC85B99D21C}"/>
              </a:ext>
            </a:extLst>
          </p:cNvPr>
          <p:cNvPicPr>
            <a:picLocks noChangeAspect="1"/>
          </p:cNvPicPr>
          <p:nvPr/>
        </p:nvPicPr>
        <p:blipFill>
          <a:blip r:embed="rId4"/>
          <a:stretch>
            <a:fillRect/>
          </a:stretch>
        </p:blipFill>
        <p:spPr>
          <a:xfrm>
            <a:off x="4669641" y="3942084"/>
            <a:ext cx="6365180" cy="2802397"/>
          </a:xfrm>
          <a:prstGeom prst="rect">
            <a:avLst/>
          </a:prstGeom>
        </p:spPr>
      </p:pic>
      <p:sp>
        <p:nvSpPr>
          <p:cNvPr id="34" name="TextBox 33">
            <a:extLst>
              <a:ext uri="{FF2B5EF4-FFF2-40B4-BE49-F238E27FC236}">
                <a16:creationId xmlns:a16="http://schemas.microsoft.com/office/drawing/2014/main" id="{C6D2C413-3CC2-4FD1-9131-3F8022572A20}"/>
              </a:ext>
            </a:extLst>
          </p:cNvPr>
          <p:cNvSpPr txBox="1"/>
          <p:nvPr/>
        </p:nvSpPr>
        <p:spPr>
          <a:xfrm>
            <a:off x="10085720" y="3091018"/>
            <a:ext cx="1991972" cy="338554"/>
          </a:xfrm>
          <a:prstGeom prst="rect">
            <a:avLst/>
          </a:prstGeom>
          <a:noFill/>
        </p:spPr>
        <p:txBody>
          <a:bodyPr wrap="square" rtlCol="0">
            <a:spAutoFit/>
          </a:bodyPr>
          <a:lstStyle/>
          <a:p>
            <a:r>
              <a:rPr lang="es-ES_tradnl" sz="800" dirty="0">
                <a:latin typeface="Arial" panose="020B0604020202020204" pitchFamily="34" charset="0"/>
                <a:cs typeface="Arial" panose="020B0604020202020204" pitchFamily="34" charset="0"/>
              </a:rPr>
              <a:t>* = Significativamente diferente del promedio del condado de King</a:t>
            </a:r>
          </a:p>
        </p:txBody>
      </p:sp>
    </p:spTree>
    <p:extLst>
      <p:ext uri="{BB962C8B-B14F-4D97-AF65-F5344CB8AC3E}">
        <p14:creationId xmlns:p14="http://schemas.microsoft.com/office/powerpoint/2010/main" val="423939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 y="631372"/>
            <a:ext cx="3211032" cy="6226628"/>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 y="141516"/>
            <a:ext cx="11789229" cy="400110"/>
          </a:xfrm>
          <a:prstGeom prst="rect">
            <a:avLst/>
          </a:prstGeom>
          <a:noFill/>
        </p:spPr>
        <p:txBody>
          <a:bodyPr wrap="square" rtlCol="0">
            <a:spAutoFit/>
          </a:bodyPr>
          <a:lstStyle/>
          <a:p>
            <a:r>
              <a:rPr lang="es-ES_tradnl" sz="20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Uso actual de cigarrillo electrónico o vaporizadores por jóvenes en el </a:t>
            </a:r>
            <a:r>
              <a:rPr lang="es-ES_tradnl" sz="2000" b="1"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condado de King</a:t>
            </a:r>
          </a:p>
        </p:txBody>
      </p:sp>
      <p:cxnSp>
        <p:nvCxnSpPr>
          <p:cNvPr id="13" name="Straight Connector 12"/>
          <p:cNvCxnSpPr/>
          <p:nvPr/>
        </p:nvCxnSpPr>
        <p:spPr>
          <a:xfrm>
            <a:off x="0" y="631371"/>
            <a:ext cx="12192000" cy="0"/>
          </a:xfrm>
          <a:prstGeom prst="line">
            <a:avLst/>
          </a:prstGeom>
          <a:ln w="38100">
            <a:solidFill>
              <a:srgbClr val="B8DBE4"/>
            </a:solidFill>
          </a:ln>
        </p:spPr>
        <p:style>
          <a:lnRef idx="3">
            <a:schemeClr val="accent2"/>
          </a:lnRef>
          <a:fillRef idx="0">
            <a:schemeClr val="accent2"/>
          </a:fillRef>
          <a:effectRef idx="2">
            <a:schemeClr val="accent2"/>
          </a:effectRef>
          <a:fontRef idx="minor">
            <a:schemeClr val="tx1"/>
          </a:fontRef>
        </p:style>
      </p:cxnSp>
      <p:sp>
        <p:nvSpPr>
          <p:cNvPr id="8" name="TextBox 7">
            <a:extLst>
              <a:ext uri="{FF2B5EF4-FFF2-40B4-BE49-F238E27FC236}">
                <a16:creationId xmlns:a16="http://schemas.microsoft.com/office/drawing/2014/main" id="{5B2080DA-3C7F-43EC-8A0A-9C95E69B9764}"/>
              </a:ext>
            </a:extLst>
          </p:cNvPr>
          <p:cNvSpPr txBox="1"/>
          <p:nvPr/>
        </p:nvSpPr>
        <p:spPr>
          <a:xfrm>
            <a:off x="9718359" y="5994275"/>
            <a:ext cx="1991972" cy="707886"/>
          </a:xfrm>
          <a:prstGeom prst="rect">
            <a:avLst/>
          </a:prstGeom>
          <a:noFill/>
        </p:spPr>
        <p:txBody>
          <a:bodyPr wrap="square" rtlCol="0">
            <a:spAutoFit/>
          </a:bodyPr>
          <a:lstStyle/>
          <a:p>
            <a:r>
              <a:rPr lang="es-ES_tradnl" sz="800" dirty="0">
                <a:latin typeface="Arial" panose="020B0604020202020204" pitchFamily="34" charset="0"/>
                <a:cs typeface="Arial" panose="020B0604020202020204" pitchFamily="34" charset="0"/>
              </a:rPr>
              <a:t>* = Significativamente diferente del promedio del condado de King</a:t>
            </a:r>
          </a:p>
          <a:p>
            <a:r>
              <a:rPr lang="es-ES_tradnl" sz="800" dirty="0">
                <a:latin typeface="Arial" panose="020B0604020202020204" pitchFamily="34" charset="0"/>
                <a:cs typeface="Arial" panose="020B0604020202020204" pitchFamily="34" charset="0"/>
              </a:rPr>
              <a:t>! = Interprete con precaución: el tamaño de la muestra es pequeño, por lo que la estimación es imprecisa</a:t>
            </a:r>
          </a:p>
        </p:txBody>
      </p:sp>
      <p:sp>
        <p:nvSpPr>
          <p:cNvPr id="9" name="TextBox 8">
            <a:extLst>
              <a:ext uri="{FF2B5EF4-FFF2-40B4-BE49-F238E27FC236}">
                <a16:creationId xmlns:a16="http://schemas.microsoft.com/office/drawing/2014/main" id="{F7B41F27-2AD4-4F01-91D8-742BD164422B}"/>
              </a:ext>
            </a:extLst>
          </p:cNvPr>
          <p:cNvSpPr txBox="1"/>
          <p:nvPr/>
        </p:nvSpPr>
        <p:spPr>
          <a:xfrm>
            <a:off x="-2" y="985314"/>
            <a:ext cx="3211031" cy="5632311"/>
          </a:xfrm>
          <a:prstGeom prst="rect">
            <a:avLst/>
          </a:prstGeom>
          <a:noFill/>
        </p:spPr>
        <p:txBody>
          <a:bodyPr wrap="square" rtlCol="0">
            <a:spAutoFit/>
          </a:bodyPr>
          <a:lstStyle/>
          <a:p>
            <a:pPr algn="ctr"/>
            <a:r>
              <a:rPr lang="es-ES_tradnl" sz="2000" dirty="0"/>
              <a:t>Los jóvenes LGB+ y los estudiantes en el 12° grado fueron más propensos a usar cigarrillos electrónicos/vaporizadores en comparación con el promedio del condado de King.</a:t>
            </a:r>
          </a:p>
          <a:p>
            <a:pPr algn="ctr"/>
            <a:endParaRPr lang="es-ES_tradnl" sz="2000" dirty="0"/>
          </a:p>
          <a:p>
            <a:pPr algn="ctr"/>
            <a:r>
              <a:rPr lang="es-ES_tradnl" sz="2000" dirty="0"/>
              <a:t>Si bien se reportaron las tasas más bajas de uso de cigarrillos electrónicos entre jóvenes asiáticos en comparación con otras razas/etnias, los datos desglosados muestran variaciones entre los grupos étnicos asiáticos.</a:t>
            </a:r>
          </a:p>
        </p:txBody>
      </p:sp>
      <p:sp>
        <p:nvSpPr>
          <p:cNvPr id="10" name="TextBox 9">
            <a:extLst>
              <a:ext uri="{FF2B5EF4-FFF2-40B4-BE49-F238E27FC236}">
                <a16:creationId xmlns:a16="http://schemas.microsoft.com/office/drawing/2014/main" id="{34233169-66CA-4EED-BB28-ACCC9E009196}"/>
              </a:ext>
            </a:extLst>
          </p:cNvPr>
          <p:cNvSpPr txBox="1"/>
          <p:nvPr/>
        </p:nvSpPr>
        <p:spPr>
          <a:xfrm>
            <a:off x="2665769" y="609344"/>
            <a:ext cx="9426561" cy="615553"/>
          </a:xfrm>
          <a:prstGeom prst="rect">
            <a:avLst/>
          </a:prstGeom>
          <a:noFill/>
        </p:spPr>
        <p:txBody>
          <a:bodyPr wrap="square" rtlCol="0">
            <a:spAutoFit/>
          </a:bodyPr>
          <a:lstStyle/>
          <a:p>
            <a:pPr algn="r"/>
            <a:r>
              <a:rPr lang="es-ES_tradnl" sz="1700" b="1" dirty="0"/>
              <a:t>Uso actual de cigarrillos electrónicos o vaporizadores (en grados 8, 10, 12), en el condado de King (promedio: 2016 y 2018)</a:t>
            </a:r>
          </a:p>
        </p:txBody>
      </p:sp>
      <p:pic>
        <p:nvPicPr>
          <p:cNvPr id="2" name="Picture 1">
            <a:extLst>
              <a:ext uri="{FF2B5EF4-FFF2-40B4-BE49-F238E27FC236}">
                <a16:creationId xmlns:a16="http://schemas.microsoft.com/office/drawing/2014/main" id="{496E96B9-9C29-4241-BBC6-9A9B897A7365}"/>
              </a:ext>
            </a:extLst>
          </p:cNvPr>
          <p:cNvPicPr>
            <a:picLocks noChangeAspect="1"/>
          </p:cNvPicPr>
          <p:nvPr/>
        </p:nvPicPr>
        <p:blipFill rotWithShape="1">
          <a:blip r:embed="rId3"/>
          <a:srcRect t="150"/>
          <a:stretch/>
        </p:blipFill>
        <p:spPr>
          <a:xfrm>
            <a:off x="4299742" y="982133"/>
            <a:ext cx="5418617" cy="5887062"/>
          </a:xfrm>
          <a:prstGeom prst="rect">
            <a:avLst/>
          </a:prstGeom>
        </p:spPr>
      </p:pic>
    </p:spTree>
    <p:extLst>
      <p:ext uri="{BB962C8B-B14F-4D97-AF65-F5344CB8AC3E}">
        <p14:creationId xmlns:p14="http://schemas.microsoft.com/office/powerpoint/2010/main" val="185397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 y="631372"/>
            <a:ext cx="3211032" cy="6226628"/>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 y="141516"/>
            <a:ext cx="11789229" cy="400110"/>
          </a:xfrm>
          <a:prstGeom prst="rect">
            <a:avLst/>
          </a:prstGeom>
          <a:noFill/>
        </p:spPr>
        <p:txBody>
          <a:bodyPr wrap="square" rtlCol="0">
            <a:spAutoFit/>
          </a:bodyPr>
          <a:lstStyle/>
          <a:p>
            <a:r>
              <a:rPr lang="es-ES_tradnl" sz="20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Muertes por lesiones accidentales en el </a:t>
            </a:r>
            <a:r>
              <a:rPr lang="es-ES_tradnl" sz="2000" b="1"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condado de King</a:t>
            </a:r>
          </a:p>
        </p:txBody>
      </p:sp>
      <p:cxnSp>
        <p:nvCxnSpPr>
          <p:cNvPr id="13" name="Straight Connector 12"/>
          <p:cNvCxnSpPr/>
          <p:nvPr/>
        </p:nvCxnSpPr>
        <p:spPr>
          <a:xfrm>
            <a:off x="0" y="631371"/>
            <a:ext cx="12192000" cy="0"/>
          </a:xfrm>
          <a:prstGeom prst="line">
            <a:avLst/>
          </a:prstGeom>
          <a:ln w="38100">
            <a:solidFill>
              <a:srgbClr val="B8DBE4"/>
            </a:solidFill>
          </a:ln>
        </p:spPr>
        <p:style>
          <a:lnRef idx="3">
            <a:schemeClr val="accent2"/>
          </a:lnRef>
          <a:fillRef idx="0">
            <a:schemeClr val="accent2"/>
          </a:fillRef>
          <a:effectRef idx="2">
            <a:schemeClr val="accent2"/>
          </a:effectRef>
          <a:fontRef idx="minor">
            <a:schemeClr val="tx1"/>
          </a:fontRef>
        </p:style>
      </p:cxnSp>
      <p:sp>
        <p:nvSpPr>
          <p:cNvPr id="3" name="TextBox 2"/>
          <p:cNvSpPr txBox="1"/>
          <p:nvPr/>
        </p:nvSpPr>
        <p:spPr>
          <a:xfrm>
            <a:off x="0" y="774642"/>
            <a:ext cx="3211031" cy="5940088"/>
          </a:xfrm>
          <a:prstGeom prst="rect">
            <a:avLst/>
          </a:prstGeom>
          <a:noFill/>
        </p:spPr>
        <p:txBody>
          <a:bodyPr wrap="square" rtlCol="0">
            <a:spAutoFit/>
          </a:bodyPr>
          <a:lstStyle/>
          <a:p>
            <a:pPr algn="ctr"/>
            <a:r>
              <a:rPr lang="es-ES_tradnl" sz="2000" dirty="0"/>
              <a:t>Las muertes por lesiones accidentales (incluyendo ahogamiento, caídas, incendio, armas de fuego, colisión de vehículos motorizados, envenenamiento y asfixia) han aumentado en el condado de King.</a:t>
            </a:r>
          </a:p>
          <a:p>
            <a:pPr algn="ctr"/>
            <a:endParaRPr lang="es-ES_tradnl" sz="2000" dirty="0"/>
          </a:p>
          <a:p>
            <a:pPr algn="ctr"/>
            <a:r>
              <a:rPr lang="es-ES_tradnl" sz="2000" dirty="0"/>
              <a:t>Los habitantes de pueblos indígenas de los Estados Unidos/nativos de Alaska y de raza negra tienen tasas significativamente más altas de muerte por lesiones accidentales en comparación con el promedio del condado de King.</a:t>
            </a:r>
            <a:endParaRPr lang="es-ES_tradnl" dirty="0"/>
          </a:p>
        </p:txBody>
      </p:sp>
      <p:sp>
        <p:nvSpPr>
          <p:cNvPr id="8" name="TextBox 7">
            <a:extLst>
              <a:ext uri="{FF2B5EF4-FFF2-40B4-BE49-F238E27FC236}">
                <a16:creationId xmlns:a16="http://schemas.microsoft.com/office/drawing/2014/main" id="{E235A834-7BDF-4D34-BBEB-DEBAF6C1EB70}"/>
              </a:ext>
            </a:extLst>
          </p:cNvPr>
          <p:cNvSpPr txBox="1"/>
          <p:nvPr/>
        </p:nvSpPr>
        <p:spPr>
          <a:xfrm>
            <a:off x="10225446" y="6006844"/>
            <a:ext cx="1966554" cy="707886"/>
          </a:xfrm>
          <a:prstGeom prst="rect">
            <a:avLst/>
          </a:prstGeom>
          <a:noFill/>
        </p:spPr>
        <p:txBody>
          <a:bodyPr wrap="square" rtlCol="0">
            <a:spAutoFit/>
          </a:bodyPr>
          <a:lstStyle/>
          <a:p>
            <a:r>
              <a:rPr lang="es-ES_tradnl" sz="800" dirty="0">
                <a:latin typeface="Arial" panose="020B0604020202020204" pitchFamily="34" charset="0"/>
                <a:cs typeface="Arial" panose="020B0604020202020204" pitchFamily="34" charset="0"/>
              </a:rPr>
              <a:t>* = Significativamente diferente del promedio del condado de King</a:t>
            </a:r>
          </a:p>
          <a:p>
            <a:r>
              <a:rPr lang="es-ES_tradnl" sz="800" dirty="0">
                <a:latin typeface="Arial" panose="020B0604020202020204" pitchFamily="34" charset="0"/>
                <a:cs typeface="Arial" panose="020B0604020202020204" pitchFamily="34" charset="0"/>
              </a:rPr>
              <a:t>! = Interprete con precaución: el tamaño de la muestra es pequeño, por lo que la estimación es imprecisa</a:t>
            </a:r>
          </a:p>
        </p:txBody>
      </p:sp>
      <p:sp>
        <p:nvSpPr>
          <p:cNvPr id="9" name="TextBox 8">
            <a:extLst>
              <a:ext uri="{FF2B5EF4-FFF2-40B4-BE49-F238E27FC236}">
                <a16:creationId xmlns:a16="http://schemas.microsoft.com/office/drawing/2014/main" id="{E63AB8D7-9173-4809-88F3-ADBD9F3AF608}"/>
              </a:ext>
            </a:extLst>
          </p:cNvPr>
          <p:cNvSpPr txBox="1"/>
          <p:nvPr/>
        </p:nvSpPr>
        <p:spPr>
          <a:xfrm>
            <a:off x="2765439" y="742685"/>
            <a:ext cx="9426561" cy="353943"/>
          </a:xfrm>
          <a:prstGeom prst="rect">
            <a:avLst/>
          </a:prstGeom>
          <a:noFill/>
        </p:spPr>
        <p:txBody>
          <a:bodyPr wrap="square" rtlCol="0">
            <a:spAutoFit/>
          </a:bodyPr>
          <a:lstStyle/>
          <a:p>
            <a:pPr algn="ctr"/>
            <a:r>
              <a:rPr lang="es-ES_tradnl" sz="1700" b="1" dirty="0"/>
              <a:t>Muertes por lesiones accidentales en el condado de King (promedios móviles: 2009-2018)</a:t>
            </a:r>
          </a:p>
        </p:txBody>
      </p:sp>
      <p:pic>
        <p:nvPicPr>
          <p:cNvPr id="5" name="Picture 4">
            <a:extLst>
              <a:ext uri="{FF2B5EF4-FFF2-40B4-BE49-F238E27FC236}">
                <a16:creationId xmlns:a16="http://schemas.microsoft.com/office/drawing/2014/main" id="{6B9EE76F-8564-4E30-A674-FAF73B3ED386}"/>
              </a:ext>
            </a:extLst>
          </p:cNvPr>
          <p:cNvPicPr>
            <a:picLocks noChangeAspect="1"/>
          </p:cNvPicPr>
          <p:nvPr/>
        </p:nvPicPr>
        <p:blipFill>
          <a:blip r:embed="rId3"/>
          <a:stretch>
            <a:fillRect/>
          </a:stretch>
        </p:blipFill>
        <p:spPr>
          <a:xfrm>
            <a:off x="3770137" y="1096628"/>
            <a:ext cx="6455309" cy="5618102"/>
          </a:xfrm>
          <a:prstGeom prst="rect">
            <a:avLst/>
          </a:prstGeom>
        </p:spPr>
      </p:pic>
    </p:spTree>
    <p:extLst>
      <p:ext uri="{BB962C8B-B14F-4D97-AF65-F5344CB8AC3E}">
        <p14:creationId xmlns:p14="http://schemas.microsoft.com/office/powerpoint/2010/main" val="9472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 y="631372"/>
            <a:ext cx="3457185" cy="6226628"/>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 y="141516"/>
            <a:ext cx="11789229" cy="400110"/>
          </a:xfrm>
          <a:prstGeom prst="rect">
            <a:avLst/>
          </a:prstGeom>
          <a:noFill/>
        </p:spPr>
        <p:txBody>
          <a:bodyPr wrap="square" rtlCol="0">
            <a:spAutoFit/>
          </a:bodyPr>
          <a:lstStyle/>
          <a:p>
            <a:r>
              <a:rPr lang="es-ES_tradnl" sz="20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Salud mental en el </a:t>
            </a:r>
            <a:r>
              <a:rPr lang="es-ES_tradnl" sz="2000" b="1"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condado de King</a:t>
            </a:r>
          </a:p>
        </p:txBody>
      </p:sp>
      <p:cxnSp>
        <p:nvCxnSpPr>
          <p:cNvPr id="13" name="Straight Connector 12"/>
          <p:cNvCxnSpPr/>
          <p:nvPr/>
        </p:nvCxnSpPr>
        <p:spPr>
          <a:xfrm>
            <a:off x="0" y="631371"/>
            <a:ext cx="12192000" cy="0"/>
          </a:xfrm>
          <a:prstGeom prst="line">
            <a:avLst/>
          </a:prstGeom>
          <a:ln w="38100">
            <a:solidFill>
              <a:srgbClr val="B8DBE4"/>
            </a:solidFill>
          </a:ln>
        </p:spPr>
        <p:style>
          <a:lnRef idx="3">
            <a:schemeClr val="accent2"/>
          </a:lnRef>
          <a:fillRef idx="0">
            <a:schemeClr val="accent2"/>
          </a:fillRef>
          <a:effectRef idx="2">
            <a:schemeClr val="accent2"/>
          </a:effectRef>
          <a:fontRef idx="minor">
            <a:schemeClr val="tx1"/>
          </a:fontRef>
        </p:style>
      </p:cxnSp>
      <p:sp>
        <p:nvSpPr>
          <p:cNvPr id="3" name="TextBox 2"/>
          <p:cNvSpPr txBox="1"/>
          <p:nvPr/>
        </p:nvSpPr>
        <p:spPr>
          <a:xfrm>
            <a:off x="199195" y="1544083"/>
            <a:ext cx="3058791" cy="4401205"/>
          </a:xfrm>
          <a:prstGeom prst="rect">
            <a:avLst/>
          </a:prstGeom>
          <a:noFill/>
        </p:spPr>
        <p:txBody>
          <a:bodyPr wrap="square" lIns="91440" tIns="45720" rIns="91440" bIns="45720" rtlCol="0" anchor="t">
            <a:spAutoFit/>
          </a:bodyPr>
          <a:lstStyle/>
          <a:p>
            <a:pPr algn="ctr"/>
            <a:r>
              <a:rPr lang="es-ES_tradnl" sz="2000" dirty="0"/>
              <a:t>Fue más probable que los adultos y los jóvenes en el sur del condado de King, a diferencia de los habitantes de otras regiones, reportaran </a:t>
            </a:r>
            <a:r>
              <a:rPr lang="es-ES_tradnl" sz="2000" b="1" dirty="0"/>
              <a:t>angustia mental frecuente </a:t>
            </a:r>
            <a:r>
              <a:rPr lang="es-ES_tradnl" sz="2000" dirty="0"/>
              <a:t>(adultos) y </a:t>
            </a:r>
            <a:r>
              <a:rPr lang="es-ES_tradnl" sz="2000" b="1" dirty="0"/>
              <a:t>sentimientos depresivos </a:t>
            </a:r>
            <a:r>
              <a:rPr lang="es-ES_tradnl" sz="2000" dirty="0"/>
              <a:t>(jóvenes).</a:t>
            </a:r>
          </a:p>
          <a:p>
            <a:pPr algn="ctr"/>
            <a:endParaRPr lang="es-ES_tradnl" sz="2000" dirty="0">
              <a:cs typeface="Calibri"/>
            </a:endParaRPr>
          </a:p>
          <a:p>
            <a:pPr algn="ctr"/>
            <a:r>
              <a:rPr lang="es-ES_tradnl" sz="2000" dirty="0">
                <a:cs typeface="Calibri"/>
              </a:rPr>
              <a:t>Más de la mitad de los jóvenes de la comunidad LGB+ en el condado de King reportaron depresión.</a:t>
            </a:r>
            <a:endParaRPr lang="es-ES_tradnl" sz="2000" i="1" dirty="0"/>
          </a:p>
        </p:txBody>
      </p:sp>
      <p:sp>
        <p:nvSpPr>
          <p:cNvPr id="19" name="TextBox 18"/>
          <p:cNvSpPr txBox="1"/>
          <p:nvPr/>
        </p:nvSpPr>
        <p:spPr>
          <a:xfrm>
            <a:off x="9898875" y="5872686"/>
            <a:ext cx="1966554" cy="707886"/>
          </a:xfrm>
          <a:prstGeom prst="rect">
            <a:avLst/>
          </a:prstGeom>
          <a:noFill/>
        </p:spPr>
        <p:txBody>
          <a:bodyPr wrap="square" rtlCol="0">
            <a:spAutoFit/>
          </a:bodyPr>
          <a:lstStyle/>
          <a:p>
            <a:r>
              <a:rPr lang="es-ES_tradnl" sz="800" dirty="0">
                <a:latin typeface="Arial" panose="020B0604020202020204" pitchFamily="34" charset="0"/>
                <a:cs typeface="Arial" panose="020B0604020202020204" pitchFamily="34" charset="0"/>
              </a:rPr>
              <a:t>* = Significativamente diferente del promedio del condado de King</a:t>
            </a:r>
          </a:p>
          <a:p>
            <a:r>
              <a:rPr lang="es-ES_tradnl" sz="800" dirty="0">
                <a:latin typeface="Arial" panose="020B0604020202020204" pitchFamily="34" charset="0"/>
                <a:cs typeface="Arial" panose="020B0604020202020204" pitchFamily="34" charset="0"/>
              </a:rPr>
              <a:t>! = Interprete con precaución: el tamaño de la muestra es pequeño, por lo que la estimación es imprecisa</a:t>
            </a:r>
          </a:p>
        </p:txBody>
      </p:sp>
      <p:sp>
        <p:nvSpPr>
          <p:cNvPr id="9" name="TextBox 8">
            <a:extLst>
              <a:ext uri="{FF2B5EF4-FFF2-40B4-BE49-F238E27FC236}">
                <a16:creationId xmlns:a16="http://schemas.microsoft.com/office/drawing/2014/main" id="{5C6F3362-192D-4393-BE47-4E3BF663D0C5}"/>
              </a:ext>
            </a:extLst>
          </p:cNvPr>
          <p:cNvSpPr txBox="1"/>
          <p:nvPr/>
        </p:nvSpPr>
        <p:spPr>
          <a:xfrm>
            <a:off x="2438868" y="666427"/>
            <a:ext cx="9426561" cy="353943"/>
          </a:xfrm>
          <a:prstGeom prst="rect">
            <a:avLst/>
          </a:prstGeom>
          <a:noFill/>
        </p:spPr>
        <p:txBody>
          <a:bodyPr wrap="square" rtlCol="0">
            <a:spAutoFit/>
          </a:bodyPr>
          <a:lstStyle/>
          <a:p>
            <a:pPr algn="ctr"/>
            <a:r>
              <a:rPr lang="en-US" sz="1700" b="1" dirty="0"/>
              <a:t>Depression prevalence (8</a:t>
            </a:r>
            <a:r>
              <a:rPr lang="en-US" sz="1700" b="1" baseline="30000" dirty="0"/>
              <a:t>th</a:t>
            </a:r>
            <a:r>
              <a:rPr lang="en-US" sz="1700" b="1" dirty="0"/>
              <a:t>, 10</a:t>
            </a:r>
            <a:r>
              <a:rPr lang="en-US" sz="1700" b="1" baseline="30000" dirty="0"/>
              <a:t>th</a:t>
            </a:r>
            <a:r>
              <a:rPr lang="en-US" sz="1700" b="1" dirty="0"/>
              <a:t>, 12</a:t>
            </a:r>
            <a:r>
              <a:rPr lang="en-US" sz="1700" b="1" baseline="30000" dirty="0"/>
              <a:t>th</a:t>
            </a:r>
            <a:r>
              <a:rPr lang="en-US" sz="1700" b="1" dirty="0"/>
              <a:t> grades) , King County (average: 2016 &amp; 2018)</a:t>
            </a:r>
          </a:p>
        </p:txBody>
      </p:sp>
      <p:pic>
        <p:nvPicPr>
          <p:cNvPr id="5" name="Picture 4">
            <a:extLst>
              <a:ext uri="{FF2B5EF4-FFF2-40B4-BE49-F238E27FC236}">
                <a16:creationId xmlns:a16="http://schemas.microsoft.com/office/drawing/2014/main" id="{A8933973-0977-47DA-8CBD-444326F62949}"/>
              </a:ext>
            </a:extLst>
          </p:cNvPr>
          <p:cNvPicPr>
            <a:picLocks noChangeAspect="1"/>
          </p:cNvPicPr>
          <p:nvPr/>
        </p:nvPicPr>
        <p:blipFill rotWithShape="1">
          <a:blip r:embed="rId3"/>
          <a:srcRect t="784"/>
          <a:stretch/>
        </p:blipFill>
        <p:spPr>
          <a:xfrm>
            <a:off x="4417443" y="1048051"/>
            <a:ext cx="5469409" cy="5725128"/>
          </a:xfrm>
          <a:prstGeom prst="rect">
            <a:avLst/>
          </a:prstGeom>
        </p:spPr>
      </p:pic>
    </p:spTree>
    <p:extLst>
      <p:ext uri="{BB962C8B-B14F-4D97-AF65-F5344CB8AC3E}">
        <p14:creationId xmlns:p14="http://schemas.microsoft.com/office/powerpoint/2010/main" val="392238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 y="631372"/>
            <a:ext cx="3476848" cy="6226628"/>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 y="141516"/>
            <a:ext cx="11789229" cy="400110"/>
          </a:xfrm>
          <a:prstGeom prst="rect">
            <a:avLst/>
          </a:prstGeom>
          <a:noFill/>
        </p:spPr>
        <p:txBody>
          <a:bodyPr wrap="square" rtlCol="0">
            <a:spAutoFit/>
          </a:bodyPr>
          <a:lstStyle/>
          <a:p>
            <a:r>
              <a:rPr lang="es-ES_tradnl" sz="20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Inseguridad alimentaria en adultos en el </a:t>
            </a:r>
            <a:r>
              <a:rPr lang="es-ES_tradnl" sz="2000" b="1"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condado de King</a:t>
            </a:r>
          </a:p>
        </p:txBody>
      </p:sp>
      <p:cxnSp>
        <p:nvCxnSpPr>
          <p:cNvPr id="13" name="Straight Connector 12"/>
          <p:cNvCxnSpPr/>
          <p:nvPr/>
        </p:nvCxnSpPr>
        <p:spPr>
          <a:xfrm>
            <a:off x="0" y="631371"/>
            <a:ext cx="12192000" cy="0"/>
          </a:xfrm>
          <a:prstGeom prst="line">
            <a:avLst/>
          </a:prstGeom>
          <a:ln w="38100">
            <a:solidFill>
              <a:srgbClr val="B8DBE4"/>
            </a:solidFill>
          </a:ln>
        </p:spPr>
        <p:style>
          <a:lnRef idx="3">
            <a:schemeClr val="accent2"/>
          </a:lnRef>
          <a:fillRef idx="0">
            <a:schemeClr val="accent2"/>
          </a:fillRef>
          <a:effectRef idx="2">
            <a:schemeClr val="accent2"/>
          </a:effectRef>
          <a:fontRef idx="minor">
            <a:schemeClr val="tx1"/>
          </a:fontRef>
        </p:style>
      </p:cxnSp>
      <p:sp>
        <p:nvSpPr>
          <p:cNvPr id="3" name="TextBox 2"/>
          <p:cNvSpPr txBox="1"/>
          <p:nvPr/>
        </p:nvSpPr>
        <p:spPr>
          <a:xfrm>
            <a:off x="132907" y="992981"/>
            <a:ext cx="3211032" cy="5632311"/>
          </a:xfrm>
          <a:prstGeom prst="rect">
            <a:avLst/>
          </a:prstGeom>
          <a:noFill/>
        </p:spPr>
        <p:txBody>
          <a:bodyPr wrap="square" lIns="91440" tIns="45720" rIns="91440" bIns="45720" rtlCol="0" anchor="t">
            <a:spAutoFit/>
          </a:bodyPr>
          <a:lstStyle/>
          <a:p>
            <a:pPr algn="ctr"/>
            <a:r>
              <a:rPr lang="es-ES_tradnl" sz="2000" dirty="0"/>
              <a:t>En el condado de King, existen diferencias significativas en las comunidades que sufren inseguridad alimentaria.</a:t>
            </a:r>
          </a:p>
          <a:p>
            <a:pPr algn="ctr"/>
            <a:endParaRPr lang="es-ES_tradnl" sz="2000" dirty="0">
              <a:cs typeface="Calibri"/>
            </a:endParaRPr>
          </a:p>
          <a:p>
            <a:pPr algn="ctr"/>
            <a:r>
              <a:rPr lang="es-ES_tradnl" sz="2000" dirty="0"/>
              <a:t>El 40% de los adultos de raza negra y el 35% de los adultos hispanos sufren inseguridad alimentaria en comparación con el 9% de los adultos blancos.</a:t>
            </a:r>
            <a:endParaRPr lang="es-ES_tradnl" sz="2000" dirty="0">
              <a:cs typeface="Calibri" panose="020F0502020204030204"/>
            </a:endParaRPr>
          </a:p>
          <a:p>
            <a:pPr algn="ctr"/>
            <a:endParaRPr lang="es-ES_tradnl" sz="2000" dirty="0"/>
          </a:p>
          <a:p>
            <a:pPr algn="ctr"/>
            <a:r>
              <a:rPr lang="es-ES_tradnl" sz="2000" dirty="0"/>
              <a:t>El 45% de los hogares con ingresos menores a 15,000 dólares sufren de inseguridad alimentaria.</a:t>
            </a:r>
            <a:endParaRPr lang="es-ES_tradnl" sz="2000" dirty="0">
              <a:cs typeface="Calibri" panose="020F0502020204030204"/>
            </a:endParaRPr>
          </a:p>
          <a:p>
            <a:pPr algn="ctr"/>
            <a:endParaRPr lang="es-ES_tradnl" sz="2000" dirty="0"/>
          </a:p>
        </p:txBody>
      </p:sp>
      <p:sp>
        <p:nvSpPr>
          <p:cNvPr id="8" name="TextBox 7">
            <a:extLst>
              <a:ext uri="{FF2B5EF4-FFF2-40B4-BE49-F238E27FC236}">
                <a16:creationId xmlns:a16="http://schemas.microsoft.com/office/drawing/2014/main" id="{B199272E-7B8C-4FF1-9BDD-171713F34E6C}"/>
              </a:ext>
            </a:extLst>
          </p:cNvPr>
          <p:cNvSpPr txBox="1"/>
          <p:nvPr/>
        </p:nvSpPr>
        <p:spPr>
          <a:xfrm>
            <a:off x="10225446" y="5638075"/>
            <a:ext cx="1966554" cy="707886"/>
          </a:xfrm>
          <a:prstGeom prst="rect">
            <a:avLst/>
          </a:prstGeom>
          <a:noFill/>
        </p:spPr>
        <p:txBody>
          <a:bodyPr wrap="square" rtlCol="0">
            <a:spAutoFit/>
          </a:bodyPr>
          <a:lstStyle/>
          <a:p>
            <a:r>
              <a:rPr lang="es-ES_tradnl" sz="800" dirty="0">
                <a:latin typeface="Arial" panose="020B0604020202020204" pitchFamily="34" charset="0"/>
                <a:cs typeface="Arial" panose="020B0604020202020204" pitchFamily="34" charset="0"/>
              </a:rPr>
              <a:t>* = Significativamente diferente del promedio del condado de King</a:t>
            </a:r>
          </a:p>
          <a:p>
            <a:r>
              <a:rPr lang="es-ES_tradnl" sz="800" dirty="0">
                <a:latin typeface="Arial" panose="020B0604020202020204" pitchFamily="34" charset="0"/>
                <a:cs typeface="Arial" panose="020B0604020202020204" pitchFamily="34" charset="0"/>
              </a:rPr>
              <a:t>! = Interprete con precaución: el tamaño de la muestra es pequeño, por lo que la estimación es imprecisa</a:t>
            </a:r>
          </a:p>
        </p:txBody>
      </p:sp>
      <p:sp>
        <p:nvSpPr>
          <p:cNvPr id="9" name="TextBox 8">
            <a:extLst>
              <a:ext uri="{FF2B5EF4-FFF2-40B4-BE49-F238E27FC236}">
                <a16:creationId xmlns:a16="http://schemas.microsoft.com/office/drawing/2014/main" id="{45551787-ADE5-4FC9-9460-682F7CA7A4D8}"/>
              </a:ext>
            </a:extLst>
          </p:cNvPr>
          <p:cNvSpPr txBox="1"/>
          <p:nvPr/>
        </p:nvSpPr>
        <p:spPr>
          <a:xfrm>
            <a:off x="2556891" y="992981"/>
            <a:ext cx="9426561" cy="353943"/>
          </a:xfrm>
          <a:prstGeom prst="rect">
            <a:avLst/>
          </a:prstGeom>
          <a:noFill/>
        </p:spPr>
        <p:txBody>
          <a:bodyPr wrap="square" rtlCol="0">
            <a:spAutoFit/>
          </a:bodyPr>
          <a:lstStyle/>
          <a:p>
            <a:pPr algn="ctr"/>
            <a:r>
              <a:rPr lang="es-ES_tradnl" sz="1700" b="1" dirty="0"/>
              <a:t>Inseguridad alimentaria (adultos) en el condado de King (promedio: 2018)</a:t>
            </a:r>
          </a:p>
        </p:txBody>
      </p:sp>
      <p:pic>
        <p:nvPicPr>
          <p:cNvPr id="5" name="Picture 4">
            <a:extLst>
              <a:ext uri="{FF2B5EF4-FFF2-40B4-BE49-F238E27FC236}">
                <a16:creationId xmlns:a16="http://schemas.microsoft.com/office/drawing/2014/main" id="{50074703-AB00-4955-9C9D-3D0F84DB369B}"/>
              </a:ext>
            </a:extLst>
          </p:cNvPr>
          <p:cNvPicPr>
            <a:picLocks noChangeAspect="1"/>
          </p:cNvPicPr>
          <p:nvPr/>
        </p:nvPicPr>
        <p:blipFill>
          <a:blip r:embed="rId3"/>
          <a:stretch>
            <a:fillRect/>
          </a:stretch>
        </p:blipFill>
        <p:spPr>
          <a:xfrm>
            <a:off x="4330035" y="1380304"/>
            <a:ext cx="5950552" cy="5244987"/>
          </a:xfrm>
          <a:prstGeom prst="rect">
            <a:avLst/>
          </a:prstGeom>
        </p:spPr>
      </p:pic>
    </p:spTree>
    <p:extLst>
      <p:ext uri="{BB962C8B-B14F-4D97-AF65-F5344CB8AC3E}">
        <p14:creationId xmlns:p14="http://schemas.microsoft.com/office/powerpoint/2010/main" val="55158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934" y="722610"/>
            <a:ext cx="7563567" cy="1015663"/>
          </a:xfrm>
          <a:prstGeom prst="rect">
            <a:avLst/>
          </a:prstGeom>
          <a:noFill/>
        </p:spPr>
        <p:txBody>
          <a:bodyPr wrap="square" rtlCol="0">
            <a:spAutoFit/>
          </a:bodyPr>
          <a:lstStyle/>
          <a:p>
            <a:pPr lvl="0">
              <a:spcAft>
                <a:spcPts val="1200"/>
              </a:spcAft>
              <a:defRPr/>
            </a:pPr>
            <a:r>
              <a:rPr lang="es-ES_tradnl" sz="2000" b="1" dirty="0">
                <a:solidFill>
                  <a:prstClr val="black"/>
                </a:solidFill>
                <a:ea typeface="Cambria" panose="02040503050406030204" pitchFamily="18" charset="0"/>
                <a:cs typeface="Calibri" panose="020F0502020204030204" pitchFamily="34" charset="0"/>
              </a:rPr>
              <a:t>Las desventajas sistémicas y el racismo que se ha sufrido a lo largo de la vida conducen a un estrés crónico que afecta negativamente la salud de las comunidades de raza negra y de color.</a:t>
            </a:r>
          </a:p>
        </p:txBody>
      </p:sp>
      <p:grpSp>
        <p:nvGrpSpPr>
          <p:cNvPr id="4" name="Group 3"/>
          <p:cNvGrpSpPr/>
          <p:nvPr/>
        </p:nvGrpSpPr>
        <p:grpSpPr>
          <a:xfrm>
            <a:off x="7740501" y="697678"/>
            <a:ext cx="4274565" cy="5236854"/>
            <a:chOff x="7667571" y="822467"/>
            <a:chExt cx="4219906" cy="5914044"/>
          </a:xfrm>
        </p:grpSpPr>
        <p:pic>
          <p:nvPicPr>
            <p:cNvPr id="7" name="Picture 2" descr="Curve winding roadway background Free Vector">
              <a:extLst>
                <a:ext uri="{FF2B5EF4-FFF2-40B4-BE49-F238E27FC236}">
                  <a16:creationId xmlns:a16="http://schemas.microsoft.com/office/drawing/2014/main" id="{086BF520-1C57-45CB-826F-979AD08B9C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723" r="2406"/>
            <a:stretch/>
          </p:blipFill>
          <p:spPr bwMode="auto">
            <a:xfrm>
              <a:off x="7667573" y="822467"/>
              <a:ext cx="4219904" cy="54477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A705F23-DEAA-4445-B032-163499D5FBA6}"/>
                </a:ext>
              </a:extLst>
            </p:cNvPr>
            <p:cNvSpPr txBox="1"/>
            <p:nvPr/>
          </p:nvSpPr>
          <p:spPr>
            <a:xfrm>
              <a:off x="7667571" y="6249905"/>
              <a:ext cx="4219905" cy="486606"/>
            </a:xfrm>
            <a:prstGeom prst="rect">
              <a:avLst/>
            </a:prstGeom>
            <a:solidFill>
              <a:schemeClr val="accent4"/>
            </a:solidFill>
            <a:ln>
              <a:solidFill>
                <a:schemeClr val="tx1"/>
              </a:solidFill>
            </a:ln>
          </p:spPr>
          <p:txBody>
            <a:bodyPr wrap="square" rtlCol="0">
              <a:spAutoFit/>
            </a:bodyPr>
            <a:lstStyle/>
            <a:p>
              <a:pPr algn="ctr"/>
              <a:r>
                <a:rPr lang="es-ES_tradnl" sz="2200" dirty="0"/>
                <a:t>Racismo sistémico, trauma histórico</a:t>
              </a:r>
            </a:p>
          </p:txBody>
        </p:sp>
        <p:sp>
          <p:nvSpPr>
            <p:cNvPr id="9" name="TextBox 8">
              <a:extLst>
                <a:ext uri="{FF2B5EF4-FFF2-40B4-BE49-F238E27FC236}">
                  <a16:creationId xmlns:a16="http://schemas.microsoft.com/office/drawing/2014/main" id="{15555275-A0A4-461D-9050-20A8D00E9D59}"/>
                </a:ext>
              </a:extLst>
            </p:cNvPr>
            <p:cNvSpPr txBox="1"/>
            <p:nvPr/>
          </p:nvSpPr>
          <p:spPr>
            <a:xfrm>
              <a:off x="9173042" y="5820088"/>
              <a:ext cx="1130988" cy="486606"/>
            </a:xfrm>
            <a:prstGeom prst="rect">
              <a:avLst/>
            </a:prstGeom>
            <a:noFill/>
            <a:ln>
              <a:noFill/>
            </a:ln>
          </p:spPr>
          <p:txBody>
            <a:bodyPr wrap="square" rtlCol="0">
              <a:spAutoFit/>
            </a:bodyPr>
            <a:lstStyle/>
            <a:p>
              <a:pPr algn="ctr"/>
              <a:r>
                <a:rPr lang="es-ES_tradnl" sz="2200" b="1" dirty="0">
                  <a:solidFill>
                    <a:schemeClr val="bg1"/>
                  </a:solidFill>
                </a:rPr>
                <a:t>Infancia</a:t>
              </a:r>
            </a:p>
          </p:txBody>
        </p:sp>
        <p:sp>
          <p:nvSpPr>
            <p:cNvPr id="10" name="TextBox 9">
              <a:extLst>
                <a:ext uri="{FF2B5EF4-FFF2-40B4-BE49-F238E27FC236}">
                  <a16:creationId xmlns:a16="http://schemas.microsoft.com/office/drawing/2014/main" id="{2E13996F-14FE-4904-B90A-A10B489134F6}"/>
                </a:ext>
              </a:extLst>
            </p:cNvPr>
            <p:cNvSpPr txBox="1"/>
            <p:nvPr/>
          </p:nvSpPr>
          <p:spPr>
            <a:xfrm>
              <a:off x="8341213" y="5110442"/>
              <a:ext cx="2927499" cy="486606"/>
            </a:xfrm>
            <a:prstGeom prst="rect">
              <a:avLst/>
            </a:prstGeom>
            <a:noFill/>
            <a:ln>
              <a:noFill/>
            </a:ln>
          </p:spPr>
          <p:txBody>
            <a:bodyPr wrap="square" rtlCol="0">
              <a:spAutoFit/>
            </a:bodyPr>
            <a:lstStyle/>
            <a:p>
              <a:pPr algn="ctr"/>
              <a:r>
                <a:rPr lang="es-ES_tradnl" sz="2200" b="1" dirty="0">
                  <a:solidFill>
                    <a:schemeClr val="bg1"/>
                  </a:solidFill>
                </a:rPr>
                <a:t>Inseguridad alimentaria</a:t>
              </a:r>
            </a:p>
          </p:txBody>
        </p:sp>
        <p:sp>
          <p:nvSpPr>
            <p:cNvPr id="12" name="TextBox 11">
              <a:extLst>
                <a:ext uri="{FF2B5EF4-FFF2-40B4-BE49-F238E27FC236}">
                  <a16:creationId xmlns:a16="http://schemas.microsoft.com/office/drawing/2014/main" id="{E3D1E51E-FA75-42D9-9BA0-501477F0693C}"/>
                </a:ext>
              </a:extLst>
            </p:cNvPr>
            <p:cNvSpPr txBox="1"/>
            <p:nvPr/>
          </p:nvSpPr>
          <p:spPr>
            <a:xfrm>
              <a:off x="8762535" y="3853007"/>
              <a:ext cx="2506176" cy="486606"/>
            </a:xfrm>
            <a:prstGeom prst="rect">
              <a:avLst/>
            </a:prstGeom>
            <a:noFill/>
            <a:ln>
              <a:noFill/>
            </a:ln>
          </p:spPr>
          <p:txBody>
            <a:bodyPr wrap="square" rtlCol="0">
              <a:spAutoFit/>
            </a:bodyPr>
            <a:lstStyle/>
            <a:p>
              <a:pPr algn="ctr"/>
              <a:r>
                <a:rPr lang="es-ES_tradnl" sz="2200" b="1" dirty="0">
                  <a:solidFill>
                    <a:schemeClr val="bg1"/>
                  </a:solidFill>
                </a:rPr>
                <a:t>Cuidado de la salud</a:t>
              </a:r>
            </a:p>
          </p:txBody>
        </p:sp>
        <p:sp>
          <p:nvSpPr>
            <p:cNvPr id="13" name="TextBox 12">
              <a:extLst>
                <a:ext uri="{FF2B5EF4-FFF2-40B4-BE49-F238E27FC236}">
                  <a16:creationId xmlns:a16="http://schemas.microsoft.com/office/drawing/2014/main" id="{617992A2-B95D-446E-8C46-CF6625455EBF}"/>
                </a:ext>
              </a:extLst>
            </p:cNvPr>
            <p:cNvSpPr txBox="1"/>
            <p:nvPr/>
          </p:nvSpPr>
          <p:spPr>
            <a:xfrm>
              <a:off x="8762535" y="4498192"/>
              <a:ext cx="1541495" cy="486606"/>
            </a:xfrm>
            <a:prstGeom prst="rect">
              <a:avLst/>
            </a:prstGeom>
            <a:noFill/>
            <a:ln>
              <a:noFill/>
            </a:ln>
          </p:spPr>
          <p:txBody>
            <a:bodyPr wrap="square" rtlCol="0">
              <a:spAutoFit/>
            </a:bodyPr>
            <a:lstStyle/>
            <a:p>
              <a:pPr algn="ctr"/>
              <a:r>
                <a:rPr lang="es-ES_tradnl" sz="2200" b="1" dirty="0">
                  <a:solidFill>
                    <a:schemeClr val="bg1"/>
                  </a:solidFill>
                </a:rPr>
                <a:t>Educación</a:t>
              </a:r>
            </a:p>
          </p:txBody>
        </p:sp>
        <p:sp>
          <p:nvSpPr>
            <p:cNvPr id="14" name="TextBox 13">
              <a:extLst>
                <a:ext uri="{FF2B5EF4-FFF2-40B4-BE49-F238E27FC236}">
                  <a16:creationId xmlns:a16="http://schemas.microsoft.com/office/drawing/2014/main" id="{9D5DCAC4-B1D5-4758-9EEB-C46D09280201}"/>
                </a:ext>
              </a:extLst>
            </p:cNvPr>
            <p:cNvSpPr txBox="1"/>
            <p:nvPr/>
          </p:nvSpPr>
          <p:spPr>
            <a:xfrm>
              <a:off x="9772737" y="2111633"/>
              <a:ext cx="1801823" cy="486606"/>
            </a:xfrm>
            <a:prstGeom prst="rect">
              <a:avLst/>
            </a:prstGeom>
            <a:noFill/>
            <a:ln>
              <a:noFill/>
            </a:ln>
          </p:spPr>
          <p:txBody>
            <a:bodyPr wrap="square" rtlCol="0">
              <a:spAutoFit/>
            </a:bodyPr>
            <a:lstStyle/>
            <a:p>
              <a:pPr algn="ctr"/>
              <a:r>
                <a:rPr lang="es-ES_tradnl" sz="2200" b="1" dirty="0">
                  <a:solidFill>
                    <a:schemeClr val="bg1"/>
                  </a:solidFill>
                </a:rPr>
                <a:t>Empleo</a:t>
              </a:r>
            </a:p>
          </p:txBody>
        </p:sp>
        <p:sp>
          <p:nvSpPr>
            <p:cNvPr id="17" name="TextBox 16">
              <a:extLst>
                <a:ext uri="{FF2B5EF4-FFF2-40B4-BE49-F238E27FC236}">
                  <a16:creationId xmlns:a16="http://schemas.microsoft.com/office/drawing/2014/main" id="{D735B195-4C50-454C-9711-9C58C412121F}"/>
                </a:ext>
              </a:extLst>
            </p:cNvPr>
            <p:cNvSpPr txBox="1"/>
            <p:nvPr/>
          </p:nvSpPr>
          <p:spPr>
            <a:xfrm>
              <a:off x="9328295" y="3271360"/>
              <a:ext cx="1801823" cy="486606"/>
            </a:xfrm>
            <a:prstGeom prst="rect">
              <a:avLst/>
            </a:prstGeom>
            <a:noFill/>
            <a:ln>
              <a:noFill/>
            </a:ln>
          </p:spPr>
          <p:txBody>
            <a:bodyPr wrap="square" rtlCol="0">
              <a:spAutoFit/>
            </a:bodyPr>
            <a:lstStyle/>
            <a:p>
              <a:pPr algn="ctr"/>
              <a:r>
                <a:rPr lang="es-ES_tradnl" sz="2200" b="1" dirty="0">
                  <a:solidFill>
                    <a:schemeClr val="bg1"/>
                  </a:solidFill>
                </a:rPr>
                <a:t>Ingresos</a:t>
              </a:r>
            </a:p>
          </p:txBody>
        </p:sp>
        <p:sp>
          <p:nvSpPr>
            <p:cNvPr id="20" name="TextBox 19">
              <a:extLst>
                <a:ext uri="{FF2B5EF4-FFF2-40B4-BE49-F238E27FC236}">
                  <a16:creationId xmlns:a16="http://schemas.microsoft.com/office/drawing/2014/main" id="{3E7E06D1-1ACB-41D2-A0DF-E98EE6AD00A8}"/>
                </a:ext>
              </a:extLst>
            </p:cNvPr>
            <p:cNvSpPr txBox="1"/>
            <p:nvPr/>
          </p:nvSpPr>
          <p:spPr>
            <a:xfrm>
              <a:off x="9962012" y="2696011"/>
              <a:ext cx="1227394" cy="486606"/>
            </a:xfrm>
            <a:prstGeom prst="rect">
              <a:avLst/>
            </a:prstGeom>
            <a:noFill/>
            <a:ln>
              <a:noFill/>
            </a:ln>
          </p:spPr>
          <p:txBody>
            <a:bodyPr wrap="square" rtlCol="0">
              <a:spAutoFit/>
            </a:bodyPr>
            <a:lstStyle/>
            <a:p>
              <a:pPr algn="ctr"/>
              <a:r>
                <a:rPr lang="en-US" sz="2200" b="1" dirty="0">
                  <a:solidFill>
                    <a:schemeClr val="bg1"/>
                  </a:solidFill>
                </a:rPr>
                <a:t>Vivienda</a:t>
              </a:r>
            </a:p>
          </p:txBody>
        </p:sp>
        <p:sp>
          <p:nvSpPr>
            <p:cNvPr id="21" name="TextBox 20">
              <a:extLst>
                <a:ext uri="{FF2B5EF4-FFF2-40B4-BE49-F238E27FC236}">
                  <a16:creationId xmlns:a16="http://schemas.microsoft.com/office/drawing/2014/main" id="{9E3F51A0-F751-4070-AE4F-7DD047E0E208}"/>
                </a:ext>
              </a:extLst>
            </p:cNvPr>
            <p:cNvSpPr txBox="1"/>
            <p:nvPr/>
          </p:nvSpPr>
          <p:spPr>
            <a:xfrm>
              <a:off x="8678209" y="1034996"/>
              <a:ext cx="2253505" cy="486606"/>
            </a:xfrm>
            <a:prstGeom prst="rect">
              <a:avLst/>
            </a:prstGeom>
            <a:noFill/>
            <a:ln>
              <a:noFill/>
            </a:ln>
          </p:spPr>
          <p:txBody>
            <a:bodyPr wrap="square" rtlCol="0">
              <a:spAutoFit/>
            </a:bodyPr>
            <a:lstStyle/>
            <a:p>
              <a:pPr algn="ctr"/>
              <a:r>
                <a:rPr lang="es-ES_tradnl" sz="2200" b="1" dirty="0">
                  <a:solidFill>
                    <a:schemeClr val="bg1"/>
                  </a:solidFill>
                </a:rPr>
                <a:t>Promedio de vida</a:t>
              </a:r>
            </a:p>
          </p:txBody>
        </p:sp>
        <p:sp>
          <p:nvSpPr>
            <p:cNvPr id="22" name="TextBox 21">
              <a:extLst>
                <a:ext uri="{FF2B5EF4-FFF2-40B4-BE49-F238E27FC236}">
                  <a16:creationId xmlns:a16="http://schemas.microsoft.com/office/drawing/2014/main" id="{549B8EDB-E1C9-4338-A141-1390DF549CF7}"/>
                </a:ext>
              </a:extLst>
            </p:cNvPr>
            <p:cNvSpPr txBox="1"/>
            <p:nvPr/>
          </p:nvSpPr>
          <p:spPr>
            <a:xfrm>
              <a:off x="8762534" y="1594281"/>
              <a:ext cx="2426871" cy="486606"/>
            </a:xfrm>
            <a:prstGeom prst="rect">
              <a:avLst/>
            </a:prstGeom>
            <a:noFill/>
            <a:ln>
              <a:noFill/>
            </a:ln>
          </p:spPr>
          <p:txBody>
            <a:bodyPr wrap="square" rtlCol="0">
              <a:spAutoFit/>
            </a:bodyPr>
            <a:lstStyle/>
            <a:p>
              <a:pPr algn="ctr"/>
              <a:r>
                <a:rPr lang="es-ES_tradnl" sz="2200" b="1" dirty="0">
                  <a:solidFill>
                    <a:schemeClr val="bg1"/>
                  </a:solidFill>
                </a:rPr>
                <a:t>Medio ambiente</a:t>
              </a:r>
            </a:p>
          </p:txBody>
        </p:sp>
      </p:grpSp>
      <p:sp>
        <p:nvSpPr>
          <p:cNvPr id="23" name="TextBox 22">
            <a:extLst>
              <a:ext uri="{FF2B5EF4-FFF2-40B4-BE49-F238E27FC236}">
                <a16:creationId xmlns:a16="http://schemas.microsoft.com/office/drawing/2014/main" id="{96E71241-26DC-40B3-8E69-7B845E3B8E7D}"/>
              </a:ext>
            </a:extLst>
          </p:cNvPr>
          <p:cNvSpPr txBox="1"/>
          <p:nvPr/>
        </p:nvSpPr>
        <p:spPr>
          <a:xfrm>
            <a:off x="76200" y="141516"/>
            <a:ext cx="11789229" cy="400110"/>
          </a:xfrm>
          <a:prstGeom prst="rect">
            <a:avLst/>
          </a:prstGeom>
          <a:noFill/>
        </p:spPr>
        <p:txBody>
          <a:bodyPr wrap="square" rtlCol="0">
            <a:spAutoFit/>
          </a:bodyPr>
          <a:lstStyle/>
          <a:p>
            <a:r>
              <a:rPr lang="es-ES_tradnl" sz="20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Adversidad en la vida y estrés crónico</a:t>
            </a:r>
          </a:p>
        </p:txBody>
      </p:sp>
      <p:cxnSp>
        <p:nvCxnSpPr>
          <p:cNvPr id="24" name="Straight Connector 23">
            <a:extLst>
              <a:ext uri="{FF2B5EF4-FFF2-40B4-BE49-F238E27FC236}">
                <a16:creationId xmlns:a16="http://schemas.microsoft.com/office/drawing/2014/main" id="{8233AF6E-7E6E-47E0-BF73-8AB1240D7621}"/>
              </a:ext>
            </a:extLst>
          </p:cNvPr>
          <p:cNvCxnSpPr/>
          <p:nvPr/>
        </p:nvCxnSpPr>
        <p:spPr>
          <a:xfrm>
            <a:off x="0" y="631371"/>
            <a:ext cx="12192000" cy="0"/>
          </a:xfrm>
          <a:prstGeom prst="line">
            <a:avLst/>
          </a:prstGeom>
          <a:ln w="38100">
            <a:solidFill>
              <a:srgbClr val="B8DBE4"/>
            </a:solidFill>
          </a:ln>
        </p:spPr>
        <p:style>
          <a:lnRef idx="3">
            <a:schemeClr val="accent2"/>
          </a:lnRef>
          <a:fillRef idx="0">
            <a:schemeClr val="accent2"/>
          </a:fillRef>
          <a:effectRef idx="2">
            <a:schemeClr val="accent2"/>
          </a:effectRef>
          <a:fontRef idx="minor">
            <a:schemeClr val="tx1"/>
          </a:fontRef>
        </p:style>
      </p:cxnSp>
      <p:sp>
        <p:nvSpPr>
          <p:cNvPr id="18" name="Rectangle 17">
            <a:extLst>
              <a:ext uri="{FF2B5EF4-FFF2-40B4-BE49-F238E27FC236}">
                <a16:creationId xmlns:a16="http://schemas.microsoft.com/office/drawing/2014/main" id="{1EC8344B-AADB-4C64-BF4C-210AA1F76C26}"/>
              </a:ext>
            </a:extLst>
          </p:cNvPr>
          <p:cNvSpPr/>
          <p:nvPr/>
        </p:nvSpPr>
        <p:spPr>
          <a:xfrm>
            <a:off x="0" y="6285080"/>
            <a:ext cx="12192000" cy="5228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32C8480-CA3A-4870-AC21-AAB4779F7D42}"/>
              </a:ext>
            </a:extLst>
          </p:cNvPr>
          <p:cNvSpPr txBox="1"/>
          <p:nvPr/>
        </p:nvSpPr>
        <p:spPr>
          <a:xfrm>
            <a:off x="142807" y="5960289"/>
            <a:ext cx="9438515" cy="292388"/>
          </a:xfrm>
          <a:prstGeom prst="rect">
            <a:avLst/>
          </a:prstGeom>
          <a:noFill/>
        </p:spPr>
        <p:txBody>
          <a:bodyPr wrap="square" rtlCol="0">
            <a:spAutoFit/>
          </a:bodyPr>
          <a:lstStyle/>
          <a:p>
            <a:r>
              <a:rPr lang="es-ES_tradnl" sz="1300" b="1" dirty="0" err="1"/>
              <a:t>The</a:t>
            </a:r>
            <a:r>
              <a:rPr lang="es-ES_tradnl" sz="1300" b="1" dirty="0"/>
              <a:t> </a:t>
            </a:r>
            <a:r>
              <a:rPr lang="es-ES_tradnl" sz="1300" b="1" dirty="0" err="1"/>
              <a:t>Race</a:t>
            </a:r>
            <a:r>
              <a:rPr lang="es-ES_tradnl" sz="1300" b="1" dirty="0"/>
              <a:t> Gap en el condado de King: [esta página web está en inglés] </a:t>
            </a:r>
            <a:r>
              <a:rPr lang="es-ES_tradnl" sz="1300" b="1" dirty="0">
                <a:hlinkClick r:id="rId4"/>
              </a:rPr>
              <a:t>https://kingcounty.gov/depts/health/data/race-gaps.aspx</a:t>
            </a:r>
            <a:endParaRPr lang="es-ES_tradnl" sz="1300" b="1" dirty="0"/>
          </a:p>
        </p:txBody>
      </p:sp>
      <p:sp>
        <p:nvSpPr>
          <p:cNvPr id="11" name="TextBox 10">
            <a:extLst>
              <a:ext uri="{FF2B5EF4-FFF2-40B4-BE49-F238E27FC236}">
                <a16:creationId xmlns:a16="http://schemas.microsoft.com/office/drawing/2014/main" id="{ABE1DDA3-A079-44FC-B7C2-CA39D7B5318A}"/>
              </a:ext>
            </a:extLst>
          </p:cNvPr>
          <p:cNvSpPr txBox="1"/>
          <p:nvPr/>
        </p:nvSpPr>
        <p:spPr>
          <a:xfrm>
            <a:off x="142807" y="6260792"/>
            <a:ext cx="12468447" cy="784830"/>
          </a:xfrm>
          <a:prstGeom prst="rect">
            <a:avLst/>
          </a:prstGeom>
          <a:noFill/>
        </p:spPr>
        <p:txBody>
          <a:bodyPr wrap="square" rtlCol="0">
            <a:spAutoFit/>
          </a:bodyPr>
          <a:lstStyle/>
          <a:p>
            <a:r>
              <a:rPr lang="es-ES_tradnl" sz="1500" dirty="0"/>
              <a:t>El Racismo como una crisis de Salud Pública en el condado de King : </a:t>
            </a:r>
            <a:r>
              <a:rPr lang="es-ES_tradnl" sz="1500" dirty="0">
                <a:hlinkClick r:id="rId5"/>
              </a:rPr>
              <a:t>https://www.kingcounty.gov/elected/executive/constantine/initiatives/racism-public-health-crisis.aspx</a:t>
            </a:r>
            <a:endParaRPr lang="es-ES_tradnl" sz="1500" dirty="0"/>
          </a:p>
          <a:p>
            <a:endParaRPr lang="es-ES_tradnl" sz="1500" dirty="0"/>
          </a:p>
        </p:txBody>
      </p:sp>
      <p:sp>
        <p:nvSpPr>
          <p:cNvPr id="5" name="Rectangle 4">
            <a:extLst>
              <a:ext uri="{FF2B5EF4-FFF2-40B4-BE49-F238E27FC236}">
                <a16:creationId xmlns:a16="http://schemas.microsoft.com/office/drawing/2014/main" id="{22116F5A-5C04-4076-85ED-784E1C2C6DBF}"/>
              </a:ext>
            </a:extLst>
          </p:cNvPr>
          <p:cNvSpPr/>
          <p:nvPr/>
        </p:nvSpPr>
        <p:spPr>
          <a:xfrm>
            <a:off x="142807" y="1730963"/>
            <a:ext cx="7512892" cy="4147289"/>
          </a:xfrm>
          <a:prstGeom prst="rect">
            <a:avLst/>
          </a:prstGeom>
        </p:spPr>
        <p:txBody>
          <a:bodyPr wrap="square">
            <a:spAutoFit/>
          </a:bodyPr>
          <a:lstStyle/>
          <a:p>
            <a:r>
              <a:rPr lang="es-ES_tradnl" sz="1350" b="1" dirty="0"/>
              <a:t>La Brecha racial en el condado de King: el racismo como una crisis de salud pública</a:t>
            </a:r>
          </a:p>
          <a:p>
            <a:endParaRPr lang="es-ES_tradnl" sz="1250" b="1" dirty="0">
              <a:solidFill>
                <a:srgbClr val="264C5D"/>
              </a:solidFill>
            </a:endParaRPr>
          </a:p>
          <a:p>
            <a:r>
              <a:rPr lang="es-ES_tradnl" sz="1250" dirty="0">
                <a:solidFill>
                  <a:srgbClr val="23221F"/>
                </a:solidFill>
              </a:rPr>
              <a:t>Muchas políticas y prácticas actuales continúan desarrollando y apoyando sistemas que favorecen la salud y la prosperidad económica de las personas blancas a expensas de las personas de raza negra. Los efectos del racismo sistémico y el estrés crónico se acumulan a lo largo de la vida de las personas de raza negra y son el resultado de experiencias de discriminación racial tanto generacionales como de por vida. Los datos de esta presentación brindan </a:t>
            </a:r>
            <a:r>
              <a:rPr lang="es-ES_tradnl" sz="1250">
                <a:solidFill>
                  <a:srgbClr val="23221F"/>
                </a:solidFill>
              </a:rPr>
              <a:t>imágenes para </a:t>
            </a:r>
            <a:r>
              <a:rPr lang="es-ES_tradnl" sz="1250" dirty="0">
                <a:solidFill>
                  <a:srgbClr val="23221F"/>
                </a:solidFill>
              </a:rPr>
              <a:t>destacar el impacto desproporcionado de cómo la discriminación racial y las políticas y prácticas sistemáticamente opresivas continúan afectando localmente a las vidas de los habitantes de raza negra en comparación con los habitantes blancos en el condado de King.</a:t>
            </a:r>
          </a:p>
          <a:p>
            <a:endParaRPr lang="es-ES_tradnl" sz="1250" dirty="0">
              <a:solidFill>
                <a:srgbClr val="23221F"/>
              </a:solidFill>
            </a:endParaRPr>
          </a:p>
          <a:p>
            <a:pPr>
              <a:buFont typeface="Arial" panose="020B0604020202020204" pitchFamily="34" charset="0"/>
              <a:buChar char="•"/>
            </a:pPr>
            <a:r>
              <a:rPr lang="es-ES_tradnl" sz="1250" b="1" dirty="0">
                <a:solidFill>
                  <a:srgbClr val="3C7893"/>
                </a:solidFill>
                <a:hlinkClick r:id="rId6"/>
              </a:rPr>
              <a:t>Descargue la presentación de los datos</a:t>
            </a:r>
            <a:r>
              <a:rPr lang="es-ES_tradnl" sz="1250" dirty="0">
                <a:solidFill>
                  <a:srgbClr val="23221F"/>
                </a:solidFill>
              </a:rPr>
              <a:t> (PDF)</a:t>
            </a:r>
          </a:p>
          <a:p>
            <a:br>
              <a:rPr lang="es-ES_tradnl" sz="1250" dirty="0">
                <a:solidFill>
                  <a:srgbClr val="23221F"/>
                </a:solidFill>
              </a:rPr>
            </a:br>
            <a:r>
              <a:rPr lang="es-ES_tradnl" sz="1250" dirty="0">
                <a:solidFill>
                  <a:srgbClr val="23221F"/>
                </a:solidFill>
              </a:rPr>
              <a:t>Si le interesa incorporar el contenido de esta presentación en PDF en un PowerPoint, le recomendamos que utilice una captura de pantalla de las páginas PDF relevantes y que las ponga en su presentación. Esto mantendrá todo el formato, los datos y el contenido incluidos en la presentación en PDF. trabajar en tener asociaciones más sólidas y con mejores recursos con organizaciones y líderes comunitarios para alterar y desmantelar el racismo. Reconocemos que tanto históricamente como en la actualidad, el condado de King ha sido cómplice de mantener y perpetuar el racismo estructural, y de que como institución debemos ser un parte vital en el desmantelamiento de los sistemas opresivos que se basan en la supremacía blanca. Estos datos sirven como base para construir e invertir en recursos, programas y políticas a medida que continuamos nuestro camino hacia la transformación..</a:t>
            </a:r>
          </a:p>
          <a:p>
            <a:endParaRPr lang="es-ES_tradnl" sz="1250" dirty="0">
              <a:solidFill>
                <a:srgbClr val="23221F"/>
              </a:solidFill>
            </a:endParaRPr>
          </a:p>
        </p:txBody>
      </p:sp>
    </p:spTree>
    <p:extLst>
      <p:ext uri="{BB962C8B-B14F-4D97-AF65-F5344CB8AC3E}">
        <p14:creationId xmlns:p14="http://schemas.microsoft.com/office/powerpoint/2010/main" val="125371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31371"/>
            <a:ext cx="12192000" cy="0"/>
          </a:xfrm>
          <a:prstGeom prst="line">
            <a:avLst/>
          </a:prstGeom>
          <a:ln w="38100">
            <a:solidFill>
              <a:srgbClr val="B8DBE4"/>
            </a:solidFill>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76200" y="141516"/>
            <a:ext cx="11789229" cy="400110"/>
          </a:xfrm>
          <a:prstGeom prst="rect">
            <a:avLst/>
          </a:prstGeom>
          <a:noFill/>
        </p:spPr>
        <p:txBody>
          <a:bodyPr wrap="square" rtlCol="0">
            <a:spAutoFit/>
          </a:bodyPr>
          <a:lstStyle/>
          <a:p>
            <a:r>
              <a:rPr lang="en-US" sz="200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Agenda</a:t>
            </a:r>
          </a:p>
        </p:txBody>
      </p:sp>
      <p:sp>
        <p:nvSpPr>
          <p:cNvPr id="14" name="TextBox 13"/>
          <p:cNvSpPr txBox="1"/>
          <p:nvPr/>
        </p:nvSpPr>
        <p:spPr>
          <a:xfrm>
            <a:off x="1759170" y="1801428"/>
            <a:ext cx="10432830" cy="553998"/>
          </a:xfrm>
          <a:prstGeom prst="rect">
            <a:avLst/>
          </a:prstGeom>
          <a:noFill/>
        </p:spPr>
        <p:txBody>
          <a:bodyPr wrap="square" rtlCol="0">
            <a:spAutoFit/>
          </a:bodyPr>
          <a:lstStyle/>
          <a:p>
            <a:r>
              <a:rPr lang="es-ES_tradnl" sz="3000" dirty="0"/>
              <a:t>Demografía e idiomas que se hablan en el condado de King</a:t>
            </a:r>
          </a:p>
        </p:txBody>
      </p:sp>
      <p:pic>
        <p:nvPicPr>
          <p:cNvPr id="13" name="Picture 12"/>
          <p:cNvPicPr>
            <a:picLocks noChangeAspect="1"/>
          </p:cNvPicPr>
          <p:nvPr/>
        </p:nvPicPr>
        <p:blipFill>
          <a:blip r:embed="rId3">
            <a:clrChange>
              <a:clrFrom>
                <a:srgbClr val="FAFAFA"/>
              </a:clrFrom>
              <a:clrTo>
                <a:srgbClr val="FAFAFA">
                  <a:alpha val="0"/>
                </a:srgbClr>
              </a:clrTo>
            </a:clrChange>
            <a:duotone>
              <a:schemeClr val="accent3">
                <a:shade val="45000"/>
                <a:satMod val="135000"/>
              </a:schemeClr>
              <a:prstClr val="white"/>
            </a:duotone>
          </a:blip>
          <a:stretch>
            <a:fillRect/>
          </a:stretch>
        </p:blipFill>
        <p:spPr>
          <a:xfrm>
            <a:off x="623667" y="1893493"/>
            <a:ext cx="859896" cy="554365"/>
          </a:xfrm>
          <a:prstGeom prst="rect">
            <a:avLst/>
          </a:prstGeom>
        </p:spPr>
      </p:pic>
      <p:pic>
        <p:nvPicPr>
          <p:cNvPr id="19" name="Picture 18"/>
          <p:cNvPicPr>
            <a:picLocks noChangeAspect="1"/>
          </p:cNvPicPr>
          <p:nvPr/>
        </p:nvPicPr>
        <p:blipFill>
          <a:blip r:embed="rId4">
            <a:clrChange>
              <a:clrFrom>
                <a:srgbClr val="FAFAFA"/>
              </a:clrFrom>
              <a:clrTo>
                <a:srgbClr val="FAFAFA">
                  <a:alpha val="0"/>
                </a:srgbClr>
              </a:clrTo>
            </a:clrChange>
            <a:duotone>
              <a:schemeClr val="accent3">
                <a:shade val="45000"/>
                <a:satMod val="135000"/>
              </a:schemeClr>
              <a:prstClr val="white"/>
            </a:duotone>
          </a:blip>
          <a:stretch>
            <a:fillRect/>
          </a:stretch>
        </p:blipFill>
        <p:spPr>
          <a:xfrm>
            <a:off x="623667" y="2857819"/>
            <a:ext cx="1000632" cy="812570"/>
          </a:xfrm>
          <a:prstGeom prst="rect">
            <a:avLst/>
          </a:prstGeom>
        </p:spPr>
      </p:pic>
      <p:sp>
        <p:nvSpPr>
          <p:cNvPr id="20" name="TextBox 19"/>
          <p:cNvSpPr txBox="1"/>
          <p:nvPr/>
        </p:nvSpPr>
        <p:spPr>
          <a:xfrm>
            <a:off x="1759170" y="2758711"/>
            <a:ext cx="10432830" cy="1015663"/>
          </a:xfrm>
          <a:prstGeom prst="rect">
            <a:avLst/>
          </a:prstGeom>
          <a:noFill/>
        </p:spPr>
        <p:txBody>
          <a:bodyPr wrap="square" rtlCol="0">
            <a:spAutoFit/>
          </a:bodyPr>
          <a:lstStyle/>
          <a:p>
            <a:r>
              <a:rPr lang="es-ES_tradnl" sz="3000" dirty="0"/>
              <a:t>¿Qué está mejorando?</a:t>
            </a:r>
          </a:p>
          <a:p>
            <a:r>
              <a:rPr lang="es-ES_tradnl" sz="3000" dirty="0"/>
              <a:t>¿Qué es lo que no mejora o está empeorando?</a:t>
            </a:r>
          </a:p>
        </p:txBody>
      </p:sp>
      <p:pic>
        <p:nvPicPr>
          <p:cNvPr id="21" name="Picture 20"/>
          <p:cNvPicPr>
            <a:picLocks noChangeAspect="1"/>
          </p:cNvPicPr>
          <p:nvPr/>
        </p:nvPicPr>
        <p:blipFill>
          <a:blip r:embed="rId5">
            <a:clrChange>
              <a:clrFrom>
                <a:srgbClr val="FAFAFA"/>
              </a:clrFrom>
              <a:clrTo>
                <a:srgbClr val="FAFAFA">
                  <a:alpha val="0"/>
                </a:srgbClr>
              </a:clrTo>
            </a:clrChange>
            <a:duotone>
              <a:schemeClr val="accent3">
                <a:shade val="45000"/>
                <a:satMod val="135000"/>
              </a:schemeClr>
              <a:prstClr val="white"/>
            </a:duotone>
          </a:blip>
          <a:stretch>
            <a:fillRect/>
          </a:stretch>
        </p:blipFill>
        <p:spPr>
          <a:xfrm>
            <a:off x="638157" y="4379210"/>
            <a:ext cx="986142" cy="915463"/>
          </a:xfrm>
          <a:prstGeom prst="rect">
            <a:avLst/>
          </a:prstGeom>
        </p:spPr>
      </p:pic>
      <p:sp>
        <p:nvSpPr>
          <p:cNvPr id="22" name="TextBox 21"/>
          <p:cNvSpPr txBox="1"/>
          <p:nvPr/>
        </p:nvSpPr>
        <p:spPr>
          <a:xfrm>
            <a:off x="1759170" y="4056587"/>
            <a:ext cx="10432830" cy="2954655"/>
          </a:xfrm>
          <a:prstGeom prst="rect">
            <a:avLst/>
          </a:prstGeom>
          <a:noFill/>
        </p:spPr>
        <p:txBody>
          <a:bodyPr wrap="square" rtlCol="0">
            <a:spAutoFit/>
          </a:bodyPr>
          <a:lstStyle/>
          <a:p>
            <a:r>
              <a:rPr lang="es-ES_tradnl" sz="3000" dirty="0"/>
              <a:t>Este es un panorama de los aspectos sociales y de salud del condado de King</a:t>
            </a:r>
          </a:p>
          <a:p>
            <a:pPr marL="285750" indent="-285750">
              <a:buFont typeface="Arial" panose="020B0604020202020204" pitchFamily="34" charset="0"/>
              <a:buChar char="•"/>
            </a:pPr>
            <a:r>
              <a:rPr lang="es-ES_tradnl" dirty="0"/>
              <a:t>Prioridades comunitarias</a:t>
            </a:r>
          </a:p>
          <a:p>
            <a:pPr marL="285750" indent="-285750">
              <a:buFont typeface="Arial" panose="020B0604020202020204" pitchFamily="34" charset="0"/>
              <a:buChar char="•"/>
            </a:pPr>
            <a:r>
              <a:rPr lang="es-ES_tradnl" dirty="0"/>
              <a:t>Expectativa o promedio de vida</a:t>
            </a:r>
          </a:p>
          <a:p>
            <a:pPr marL="285750" indent="-285750">
              <a:buFont typeface="Arial" panose="020B0604020202020204" pitchFamily="34" charset="0"/>
              <a:buChar char="•"/>
            </a:pPr>
            <a:r>
              <a:rPr lang="es-ES_tradnl" dirty="0"/>
              <a:t>Consumo actual de cigarrillos electrónicos (e-</a:t>
            </a:r>
            <a:r>
              <a:rPr lang="es-ES_tradnl" dirty="0" err="1"/>
              <a:t>cig</a:t>
            </a:r>
            <a:r>
              <a:rPr lang="es-ES_tradnl" dirty="0"/>
              <a:t>) o vaporizadores (</a:t>
            </a:r>
            <a:r>
              <a:rPr lang="es-ES_tradnl" dirty="0" err="1"/>
              <a:t>vape</a:t>
            </a:r>
            <a:r>
              <a:rPr lang="es-ES_tradnl" dirty="0"/>
              <a:t>) </a:t>
            </a:r>
          </a:p>
          <a:p>
            <a:pPr marL="285750" indent="-285750">
              <a:buFont typeface="Arial" panose="020B0604020202020204" pitchFamily="34" charset="0"/>
              <a:buChar char="•"/>
            </a:pPr>
            <a:r>
              <a:rPr lang="es-ES_tradnl" dirty="0"/>
              <a:t>Muertes por lesiones accidentales </a:t>
            </a:r>
          </a:p>
          <a:p>
            <a:pPr marL="285750" indent="-285750">
              <a:buFont typeface="Arial" panose="020B0604020202020204" pitchFamily="34" charset="0"/>
              <a:buChar char="•"/>
            </a:pPr>
            <a:r>
              <a:rPr lang="es-ES_tradnl" dirty="0"/>
              <a:t>Salud mental</a:t>
            </a:r>
          </a:p>
          <a:p>
            <a:pPr marL="285750" indent="-285750">
              <a:buFont typeface="Arial" panose="020B0604020202020204" pitchFamily="34" charset="0"/>
              <a:buChar char="•"/>
            </a:pPr>
            <a:r>
              <a:rPr lang="es-ES_tradnl" dirty="0"/>
              <a:t>Inseguridad alimentaria</a:t>
            </a:r>
          </a:p>
          <a:p>
            <a:endParaRPr lang="es-ES_tradnl" dirty="0"/>
          </a:p>
        </p:txBody>
      </p:sp>
      <p:cxnSp>
        <p:nvCxnSpPr>
          <p:cNvPr id="27" name="Straight Connector 26"/>
          <p:cNvCxnSpPr/>
          <p:nvPr/>
        </p:nvCxnSpPr>
        <p:spPr>
          <a:xfrm>
            <a:off x="1624299" y="676832"/>
            <a:ext cx="0" cy="610580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CA6C57A-ECD6-48E3-B7B5-7DBD446C8621}"/>
              </a:ext>
            </a:extLst>
          </p:cNvPr>
          <p:cNvPicPr>
            <a:picLocks noChangeAspect="1"/>
          </p:cNvPicPr>
          <p:nvPr/>
        </p:nvPicPr>
        <p:blipFill rotWithShape="1">
          <a:blip r:embed="rId6" cstate="print">
            <a:duotone>
              <a:schemeClr val="accent3">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r="47647" b="16755"/>
          <a:stretch/>
        </p:blipFill>
        <p:spPr>
          <a:xfrm>
            <a:off x="688376" y="885832"/>
            <a:ext cx="645941" cy="753201"/>
          </a:xfrm>
          <a:prstGeom prst="rect">
            <a:avLst/>
          </a:prstGeom>
        </p:spPr>
      </p:pic>
      <p:sp>
        <p:nvSpPr>
          <p:cNvPr id="17" name="TextBox 16">
            <a:extLst>
              <a:ext uri="{FF2B5EF4-FFF2-40B4-BE49-F238E27FC236}">
                <a16:creationId xmlns:a16="http://schemas.microsoft.com/office/drawing/2014/main" id="{44147097-B995-431C-9DA8-2A5CD9070D4C}"/>
              </a:ext>
            </a:extLst>
          </p:cNvPr>
          <p:cNvSpPr txBox="1"/>
          <p:nvPr/>
        </p:nvSpPr>
        <p:spPr>
          <a:xfrm>
            <a:off x="1759170" y="1057079"/>
            <a:ext cx="10432830" cy="553998"/>
          </a:xfrm>
          <a:prstGeom prst="rect">
            <a:avLst/>
          </a:prstGeom>
          <a:noFill/>
        </p:spPr>
        <p:txBody>
          <a:bodyPr wrap="square" rtlCol="0">
            <a:spAutoFit/>
          </a:bodyPr>
          <a:lstStyle/>
          <a:p>
            <a:r>
              <a:rPr lang="es-ES_tradnl" sz="3000" dirty="0"/>
              <a:t>El COVID-19 y las áreas en observación en el condado de King</a:t>
            </a:r>
          </a:p>
        </p:txBody>
      </p:sp>
    </p:spTree>
    <p:extLst>
      <p:ext uri="{BB962C8B-B14F-4D97-AF65-F5344CB8AC3E}">
        <p14:creationId xmlns:p14="http://schemas.microsoft.com/office/powerpoint/2010/main" val="384210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718910" y="1"/>
            <a:ext cx="52888" cy="685800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6201" y="141516"/>
            <a:ext cx="9467850" cy="707886"/>
          </a:xfrm>
          <a:prstGeom prst="rect">
            <a:avLst/>
          </a:prstGeom>
          <a:noFill/>
        </p:spPr>
        <p:txBody>
          <a:bodyPr wrap="square" rtlCol="0">
            <a:spAutoFit/>
          </a:bodyPr>
          <a:lstStyle/>
          <a:p>
            <a:r>
              <a:rPr lang="es-ES_tradnl" sz="20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Sobre: La colaboración de los Hospitales del condado de King por una comunidad más saludable (HHC)</a:t>
            </a:r>
          </a:p>
        </p:txBody>
      </p:sp>
      <p:cxnSp>
        <p:nvCxnSpPr>
          <p:cNvPr id="3" name="Straight Connector 2"/>
          <p:cNvCxnSpPr>
            <a:cxnSpLocks/>
          </p:cNvCxnSpPr>
          <p:nvPr/>
        </p:nvCxnSpPr>
        <p:spPr>
          <a:xfrm>
            <a:off x="0" y="929654"/>
            <a:ext cx="9726078" cy="0"/>
          </a:xfrm>
          <a:prstGeom prst="line">
            <a:avLst/>
          </a:prstGeom>
          <a:ln w="38100">
            <a:solidFill>
              <a:srgbClr val="B8DBE4"/>
            </a:solidFill>
          </a:ln>
        </p:spPr>
        <p:style>
          <a:lnRef idx="3">
            <a:schemeClr val="accent2"/>
          </a:lnRef>
          <a:fillRef idx="0">
            <a:schemeClr val="accent2"/>
          </a:fillRef>
          <a:effectRef idx="2">
            <a:schemeClr val="accent2"/>
          </a:effectRef>
          <a:fontRef idx="minor">
            <a:schemeClr val="tx1"/>
          </a:fontRef>
        </p:style>
      </p:cxnSp>
      <p:sp>
        <p:nvSpPr>
          <p:cNvPr id="7" name="Content Placeholder 7"/>
          <p:cNvSpPr txBox="1">
            <a:spLocks/>
          </p:cNvSpPr>
          <p:nvPr/>
        </p:nvSpPr>
        <p:spPr>
          <a:xfrm>
            <a:off x="316342" y="1009908"/>
            <a:ext cx="9160853" cy="5848091"/>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sz="2400" b="1" dirty="0"/>
              <a:t>Hospitales del condado de King por una comunidad más saludable, incluye:</a:t>
            </a:r>
            <a:endParaRPr lang="es-ES_tradnl" sz="500" dirty="0"/>
          </a:p>
          <a:p>
            <a:pPr marL="736600"/>
            <a:r>
              <a:rPr lang="es-ES_tradnl" sz="2200" dirty="0"/>
              <a:t>Salud pública - Seattle y el condado de King</a:t>
            </a:r>
          </a:p>
          <a:p>
            <a:pPr marL="736600"/>
            <a:r>
              <a:rPr lang="es-ES_tradnl" sz="2200" dirty="0"/>
              <a:t>10 hospitales/sistemas de servicios para la salud </a:t>
            </a:r>
          </a:p>
          <a:p>
            <a:pPr marL="736600"/>
            <a:r>
              <a:rPr lang="es-ES_tradnl" sz="2200" dirty="0"/>
              <a:t>Asociación de Hospitales del Estado de Washington</a:t>
            </a:r>
          </a:p>
          <a:p>
            <a:pPr marL="508000" indent="0">
              <a:buNone/>
            </a:pPr>
            <a:endParaRPr lang="es-ES_tradnl" sz="500" dirty="0"/>
          </a:p>
          <a:p>
            <a:pPr marL="0" indent="0">
              <a:buNone/>
            </a:pPr>
            <a:r>
              <a:rPr lang="es-ES_tradnl" sz="2200" b="1" dirty="0"/>
              <a:t>Evaluación conjunta sobre las necesidades de la salud de la comunidad (CHNA):</a:t>
            </a:r>
          </a:p>
          <a:p>
            <a:pPr marL="736600"/>
            <a:r>
              <a:rPr lang="es-ES_tradnl" sz="2200" dirty="0"/>
              <a:t>Debe cumplir con el requisito de las Disposiciones Tributarias de la Ley del Cuidado de Salud a Bajo Precio para que los hospitales que son no lucrativos (501c3) completen un informe de la CHNA cada 3 años</a:t>
            </a:r>
          </a:p>
          <a:p>
            <a:pPr marL="736600"/>
            <a:r>
              <a:rPr lang="es-ES_tradnl" sz="2200" dirty="0"/>
              <a:t>Los miembros del HHC crean sus propias estrategias de mejora de la salud de la comunidad basadas en los hallazgos del informe de la CHNA y la participación comunitaria </a:t>
            </a:r>
          </a:p>
          <a:p>
            <a:pPr marL="736600"/>
            <a:r>
              <a:rPr lang="es-ES_tradnl" sz="2200" dirty="0"/>
              <a:t>Reducir la duplicación de esfuerzos y solicitud de datos.</a:t>
            </a:r>
          </a:p>
          <a:p>
            <a:pPr marL="736600"/>
            <a:r>
              <a:rPr lang="es-ES_tradnl" sz="2200" dirty="0"/>
              <a:t>Crea oportunidades para que concuerden sus esfuerzos, aprender sobre las mejores prácticas e invertir colectivamente en datos, programas y políticas para promover la salud entre los habitantes del condado de King.</a:t>
            </a:r>
            <a:endParaRPr lang="es-ES_tradnl" sz="3000" b="1" dirty="0">
              <a:solidFill>
                <a:schemeClr val="accent4">
                  <a:lumMod val="75000"/>
                </a:schemeClr>
              </a:solidFill>
            </a:endParaRPr>
          </a:p>
        </p:txBody>
      </p:sp>
      <p:pic>
        <p:nvPicPr>
          <p:cNvPr id="4" name="Picture 3">
            <a:extLst>
              <a:ext uri="{FF2B5EF4-FFF2-40B4-BE49-F238E27FC236}">
                <a16:creationId xmlns:a16="http://schemas.microsoft.com/office/drawing/2014/main" id="{2444AE40-CE1D-4574-A702-2ADD301B58B0}"/>
              </a:ext>
            </a:extLst>
          </p:cNvPr>
          <p:cNvPicPr>
            <a:picLocks noChangeAspect="1"/>
          </p:cNvPicPr>
          <p:nvPr/>
        </p:nvPicPr>
        <p:blipFill rotWithShape="1">
          <a:blip r:embed="rId3"/>
          <a:srcRect b="878"/>
          <a:stretch/>
        </p:blipFill>
        <p:spPr>
          <a:xfrm>
            <a:off x="9920384" y="670877"/>
            <a:ext cx="2143125" cy="6136881"/>
          </a:xfrm>
          <a:prstGeom prst="rect">
            <a:avLst/>
          </a:prstGeom>
        </p:spPr>
      </p:pic>
    </p:spTree>
    <p:extLst>
      <p:ext uri="{BB962C8B-B14F-4D97-AF65-F5344CB8AC3E}">
        <p14:creationId xmlns:p14="http://schemas.microsoft.com/office/powerpoint/2010/main" val="116658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9">
            <a:extLst>
              <a:ext uri="{FF2B5EF4-FFF2-40B4-BE49-F238E27FC236}">
                <a16:creationId xmlns:a16="http://schemas.microsoft.com/office/drawing/2014/main" id="{020D9E21-D2D6-48D2-BFF9-798D57E6870E}"/>
              </a:ext>
            </a:extLst>
          </p:cNvPr>
          <p:cNvSpPr/>
          <p:nvPr/>
        </p:nvSpPr>
        <p:spPr>
          <a:xfrm>
            <a:off x="0" y="631372"/>
            <a:ext cx="2861954" cy="6226628"/>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8BF221B5-43A4-4AAB-A7D2-D0BD937D3FFA}"/>
              </a:ext>
            </a:extLst>
          </p:cNvPr>
          <p:cNvCxnSpPr/>
          <p:nvPr/>
        </p:nvCxnSpPr>
        <p:spPr>
          <a:xfrm>
            <a:off x="0" y="631371"/>
            <a:ext cx="12192000" cy="0"/>
          </a:xfrm>
          <a:prstGeom prst="line">
            <a:avLst/>
          </a:prstGeom>
          <a:ln w="38100">
            <a:solidFill>
              <a:srgbClr val="B8DBE4"/>
            </a:solidFill>
          </a:ln>
        </p:spPr>
        <p:style>
          <a:lnRef idx="3">
            <a:schemeClr val="accent2"/>
          </a:lnRef>
          <a:fillRef idx="0">
            <a:schemeClr val="accent2"/>
          </a:fillRef>
          <a:effectRef idx="2">
            <a:schemeClr val="accent2"/>
          </a:effectRef>
          <a:fontRef idx="minor">
            <a:schemeClr val="tx1"/>
          </a:fontRef>
        </p:style>
      </p:cxnSp>
      <p:sp>
        <p:nvSpPr>
          <p:cNvPr id="28" name="TextBox 27">
            <a:extLst>
              <a:ext uri="{FF2B5EF4-FFF2-40B4-BE49-F238E27FC236}">
                <a16:creationId xmlns:a16="http://schemas.microsoft.com/office/drawing/2014/main" id="{14702EF6-6527-4D35-8348-EDBEA78A81A4}"/>
              </a:ext>
            </a:extLst>
          </p:cNvPr>
          <p:cNvSpPr txBox="1"/>
          <p:nvPr/>
        </p:nvSpPr>
        <p:spPr>
          <a:xfrm>
            <a:off x="76200" y="141516"/>
            <a:ext cx="11789229" cy="400110"/>
          </a:xfrm>
          <a:prstGeom prst="rect">
            <a:avLst/>
          </a:prstGeom>
          <a:noFill/>
        </p:spPr>
        <p:txBody>
          <a:bodyPr wrap="square" rtlCol="0">
            <a:spAutoFit/>
          </a:bodyPr>
          <a:lstStyle/>
          <a:p>
            <a:r>
              <a:rPr lang="es-ES_tradnl" sz="20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El COVID-19 en el condado de King</a:t>
            </a:r>
          </a:p>
        </p:txBody>
      </p:sp>
      <p:sp>
        <p:nvSpPr>
          <p:cNvPr id="9" name="TextBox 8">
            <a:extLst>
              <a:ext uri="{FF2B5EF4-FFF2-40B4-BE49-F238E27FC236}">
                <a16:creationId xmlns:a16="http://schemas.microsoft.com/office/drawing/2014/main" id="{3E9B88FE-4D33-408E-97C3-33B7E9379CE2}"/>
              </a:ext>
            </a:extLst>
          </p:cNvPr>
          <p:cNvSpPr txBox="1"/>
          <p:nvPr/>
        </p:nvSpPr>
        <p:spPr>
          <a:xfrm>
            <a:off x="78778" y="752741"/>
            <a:ext cx="2785753" cy="5940088"/>
          </a:xfrm>
          <a:prstGeom prst="rect">
            <a:avLst/>
          </a:prstGeom>
          <a:noFill/>
        </p:spPr>
        <p:txBody>
          <a:bodyPr wrap="square" rtlCol="0">
            <a:spAutoFit/>
          </a:bodyPr>
          <a:lstStyle/>
          <a:p>
            <a:r>
              <a:rPr lang="es-ES_tradnl" sz="2000" dirty="0"/>
              <a:t>El COVID-19 ha afectado de manera desproporcionada a las comunidades de color y a los habitantes que viven en el sur del condado de King.</a:t>
            </a:r>
          </a:p>
          <a:p>
            <a:endParaRPr lang="es-ES_tradnl" sz="2000" dirty="0"/>
          </a:p>
          <a:p>
            <a:r>
              <a:rPr lang="es-ES_tradnl" sz="2000" dirty="0"/>
              <a:t>Las comunidades de color tienen una representación muy elevada en casos del COVID-19, en muertes, hospitalizaciones y es también más probable que se vean afectadas negativamente por las estrategias de mitigación de la comunidad.</a:t>
            </a:r>
          </a:p>
        </p:txBody>
      </p:sp>
      <p:sp>
        <p:nvSpPr>
          <p:cNvPr id="8" name="TextBox 7">
            <a:extLst>
              <a:ext uri="{FF2B5EF4-FFF2-40B4-BE49-F238E27FC236}">
                <a16:creationId xmlns:a16="http://schemas.microsoft.com/office/drawing/2014/main" id="{825113EB-634C-4FD4-BE06-747EBF6167CE}"/>
              </a:ext>
            </a:extLst>
          </p:cNvPr>
          <p:cNvSpPr txBox="1"/>
          <p:nvPr/>
        </p:nvSpPr>
        <p:spPr>
          <a:xfrm>
            <a:off x="7472548" y="1654249"/>
            <a:ext cx="4643252" cy="323165"/>
          </a:xfrm>
          <a:prstGeom prst="rect">
            <a:avLst/>
          </a:prstGeom>
          <a:noFill/>
        </p:spPr>
        <p:txBody>
          <a:bodyPr wrap="square" rtlCol="0">
            <a:spAutoFit/>
          </a:bodyPr>
          <a:lstStyle/>
          <a:p>
            <a:r>
              <a:rPr lang="es-ES_tradnl" sz="1500" b="1" dirty="0"/>
              <a:t>Muertes por COVID-19 (hasta el 5/3/21)</a:t>
            </a:r>
          </a:p>
        </p:txBody>
      </p:sp>
      <p:sp>
        <p:nvSpPr>
          <p:cNvPr id="15" name="TextBox 14">
            <a:extLst>
              <a:ext uri="{FF2B5EF4-FFF2-40B4-BE49-F238E27FC236}">
                <a16:creationId xmlns:a16="http://schemas.microsoft.com/office/drawing/2014/main" id="{E9A97E12-E4E8-48DA-92F9-85E44292BA87}"/>
              </a:ext>
            </a:extLst>
          </p:cNvPr>
          <p:cNvSpPr txBox="1"/>
          <p:nvPr/>
        </p:nvSpPr>
        <p:spPr>
          <a:xfrm>
            <a:off x="2814338" y="1654249"/>
            <a:ext cx="4643252" cy="323165"/>
          </a:xfrm>
          <a:prstGeom prst="rect">
            <a:avLst/>
          </a:prstGeom>
          <a:noFill/>
        </p:spPr>
        <p:txBody>
          <a:bodyPr wrap="square" rtlCol="0">
            <a:spAutoFit/>
          </a:bodyPr>
          <a:lstStyle/>
          <a:p>
            <a:r>
              <a:rPr lang="es-ES_tradnl" sz="1500" b="1" dirty="0"/>
              <a:t>Casos confirmados de COVID-19 (hasta el 5/3/21)</a:t>
            </a:r>
          </a:p>
        </p:txBody>
      </p:sp>
      <p:sp>
        <p:nvSpPr>
          <p:cNvPr id="2" name="TextBox 1">
            <a:extLst>
              <a:ext uri="{FF2B5EF4-FFF2-40B4-BE49-F238E27FC236}">
                <a16:creationId xmlns:a16="http://schemas.microsoft.com/office/drawing/2014/main" id="{6909EE5B-94A8-45BF-8737-8DDC92DDB67C}"/>
              </a:ext>
            </a:extLst>
          </p:cNvPr>
          <p:cNvSpPr txBox="1"/>
          <p:nvPr/>
        </p:nvSpPr>
        <p:spPr>
          <a:xfrm>
            <a:off x="5403273" y="6226629"/>
            <a:ext cx="6680591" cy="507831"/>
          </a:xfrm>
          <a:prstGeom prst="rect">
            <a:avLst/>
          </a:prstGeom>
          <a:noFill/>
        </p:spPr>
        <p:txBody>
          <a:bodyPr wrap="square" rtlCol="0">
            <a:spAutoFit/>
          </a:bodyPr>
          <a:lstStyle/>
          <a:p>
            <a:pPr algn="r"/>
            <a:r>
              <a:rPr lang="es-ES_tradnl" sz="1500" b="1" dirty="0"/>
              <a:t>Para obtener los datos más recientes, consulte el panel en: </a:t>
            </a:r>
          </a:p>
          <a:p>
            <a:pPr algn="r"/>
            <a:r>
              <a:rPr lang="es-ES_tradnl" sz="1200" dirty="0">
                <a:hlinkClick r:id="rId3"/>
              </a:rPr>
              <a:t>https://kingcounty.gov/depts/health/covid-19/data/race-ethnicity.aspx</a:t>
            </a:r>
            <a:r>
              <a:rPr lang="es-ES_tradnl" sz="1200" dirty="0"/>
              <a:t> </a:t>
            </a:r>
            <a:r>
              <a:rPr lang="es-ES_tradnl" sz="1200" dirty="0">
                <a:solidFill>
                  <a:srgbClr val="000000"/>
                </a:solidFill>
                <a:latin typeface="MyriadPro-Light"/>
              </a:rPr>
              <a:t>[la página web está en inglés]</a:t>
            </a:r>
            <a:r>
              <a:rPr lang="es-ES_tradnl" sz="1200" dirty="0"/>
              <a:t> </a:t>
            </a:r>
          </a:p>
        </p:txBody>
      </p:sp>
      <p:pic>
        <p:nvPicPr>
          <p:cNvPr id="3" name="Picture 2">
            <a:extLst>
              <a:ext uri="{FF2B5EF4-FFF2-40B4-BE49-F238E27FC236}">
                <a16:creationId xmlns:a16="http://schemas.microsoft.com/office/drawing/2014/main" id="{ED49F70F-8D0C-487E-ADF7-9C9395832179}"/>
              </a:ext>
            </a:extLst>
          </p:cNvPr>
          <p:cNvPicPr>
            <a:picLocks noChangeAspect="1"/>
          </p:cNvPicPr>
          <p:nvPr/>
        </p:nvPicPr>
        <p:blipFill>
          <a:blip r:embed="rId4"/>
          <a:stretch>
            <a:fillRect/>
          </a:stretch>
        </p:blipFill>
        <p:spPr>
          <a:xfrm>
            <a:off x="2877344" y="1977415"/>
            <a:ext cx="9314656" cy="3520148"/>
          </a:xfrm>
          <a:prstGeom prst="rect">
            <a:avLst/>
          </a:prstGeom>
        </p:spPr>
      </p:pic>
    </p:spTree>
    <p:extLst>
      <p:ext uri="{BB962C8B-B14F-4D97-AF65-F5344CB8AC3E}">
        <p14:creationId xmlns:p14="http://schemas.microsoft.com/office/powerpoint/2010/main" val="9705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8442B2E-CD31-46C2-B8BC-A628CC6BC5B3}"/>
              </a:ext>
            </a:extLst>
          </p:cNvPr>
          <p:cNvSpPr/>
          <p:nvPr/>
        </p:nvSpPr>
        <p:spPr>
          <a:xfrm>
            <a:off x="166634" y="914815"/>
            <a:ext cx="3100441" cy="27252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_tradnl" b="1" dirty="0">
                <a:solidFill>
                  <a:schemeClr val="tx1"/>
                </a:solidFill>
              </a:rPr>
              <a:t>Desempleo</a:t>
            </a:r>
          </a:p>
        </p:txBody>
      </p:sp>
      <p:sp>
        <p:nvSpPr>
          <p:cNvPr id="17" name="Rectangle 16">
            <a:extLst>
              <a:ext uri="{FF2B5EF4-FFF2-40B4-BE49-F238E27FC236}">
                <a16:creationId xmlns:a16="http://schemas.microsoft.com/office/drawing/2014/main" id="{99104E43-F06B-4098-9A31-0E77B758790E}"/>
              </a:ext>
            </a:extLst>
          </p:cNvPr>
          <p:cNvSpPr/>
          <p:nvPr/>
        </p:nvSpPr>
        <p:spPr>
          <a:xfrm>
            <a:off x="3714750" y="903753"/>
            <a:ext cx="3100441" cy="27252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_tradnl" b="1" dirty="0">
                <a:solidFill>
                  <a:schemeClr val="tx1"/>
                </a:solidFill>
              </a:rPr>
              <a:t>Inseguridad alimentaria</a:t>
            </a:r>
          </a:p>
        </p:txBody>
      </p:sp>
      <p:sp>
        <p:nvSpPr>
          <p:cNvPr id="18" name="Rectangle 17">
            <a:extLst>
              <a:ext uri="{FF2B5EF4-FFF2-40B4-BE49-F238E27FC236}">
                <a16:creationId xmlns:a16="http://schemas.microsoft.com/office/drawing/2014/main" id="{DF4D09E5-1F68-43B8-856D-3B8E972412E7}"/>
              </a:ext>
            </a:extLst>
          </p:cNvPr>
          <p:cNvSpPr/>
          <p:nvPr/>
        </p:nvSpPr>
        <p:spPr>
          <a:xfrm>
            <a:off x="166635" y="3972340"/>
            <a:ext cx="3100441" cy="27252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_tradnl" b="1" dirty="0">
                <a:solidFill>
                  <a:schemeClr val="tx1"/>
                </a:solidFill>
              </a:rPr>
              <a:t>Acceso a servicios del cuidado de la salud</a:t>
            </a:r>
          </a:p>
        </p:txBody>
      </p:sp>
      <p:sp>
        <p:nvSpPr>
          <p:cNvPr id="19" name="Rectangle 18">
            <a:extLst>
              <a:ext uri="{FF2B5EF4-FFF2-40B4-BE49-F238E27FC236}">
                <a16:creationId xmlns:a16="http://schemas.microsoft.com/office/drawing/2014/main" id="{B041F69B-8F12-424A-97ED-9FCAB8896CBF}"/>
              </a:ext>
            </a:extLst>
          </p:cNvPr>
          <p:cNvSpPr/>
          <p:nvPr/>
        </p:nvSpPr>
        <p:spPr>
          <a:xfrm>
            <a:off x="3714750" y="3972340"/>
            <a:ext cx="3100441" cy="27252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_tradnl" b="1" dirty="0">
                <a:solidFill>
                  <a:schemeClr val="tx1"/>
                </a:solidFill>
              </a:rPr>
              <a:t>Salud mental y conductual</a:t>
            </a:r>
          </a:p>
        </p:txBody>
      </p:sp>
      <p:sp>
        <p:nvSpPr>
          <p:cNvPr id="4" name="Rectangle 3">
            <a:extLst>
              <a:ext uri="{FF2B5EF4-FFF2-40B4-BE49-F238E27FC236}">
                <a16:creationId xmlns:a16="http://schemas.microsoft.com/office/drawing/2014/main" id="{F0C5FF6C-A62E-4518-964E-EAA740191BF2}"/>
              </a:ext>
            </a:extLst>
          </p:cNvPr>
          <p:cNvSpPr/>
          <p:nvPr/>
        </p:nvSpPr>
        <p:spPr>
          <a:xfrm>
            <a:off x="7003266" y="631371"/>
            <a:ext cx="5188734" cy="6324808"/>
          </a:xfrm>
          <a:prstGeom prst="rect">
            <a:avLst/>
          </a:prstGeom>
        </p:spPr>
        <p:txBody>
          <a:bodyPr wrap="square">
            <a:spAutoFit/>
          </a:bodyPr>
          <a:lstStyle/>
          <a:p>
            <a:r>
              <a:rPr lang="es-ES_tradnl" sz="1500" b="1" dirty="0">
                <a:solidFill>
                  <a:srgbClr val="3E6F89"/>
                </a:solidFill>
                <a:latin typeface="MyriadPro-Bold" panose="020B0703030403020204" pitchFamily="34" charset="0"/>
              </a:rPr>
              <a:t>El panel de información del COVID-19 del condado de King </a:t>
            </a:r>
            <a:r>
              <a:rPr lang="es-ES_tradnl" sz="1500" b="1" dirty="0">
                <a:solidFill>
                  <a:srgbClr val="000000"/>
                </a:solidFill>
                <a:latin typeface="MyriadPro-Bold" panose="020B0703030403020204" pitchFamily="34" charset="0"/>
              </a:rPr>
              <a:t>incluye:</a:t>
            </a:r>
          </a:p>
          <a:p>
            <a:r>
              <a:rPr lang="es-ES_tradnl" sz="1500" dirty="0">
                <a:solidFill>
                  <a:schemeClr val="tx1">
                    <a:lumMod val="75000"/>
                    <a:lumOff val="25000"/>
                  </a:schemeClr>
                </a:solidFill>
                <a:latin typeface="MyriadPro-Light"/>
              </a:rPr>
              <a:t>• </a:t>
            </a:r>
            <a:r>
              <a:rPr lang="es-ES_tradnl" sz="1500" dirty="0">
                <a:latin typeface="MyriadPro-Light"/>
              </a:rPr>
              <a:t>Panel de información de raza/etnia</a:t>
            </a:r>
          </a:p>
          <a:p>
            <a:r>
              <a:rPr lang="es-ES_tradnl" sz="1500" dirty="0">
                <a:latin typeface="MyriadPro-Light"/>
              </a:rPr>
              <a:t>• Panel de impacto económico, social y de salud general</a:t>
            </a:r>
          </a:p>
          <a:p>
            <a:r>
              <a:rPr lang="es-ES_tradnl" sz="1500" dirty="0">
                <a:latin typeface="MyriadPro-Light"/>
              </a:rPr>
              <a:t>• Seguro médico y acceso a servicios de atención médica</a:t>
            </a:r>
          </a:p>
          <a:p>
            <a:r>
              <a:rPr lang="es-ES_tradnl" sz="1500" dirty="0">
                <a:latin typeface="MyriadPro-Light"/>
              </a:rPr>
              <a:t>• Violencia familiar</a:t>
            </a:r>
          </a:p>
          <a:p>
            <a:r>
              <a:rPr lang="es-ES_tradnl" sz="1500" dirty="0">
                <a:latin typeface="MyriadPro-Light"/>
              </a:rPr>
              <a:t>• Llamadas al 2-1-1 para identificar las necesidades de la comunidad</a:t>
            </a:r>
          </a:p>
          <a:p>
            <a:r>
              <a:rPr lang="es-ES_tradnl" sz="1500" dirty="0">
                <a:latin typeface="MyriadPro-Light"/>
              </a:rPr>
              <a:t>• Necesidades y servicios de salud conductual</a:t>
            </a:r>
          </a:p>
          <a:p>
            <a:r>
              <a:rPr lang="es-ES_tradnl" sz="1500" dirty="0">
                <a:latin typeface="MyriadPro-Light"/>
              </a:rPr>
              <a:t>• Tráfico diario</a:t>
            </a:r>
          </a:p>
          <a:p>
            <a:r>
              <a:rPr lang="es-ES_tradnl" sz="1500" dirty="0">
                <a:latin typeface="MyriadPro-Light"/>
              </a:rPr>
              <a:t>• Inseguridad alimentaria</a:t>
            </a:r>
          </a:p>
          <a:p>
            <a:r>
              <a:rPr lang="es-ES_tradnl" sz="1500" dirty="0">
                <a:latin typeface="MyriadPro-Light"/>
              </a:rPr>
              <a:t>• Demandas de desempleo</a:t>
            </a:r>
          </a:p>
          <a:p>
            <a:pPr marL="171450" indent="-171450"/>
            <a:r>
              <a:rPr lang="es-ES_tradnl" sz="1500" dirty="0">
                <a:latin typeface="MyriadPro-Light"/>
              </a:rPr>
              <a:t>• Programa de Prevención de desalojos y asistencia de alquiler del condado de King</a:t>
            </a:r>
          </a:p>
          <a:p>
            <a:endParaRPr lang="es-ES_tradnl" sz="1500" dirty="0">
              <a:solidFill>
                <a:srgbClr val="0045D7"/>
              </a:solidFill>
              <a:latin typeface="MyriadPro-Light"/>
            </a:endParaRPr>
          </a:p>
          <a:p>
            <a:r>
              <a:rPr lang="es-ES_tradnl" sz="1500" b="1" dirty="0">
                <a:solidFill>
                  <a:srgbClr val="3E6F89"/>
                </a:solidFill>
                <a:latin typeface="MyriadPro-Bold" panose="020B0703030403020204" pitchFamily="34" charset="0"/>
              </a:rPr>
              <a:t>Los informes e infografías relacionados con COVID-19 </a:t>
            </a:r>
            <a:r>
              <a:rPr lang="es-ES_tradnl" sz="1500" b="1" dirty="0">
                <a:solidFill>
                  <a:srgbClr val="000000"/>
                </a:solidFill>
                <a:latin typeface="MyriadPro-Bold" panose="020B0703030403020204" pitchFamily="34" charset="0"/>
              </a:rPr>
              <a:t>incluyen:</a:t>
            </a:r>
          </a:p>
          <a:p>
            <a:r>
              <a:rPr lang="es-ES_tradnl" sz="1500" dirty="0">
                <a:solidFill>
                  <a:schemeClr val="tx1">
                    <a:lumMod val="75000"/>
                    <a:lumOff val="25000"/>
                  </a:schemeClr>
                </a:solidFill>
                <a:latin typeface="MyriadPro-Light"/>
              </a:rPr>
              <a:t>•</a:t>
            </a:r>
            <a:r>
              <a:rPr lang="es-ES_tradnl" sz="1500" dirty="0">
                <a:solidFill>
                  <a:srgbClr val="68E214"/>
                </a:solidFill>
                <a:latin typeface="MyriadPro-Light"/>
              </a:rPr>
              <a:t> </a:t>
            </a:r>
            <a:r>
              <a:rPr lang="es-ES_tradnl" sz="1500" dirty="0">
                <a:solidFill>
                  <a:srgbClr val="000000"/>
                </a:solidFill>
                <a:latin typeface="MyriadPro-Light"/>
              </a:rPr>
              <a:t>Acceso a computadora y a Internet en el condado de King</a:t>
            </a:r>
          </a:p>
          <a:p>
            <a:r>
              <a:rPr lang="es-ES_tradnl" sz="1500" dirty="0">
                <a:solidFill>
                  <a:schemeClr val="tx1">
                    <a:lumMod val="75000"/>
                    <a:lumOff val="25000"/>
                  </a:schemeClr>
                </a:solidFill>
                <a:latin typeface="MyriadPro-Light"/>
              </a:rPr>
              <a:t>• </a:t>
            </a:r>
            <a:r>
              <a:rPr lang="es-ES_tradnl" sz="1500" dirty="0">
                <a:solidFill>
                  <a:srgbClr val="000000"/>
                </a:solidFill>
                <a:latin typeface="MyriadPro-Light"/>
              </a:rPr>
              <a:t>Impactos económicos, sociales y de salud en general</a:t>
            </a:r>
          </a:p>
          <a:p>
            <a:r>
              <a:rPr lang="es-ES_tradnl" sz="1500" dirty="0">
                <a:solidFill>
                  <a:schemeClr val="tx1">
                    <a:lumMod val="75000"/>
                    <a:lumOff val="25000"/>
                  </a:schemeClr>
                </a:solidFill>
                <a:latin typeface="MyriadPro-Light"/>
              </a:rPr>
              <a:t>• </a:t>
            </a:r>
            <a:r>
              <a:rPr lang="es-ES_tradnl" sz="1500" dirty="0">
                <a:solidFill>
                  <a:srgbClr val="000000"/>
                </a:solidFill>
                <a:latin typeface="MyriadPro-Light"/>
              </a:rPr>
              <a:t>Aumento de las necesidades alimentarias</a:t>
            </a:r>
          </a:p>
          <a:p>
            <a:r>
              <a:rPr lang="es-ES_tradnl" sz="1500" dirty="0">
                <a:solidFill>
                  <a:schemeClr val="tx1">
                    <a:lumMod val="75000"/>
                    <a:lumOff val="25000"/>
                  </a:schemeClr>
                </a:solidFill>
                <a:latin typeface="MyriadPro-Light"/>
              </a:rPr>
              <a:t>•</a:t>
            </a:r>
            <a:r>
              <a:rPr lang="es-ES_tradnl" sz="1500" dirty="0">
                <a:solidFill>
                  <a:srgbClr val="68E214"/>
                </a:solidFill>
                <a:latin typeface="MyriadPro-Light"/>
              </a:rPr>
              <a:t> </a:t>
            </a:r>
            <a:r>
              <a:rPr lang="es-ES_tradnl" sz="1500" dirty="0">
                <a:solidFill>
                  <a:srgbClr val="000000"/>
                </a:solidFill>
                <a:latin typeface="MyriadPro-Light"/>
              </a:rPr>
              <a:t>Necesidades y servicios de salud conductual</a:t>
            </a:r>
          </a:p>
          <a:p>
            <a:r>
              <a:rPr lang="es-ES_tradnl" sz="1500" dirty="0">
                <a:solidFill>
                  <a:schemeClr val="tx1">
                    <a:lumMod val="75000"/>
                    <a:lumOff val="25000"/>
                  </a:schemeClr>
                </a:solidFill>
                <a:latin typeface="MyriadPro-Light"/>
              </a:rPr>
              <a:t>• </a:t>
            </a:r>
            <a:r>
              <a:rPr lang="es-ES_tradnl" sz="1500" dirty="0">
                <a:solidFill>
                  <a:srgbClr val="000000"/>
                </a:solidFill>
                <a:latin typeface="MyriadPro-Light"/>
              </a:rPr>
              <a:t>Cambios en los patrones de transporte</a:t>
            </a:r>
          </a:p>
          <a:p>
            <a:r>
              <a:rPr lang="es-ES_tradnl" sz="1500" dirty="0">
                <a:solidFill>
                  <a:schemeClr val="tx1">
                    <a:lumMod val="75000"/>
                    <a:lumOff val="25000"/>
                  </a:schemeClr>
                </a:solidFill>
                <a:latin typeface="MyriadPro-Light"/>
              </a:rPr>
              <a:t>•</a:t>
            </a:r>
            <a:r>
              <a:rPr lang="es-ES_tradnl" sz="1500" dirty="0">
                <a:solidFill>
                  <a:srgbClr val="68E214"/>
                </a:solidFill>
                <a:latin typeface="MyriadPro-Light"/>
              </a:rPr>
              <a:t> </a:t>
            </a:r>
            <a:r>
              <a:rPr lang="es-ES_tradnl" sz="1500" dirty="0">
                <a:solidFill>
                  <a:srgbClr val="000000"/>
                </a:solidFill>
                <a:latin typeface="MyriadPro-Light"/>
              </a:rPr>
              <a:t>Demandas de desempleo</a:t>
            </a:r>
          </a:p>
          <a:p>
            <a:endParaRPr lang="es-ES_tradnl" sz="1500" dirty="0">
              <a:solidFill>
                <a:srgbClr val="000000"/>
              </a:solidFill>
              <a:latin typeface="MyriadPro-Light"/>
            </a:endParaRPr>
          </a:p>
          <a:p>
            <a:pPr algn="r"/>
            <a:r>
              <a:rPr lang="es-ES_tradnl" sz="1500" b="1" dirty="0">
                <a:solidFill>
                  <a:srgbClr val="000000"/>
                </a:solidFill>
                <a:latin typeface="MyriadPro-Light"/>
              </a:rPr>
              <a:t>Para ver datos más recientes y adicionales, los paneles de información del COVID-19 tienen enlaces en la página 14: </a:t>
            </a:r>
          </a:p>
          <a:p>
            <a:pPr algn="r"/>
            <a:r>
              <a:rPr lang="es-ES_tradnl" sz="1500" dirty="0">
                <a:solidFill>
                  <a:srgbClr val="000000"/>
                </a:solidFill>
                <a:latin typeface="MyriadPro-Light"/>
                <a:hlinkClick r:id="rId3"/>
              </a:rPr>
              <a:t>2021/22 CHNA Report</a:t>
            </a:r>
            <a:r>
              <a:rPr lang="es-ES_tradnl" sz="1500" dirty="0">
                <a:solidFill>
                  <a:srgbClr val="000000"/>
                </a:solidFill>
                <a:latin typeface="MyriadPro-Light"/>
              </a:rPr>
              <a:t> [sitio web en inglés] </a:t>
            </a:r>
          </a:p>
        </p:txBody>
      </p:sp>
      <p:pic>
        <p:nvPicPr>
          <p:cNvPr id="20" name="Picture 19">
            <a:extLst>
              <a:ext uri="{FF2B5EF4-FFF2-40B4-BE49-F238E27FC236}">
                <a16:creationId xmlns:a16="http://schemas.microsoft.com/office/drawing/2014/main" id="{1CB23263-6507-43C8-86CB-68C4CBD3374E}"/>
              </a:ext>
            </a:extLst>
          </p:cNvPr>
          <p:cNvPicPr>
            <a:picLocks noChangeAspect="1"/>
          </p:cNvPicPr>
          <p:nvPr/>
        </p:nvPicPr>
        <p:blipFill>
          <a:blip r:embed="rId4">
            <a:clrChange>
              <a:clrFrom>
                <a:srgbClr val="FAFAFA"/>
              </a:clrFrom>
              <a:clrTo>
                <a:srgbClr val="FAFAFA">
                  <a:alpha val="0"/>
                </a:srgbClr>
              </a:clrTo>
            </a:clrChange>
          </a:blip>
          <a:stretch>
            <a:fillRect/>
          </a:stretch>
        </p:blipFill>
        <p:spPr>
          <a:xfrm>
            <a:off x="826161" y="4897024"/>
            <a:ext cx="1781386" cy="1402368"/>
          </a:xfrm>
          <a:prstGeom prst="rect">
            <a:avLst/>
          </a:prstGeom>
        </p:spPr>
      </p:pic>
      <p:pic>
        <p:nvPicPr>
          <p:cNvPr id="21" name="Picture 20">
            <a:extLst>
              <a:ext uri="{FF2B5EF4-FFF2-40B4-BE49-F238E27FC236}">
                <a16:creationId xmlns:a16="http://schemas.microsoft.com/office/drawing/2014/main" id="{0C77F3BA-4BAE-4BEB-8B0F-5D0FDB5BE420}"/>
              </a:ext>
            </a:extLst>
          </p:cNvPr>
          <p:cNvPicPr>
            <a:picLocks noChangeAspect="1"/>
          </p:cNvPicPr>
          <p:nvPr/>
        </p:nvPicPr>
        <p:blipFill>
          <a:blip r:embed="rId5">
            <a:clrChange>
              <a:clrFrom>
                <a:srgbClr val="FAFAFA"/>
              </a:clrFrom>
              <a:clrTo>
                <a:srgbClr val="FAFAFA">
                  <a:alpha val="0"/>
                </a:srgbClr>
              </a:clrTo>
            </a:clrChange>
            <a:duotone>
              <a:prstClr val="black"/>
              <a:schemeClr val="tx2">
                <a:tint val="45000"/>
                <a:satMod val="400000"/>
              </a:schemeClr>
            </a:duotone>
          </a:blip>
          <a:stretch>
            <a:fillRect/>
          </a:stretch>
        </p:blipFill>
        <p:spPr>
          <a:xfrm>
            <a:off x="4557739" y="4865880"/>
            <a:ext cx="1414462" cy="1433512"/>
          </a:xfrm>
          <a:prstGeom prst="rect">
            <a:avLst/>
          </a:prstGeom>
        </p:spPr>
      </p:pic>
      <p:pic>
        <p:nvPicPr>
          <p:cNvPr id="23" name="Picture 22">
            <a:extLst>
              <a:ext uri="{FF2B5EF4-FFF2-40B4-BE49-F238E27FC236}">
                <a16:creationId xmlns:a16="http://schemas.microsoft.com/office/drawing/2014/main" id="{2004226F-915E-407D-8682-85279C4DAAA4}"/>
              </a:ext>
            </a:extLst>
          </p:cNvPr>
          <p:cNvPicPr>
            <a:picLocks noChangeAspect="1"/>
          </p:cNvPicPr>
          <p:nvPr/>
        </p:nvPicPr>
        <p:blipFill>
          <a:blip r:embed="rId6">
            <a:clrChange>
              <a:clrFrom>
                <a:srgbClr val="FAFAFA"/>
              </a:clrFrom>
              <a:clrTo>
                <a:srgbClr val="FAFAFA">
                  <a:alpha val="0"/>
                </a:srgbClr>
              </a:clrTo>
            </a:clrChange>
          </a:blip>
          <a:stretch>
            <a:fillRect/>
          </a:stretch>
        </p:blipFill>
        <p:spPr>
          <a:xfrm>
            <a:off x="4369663" y="1489374"/>
            <a:ext cx="1790614" cy="1818505"/>
          </a:xfrm>
          <a:prstGeom prst="rect">
            <a:avLst/>
          </a:prstGeom>
        </p:spPr>
      </p:pic>
      <p:pic>
        <p:nvPicPr>
          <p:cNvPr id="24" name="Picture 23">
            <a:extLst>
              <a:ext uri="{FF2B5EF4-FFF2-40B4-BE49-F238E27FC236}">
                <a16:creationId xmlns:a16="http://schemas.microsoft.com/office/drawing/2014/main" id="{13E67160-1080-4E54-A78D-65DB79E6F61A}"/>
              </a:ext>
            </a:extLst>
          </p:cNvPr>
          <p:cNvPicPr>
            <a:picLocks noChangeAspect="1"/>
          </p:cNvPicPr>
          <p:nvPr/>
        </p:nvPicPr>
        <p:blipFill>
          <a:blip r:embed="rId7">
            <a:clrChange>
              <a:clrFrom>
                <a:srgbClr val="FAFAFA"/>
              </a:clrFrom>
              <a:clrTo>
                <a:srgbClr val="FAFAFA">
                  <a:alpha val="0"/>
                </a:srgbClr>
              </a:clrTo>
            </a:clrChange>
            <a:duotone>
              <a:prstClr val="black"/>
              <a:schemeClr val="tx2">
                <a:tint val="45000"/>
                <a:satMod val="400000"/>
              </a:schemeClr>
            </a:duotone>
          </a:blip>
          <a:stretch>
            <a:fillRect/>
          </a:stretch>
        </p:blipFill>
        <p:spPr>
          <a:xfrm>
            <a:off x="288057" y="1799098"/>
            <a:ext cx="975697" cy="1037843"/>
          </a:xfrm>
          <a:prstGeom prst="rect">
            <a:avLst/>
          </a:prstGeom>
        </p:spPr>
      </p:pic>
      <p:pic>
        <p:nvPicPr>
          <p:cNvPr id="25" name="Picture 24">
            <a:extLst>
              <a:ext uri="{FF2B5EF4-FFF2-40B4-BE49-F238E27FC236}">
                <a16:creationId xmlns:a16="http://schemas.microsoft.com/office/drawing/2014/main" id="{A0E958D3-87BF-4B61-A941-EC2CFE9223D9}"/>
              </a:ext>
            </a:extLst>
          </p:cNvPr>
          <p:cNvPicPr>
            <a:picLocks noChangeAspect="1"/>
          </p:cNvPicPr>
          <p:nvPr/>
        </p:nvPicPr>
        <p:blipFill>
          <a:blip r:embed="rId8">
            <a:clrChange>
              <a:clrFrom>
                <a:srgbClr val="FAFAFA"/>
              </a:clrFrom>
              <a:clrTo>
                <a:srgbClr val="FAFAFA">
                  <a:alpha val="0"/>
                </a:srgbClr>
              </a:clrTo>
            </a:clrChange>
            <a:duotone>
              <a:prstClr val="black"/>
              <a:schemeClr val="tx2">
                <a:tint val="45000"/>
                <a:satMod val="400000"/>
              </a:schemeClr>
            </a:duotone>
          </a:blip>
          <a:stretch>
            <a:fillRect/>
          </a:stretch>
        </p:blipFill>
        <p:spPr>
          <a:xfrm>
            <a:off x="1112584" y="2251890"/>
            <a:ext cx="1197296" cy="1190040"/>
          </a:xfrm>
          <a:prstGeom prst="rect">
            <a:avLst/>
          </a:prstGeom>
        </p:spPr>
      </p:pic>
      <p:pic>
        <p:nvPicPr>
          <p:cNvPr id="26" name="Picture 25">
            <a:extLst>
              <a:ext uri="{FF2B5EF4-FFF2-40B4-BE49-F238E27FC236}">
                <a16:creationId xmlns:a16="http://schemas.microsoft.com/office/drawing/2014/main" id="{0024C137-FB22-4309-82E8-746B1F546B75}"/>
              </a:ext>
            </a:extLst>
          </p:cNvPr>
          <p:cNvPicPr>
            <a:picLocks noChangeAspect="1"/>
          </p:cNvPicPr>
          <p:nvPr/>
        </p:nvPicPr>
        <p:blipFill>
          <a:blip r:embed="rId9">
            <a:clrChange>
              <a:clrFrom>
                <a:srgbClr val="FAFAFA"/>
              </a:clrFrom>
              <a:clrTo>
                <a:srgbClr val="FAFAFA">
                  <a:alpha val="0"/>
                </a:srgbClr>
              </a:clrTo>
            </a:clrChange>
            <a:duotone>
              <a:prstClr val="black"/>
              <a:schemeClr val="tx2">
                <a:tint val="45000"/>
                <a:satMod val="400000"/>
              </a:schemeClr>
            </a:duotone>
          </a:blip>
          <a:stretch>
            <a:fillRect/>
          </a:stretch>
        </p:blipFill>
        <p:spPr>
          <a:xfrm>
            <a:off x="1013391" y="1326403"/>
            <a:ext cx="1188944" cy="980879"/>
          </a:xfrm>
          <a:prstGeom prst="rect">
            <a:avLst/>
          </a:prstGeom>
        </p:spPr>
      </p:pic>
      <p:pic>
        <p:nvPicPr>
          <p:cNvPr id="27" name="Picture 26">
            <a:extLst>
              <a:ext uri="{FF2B5EF4-FFF2-40B4-BE49-F238E27FC236}">
                <a16:creationId xmlns:a16="http://schemas.microsoft.com/office/drawing/2014/main" id="{6F30FDBC-620E-4AC5-AB44-E8C7C5196072}"/>
              </a:ext>
            </a:extLst>
          </p:cNvPr>
          <p:cNvPicPr>
            <a:picLocks noChangeAspect="1"/>
          </p:cNvPicPr>
          <p:nvPr/>
        </p:nvPicPr>
        <p:blipFill>
          <a:blip r:embed="rId10">
            <a:clrChange>
              <a:clrFrom>
                <a:srgbClr val="FAFAFA"/>
              </a:clrFrom>
              <a:clrTo>
                <a:srgbClr val="FAFAFA">
                  <a:alpha val="0"/>
                </a:srgbClr>
              </a:clrTo>
            </a:clrChange>
            <a:duotone>
              <a:prstClr val="black"/>
              <a:schemeClr val="tx2">
                <a:tint val="45000"/>
                <a:satMod val="400000"/>
              </a:schemeClr>
            </a:duotone>
          </a:blip>
          <a:stretch>
            <a:fillRect/>
          </a:stretch>
        </p:blipFill>
        <p:spPr>
          <a:xfrm>
            <a:off x="2032174" y="1900070"/>
            <a:ext cx="986718" cy="980879"/>
          </a:xfrm>
          <a:prstGeom prst="rect">
            <a:avLst/>
          </a:prstGeom>
        </p:spPr>
      </p:pic>
      <p:cxnSp>
        <p:nvCxnSpPr>
          <p:cNvPr id="22" name="Straight Connector 21">
            <a:extLst>
              <a:ext uri="{FF2B5EF4-FFF2-40B4-BE49-F238E27FC236}">
                <a16:creationId xmlns:a16="http://schemas.microsoft.com/office/drawing/2014/main" id="{8BF221B5-43A4-4AAB-A7D2-D0BD937D3FFA}"/>
              </a:ext>
            </a:extLst>
          </p:cNvPr>
          <p:cNvCxnSpPr/>
          <p:nvPr/>
        </p:nvCxnSpPr>
        <p:spPr>
          <a:xfrm>
            <a:off x="0" y="631371"/>
            <a:ext cx="12192000" cy="0"/>
          </a:xfrm>
          <a:prstGeom prst="line">
            <a:avLst/>
          </a:prstGeom>
          <a:ln w="38100">
            <a:solidFill>
              <a:srgbClr val="B8DBE4"/>
            </a:solidFill>
          </a:ln>
        </p:spPr>
        <p:style>
          <a:lnRef idx="3">
            <a:schemeClr val="accent2"/>
          </a:lnRef>
          <a:fillRef idx="0">
            <a:schemeClr val="accent2"/>
          </a:fillRef>
          <a:effectRef idx="2">
            <a:schemeClr val="accent2"/>
          </a:effectRef>
          <a:fontRef idx="minor">
            <a:schemeClr val="tx1"/>
          </a:fontRef>
        </p:style>
      </p:cxnSp>
      <p:sp>
        <p:nvSpPr>
          <p:cNvPr id="28" name="TextBox 27">
            <a:extLst>
              <a:ext uri="{FF2B5EF4-FFF2-40B4-BE49-F238E27FC236}">
                <a16:creationId xmlns:a16="http://schemas.microsoft.com/office/drawing/2014/main" id="{14702EF6-6527-4D35-8348-EDBEA78A81A4}"/>
              </a:ext>
            </a:extLst>
          </p:cNvPr>
          <p:cNvSpPr txBox="1"/>
          <p:nvPr/>
        </p:nvSpPr>
        <p:spPr>
          <a:xfrm>
            <a:off x="76200" y="141516"/>
            <a:ext cx="11789229" cy="400110"/>
          </a:xfrm>
          <a:prstGeom prst="rect">
            <a:avLst/>
          </a:prstGeom>
          <a:noFill/>
        </p:spPr>
        <p:txBody>
          <a:bodyPr wrap="square" rtlCol="0">
            <a:spAutoFit/>
          </a:bodyPr>
          <a:lstStyle/>
          <a:p>
            <a:r>
              <a:rPr lang="es-ES_tradnl" sz="20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El COVID-19 y áreas a monitorear</a:t>
            </a:r>
          </a:p>
        </p:txBody>
      </p:sp>
    </p:spTree>
    <p:extLst>
      <p:ext uri="{BB962C8B-B14F-4D97-AF65-F5344CB8AC3E}">
        <p14:creationId xmlns:p14="http://schemas.microsoft.com/office/powerpoint/2010/main" val="52625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 y="2243803"/>
            <a:ext cx="12192000" cy="1547446"/>
          </a:xfrm>
          <a:prstGeom prst="rect">
            <a:avLst/>
          </a:prstGeom>
          <a:solidFill>
            <a:srgbClr val="3E6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0" y="2243803"/>
            <a:ext cx="12192000" cy="1547446"/>
          </a:xfrm>
        </p:spPr>
        <p:txBody>
          <a:bodyPr>
            <a:normAutofit/>
          </a:bodyPr>
          <a:lstStyle/>
          <a:p>
            <a:pPr algn="ctr"/>
            <a:r>
              <a:rPr lang="es-ES_tradnl" sz="3500" b="1" dirty="0">
                <a:solidFill>
                  <a:schemeClr val="bg1"/>
                </a:solidFill>
                <a:latin typeface="+mn-lt"/>
              </a:rPr>
              <a:t>Resumen de hallazgos principales: </a:t>
            </a:r>
            <a:br>
              <a:rPr lang="es-ES_tradnl" sz="3500" b="1" dirty="0">
                <a:solidFill>
                  <a:schemeClr val="bg1"/>
                </a:solidFill>
                <a:latin typeface="+mn-lt"/>
              </a:rPr>
            </a:br>
            <a:r>
              <a:rPr lang="es-ES_tradnl" sz="3500" dirty="0">
                <a:solidFill>
                  <a:schemeClr val="bg1"/>
                </a:solidFill>
                <a:latin typeface="+mn-lt"/>
              </a:rPr>
              <a:t>CHNA 2021/2022</a:t>
            </a:r>
          </a:p>
        </p:txBody>
      </p:sp>
      <p:sp>
        <p:nvSpPr>
          <p:cNvPr id="2" name="Rectangle 1">
            <a:extLst>
              <a:ext uri="{FF2B5EF4-FFF2-40B4-BE49-F238E27FC236}">
                <a16:creationId xmlns:a16="http://schemas.microsoft.com/office/drawing/2014/main" id="{2DCBD8A1-5918-488D-8124-2E25C8BA15C9}"/>
              </a:ext>
            </a:extLst>
          </p:cNvPr>
          <p:cNvSpPr/>
          <p:nvPr/>
        </p:nvSpPr>
        <p:spPr>
          <a:xfrm>
            <a:off x="5120387" y="6332030"/>
            <a:ext cx="2248180" cy="553998"/>
          </a:xfrm>
          <a:prstGeom prst="rect">
            <a:avLst/>
          </a:prstGeom>
        </p:spPr>
        <p:txBody>
          <a:bodyPr wrap="none">
            <a:spAutoFit/>
          </a:bodyPr>
          <a:lstStyle/>
          <a:p>
            <a:r>
              <a:rPr lang="en-US" sz="1500">
                <a:hlinkClick r:id="rId3"/>
              </a:rPr>
              <a:t>www.kingcounty.gov/chna</a:t>
            </a:r>
            <a:endParaRPr lang="en-US" sz="1500"/>
          </a:p>
          <a:p>
            <a:r>
              <a:rPr lang="en-US" sz="1500">
                <a:hlinkClick r:id="rId4"/>
              </a:rPr>
              <a:t>www.kingcounty.gov/chi</a:t>
            </a:r>
            <a:r>
              <a:rPr lang="en-US" sz="1500"/>
              <a:t>  </a:t>
            </a:r>
          </a:p>
        </p:txBody>
      </p:sp>
      <p:pic>
        <p:nvPicPr>
          <p:cNvPr id="6" name="Picture 5">
            <a:extLst>
              <a:ext uri="{FF2B5EF4-FFF2-40B4-BE49-F238E27FC236}">
                <a16:creationId xmlns:a16="http://schemas.microsoft.com/office/drawing/2014/main" id="{2136109B-31FC-4744-9FFC-3BFDFC4D31E9}"/>
              </a:ext>
            </a:extLst>
          </p:cNvPr>
          <p:cNvPicPr>
            <a:picLocks noChangeAspect="1"/>
          </p:cNvPicPr>
          <p:nvPr/>
        </p:nvPicPr>
        <p:blipFill>
          <a:blip r:embed="rId5"/>
          <a:stretch>
            <a:fillRect/>
          </a:stretch>
        </p:blipFill>
        <p:spPr>
          <a:xfrm>
            <a:off x="4496039" y="3850528"/>
            <a:ext cx="3229299" cy="2478024"/>
          </a:xfrm>
          <a:prstGeom prst="rect">
            <a:avLst/>
          </a:prstGeom>
        </p:spPr>
      </p:pic>
    </p:spTree>
    <p:extLst>
      <p:ext uri="{BB962C8B-B14F-4D97-AF65-F5344CB8AC3E}">
        <p14:creationId xmlns:p14="http://schemas.microsoft.com/office/powerpoint/2010/main" val="304379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 y="631372"/>
            <a:ext cx="4176927" cy="6226628"/>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0" y="631371"/>
            <a:ext cx="12192000" cy="0"/>
          </a:xfrm>
          <a:prstGeom prst="line">
            <a:avLst/>
          </a:prstGeom>
          <a:ln w="38100">
            <a:solidFill>
              <a:srgbClr val="B8DBE4"/>
            </a:solidFill>
          </a:ln>
        </p:spPr>
        <p:style>
          <a:lnRef idx="3">
            <a:schemeClr val="accent2"/>
          </a:lnRef>
          <a:fillRef idx="0">
            <a:schemeClr val="accent2"/>
          </a:fillRef>
          <a:effectRef idx="2">
            <a:schemeClr val="accent2"/>
          </a:effectRef>
          <a:fontRef idx="minor">
            <a:schemeClr val="tx1"/>
          </a:fontRef>
        </p:style>
      </p:cxnSp>
      <p:sp>
        <p:nvSpPr>
          <p:cNvPr id="5" name="TextBox 4"/>
          <p:cNvSpPr txBox="1"/>
          <p:nvPr/>
        </p:nvSpPr>
        <p:spPr>
          <a:xfrm>
            <a:off x="76200" y="141516"/>
            <a:ext cx="11789229" cy="400110"/>
          </a:xfrm>
          <a:prstGeom prst="rect">
            <a:avLst/>
          </a:prstGeom>
          <a:noFill/>
        </p:spPr>
        <p:txBody>
          <a:bodyPr wrap="square" rtlCol="0">
            <a:spAutoFit/>
          </a:bodyPr>
          <a:lstStyle/>
          <a:p>
            <a:r>
              <a:rPr lang="es-ES_tradnl" sz="20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El cambio en la población del condado de King</a:t>
            </a:r>
          </a:p>
        </p:txBody>
      </p:sp>
      <p:sp>
        <p:nvSpPr>
          <p:cNvPr id="6" name="TextBox 5"/>
          <p:cNvSpPr txBox="1"/>
          <p:nvPr/>
        </p:nvSpPr>
        <p:spPr>
          <a:xfrm>
            <a:off x="260698" y="890595"/>
            <a:ext cx="3859619" cy="3416320"/>
          </a:xfrm>
          <a:prstGeom prst="rect">
            <a:avLst/>
          </a:prstGeom>
          <a:noFill/>
        </p:spPr>
        <p:txBody>
          <a:bodyPr wrap="square" rtlCol="0">
            <a:spAutoFit/>
          </a:bodyPr>
          <a:lstStyle/>
          <a:p>
            <a:r>
              <a:rPr lang="es-ES_tradnl" sz="2200" dirty="0"/>
              <a:t>En los últimos tres años, el condado de King ha experimentado un crecimiento considerable, en cuanto a población y diversidad.</a:t>
            </a:r>
          </a:p>
          <a:p>
            <a:pPr marL="285750" indent="-285750">
              <a:buFont typeface="Arial" panose="020B0604020202020204" pitchFamily="34" charset="0"/>
              <a:buChar char="•"/>
            </a:pPr>
            <a:endParaRPr lang="es-ES_tradnl" sz="2200" dirty="0"/>
          </a:p>
          <a:p>
            <a:r>
              <a:rPr lang="es-ES_tradnl" sz="2200" dirty="0"/>
              <a:t>Más de la mitad de los niños del condado de King son niños de color</a:t>
            </a:r>
          </a:p>
          <a:p>
            <a:endParaRPr lang="es-ES_tradnl" dirty="0"/>
          </a:p>
        </p:txBody>
      </p:sp>
      <p:pic>
        <p:nvPicPr>
          <p:cNvPr id="20" name="Picture 19">
            <a:extLst>
              <a:ext uri="{FF2B5EF4-FFF2-40B4-BE49-F238E27FC236}">
                <a16:creationId xmlns:a16="http://schemas.microsoft.com/office/drawing/2014/main" id="{88BBC7B4-2FA3-4AE9-993D-93A53F0DC82F}"/>
              </a:ext>
            </a:extLst>
          </p:cNvPr>
          <p:cNvPicPr>
            <a:picLocks noChangeAspect="1"/>
          </p:cNvPicPr>
          <p:nvPr/>
        </p:nvPicPr>
        <p:blipFill>
          <a:blip r:embed="rId3"/>
          <a:stretch>
            <a:fillRect/>
          </a:stretch>
        </p:blipFill>
        <p:spPr>
          <a:xfrm>
            <a:off x="4437625" y="1139676"/>
            <a:ext cx="7550286" cy="5086953"/>
          </a:xfrm>
          <a:prstGeom prst="rect">
            <a:avLst/>
          </a:prstGeom>
        </p:spPr>
      </p:pic>
    </p:spTree>
    <p:extLst>
      <p:ext uri="{BB962C8B-B14F-4D97-AF65-F5344CB8AC3E}">
        <p14:creationId xmlns:p14="http://schemas.microsoft.com/office/powerpoint/2010/main" val="393330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0" y="631372"/>
            <a:ext cx="3166533" cy="6226628"/>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0" y="631371"/>
            <a:ext cx="12192000" cy="0"/>
          </a:xfrm>
          <a:prstGeom prst="line">
            <a:avLst/>
          </a:prstGeom>
          <a:ln w="38100">
            <a:solidFill>
              <a:srgbClr val="B8DBE4"/>
            </a:solidFill>
          </a:ln>
        </p:spPr>
        <p:style>
          <a:lnRef idx="3">
            <a:schemeClr val="accent2"/>
          </a:lnRef>
          <a:fillRef idx="0">
            <a:schemeClr val="accent2"/>
          </a:fillRef>
          <a:effectRef idx="2">
            <a:schemeClr val="accent2"/>
          </a:effectRef>
          <a:fontRef idx="minor">
            <a:schemeClr val="tx1"/>
          </a:fontRef>
        </p:style>
      </p:cxnSp>
      <p:sp>
        <p:nvSpPr>
          <p:cNvPr id="5" name="TextBox 4"/>
          <p:cNvSpPr txBox="1"/>
          <p:nvPr/>
        </p:nvSpPr>
        <p:spPr>
          <a:xfrm>
            <a:off x="76200" y="141516"/>
            <a:ext cx="11789229" cy="400110"/>
          </a:xfrm>
          <a:prstGeom prst="rect">
            <a:avLst/>
          </a:prstGeom>
          <a:noFill/>
        </p:spPr>
        <p:txBody>
          <a:bodyPr wrap="square" rtlCol="0">
            <a:spAutoFit/>
          </a:bodyPr>
          <a:lstStyle/>
          <a:p>
            <a:r>
              <a:rPr lang="es-ES_tradnl" sz="2000"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Idiomas que se hablan en el condado de King</a:t>
            </a:r>
          </a:p>
        </p:txBody>
      </p:sp>
      <p:sp>
        <p:nvSpPr>
          <p:cNvPr id="6" name="TextBox 5"/>
          <p:cNvSpPr txBox="1"/>
          <p:nvPr/>
        </p:nvSpPr>
        <p:spPr>
          <a:xfrm>
            <a:off x="308148" y="1404162"/>
            <a:ext cx="2550235" cy="2462213"/>
          </a:xfrm>
          <a:prstGeom prst="rect">
            <a:avLst/>
          </a:prstGeom>
          <a:noFill/>
        </p:spPr>
        <p:txBody>
          <a:bodyPr wrap="square" rtlCol="0">
            <a:spAutoFit/>
          </a:bodyPr>
          <a:lstStyle/>
          <a:p>
            <a:r>
              <a:rPr lang="es-ES_tradnl" sz="2200" dirty="0"/>
              <a:t>Uno de cada cuatro habitantes del condado de King vive en un hogar donde se habla un idioma diferente al inglés.</a:t>
            </a:r>
            <a:endParaRPr lang="es-ES_tradnl" dirty="0"/>
          </a:p>
        </p:txBody>
      </p:sp>
      <p:pic>
        <p:nvPicPr>
          <p:cNvPr id="2" name="Picture 1">
            <a:extLst>
              <a:ext uri="{FF2B5EF4-FFF2-40B4-BE49-F238E27FC236}">
                <a16:creationId xmlns:a16="http://schemas.microsoft.com/office/drawing/2014/main" id="{64AFDDAE-C544-478E-AE83-5F80884AA526}"/>
              </a:ext>
            </a:extLst>
          </p:cNvPr>
          <p:cNvPicPr>
            <a:picLocks noChangeAspect="1"/>
          </p:cNvPicPr>
          <p:nvPr/>
        </p:nvPicPr>
        <p:blipFill rotWithShape="1">
          <a:blip r:embed="rId3"/>
          <a:srcRect t="95253"/>
          <a:stretch/>
        </p:blipFill>
        <p:spPr>
          <a:xfrm>
            <a:off x="3319095" y="5064569"/>
            <a:ext cx="8764769" cy="226097"/>
          </a:xfrm>
          <a:prstGeom prst="rect">
            <a:avLst/>
          </a:prstGeom>
        </p:spPr>
      </p:pic>
      <p:sp>
        <p:nvSpPr>
          <p:cNvPr id="7" name="TextBox 6">
            <a:extLst>
              <a:ext uri="{FF2B5EF4-FFF2-40B4-BE49-F238E27FC236}">
                <a16:creationId xmlns:a16="http://schemas.microsoft.com/office/drawing/2014/main" id="{F9935FA2-1181-4AB3-AD7C-809AD670D020}"/>
              </a:ext>
            </a:extLst>
          </p:cNvPr>
          <p:cNvSpPr txBox="1"/>
          <p:nvPr/>
        </p:nvSpPr>
        <p:spPr>
          <a:xfrm>
            <a:off x="3166533" y="6226629"/>
            <a:ext cx="8917331" cy="553998"/>
          </a:xfrm>
          <a:prstGeom prst="rect">
            <a:avLst/>
          </a:prstGeom>
          <a:noFill/>
        </p:spPr>
        <p:txBody>
          <a:bodyPr wrap="square" rtlCol="0">
            <a:spAutoFit/>
          </a:bodyPr>
          <a:lstStyle/>
          <a:p>
            <a:pPr algn="r"/>
            <a:r>
              <a:rPr lang="es-ES_tradnl" sz="1500" b="1" dirty="0"/>
              <a:t>Hay datos adicionales disponibles en línea por geografías más pequeñas (consulte la pestaña "Los 10 más importantes de PUMA"): </a:t>
            </a:r>
            <a:r>
              <a:rPr lang="es-ES_tradnl" sz="1200" dirty="0">
                <a:hlinkClick r:id="rId4"/>
              </a:rPr>
              <a:t>Top 10 languages by region (2019)</a:t>
            </a:r>
            <a:r>
              <a:rPr lang="es-ES_tradnl" sz="1200" dirty="0"/>
              <a:t> [sitio web disponible solo en inglés] </a:t>
            </a:r>
          </a:p>
        </p:txBody>
      </p:sp>
      <p:sp>
        <p:nvSpPr>
          <p:cNvPr id="3" name="TextBox 2">
            <a:extLst>
              <a:ext uri="{FF2B5EF4-FFF2-40B4-BE49-F238E27FC236}">
                <a16:creationId xmlns:a16="http://schemas.microsoft.com/office/drawing/2014/main" id="{868F63AB-7D34-4282-81DA-A3C81FEC9CF7}"/>
              </a:ext>
            </a:extLst>
          </p:cNvPr>
          <p:cNvSpPr txBox="1"/>
          <p:nvPr/>
        </p:nvSpPr>
        <p:spPr>
          <a:xfrm>
            <a:off x="5970814" y="1273531"/>
            <a:ext cx="3695308" cy="369332"/>
          </a:xfrm>
          <a:prstGeom prst="rect">
            <a:avLst/>
          </a:prstGeom>
          <a:solidFill>
            <a:schemeClr val="bg1"/>
          </a:solidFill>
          <a:ln>
            <a:solidFill>
              <a:schemeClr val="bg1"/>
            </a:solidFill>
          </a:ln>
        </p:spPr>
        <p:txBody>
          <a:bodyPr wrap="square" rtlCol="0">
            <a:spAutoFit/>
          </a:bodyPr>
          <a:lstStyle/>
          <a:p>
            <a:r>
              <a:rPr lang="es-419" b="1" dirty="0"/>
              <a:t>Los 10 idiomas principales por región</a:t>
            </a:r>
            <a:endParaRPr lang="en-US" dirty="0"/>
          </a:p>
        </p:txBody>
      </p:sp>
      <p:graphicFrame>
        <p:nvGraphicFramePr>
          <p:cNvPr id="9" name="Table 8">
            <a:extLst>
              <a:ext uri="{FF2B5EF4-FFF2-40B4-BE49-F238E27FC236}">
                <a16:creationId xmlns:a16="http://schemas.microsoft.com/office/drawing/2014/main" id="{1C312079-D611-4FB2-8CFB-5DC1B14C6054}"/>
              </a:ext>
            </a:extLst>
          </p:cNvPr>
          <p:cNvGraphicFramePr>
            <a:graphicFrameLocks noGrp="1"/>
          </p:cNvGraphicFramePr>
          <p:nvPr>
            <p:extLst>
              <p:ext uri="{D42A27DB-BD31-4B8C-83A1-F6EECF244321}">
                <p14:modId xmlns:p14="http://schemas.microsoft.com/office/powerpoint/2010/main" val="3920815898"/>
              </p:ext>
            </p:extLst>
          </p:nvPr>
        </p:nvGraphicFramePr>
        <p:xfrm>
          <a:off x="3261690" y="2023644"/>
          <a:ext cx="8727016" cy="2924340"/>
        </p:xfrm>
        <a:graphic>
          <a:graphicData uri="http://schemas.openxmlformats.org/drawingml/2006/table">
            <a:tbl>
              <a:tblPr/>
              <a:tblGrid>
                <a:gridCol w="413002">
                  <a:extLst>
                    <a:ext uri="{9D8B030D-6E8A-4147-A177-3AD203B41FA5}">
                      <a16:colId xmlns:a16="http://schemas.microsoft.com/office/drawing/2014/main" val="3107212160"/>
                    </a:ext>
                  </a:extLst>
                </a:gridCol>
                <a:gridCol w="1366941">
                  <a:extLst>
                    <a:ext uri="{9D8B030D-6E8A-4147-A177-3AD203B41FA5}">
                      <a16:colId xmlns:a16="http://schemas.microsoft.com/office/drawing/2014/main" val="500298670"/>
                    </a:ext>
                  </a:extLst>
                </a:gridCol>
                <a:gridCol w="1666875">
                  <a:extLst>
                    <a:ext uri="{9D8B030D-6E8A-4147-A177-3AD203B41FA5}">
                      <a16:colId xmlns:a16="http://schemas.microsoft.com/office/drawing/2014/main" val="945349778"/>
                    </a:ext>
                  </a:extLst>
                </a:gridCol>
                <a:gridCol w="1695450">
                  <a:extLst>
                    <a:ext uri="{9D8B030D-6E8A-4147-A177-3AD203B41FA5}">
                      <a16:colId xmlns:a16="http://schemas.microsoft.com/office/drawing/2014/main" val="1300003706"/>
                    </a:ext>
                  </a:extLst>
                </a:gridCol>
                <a:gridCol w="1771650">
                  <a:extLst>
                    <a:ext uri="{9D8B030D-6E8A-4147-A177-3AD203B41FA5}">
                      <a16:colId xmlns:a16="http://schemas.microsoft.com/office/drawing/2014/main" val="743449471"/>
                    </a:ext>
                  </a:extLst>
                </a:gridCol>
                <a:gridCol w="1813098">
                  <a:extLst>
                    <a:ext uri="{9D8B030D-6E8A-4147-A177-3AD203B41FA5}">
                      <a16:colId xmlns:a16="http://schemas.microsoft.com/office/drawing/2014/main" val="2567464610"/>
                    </a:ext>
                  </a:extLst>
                </a:gridCol>
              </a:tblGrid>
              <a:tr h="124102">
                <a:tc>
                  <a:txBody>
                    <a:bodyPr/>
                    <a:lstStyle/>
                    <a:p>
                      <a:pPr algn="l" fontAlgn="b"/>
                      <a:r>
                        <a:rPr lang="en-US" sz="1100" b="1" i="0" u="none" strike="noStrike" dirty="0">
                          <a:solidFill>
                            <a:srgbClr val="000000"/>
                          </a:solidFill>
                          <a:effectLst/>
                          <a:latin typeface="Calibri" panose="020F0502020204030204" pitchFamily="34" charset="0"/>
                        </a:rPr>
                        <a:t>Rango</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1" i="0" u="none" strike="noStrike">
                          <a:solidFill>
                            <a:srgbClr val="000000"/>
                          </a:solidFill>
                          <a:effectLst/>
                          <a:latin typeface="Calibri" panose="020F0502020204030204" pitchFamily="34" charset="0"/>
                        </a:rPr>
                        <a:t>King County</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419" sz="1100" b="1" dirty="0"/>
                        <a:t>Este</a:t>
                      </a:r>
                      <a:endParaRPr lang="en-US" sz="1100" b="1" i="0" u="none" strike="noStrike" dirty="0">
                        <a:solidFill>
                          <a:srgbClr val="000000"/>
                        </a:solidFill>
                        <a:effectLst/>
                        <a:latin typeface="Calibri" panose="020F0502020204030204" pitchFamily="34" charset="0"/>
                      </a:endParaRP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s-419" sz="1100" b="1" dirty="0"/>
                        <a:t>Norte</a:t>
                      </a:r>
                      <a:endParaRPr lang="en-US" sz="1100" b="1" i="0" u="none" strike="noStrike" dirty="0">
                        <a:solidFill>
                          <a:srgbClr val="000000"/>
                        </a:solidFill>
                        <a:effectLst/>
                        <a:latin typeface="Calibri" panose="020F0502020204030204" pitchFamily="34" charset="0"/>
                      </a:endParaRP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1" i="0" u="none" strike="noStrike">
                          <a:solidFill>
                            <a:srgbClr val="000000"/>
                          </a:solidFill>
                          <a:effectLst/>
                          <a:latin typeface="Calibri" panose="020F0502020204030204" pitchFamily="34" charset="0"/>
                        </a:rPr>
                        <a:t>Seattle</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1" i="0" u="none" strike="noStrike" dirty="0">
                          <a:solidFill>
                            <a:srgbClr val="000000"/>
                          </a:solidFill>
                          <a:effectLst/>
                          <a:latin typeface="Calibri" panose="020F0502020204030204" pitchFamily="34" charset="0"/>
                        </a:rPr>
                        <a:t>Sur</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81778869"/>
                  </a:ext>
                </a:extLst>
              </a:tr>
              <a:tr h="124102">
                <a:tc>
                  <a:txBody>
                    <a:bodyPr/>
                    <a:lstStyle/>
                    <a:p>
                      <a:pPr algn="ctr" fontAlgn="b"/>
                      <a:r>
                        <a:rPr lang="en-US" sz="1100" b="0" i="0" u="none" strike="noStrike" dirty="0">
                          <a:solidFill>
                            <a:srgbClr val="000000"/>
                          </a:solidFill>
                          <a:effectLst/>
                          <a:latin typeface="Calibri" panose="020F0502020204030204" pitchFamily="34" charset="0"/>
                        </a:rPr>
                        <a:t>0</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404040"/>
                          </a:solidFill>
                          <a:effectLst/>
                          <a:latin typeface="Calibri" panose="020F0502020204030204" pitchFamily="34" charset="0"/>
                        </a:rPr>
                        <a:t>Solo inglés</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305496"/>
                          </a:solidFill>
                          <a:effectLst/>
                          <a:latin typeface="Calibri" panose="020F0502020204030204" pitchFamily="34" charset="0"/>
                        </a:rPr>
                        <a:t>Solo inglés</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8A6600"/>
                          </a:solidFill>
                          <a:effectLst/>
                          <a:latin typeface="Calibri" panose="020F0502020204030204" pitchFamily="34" charset="0"/>
                        </a:rPr>
                        <a:t>Solo inglés</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C00000"/>
                          </a:solidFill>
                          <a:effectLst/>
                          <a:latin typeface="Calibri" panose="020F0502020204030204" pitchFamily="34" charset="0"/>
                        </a:rPr>
                        <a:t>Solo inglés</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7030A0"/>
                          </a:solidFill>
                          <a:effectLst/>
                          <a:latin typeface="Calibri" panose="020F0502020204030204" pitchFamily="34" charset="0"/>
                        </a:rPr>
                        <a:t>Solo inglés</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153490"/>
                  </a:ext>
                </a:extLst>
              </a:tr>
              <a:tr h="124102">
                <a:tc>
                  <a:txBody>
                    <a:bodyPr/>
                    <a:lstStyle/>
                    <a:p>
                      <a:pPr algn="ctr" fontAlgn="b"/>
                      <a:r>
                        <a:rPr lang="en-US" sz="1100" b="0" i="0" u="none" strike="noStrike" dirty="0">
                          <a:solidFill>
                            <a:srgbClr val="000000"/>
                          </a:solidFill>
                          <a:effectLst/>
                          <a:latin typeface="Calibri" panose="020F0502020204030204" pitchFamily="34" charset="0"/>
                        </a:rPr>
                        <a:t>1</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404040"/>
                          </a:solidFill>
                          <a:effectLst/>
                          <a:latin typeface="Calibri" panose="020F0502020204030204" pitchFamily="34" charset="0"/>
                        </a:rPr>
                        <a:t>Español</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305496"/>
                          </a:solidFill>
                          <a:effectLst/>
                          <a:latin typeface="Calibri" panose="020F0502020204030204" pitchFamily="34" charset="0"/>
                        </a:rPr>
                        <a:t>Chino</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8A6600"/>
                          </a:solidFill>
                          <a:effectLst/>
                          <a:latin typeface="Calibri" panose="020F0502020204030204" pitchFamily="34" charset="0"/>
                        </a:rPr>
                        <a:t>Español</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C00000"/>
                          </a:solidFill>
                          <a:effectLst/>
                          <a:latin typeface="Calibri" panose="020F0502020204030204" pitchFamily="34" charset="0"/>
                        </a:rPr>
                        <a:t>Chino</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7030A0"/>
                          </a:solidFill>
                          <a:effectLst/>
                          <a:latin typeface="Calibri" panose="020F0502020204030204" pitchFamily="34" charset="0"/>
                        </a:rPr>
                        <a:t>Español</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656918"/>
                  </a:ext>
                </a:extLst>
              </a:tr>
              <a:tr h="124102">
                <a:tc>
                  <a:txBody>
                    <a:bodyPr/>
                    <a:lstStyle/>
                    <a:p>
                      <a:pPr algn="ctr" fontAlgn="b"/>
                      <a:r>
                        <a:rPr lang="en-US" sz="1100" b="0" i="0" u="none" strike="noStrike" dirty="0">
                          <a:solidFill>
                            <a:srgbClr val="000000"/>
                          </a:solidFill>
                          <a:effectLst/>
                          <a:latin typeface="Calibri" panose="020F0502020204030204" pitchFamily="34" charset="0"/>
                        </a:rPr>
                        <a:t>2</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404040"/>
                          </a:solidFill>
                          <a:effectLst/>
                          <a:latin typeface="Calibri" panose="020F0502020204030204" pitchFamily="34" charset="0"/>
                        </a:rPr>
                        <a:t>Chino</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305496"/>
                          </a:solidFill>
                          <a:effectLst/>
                          <a:latin typeface="Calibri" panose="020F0502020204030204" pitchFamily="34" charset="0"/>
                        </a:rPr>
                        <a:t>Español</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8A6600"/>
                          </a:solidFill>
                          <a:effectLst/>
                          <a:latin typeface="Calibri" panose="020F0502020204030204" pitchFamily="34" charset="0"/>
                        </a:rPr>
                        <a:t>Chino</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C00000"/>
                          </a:solidFill>
                          <a:effectLst/>
                          <a:latin typeface="Calibri" panose="020F0502020204030204" pitchFamily="34" charset="0"/>
                        </a:rPr>
                        <a:t>Español</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7030A0"/>
                          </a:solidFill>
                          <a:effectLst/>
                          <a:latin typeface="Calibri" panose="020F0502020204030204" pitchFamily="34" charset="0"/>
                        </a:rPr>
                        <a:t>Vietnamita</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5346607"/>
                  </a:ext>
                </a:extLst>
              </a:tr>
              <a:tr h="124102">
                <a:tc>
                  <a:txBody>
                    <a:bodyPr/>
                    <a:lstStyle/>
                    <a:p>
                      <a:pPr algn="ctr" fontAlgn="b"/>
                      <a:r>
                        <a:rPr lang="en-US" sz="1100" b="0" i="0" u="none" strike="noStrike" dirty="0">
                          <a:solidFill>
                            <a:srgbClr val="000000"/>
                          </a:solidFill>
                          <a:effectLst/>
                          <a:latin typeface="Calibri" panose="020F0502020204030204" pitchFamily="34" charset="0"/>
                        </a:rPr>
                        <a:t>3</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404040"/>
                          </a:solidFill>
                          <a:effectLst/>
                          <a:latin typeface="Calibri" panose="020F0502020204030204" pitchFamily="34" charset="0"/>
                        </a:rPr>
                        <a:t>Vietnamita</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305496"/>
                          </a:solidFill>
                          <a:effectLst/>
                          <a:latin typeface="Calibri" panose="020F0502020204030204" pitchFamily="34" charset="0"/>
                        </a:rPr>
                        <a:t>Hindi/indostaní</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8A6600"/>
                          </a:solidFill>
                          <a:effectLst/>
                          <a:latin typeface="Calibri" panose="020F0502020204030204" pitchFamily="34" charset="0"/>
                        </a:rPr>
                        <a:t>Coreano</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C00000"/>
                          </a:solidFill>
                          <a:effectLst/>
                          <a:latin typeface="Calibri" panose="020F0502020204030204" pitchFamily="34" charset="0"/>
                        </a:rPr>
                        <a:t>Amárico, somalí u otros idiomas afroasiáticos</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7030A0"/>
                          </a:solidFill>
                          <a:effectLst/>
                          <a:latin typeface="Calibri" panose="020F0502020204030204" pitchFamily="34" charset="0"/>
                        </a:rPr>
                        <a:t>Amárico, somalí u otros idiomas afroasiáticos</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8067563"/>
                  </a:ext>
                </a:extLst>
              </a:tr>
              <a:tr h="124102">
                <a:tc>
                  <a:txBody>
                    <a:bodyPr/>
                    <a:lstStyle/>
                    <a:p>
                      <a:pPr algn="ctr" fontAlgn="b"/>
                      <a:r>
                        <a:rPr lang="en-US" sz="1100" b="0" i="0" u="none" strike="noStrike" dirty="0">
                          <a:solidFill>
                            <a:srgbClr val="000000"/>
                          </a:solidFill>
                          <a:effectLst/>
                          <a:latin typeface="Calibri" panose="020F0502020204030204" pitchFamily="34" charset="0"/>
                        </a:rPr>
                        <a:t>4</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404040"/>
                          </a:solidFill>
                          <a:effectLst/>
                          <a:latin typeface="Calibri" panose="020F0502020204030204" pitchFamily="34" charset="0"/>
                        </a:rPr>
                        <a:t>Amárico, somalí u otros idiomas afroasiáticos</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305496"/>
                          </a:solidFill>
                          <a:effectLst/>
                          <a:latin typeface="Calibri" panose="020F0502020204030204" pitchFamily="34" charset="0"/>
                        </a:rPr>
                        <a:t>Télugu</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8A6600"/>
                          </a:solidFill>
                          <a:effectLst/>
                          <a:latin typeface="Calibri" panose="020F0502020204030204" pitchFamily="34" charset="0"/>
                        </a:rPr>
                        <a:t>Urdu</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C00000"/>
                          </a:solidFill>
                          <a:effectLst/>
                          <a:latin typeface="Calibri" panose="020F0502020204030204" pitchFamily="34" charset="0"/>
                        </a:rPr>
                        <a:t>Vietnamita</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7030A0"/>
                          </a:solidFill>
                          <a:effectLst/>
                          <a:latin typeface="Calibri" panose="020F0502020204030204" pitchFamily="34" charset="0"/>
                        </a:rPr>
                        <a:t>Chino</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9860034"/>
                  </a:ext>
                </a:extLst>
              </a:tr>
              <a:tr h="124102">
                <a:tc>
                  <a:txBody>
                    <a:bodyPr/>
                    <a:lstStyle/>
                    <a:p>
                      <a:pPr algn="ctr" fontAlgn="b"/>
                      <a:r>
                        <a:rPr lang="en-US" sz="1100" b="0" i="0" u="none" strike="noStrike" dirty="0">
                          <a:solidFill>
                            <a:srgbClr val="000000"/>
                          </a:solidFill>
                          <a:effectLst/>
                          <a:latin typeface="Calibri" panose="020F0502020204030204" pitchFamily="34" charset="0"/>
                        </a:rPr>
                        <a:t>5</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404040"/>
                          </a:solidFill>
                          <a:effectLst/>
                          <a:latin typeface="Calibri" panose="020F0502020204030204" pitchFamily="34" charset="0"/>
                        </a:rPr>
                        <a:t>Hindi/indostaní</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305496"/>
                          </a:solidFill>
                          <a:effectLst/>
                          <a:latin typeface="Calibri" panose="020F0502020204030204" pitchFamily="34" charset="0"/>
                        </a:rPr>
                        <a:t>Ruso</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8A6600"/>
                          </a:solidFill>
                          <a:effectLst/>
                          <a:latin typeface="Calibri" panose="020F0502020204030204" pitchFamily="34" charset="0"/>
                        </a:rPr>
                        <a:t>Tamil</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C00000"/>
                          </a:solidFill>
                          <a:effectLst/>
                          <a:latin typeface="Calibri" panose="020F0502020204030204" pitchFamily="34" charset="0"/>
                        </a:rPr>
                        <a:t>Tagalo (incluido el filipino)</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7030A0"/>
                          </a:solidFill>
                          <a:effectLst/>
                          <a:latin typeface="Calibri" panose="020F0502020204030204" pitchFamily="34" charset="0"/>
                        </a:rPr>
                        <a:t>Tagalo (incluido el filipino)</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2607713"/>
                  </a:ext>
                </a:extLst>
              </a:tr>
              <a:tr h="124102">
                <a:tc>
                  <a:txBody>
                    <a:bodyPr/>
                    <a:lstStyle/>
                    <a:p>
                      <a:pPr algn="ctr" fontAlgn="b"/>
                      <a:r>
                        <a:rPr lang="en-US" sz="1100" b="0" i="0" u="none" strike="noStrike" dirty="0">
                          <a:solidFill>
                            <a:srgbClr val="000000"/>
                          </a:solidFill>
                          <a:effectLst/>
                          <a:latin typeface="Calibri" panose="020F0502020204030204" pitchFamily="34" charset="0"/>
                        </a:rPr>
                        <a:t>6</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404040"/>
                          </a:solidFill>
                          <a:effectLst/>
                          <a:latin typeface="Calibri" panose="020F0502020204030204" pitchFamily="34" charset="0"/>
                        </a:rPr>
                        <a:t>Tagalo (incluido el filipino)</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305496"/>
                          </a:solidFill>
                          <a:effectLst/>
                          <a:latin typeface="Calibri" panose="020F0502020204030204" pitchFamily="34" charset="0"/>
                        </a:rPr>
                        <a:t>Japonés</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dirty="0">
                          <a:solidFill>
                            <a:srgbClr val="8A6600"/>
                          </a:solidFill>
                          <a:effectLst/>
                          <a:latin typeface="Calibri" panose="020F0502020204030204" pitchFamily="34" charset="0"/>
                        </a:rPr>
                        <a:t>Amárico, somalí u otros idiomas afroasiáticos</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C00000"/>
                          </a:solidFill>
                          <a:effectLst/>
                          <a:latin typeface="Calibri" panose="020F0502020204030204" pitchFamily="34" charset="0"/>
                        </a:rPr>
                        <a:t>Coreano</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7030A0"/>
                          </a:solidFill>
                          <a:effectLst/>
                          <a:latin typeface="Calibri" panose="020F0502020204030204" pitchFamily="34" charset="0"/>
                        </a:rPr>
                        <a:t>Panyabí</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9081229"/>
                  </a:ext>
                </a:extLst>
              </a:tr>
              <a:tr h="124102">
                <a:tc>
                  <a:txBody>
                    <a:bodyPr/>
                    <a:lstStyle/>
                    <a:p>
                      <a:pPr algn="ctr" fontAlgn="b"/>
                      <a:r>
                        <a:rPr lang="en-US" sz="1100" b="0" i="0" u="none" strike="noStrike" dirty="0">
                          <a:solidFill>
                            <a:srgbClr val="000000"/>
                          </a:solidFill>
                          <a:effectLst/>
                          <a:latin typeface="Calibri" panose="020F0502020204030204" pitchFamily="34" charset="0"/>
                        </a:rPr>
                        <a:t>7</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404040"/>
                          </a:solidFill>
                          <a:effectLst/>
                          <a:latin typeface="Calibri" panose="020F0502020204030204" pitchFamily="34" charset="0"/>
                        </a:rPr>
                        <a:t>Coreano</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dirty="0">
                          <a:solidFill>
                            <a:srgbClr val="305496"/>
                          </a:solidFill>
                          <a:effectLst/>
                          <a:latin typeface="Calibri" panose="020F0502020204030204" pitchFamily="34" charset="0"/>
                        </a:rPr>
                        <a:t>Malayalam, kannada u otros idiomas dravídicos</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8A6600"/>
                          </a:solidFill>
                          <a:effectLst/>
                          <a:latin typeface="Calibri" panose="020F0502020204030204" pitchFamily="34" charset="0"/>
                        </a:rPr>
                        <a:t>Tagalo (incluido el filipino)</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C00000"/>
                          </a:solidFill>
                          <a:effectLst/>
                          <a:latin typeface="Calibri" panose="020F0502020204030204" pitchFamily="34" charset="0"/>
                        </a:rPr>
                        <a:t>Japonés</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a:solidFill>
                            <a:srgbClr val="7030A0"/>
                          </a:solidFill>
                          <a:effectLst/>
                          <a:latin typeface="Calibri" panose="020F0502020204030204" pitchFamily="34" charset="0"/>
                        </a:rPr>
                        <a:t>Ucraniano u otros idiomas eslavos</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844241"/>
                  </a:ext>
                </a:extLst>
              </a:tr>
              <a:tr h="124102">
                <a:tc>
                  <a:txBody>
                    <a:bodyPr/>
                    <a:lstStyle/>
                    <a:p>
                      <a:pPr algn="ctr" fontAlgn="b"/>
                      <a:r>
                        <a:rPr lang="en-US" sz="1100" b="0" i="0" u="none" strike="noStrike" dirty="0">
                          <a:solidFill>
                            <a:srgbClr val="000000"/>
                          </a:solidFill>
                          <a:effectLst/>
                          <a:latin typeface="Calibri" panose="020F0502020204030204" pitchFamily="34" charset="0"/>
                        </a:rPr>
                        <a:t>8</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404040"/>
                          </a:solidFill>
                          <a:effectLst/>
                          <a:latin typeface="Calibri" panose="020F0502020204030204" pitchFamily="34" charset="0"/>
                        </a:rPr>
                        <a:t>Ruso</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305496"/>
                          </a:solidFill>
                          <a:effectLst/>
                          <a:latin typeface="Calibri" panose="020F0502020204030204" pitchFamily="34" charset="0"/>
                        </a:rPr>
                        <a:t>Coreano</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8A6600"/>
                          </a:solidFill>
                          <a:effectLst/>
                          <a:latin typeface="Calibri" panose="020F0502020204030204" pitchFamily="34" charset="0"/>
                        </a:rPr>
                        <a:t>Ruso</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C00000"/>
                          </a:solidFill>
                          <a:effectLst/>
                          <a:latin typeface="Calibri" panose="020F0502020204030204" pitchFamily="34" charset="0"/>
                        </a:rPr>
                        <a:t>Hindi/indostaní</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7030A0"/>
                          </a:solidFill>
                          <a:effectLst/>
                          <a:latin typeface="Calibri" panose="020F0502020204030204" pitchFamily="34" charset="0"/>
                        </a:rPr>
                        <a:t>Coreano</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2001359"/>
                  </a:ext>
                </a:extLst>
              </a:tr>
              <a:tr h="124102">
                <a:tc>
                  <a:txBody>
                    <a:bodyPr/>
                    <a:lstStyle/>
                    <a:p>
                      <a:pPr algn="ctr" fontAlgn="b"/>
                      <a:r>
                        <a:rPr lang="en-US" sz="1100" b="0" i="0" u="none" strike="noStrike" dirty="0">
                          <a:solidFill>
                            <a:srgbClr val="000000"/>
                          </a:solidFill>
                          <a:effectLst/>
                          <a:latin typeface="Calibri" panose="020F0502020204030204" pitchFamily="34" charset="0"/>
                        </a:rPr>
                        <a:t>9</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404040"/>
                          </a:solidFill>
                          <a:effectLst/>
                          <a:latin typeface="Calibri" panose="020F0502020204030204" pitchFamily="34" charset="0"/>
                        </a:rPr>
                        <a:t>Japonés</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305496"/>
                          </a:solidFill>
                          <a:effectLst/>
                          <a:latin typeface="Calibri" panose="020F0502020204030204" pitchFamily="34" charset="0"/>
                        </a:rPr>
                        <a:t>Tamil</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8A6600"/>
                          </a:solidFill>
                          <a:effectLst/>
                          <a:latin typeface="Calibri" panose="020F0502020204030204" pitchFamily="34" charset="0"/>
                        </a:rPr>
                        <a:t>Otros idiomas de Asia</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C00000"/>
                          </a:solidFill>
                          <a:effectLst/>
                          <a:latin typeface="Calibri" panose="020F0502020204030204" pitchFamily="34" charset="0"/>
                        </a:rPr>
                        <a:t>Francés</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1100" b="0" i="0" u="none" strike="noStrike" dirty="0">
                          <a:solidFill>
                            <a:srgbClr val="7030A0"/>
                          </a:solidFill>
                          <a:effectLst/>
                          <a:latin typeface="Calibri" panose="020F0502020204030204" pitchFamily="34" charset="0"/>
                        </a:rPr>
                        <a:t>Ilocano, samoano, hawaiano u otros idiomas austronesios</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9508334"/>
                  </a:ext>
                </a:extLst>
              </a:tr>
              <a:tr h="124102">
                <a:tc>
                  <a:txBody>
                    <a:bodyPr/>
                    <a:lstStyle/>
                    <a:p>
                      <a:pPr algn="ctr" fontAlgn="b"/>
                      <a:r>
                        <a:rPr lang="en-US" sz="1100" b="0" i="0" u="none" strike="noStrike" dirty="0">
                          <a:solidFill>
                            <a:srgbClr val="000000"/>
                          </a:solidFill>
                          <a:effectLst/>
                          <a:latin typeface="Calibri" panose="020F0502020204030204" pitchFamily="34" charset="0"/>
                        </a:rPr>
                        <a:t>10</a:t>
                      </a:r>
                    </a:p>
                  </a:txBody>
                  <a:tcPr marL="6205" marR="6205" marT="6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404040"/>
                          </a:solidFill>
                          <a:effectLst/>
                          <a:latin typeface="Calibri" panose="020F0502020204030204" pitchFamily="34" charset="0"/>
                        </a:rPr>
                        <a:t>Francés</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305496"/>
                          </a:solidFill>
                          <a:effectLst/>
                          <a:latin typeface="Calibri" panose="020F0502020204030204" pitchFamily="34" charset="0"/>
                        </a:rPr>
                        <a:t>Persa (incluido farsi, dari)</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8A6600"/>
                          </a:solidFill>
                          <a:effectLst/>
                          <a:latin typeface="Calibri" panose="020F0502020204030204" pitchFamily="34" charset="0"/>
                        </a:rPr>
                        <a:t>Japonés</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C00000"/>
                          </a:solidFill>
                          <a:effectLst/>
                          <a:latin typeface="Calibri" panose="020F0502020204030204" pitchFamily="34" charset="0"/>
                        </a:rPr>
                        <a:t>Árabe</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7030A0"/>
                          </a:solidFill>
                          <a:effectLst/>
                          <a:latin typeface="Calibri" panose="020F0502020204030204" pitchFamily="34" charset="0"/>
                        </a:rPr>
                        <a:t>Ruso</a:t>
                      </a:r>
                    </a:p>
                  </a:txBody>
                  <a:tcPr marL="6205" marR="6205" marT="62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3994241"/>
                  </a:ext>
                </a:extLst>
              </a:tr>
            </a:tbl>
          </a:graphicData>
        </a:graphic>
      </p:graphicFrame>
      <p:sp>
        <p:nvSpPr>
          <p:cNvPr id="10" name="Rectangle 9">
            <a:extLst>
              <a:ext uri="{FF2B5EF4-FFF2-40B4-BE49-F238E27FC236}">
                <a16:creationId xmlns:a16="http://schemas.microsoft.com/office/drawing/2014/main" id="{E69A040D-6D6B-478B-A75A-ABFB76FE2E0F}"/>
              </a:ext>
            </a:extLst>
          </p:cNvPr>
          <p:cNvSpPr/>
          <p:nvPr/>
        </p:nvSpPr>
        <p:spPr>
          <a:xfrm>
            <a:off x="6587201" y="1596020"/>
            <a:ext cx="2683748" cy="369332"/>
          </a:xfrm>
          <a:prstGeom prst="rect">
            <a:avLst/>
          </a:prstGeom>
        </p:spPr>
        <p:txBody>
          <a:bodyPr wrap="none">
            <a:spAutoFit/>
          </a:bodyPr>
          <a:lstStyle/>
          <a:p>
            <a:r>
              <a:rPr lang="es-ES_tradnl" b="1" dirty="0"/>
              <a:t>El Condado de King (2019)</a:t>
            </a:r>
            <a:endParaRPr lang="en-US" dirty="0"/>
          </a:p>
        </p:txBody>
      </p:sp>
    </p:spTree>
    <p:extLst>
      <p:ext uri="{BB962C8B-B14F-4D97-AF65-F5344CB8AC3E}">
        <p14:creationId xmlns:p14="http://schemas.microsoft.com/office/powerpoint/2010/main" val="195183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813639" y="1555498"/>
            <a:ext cx="7137664" cy="5181084"/>
          </a:xfrm>
          <a:prstGeom prst="rect">
            <a:avLst/>
          </a:prstGeom>
          <a:solidFill>
            <a:srgbClr val="FFEBEB">
              <a:alpha val="80000"/>
            </a:srgbClr>
          </a:soli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p:cNvSpPr/>
          <p:nvPr/>
        </p:nvSpPr>
        <p:spPr>
          <a:xfrm>
            <a:off x="328784" y="1555498"/>
            <a:ext cx="4380707" cy="5220949"/>
          </a:xfrm>
          <a:prstGeom prst="rect">
            <a:avLst/>
          </a:prstGeom>
          <a:solidFill>
            <a:srgbClr val="EAF4E4">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p:cNvSpPr txBox="1">
            <a:spLocks/>
          </p:cNvSpPr>
          <p:nvPr/>
        </p:nvSpPr>
        <p:spPr>
          <a:xfrm>
            <a:off x="1669901" y="219123"/>
            <a:ext cx="8875059" cy="1030815"/>
          </a:xfrm>
          <a:prstGeom prst="rect">
            <a:avLst/>
          </a:prstGeom>
          <a:solidFill>
            <a:srgbClr val="1B9ACA"/>
          </a:solidFill>
        </p:spPr>
        <p:txBody>
          <a:bodyPr vert="horz" lIns="80682" tIns="40341" rIns="80682" bIns="40341" rtlCol="0" anchor="ctr">
            <a:norm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pPr lvl="0" algn="ctr">
              <a:defRPr/>
            </a:pPr>
            <a:r>
              <a:rPr lang="es-ES_tradnl" sz="2647" b="1" dirty="0">
                <a:solidFill>
                  <a:prstClr val="white"/>
                </a:solidFill>
                <a:latin typeface="Calibri" panose="020F0502020204030204"/>
              </a:rPr>
              <a:t>¿Qué ha mejorado y en qué áreas podemos mejorar desde que salió el informe CHNA 2018/2019 (antes del COVID)?</a:t>
            </a:r>
            <a:endParaRPr kumimoji="0" lang="es-ES_tradnl" sz="2206" b="0" i="0" u="none" strike="noStrike" kern="1200" cap="none" spc="0" normalizeH="0" baseline="0" dirty="0">
              <a:ln>
                <a:noFill/>
              </a:ln>
              <a:solidFill>
                <a:prstClr val="white"/>
              </a:solidFill>
              <a:effectLst/>
              <a:uLnTx/>
              <a:uFillTx/>
              <a:latin typeface="Calibri" panose="020F0502020204030204"/>
              <a:ea typeface="+mj-ea"/>
              <a:cs typeface="+mj-cs"/>
            </a:endParaRPr>
          </a:p>
        </p:txBody>
      </p:sp>
      <p:pic>
        <p:nvPicPr>
          <p:cNvPr id="9" name="Picture 8"/>
          <p:cNvPicPr>
            <a:picLocks noChangeAspect="1"/>
          </p:cNvPicPr>
          <p:nvPr/>
        </p:nvPicPr>
        <p:blipFill rotWithShape="1">
          <a:blip r:embed="rId3">
            <a:clrChange>
              <a:clrFrom>
                <a:srgbClr val="FFFFFF"/>
              </a:clrFrom>
              <a:clrTo>
                <a:srgbClr val="FFFFFF">
                  <a:alpha val="0"/>
                </a:srgbClr>
              </a:clrTo>
            </a:clrChange>
          </a:blip>
          <a:srcRect l="6717" t="4176" r="5247"/>
          <a:stretch/>
        </p:blipFill>
        <p:spPr>
          <a:xfrm>
            <a:off x="448508" y="3044766"/>
            <a:ext cx="685386" cy="746016"/>
          </a:xfrm>
          <a:prstGeom prst="rect">
            <a:avLst/>
          </a:prstGeom>
        </p:spPr>
      </p:pic>
      <p:pic>
        <p:nvPicPr>
          <p:cNvPr id="10" name="Picture 9"/>
          <p:cNvPicPr>
            <a:picLocks noChangeAspect="1"/>
          </p:cNvPicPr>
          <p:nvPr/>
        </p:nvPicPr>
        <p:blipFill>
          <a:blip r:embed="rId4" cstate="print">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498335" y="4021433"/>
            <a:ext cx="635559" cy="635559"/>
          </a:xfrm>
          <a:prstGeom prst="rect">
            <a:avLst/>
          </a:prstGeom>
        </p:spPr>
      </p:pic>
      <p:pic>
        <p:nvPicPr>
          <p:cNvPr id="12" name="Picture 11"/>
          <p:cNvPicPr>
            <a:picLocks noChangeAspect="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20890" y="5761232"/>
            <a:ext cx="662663" cy="662663"/>
          </a:xfrm>
          <a:prstGeom prst="rect">
            <a:avLst/>
          </a:prstGeom>
        </p:spPr>
      </p:pic>
      <p:pic>
        <p:nvPicPr>
          <p:cNvPr id="16" name="Picture 15"/>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41519" y="4298066"/>
            <a:ext cx="813156" cy="777801"/>
          </a:xfrm>
          <a:prstGeom prst="rect">
            <a:avLst/>
          </a:prstGeom>
        </p:spPr>
      </p:pic>
      <p:sp>
        <p:nvSpPr>
          <p:cNvPr id="24" name="TextBox 23"/>
          <p:cNvSpPr txBox="1"/>
          <p:nvPr/>
        </p:nvSpPr>
        <p:spPr>
          <a:xfrm>
            <a:off x="1309057" y="2220163"/>
            <a:ext cx="3427721" cy="1077218"/>
          </a:xfrm>
          <a:prstGeom prst="rect">
            <a:avLst/>
          </a:prstGeom>
          <a:noFill/>
        </p:spPr>
        <p:txBody>
          <a:bodyPr wrap="square" rtlCol="0">
            <a:spAutoFit/>
          </a:bodyPr>
          <a:lstStyle/>
          <a:p>
            <a:pPr lvl="0" defTabSz="457200">
              <a:defRPr/>
            </a:pPr>
            <a:r>
              <a:rPr lang="es-ES_tradnl" sz="1600" dirty="0">
                <a:solidFill>
                  <a:prstClr val="black"/>
                </a:solidFill>
                <a:latin typeface="Calibri Light" panose="020F0302020204030204"/>
                <a:cs typeface="Shonar Bangla" panose="020B0502040204020203" pitchFamily="34" charset="0"/>
              </a:rPr>
              <a:t>La tasa de </a:t>
            </a:r>
            <a:r>
              <a:rPr lang="es-ES_tradnl" sz="1600" b="1" dirty="0">
                <a:solidFill>
                  <a:prstClr val="black"/>
                </a:solidFill>
                <a:latin typeface="Calibri Light" panose="020F0302020204030204"/>
                <a:cs typeface="Shonar Bangla" panose="020B0502040204020203" pitchFamily="34" charset="0"/>
              </a:rPr>
              <a:t>obesidad</a:t>
            </a:r>
            <a:r>
              <a:rPr lang="es-ES_tradnl" sz="1600" dirty="0">
                <a:solidFill>
                  <a:prstClr val="black"/>
                </a:solidFill>
                <a:latin typeface="Calibri Light" panose="020F0302020204030204"/>
                <a:cs typeface="Shonar Bangla" panose="020B0502040204020203" pitchFamily="34" charset="0"/>
              </a:rPr>
              <a:t> está disminuyendo para los habitantes que son parte de los pueblos indígenas estadounidenses  o nativos de Alaska.</a:t>
            </a:r>
            <a:endParaRPr kumimoji="0" lang="es-ES_tradnl" sz="1600" i="0" u="none" strike="noStrike" kern="1200" cap="none" spc="0" normalizeH="0" baseline="0" dirty="0">
              <a:ln>
                <a:noFill/>
              </a:ln>
              <a:solidFill>
                <a:prstClr val="black"/>
              </a:solidFill>
              <a:effectLst/>
              <a:uLnTx/>
              <a:uFillTx/>
              <a:latin typeface="Calibri Light" panose="020F0302020204030204"/>
              <a:ea typeface="+mn-ea"/>
              <a:cs typeface="Shonar Bangla" panose="020B0502040204020203" pitchFamily="34" charset="0"/>
            </a:endParaRPr>
          </a:p>
        </p:txBody>
      </p:sp>
      <p:sp>
        <p:nvSpPr>
          <p:cNvPr id="26" name="TextBox 25"/>
          <p:cNvSpPr txBox="1"/>
          <p:nvPr/>
        </p:nvSpPr>
        <p:spPr>
          <a:xfrm>
            <a:off x="1291665" y="3226151"/>
            <a:ext cx="3362144" cy="584775"/>
          </a:xfrm>
          <a:prstGeom prst="rect">
            <a:avLst/>
          </a:prstGeom>
          <a:noFill/>
        </p:spPr>
        <p:txBody>
          <a:bodyPr wrap="square" rtlCol="0">
            <a:spAutoFit/>
          </a:bodyPr>
          <a:lstStyle/>
          <a:p>
            <a:pPr lvl="0" defTabSz="457200">
              <a:defRPr/>
            </a:pPr>
            <a:r>
              <a:rPr lang="es-ES_tradnl" sz="1600" dirty="0">
                <a:solidFill>
                  <a:prstClr val="black"/>
                </a:solidFill>
                <a:latin typeface="Calibri Light" panose="020F0302020204030204"/>
                <a:cs typeface="Shonar Bangla" panose="020B0502040204020203" pitchFamily="34" charset="0"/>
              </a:rPr>
              <a:t>Continúa disminuyendo el </a:t>
            </a:r>
            <a:r>
              <a:rPr lang="es-ES_tradnl" sz="1600" b="1" dirty="0">
                <a:solidFill>
                  <a:prstClr val="black"/>
                </a:solidFill>
                <a:latin typeface="Calibri Light" panose="020F0302020204030204"/>
                <a:cs typeface="Shonar Bangla" panose="020B0502040204020203" pitchFamily="34" charset="0"/>
              </a:rPr>
              <a:t>consumo de cigarrillos</a:t>
            </a:r>
            <a:r>
              <a:rPr lang="es-ES_tradnl" sz="1600" dirty="0">
                <a:solidFill>
                  <a:prstClr val="black"/>
                </a:solidFill>
                <a:latin typeface="Calibri Light" panose="020F0302020204030204"/>
                <a:cs typeface="Shonar Bangla" panose="020B0502040204020203" pitchFamily="34" charset="0"/>
              </a:rPr>
              <a:t> en adultos y jóvenes.</a:t>
            </a:r>
            <a:endParaRPr kumimoji="0" lang="es-ES_tradnl" sz="1600" b="0" i="0" u="none" strike="noStrike" kern="1200" cap="none" spc="0" normalizeH="0" baseline="0" dirty="0">
              <a:ln>
                <a:noFill/>
              </a:ln>
              <a:solidFill>
                <a:prstClr val="black"/>
              </a:solidFill>
              <a:effectLst/>
              <a:uLnTx/>
              <a:uFillTx/>
              <a:latin typeface="Calibri Light" panose="020F0302020204030204"/>
              <a:ea typeface="+mn-ea"/>
              <a:cs typeface="Shonar Bangla" panose="020B0502040204020203" pitchFamily="34" charset="0"/>
            </a:endParaRPr>
          </a:p>
        </p:txBody>
      </p:sp>
      <p:sp>
        <p:nvSpPr>
          <p:cNvPr id="27" name="TextBox 26"/>
          <p:cNvSpPr txBox="1"/>
          <p:nvPr/>
        </p:nvSpPr>
        <p:spPr>
          <a:xfrm>
            <a:off x="1291664" y="3946458"/>
            <a:ext cx="3064143" cy="830997"/>
          </a:xfrm>
          <a:prstGeom prst="rect">
            <a:avLst/>
          </a:prstGeom>
          <a:noFill/>
        </p:spPr>
        <p:txBody>
          <a:bodyPr wrap="square" rtlCol="0">
            <a:spAutoFit/>
          </a:bodyPr>
          <a:lstStyle/>
          <a:p>
            <a:pPr lvl="0" defTabSz="457200">
              <a:defRPr/>
            </a:pPr>
            <a:r>
              <a:rPr lang="es-ES_tradnl" sz="1600" dirty="0">
                <a:solidFill>
                  <a:prstClr val="black"/>
                </a:solidFill>
                <a:latin typeface="Calibri Light" panose="020F0302020204030204"/>
                <a:cs typeface="Shonar Bangla" panose="020B0502040204020203" pitchFamily="34" charset="0"/>
              </a:rPr>
              <a:t>Continúa disminuyendo el consumo diario de </a:t>
            </a:r>
            <a:r>
              <a:rPr lang="es-ES_tradnl" sz="1600" b="1" dirty="0">
                <a:solidFill>
                  <a:prstClr val="black"/>
                </a:solidFill>
                <a:latin typeface="Calibri Light" panose="020F0302020204030204"/>
                <a:cs typeface="Shonar Bangla" panose="020B0502040204020203" pitchFamily="34" charset="0"/>
              </a:rPr>
              <a:t>bebidas azucaradas</a:t>
            </a:r>
            <a:r>
              <a:rPr lang="es-ES_tradnl" sz="1600" dirty="0">
                <a:solidFill>
                  <a:prstClr val="black"/>
                </a:solidFill>
                <a:latin typeface="Calibri Light" panose="020F0302020204030204"/>
                <a:cs typeface="Shonar Bangla" panose="020B0502040204020203" pitchFamily="34" charset="0"/>
              </a:rPr>
              <a:t> en los jóvenes.</a:t>
            </a:r>
            <a:endParaRPr kumimoji="0" lang="es-ES_tradnl" sz="1600" b="0" i="0" u="none" strike="noStrike" kern="1200" cap="none" spc="0" normalizeH="0" baseline="0" dirty="0">
              <a:ln>
                <a:noFill/>
              </a:ln>
              <a:solidFill>
                <a:prstClr val="black"/>
              </a:solidFill>
              <a:effectLst/>
              <a:uLnTx/>
              <a:uFillTx/>
              <a:latin typeface="Calibri Light" panose="020F0302020204030204"/>
              <a:ea typeface="+mn-ea"/>
              <a:cs typeface="Shonar Bangla" panose="020B0502040204020203" pitchFamily="34" charset="0"/>
            </a:endParaRPr>
          </a:p>
        </p:txBody>
      </p:sp>
      <p:sp>
        <p:nvSpPr>
          <p:cNvPr id="28" name="TextBox 27"/>
          <p:cNvSpPr txBox="1"/>
          <p:nvPr/>
        </p:nvSpPr>
        <p:spPr>
          <a:xfrm>
            <a:off x="1291665" y="5743985"/>
            <a:ext cx="3390904" cy="584775"/>
          </a:xfrm>
          <a:prstGeom prst="rect">
            <a:avLst/>
          </a:prstGeom>
          <a:noFill/>
        </p:spPr>
        <p:txBody>
          <a:bodyPr wrap="square" rtlCol="0">
            <a:spAutoFit/>
          </a:bodyPr>
          <a:lstStyle/>
          <a:p>
            <a:pPr lvl="0" defTabSz="457200">
              <a:defRPr/>
            </a:pPr>
            <a:r>
              <a:rPr lang="es-ES_tradnl" sz="1600" dirty="0">
                <a:solidFill>
                  <a:prstClr val="black"/>
                </a:solidFill>
                <a:latin typeface="Calibri Light" panose="020F0302020204030204"/>
                <a:cs typeface="Shonar Bangla" panose="020B0502040204020203" pitchFamily="34" charset="0"/>
              </a:rPr>
              <a:t>Ha disminuido la </a:t>
            </a:r>
            <a:r>
              <a:rPr lang="es-ES_tradnl" sz="1600" b="1" dirty="0">
                <a:solidFill>
                  <a:prstClr val="black"/>
                </a:solidFill>
                <a:latin typeface="Calibri Light" panose="020F0302020204030204"/>
                <a:cs typeface="Shonar Bangla" panose="020B0502040204020203" pitchFamily="34" charset="0"/>
              </a:rPr>
              <a:t>falta de vivienda </a:t>
            </a:r>
            <a:r>
              <a:rPr lang="es-ES_tradnl" sz="1600" dirty="0">
                <a:solidFill>
                  <a:prstClr val="black"/>
                </a:solidFill>
                <a:latin typeface="Calibri Light" panose="020F0302020204030204"/>
                <a:cs typeface="Shonar Bangla" panose="020B0502040204020203" pitchFamily="34" charset="0"/>
              </a:rPr>
              <a:t>para los jóvenes y adultos jóvenes sin tutor.</a:t>
            </a:r>
            <a:endParaRPr kumimoji="0" lang="es-ES_tradnl" sz="1600" i="0" u="none" strike="noStrike" kern="1200" cap="none" spc="0" normalizeH="0" baseline="0" dirty="0">
              <a:ln>
                <a:noFill/>
              </a:ln>
              <a:solidFill>
                <a:prstClr val="black"/>
              </a:solidFill>
              <a:effectLst/>
              <a:uLnTx/>
              <a:uFillTx/>
              <a:latin typeface="Calibri Light" panose="020F0302020204030204"/>
              <a:ea typeface="+mn-ea"/>
              <a:cs typeface="Shonar Bangla" panose="020B0502040204020203" pitchFamily="34" charset="0"/>
            </a:endParaRPr>
          </a:p>
        </p:txBody>
      </p:sp>
      <p:sp>
        <p:nvSpPr>
          <p:cNvPr id="29" name="TextBox 28"/>
          <p:cNvSpPr txBox="1"/>
          <p:nvPr/>
        </p:nvSpPr>
        <p:spPr>
          <a:xfrm>
            <a:off x="5667670" y="2267330"/>
            <a:ext cx="3010642" cy="1323439"/>
          </a:xfrm>
          <a:prstGeom prst="rect">
            <a:avLst/>
          </a:prstGeom>
          <a:noFill/>
        </p:spPr>
        <p:txBody>
          <a:bodyPr wrap="square" rtlCol="0">
            <a:spAutoFit/>
          </a:bodyPr>
          <a:lstStyle/>
          <a:p>
            <a:pPr lvl="0" defTabSz="457200">
              <a:defRPr/>
            </a:pPr>
            <a:r>
              <a:rPr lang="es-ES_tradnl" sz="1600" dirty="0">
                <a:solidFill>
                  <a:prstClr val="black"/>
                </a:solidFill>
                <a:latin typeface="Calibri Light" panose="020F0302020204030204"/>
                <a:cs typeface="Shonar Bangla" panose="020B0502040204020203" pitchFamily="34" charset="0"/>
              </a:rPr>
              <a:t>En los últimos 8 años, el </a:t>
            </a:r>
            <a:r>
              <a:rPr lang="es-ES_tradnl" sz="1600" b="1" dirty="0">
                <a:solidFill>
                  <a:prstClr val="black"/>
                </a:solidFill>
                <a:latin typeface="Calibri Light" panose="020F0302020204030204"/>
                <a:cs typeface="Shonar Bangla" panose="020B0502040204020203" pitchFamily="34" charset="0"/>
              </a:rPr>
              <a:t>promedio de vida</a:t>
            </a:r>
            <a:r>
              <a:rPr lang="es-ES_tradnl" sz="1600" dirty="0">
                <a:solidFill>
                  <a:prstClr val="black"/>
                </a:solidFill>
                <a:latin typeface="Calibri Light" panose="020F0302020204030204"/>
                <a:cs typeface="Shonar Bangla" panose="020B0502040204020203" pitchFamily="34" charset="0"/>
              </a:rPr>
              <a:t> ha disminuido en la región sur, así como entre los habitantes hispanos y nativos de Hawái e Islas del Pacífico.</a:t>
            </a:r>
            <a:endParaRPr kumimoji="0" lang="es-ES_tradnl" sz="1600" b="0" i="0" u="none" strike="noStrike" kern="1200" cap="none" spc="0" normalizeH="0" baseline="0" dirty="0">
              <a:ln>
                <a:noFill/>
              </a:ln>
              <a:solidFill>
                <a:prstClr val="black"/>
              </a:solidFill>
              <a:effectLst/>
              <a:uLnTx/>
              <a:uFillTx/>
              <a:latin typeface="Calibri Light" panose="020F0302020204030204"/>
              <a:ea typeface="+mn-ea"/>
              <a:cs typeface="Shonar Bangla" panose="020B0502040204020203" pitchFamily="34" charset="0"/>
            </a:endParaRPr>
          </a:p>
        </p:txBody>
      </p:sp>
      <p:sp>
        <p:nvSpPr>
          <p:cNvPr id="30" name="TextBox 29"/>
          <p:cNvSpPr txBox="1"/>
          <p:nvPr/>
        </p:nvSpPr>
        <p:spPr>
          <a:xfrm>
            <a:off x="5676590" y="3526770"/>
            <a:ext cx="3064143" cy="581057"/>
          </a:xfrm>
          <a:prstGeom prst="rect">
            <a:avLst/>
          </a:prstGeom>
          <a:noFill/>
        </p:spPr>
        <p:txBody>
          <a:bodyPr wrap="square" rtlCol="0">
            <a:spAutoFit/>
          </a:bodyPr>
          <a:lstStyle/>
          <a:p>
            <a:pPr lvl="0" defTabSz="457200">
              <a:defRPr/>
            </a:pPr>
            <a:r>
              <a:rPr lang="es-ES_tradnl" sz="1600" dirty="0">
                <a:solidFill>
                  <a:prstClr val="black"/>
                </a:solidFill>
                <a:latin typeface="Calibri Light" panose="020F0302020204030204"/>
                <a:cs typeface="Shonar Bangla" panose="020B0502040204020203" pitchFamily="34" charset="0"/>
              </a:rPr>
              <a:t>Más habitantes están muriendo por </a:t>
            </a:r>
            <a:r>
              <a:rPr lang="es-ES_tradnl" sz="1600" b="1" dirty="0">
                <a:solidFill>
                  <a:prstClr val="black"/>
                </a:solidFill>
                <a:latin typeface="Calibri Light" panose="020F0302020204030204"/>
                <a:cs typeface="Shonar Bangla" panose="020B0502040204020203" pitchFamily="34" charset="0"/>
              </a:rPr>
              <a:t>lesiones accidentales</a:t>
            </a:r>
            <a:r>
              <a:rPr lang="es-ES_tradnl" sz="1600" dirty="0">
                <a:solidFill>
                  <a:prstClr val="black"/>
                </a:solidFill>
                <a:latin typeface="Calibri Light" panose="020F0302020204030204"/>
                <a:cs typeface="Shonar Bangla" panose="020B0502040204020203" pitchFamily="34" charset="0"/>
              </a:rPr>
              <a:t>.</a:t>
            </a:r>
            <a:endParaRPr kumimoji="0" lang="es-ES_tradnl" sz="1600" b="1" i="0" u="none" strike="noStrike" kern="1200" cap="none" spc="0" normalizeH="0" baseline="0" dirty="0">
              <a:ln>
                <a:noFill/>
              </a:ln>
              <a:solidFill>
                <a:prstClr val="black"/>
              </a:solidFill>
              <a:effectLst/>
              <a:uLnTx/>
              <a:uFillTx/>
              <a:latin typeface="Calibri Light" panose="020F0302020204030204"/>
              <a:ea typeface="+mn-ea"/>
              <a:cs typeface="Shonar Bangla" panose="020B0502040204020203" pitchFamily="34" charset="0"/>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7278" y="895156"/>
            <a:ext cx="2952732" cy="1508899"/>
          </a:xfrm>
          <a:prstGeom prst="rect">
            <a:avLst/>
          </a:prstGeom>
        </p:spPr>
      </p:pic>
      <p:cxnSp>
        <p:nvCxnSpPr>
          <p:cNvPr id="38" name="Straight Connector 37"/>
          <p:cNvCxnSpPr/>
          <p:nvPr/>
        </p:nvCxnSpPr>
        <p:spPr>
          <a:xfrm>
            <a:off x="1535973" y="335199"/>
            <a:ext cx="911309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28784" y="1299832"/>
            <a:ext cx="4380707" cy="581057"/>
          </a:xfrm>
          <a:prstGeom prst="rect">
            <a:avLst/>
          </a:prstGeom>
          <a:noFill/>
        </p:spPr>
        <p:txBody>
          <a:bodyPr wrap="square" rtlCol="0">
            <a:spAutoFit/>
          </a:bodyPr>
          <a:lstStyle/>
          <a:p>
            <a:pPr lvl="0" algn="ctr" defTabSz="457200">
              <a:defRPr/>
            </a:pPr>
            <a:r>
              <a:rPr lang="es-ES_tradnl" sz="1588" b="1" dirty="0">
                <a:solidFill>
                  <a:prstClr val="white"/>
                </a:solidFill>
              </a:rPr>
              <a:t>Los éxitos en todo el </a:t>
            </a:r>
          </a:p>
          <a:p>
            <a:pPr lvl="0" algn="ctr" defTabSz="457200">
              <a:defRPr/>
            </a:pPr>
            <a:r>
              <a:rPr lang="es-ES_tradnl" sz="1588" b="1" dirty="0">
                <a:solidFill>
                  <a:prstClr val="white"/>
                </a:solidFill>
              </a:rPr>
              <a:t>condado de King incluyen:</a:t>
            </a:r>
            <a:endParaRPr kumimoji="0" lang="es-ES_tradnl" sz="1588" b="1" i="0" u="none" strike="noStrike" kern="1200" cap="none" spc="0" normalizeH="0" baseline="0" dirty="0">
              <a:ln>
                <a:noFill/>
              </a:ln>
              <a:solidFill>
                <a:prstClr val="white"/>
              </a:solidFill>
              <a:effectLst/>
              <a:uLnTx/>
              <a:uFillTx/>
              <a:latin typeface="Calibri" panose="020F0502020204030204"/>
              <a:ea typeface="+mn-ea"/>
              <a:cs typeface="+mn-cs"/>
            </a:endParaRPr>
          </a:p>
        </p:txBody>
      </p:sp>
      <p:pic>
        <p:nvPicPr>
          <p:cNvPr id="39" name="Picture 3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7170" y="853993"/>
            <a:ext cx="4079989" cy="1508899"/>
          </a:xfrm>
          <a:prstGeom prst="rect">
            <a:avLst/>
          </a:prstGeom>
        </p:spPr>
      </p:pic>
      <p:sp>
        <p:nvSpPr>
          <p:cNvPr id="37" name="TextBox 36"/>
          <p:cNvSpPr txBox="1"/>
          <p:nvPr/>
        </p:nvSpPr>
        <p:spPr>
          <a:xfrm>
            <a:off x="6180710" y="1241257"/>
            <a:ext cx="4004854" cy="581057"/>
          </a:xfrm>
          <a:prstGeom prst="rect">
            <a:avLst/>
          </a:prstGeom>
          <a:noFill/>
        </p:spPr>
        <p:txBody>
          <a:bodyPr wrap="square" rtlCol="0">
            <a:spAutoFit/>
          </a:bodyPr>
          <a:lstStyle/>
          <a:p>
            <a:pPr lvl="0" algn="ctr" defTabSz="457200">
              <a:defRPr/>
            </a:pPr>
            <a:r>
              <a:rPr lang="es-ES_tradnl" sz="1588" b="1" dirty="0">
                <a:solidFill>
                  <a:prstClr val="white"/>
                </a:solidFill>
              </a:rPr>
              <a:t>Las oportunidades para mejorar en </a:t>
            </a:r>
          </a:p>
          <a:p>
            <a:pPr lvl="0" algn="ctr" defTabSz="457200">
              <a:defRPr/>
            </a:pPr>
            <a:r>
              <a:rPr lang="es-ES_tradnl" sz="1588" b="1" dirty="0">
                <a:solidFill>
                  <a:prstClr val="white"/>
                </a:solidFill>
              </a:rPr>
              <a:t>todo el condado de King incluyen:</a:t>
            </a:r>
            <a:endParaRPr kumimoji="0" lang="es-ES_tradnl" sz="1588" b="1" i="0" u="none" strike="noStrike" kern="1200" cap="none" spc="0" normalizeH="0" baseline="0" dirty="0">
              <a:ln>
                <a:noFill/>
              </a:ln>
              <a:solidFill>
                <a:prstClr val="white"/>
              </a:solidFill>
              <a:effectLst/>
              <a:uLnTx/>
              <a:uFillTx/>
              <a:latin typeface="Calibri" panose="020F0502020204030204"/>
              <a:ea typeface="+mn-ea"/>
              <a:cs typeface="+mn-cs"/>
            </a:endParaRPr>
          </a:p>
        </p:txBody>
      </p:sp>
      <p:cxnSp>
        <p:nvCxnSpPr>
          <p:cNvPr id="41" name="Straight Connector 40"/>
          <p:cNvCxnSpPr>
            <a:cxnSpLocks/>
          </p:cNvCxnSpPr>
          <p:nvPr/>
        </p:nvCxnSpPr>
        <p:spPr>
          <a:xfrm>
            <a:off x="111250" y="2114430"/>
            <a:ext cx="11906654" cy="0"/>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262D571-CFE8-4050-8CDB-481DAC1A9A88}"/>
              </a:ext>
            </a:extLst>
          </p:cNvPr>
          <p:cNvSpPr txBox="1"/>
          <p:nvPr/>
        </p:nvSpPr>
        <p:spPr>
          <a:xfrm>
            <a:off x="1291665" y="4892771"/>
            <a:ext cx="3064143" cy="584775"/>
          </a:xfrm>
          <a:prstGeom prst="rect">
            <a:avLst/>
          </a:prstGeom>
          <a:noFill/>
        </p:spPr>
        <p:txBody>
          <a:bodyPr wrap="square" rtlCol="0">
            <a:spAutoFit/>
          </a:bodyPr>
          <a:lstStyle/>
          <a:p>
            <a:pPr lvl="0" defTabSz="457200">
              <a:defRPr/>
            </a:pPr>
            <a:r>
              <a:rPr lang="es-ES_tradnl" sz="1600" dirty="0">
                <a:solidFill>
                  <a:prstClr val="black"/>
                </a:solidFill>
                <a:latin typeface="Calibri Light" panose="020F0302020204030204"/>
                <a:cs typeface="Shonar Bangla" panose="020B0502040204020203" pitchFamily="34" charset="0"/>
              </a:rPr>
              <a:t>Más madres reciben </a:t>
            </a:r>
            <a:r>
              <a:rPr lang="es-ES_tradnl" sz="1600" b="1" dirty="0">
                <a:solidFill>
                  <a:prstClr val="black"/>
                </a:solidFill>
                <a:latin typeface="Calibri Light" panose="020F0302020204030204"/>
                <a:cs typeface="Shonar Bangla" panose="020B0502040204020203" pitchFamily="34" charset="0"/>
              </a:rPr>
              <a:t>atención prenatal temprana y adecuada</a:t>
            </a:r>
            <a:r>
              <a:rPr lang="es-ES_tradnl" sz="1600" dirty="0">
                <a:solidFill>
                  <a:prstClr val="black"/>
                </a:solidFill>
                <a:latin typeface="Calibri Light" panose="020F0302020204030204"/>
                <a:cs typeface="Shonar Bangla" panose="020B0502040204020203" pitchFamily="34" charset="0"/>
              </a:rPr>
              <a:t>.</a:t>
            </a:r>
            <a:endParaRPr kumimoji="0" lang="es-ES_tradnl" sz="1600" b="1" i="0" u="none" strike="noStrike" kern="1200" cap="none" spc="0" normalizeH="0" baseline="0" dirty="0">
              <a:ln>
                <a:noFill/>
              </a:ln>
              <a:solidFill>
                <a:prstClr val="black"/>
              </a:solidFill>
              <a:effectLst/>
              <a:uLnTx/>
              <a:uFillTx/>
              <a:latin typeface="Calibri Light" panose="020F0302020204030204"/>
              <a:ea typeface="+mn-ea"/>
              <a:cs typeface="Shonar Bangla" panose="020B0502040204020203" pitchFamily="34" charset="0"/>
            </a:endParaRPr>
          </a:p>
        </p:txBody>
      </p:sp>
      <p:pic>
        <p:nvPicPr>
          <p:cNvPr id="7" name="Picture 6">
            <a:extLst>
              <a:ext uri="{FF2B5EF4-FFF2-40B4-BE49-F238E27FC236}">
                <a16:creationId xmlns:a16="http://schemas.microsoft.com/office/drawing/2014/main" id="{8AB698EB-EFA4-4422-BAB0-082D6D8BDE94}"/>
              </a:ext>
            </a:extLst>
          </p:cNvPr>
          <p:cNvPicPr>
            <a:picLocks noChangeAspect="1"/>
          </p:cNvPicPr>
          <p:nvPr/>
        </p:nvPicPr>
        <p:blipFill>
          <a:blip r:embed="rId9">
            <a:clrChange>
              <a:clrFrom>
                <a:srgbClr val="FAFAFA"/>
              </a:clrFrom>
              <a:clrTo>
                <a:srgbClr val="FAFAFA">
                  <a:alpha val="0"/>
                </a:srgbClr>
              </a:clrTo>
            </a:clrChange>
            <a:duotone>
              <a:schemeClr val="accent3">
                <a:shade val="45000"/>
                <a:satMod val="135000"/>
              </a:schemeClr>
              <a:prstClr val="white"/>
            </a:duotone>
          </a:blip>
          <a:stretch>
            <a:fillRect/>
          </a:stretch>
        </p:blipFill>
        <p:spPr>
          <a:xfrm>
            <a:off x="381349" y="4845041"/>
            <a:ext cx="742079" cy="691731"/>
          </a:xfrm>
          <a:prstGeom prst="rect">
            <a:avLst/>
          </a:prstGeom>
        </p:spPr>
      </p:pic>
      <p:pic>
        <p:nvPicPr>
          <p:cNvPr id="11" name="Picture 10">
            <a:extLst>
              <a:ext uri="{FF2B5EF4-FFF2-40B4-BE49-F238E27FC236}">
                <a16:creationId xmlns:a16="http://schemas.microsoft.com/office/drawing/2014/main" id="{67C9A2F9-7C76-412C-AF9C-179EB3647EB3}"/>
              </a:ext>
            </a:extLst>
          </p:cNvPr>
          <p:cNvPicPr>
            <a:picLocks noChangeAspect="1"/>
          </p:cNvPicPr>
          <p:nvPr/>
        </p:nvPicPr>
        <p:blipFill>
          <a:blip r:embed="rId10">
            <a:clrChange>
              <a:clrFrom>
                <a:srgbClr val="FAFAFA"/>
              </a:clrFrom>
              <a:clrTo>
                <a:srgbClr val="FAFAFA">
                  <a:alpha val="0"/>
                </a:srgbClr>
              </a:clrTo>
            </a:clrChange>
            <a:duotone>
              <a:schemeClr val="accent4">
                <a:shade val="45000"/>
                <a:satMod val="135000"/>
              </a:schemeClr>
              <a:prstClr val="white"/>
            </a:duotone>
          </a:blip>
          <a:stretch>
            <a:fillRect/>
          </a:stretch>
        </p:blipFill>
        <p:spPr>
          <a:xfrm>
            <a:off x="484895" y="2272461"/>
            <a:ext cx="598552" cy="732667"/>
          </a:xfrm>
          <a:prstGeom prst="rect">
            <a:avLst/>
          </a:prstGeom>
        </p:spPr>
      </p:pic>
      <p:pic>
        <p:nvPicPr>
          <p:cNvPr id="15" name="Picture 14">
            <a:extLst>
              <a:ext uri="{FF2B5EF4-FFF2-40B4-BE49-F238E27FC236}">
                <a16:creationId xmlns:a16="http://schemas.microsoft.com/office/drawing/2014/main" id="{5ABDCF96-9AC0-4C73-8FC8-53A0E006AB93}"/>
              </a:ext>
            </a:extLst>
          </p:cNvPr>
          <p:cNvPicPr>
            <a:picLocks noChangeAspect="1"/>
          </p:cNvPicPr>
          <p:nvPr/>
        </p:nvPicPr>
        <p:blipFill>
          <a:blip r:embed="rId11">
            <a:clrChange>
              <a:clrFrom>
                <a:srgbClr val="FAFAFA"/>
              </a:clrFrom>
              <a:clrTo>
                <a:srgbClr val="FAFAFA">
                  <a:alpha val="0"/>
                </a:srgbClr>
              </a:clrTo>
            </a:clrChange>
          </a:blip>
          <a:stretch>
            <a:fillRect/>
          </a:stretch>
        </p:blipFill>
        <p:spPr>
          <a:xfrm>
            <a:off x="4861526" y="2292565"/>
            <a:ext cx="779436" cy="699770"/>
          </a:xfrm>
          <a:prstGeom prst="rect">
            <a:avLst/>
          </a:prstGeom>
        </p:spPr>
      </p:pic>
      <p:pic>
        <p:nvPicPr>
          <p:cNvPr id="17" name="Picture 16">
            <a:extLst>
              <a:ext uri="{FF2B5EF4-FFF2-40B4-BE49-F238E27FC236}">
                <a16:creationId xmlns:a16="http://schemas.microsoft.com/office/drawing/2014/main" id="{B5F33BBB-35BA-4911-A12E-5C4BB8BF0983}"/>
              </a:ext>
            </a:extLst>
          </p:cNvPr>
          <p:cNvPicPr>
            <a:picLocks noChangeAspect="1"/>
          </p:cNvPicPr>
          <p:nvPr/>
        </p:nvPicPr>
        <p:blipFill>
          <a:blip r:embed="rId12">
            <a:clrChange>
              <a:clrFrom>
                <a:srgbClr val="FAFAFA"/>
              </a:clrFrom>
              <a:clrTo>
                <a:srgbClr val="FAFAFA">
                  <a:alpha val="0"/>
                </a:srgbClr>
              </a:clrTo>
            </a:clrChange>
            <a:duotone>
              <a:schemeClr val="accent1">
                <a:shade val="45000"/>
                <a:satMod val="135000"/>
              </a:schemeClr>
              <a:prstClr val="white"/>
            </a:duotone>
          </a:blip>
          <a:stretch>
            <a:fillRect/>
          </a:stretch>
        </p:blipFill>
        <p:spPr>
          <a:xfrm>
            <a:off x="4919768" y="3671474"/>
            <a:ext cx="657321" cy="581057"/>
          </a:xfrm>
          <a:prstGeom prst="rect">
            <a:avLst/>
          </a:prstGeom>
        </p:spPr>
      </p:pic>
      <p:sp>
        <p:nvSpPr>
          <p:cNvPr id="35" name="TextBox 34">
            <a:extLst>
              <a:ext uri="{FF2B5EF4-FFF2-40B4-BE49-F238E27FC236}">
                <a16:creationId xmlns:a16="http://schemas.microsoft.com/office/drawing/2014/main" id="{0E2F65CA-2E52-4FED-A6FD-81CC86906942}"/>
              </a:ext>
            </a:extLst>
          </p:cNvPr>
          <p:cNvSpPr txBox="1"/>
          <p:nvPr/>
        </p:nvSpPr>
        <p:spPr>
          <a:xfrm>
            <a:off x="5671103" y="4093972"/>
            <a:ext cx="3525787" cy="1077218"/>
          </a:xfrm>
          <a:prstGeom prst="rect">
            <a:avLst/>
          </a:prstGeom>
          <a:noFill/>
        </p:spPr>
        <p:txBody>
          <a:bodyPr wrap="square" lIns="91440" tIns="45720" rIns="91440" bIns="45720" rtlCol="0" anchor="t">
            <a:spAutoFit/>
          </a:bodyPr>
          <a:lstStyle/>
          <a:p>
            <a:pPr lvl="0" defTabSz="457200">
              <a:defRPr/>
            </a:pPr>
            <a:r>
              <a:rPr lang="es-ES_tradnl" sz="1600" dirty="0">
                <a:latin typeface="Calibri Light" panose="020F0302020204030204"/>
                <a:cs typeface="Shonar Bangla"/>
              </a:rPr>
              <a:t>La diferencia de </a:t>
            </a:r>
            <a:r>
              <a:rPr lang="es-ES_tradnl" sz="1600" b="1" dirty="0">
                <a:latin typeface="Calibri Light" panose="020F0302020204030204"/>
                <a:cs typeface="Shonar Bangla"/>
              </a:rPr>
              <a:t>inseguridad </a:t>
            </a:r>
          </a:p>
          <a:p>
            <a:pPr lvl="0" defTabSz="457200">
              <a:defRPr/>
            </a:pPr>
            <a:r>
              <a:rPr lang="es-ES_tradnl" sz="1600" b="1" dirty="0">
                <a:latin typeface="Calibri Light" panose="020F0302020204030204"/>
                <a:cs typeface="Shonar Bangla"/>
              </a:rPr>
              <a:t>alimentaria </a:t>
            </a:r>
            <a:r>
              <a:rPr lang="es-ES_tradnl" sz="1600" dirty="0">
                <a:latin typeface="Calibri Light" panose="020F0302020204030204"/>
                <a:cs typeface="Shonar Bangla"/>
              </a:rPr>
              <a:t>entre los hogares de personas blancas y de raza negra se ha cuadriplicado en un período de 5 años.</a:t>
            </a:r>
            <a:endParaRPr kumimoji="0" lang="es-ES_tradnl" sz="1600" b="0" i="0" u="none" strike="noStrike" kern="1200" cap="none" spc="0" normalizeH="0" baseline="0" dirty="0">
              <a:ln>
                <a:noFill/>
              </a:ln>
              <a:effectLst/>
              <a:uLnTx/>
              <a:uFillTx/>
              <a:latin typeface="Calibri Light" panose="020F0302020204030204"/>
              <a:ea typeface="+mn-ea"/>
              <a:cs typeface="Shonar Bangla"/>
            </a:endParaRPr>
          </a:p>
        </p:txBody>
      </p:sp>
      <p:pic>
        <p:nvPicPr>
          <p:cNvPr id="36" name="Picture 35">
            <a:extLst>
              <a:ext uri="{FF2B5EF4-FFF2-40B4-BE49-F238E27FC236}">
                <a16:creationId xmlns:a16="http://schemas.microsoft.com/office/drawing/2014/main" id="{2ECF0FCD-B357-4DFA-84DC-51361B765971}"/>
              </a:ext>
            </a:extLst>
          </p:cNvPr>
          <p:cNvPicPr>
            <a:picLocks noChangeAspect="1"/>
          </p:cNvPicPr>
          <p:nvPr/>
        </p:nvPicPr>
        <p:blipFill>
          <a:blip r:embed="rId10">
            <a:clrChange>
              <a:clrFrom>
                <a:srgbClr val="FAFAFA"/>
              </a:clrFrom>
              <a:clrTo>
                <a:srgbClr val="FAFAFA">
                  <a:alpha val="0"/>
                </a:srgbClr>
              </a:clrTo>
            </a:clrChange>
            <a:duotone>
              <a:schemeClr val="accent4">
                <a:shade val="45000"/>
                <a:satMod val="135000"/>
              </a:schemeClr>
              <a:prstClr val="white"/>
            </a:duotone>
          </a:blip>
          <a:stretch>
            <a:fillRect/>
          </a:stretch>
        </p:blipFill>
        <p:spPr>
          <a:xfrm>
            <a:off x="4948821" y="6003919"/>
            <a:ext cx="598552" cy="732667"/>
          </a:xfrm>
          <a:prstGeom prst="rect">
            <a:avLst/>
          </a:prstGeom>
        </p:spPr>
      </p:pic>
      <p:sp>
        <p:nvSpPr>
          <p:cNvPr id="40" name="TextBox 39">
            <a:extLst>
              <a:ext uri="{FF2B5EF4-FFF2-40B4-BE49-F238E27FC236}">
                <a16:creationId xmlns:a16="http://schemas.microsoft.com/office/drawing/2014/main" id="{3F4413CE-6379-4F3F-B903-C996A16EAC24}"/>
              </a:ext>
            </a:extLst>
          </p:cNvPr>
          <p:cNvSpPr txBox="1"/>
          <p:nvPr/>
        </p:nvSpPr>
        <p:spPr>
          <a:xfrm>
            <a:off x="5667670" y="6027003"/>
            <a:ext cx="3571809" cy="830997"/>
          </a:xfrm>
          <a:prstGeom prst="rect">
            <a:avLst/>
          </a:prstGeom>
          <a:noFill/>
        </p:spPr>
        <p:txBody>
          <a:bodyPr wrap="square" rtlCol="0">
            <a:spAutoFit/>
          </a:bodyPr>
          <a:lstStyle/>
          <a:p>
            <a:pPr lvl="0" defTabSz="457200">
              <a:defRPr/>
            </a:pPr>
            <a:r>
              <a:rPr lang="es-ES_tradnl" sz="1600" dirty="0">
                <a:solidFill>
                  <a:prstClr val="black"/>
                </a:solidFill>
                <a:latin typeface="Calibri Light" panose="020F0302020204030204"/>
                <a:cs typeface="Shonar Bangla" panose="020B0502040204020203" pitchFamily="34" charset="0"/>
              </a:rPr>
              <a:t>Los índices de </a:t>
            </a:r>
            <a:r>
              <a:rPr lang="es-ES_tradnl" sz="1600" b="1" dirty="0">
                <a:solidFill>
                  <a:prstClr val="black"/>
                </a:solidFill>
                <a:latin typeface="Calibri Light" panose="020F0302020204030204"/>
                <a:cs typeface="Shonar Bangla" panose="020B0502040204020203" pitchFamily="34" charset="0"/>
              </a:rPr>
              <a:t>obesidad </a:t>
            </a:r>
            <a:r>
              <a:rPr lang="es-ES_tradnl" sz="1600" dirty="0">
                <a:solidFill>
                  <a:prstClr val="black"/>
                </a:solidFill>
                <a:latin typeface="Calibri Light" panose="020F0302020204030204"/>
                <a:cs typeface="Shonar Bangla" panose="020B0502040204020203" pitchFamily="34" charset="0"/>
              </a:rPr>
              <a:t>juvenil están aumentando. Sigue disminuyendo la actividad física.</a:t>
            </a:r>
            <a:endParaRPr kumimoji="0" lang="es-ES_tradnl" sz="1600" i="0" u="none" strike="noStrike" kern="1200" cap="none" spc="0" normalizeH="0" baseline="0" dirty="0">
              <a:ln>
                <a:noFill/>
              </a:ln>
              <a:solidFill>
                <a:prstClr val="black"/>
              </a:solidFill>
              <a:effectLst/>
              <a:uLnTx/>
              <a:uFillTx/>
              <a:latin typeface="Calibri Light" panose="020F0302020204030204"/>
              <a:ea typeface="+mn-ea"/>
              <a:cs typeface="Shonar Bangla" panose="020B0502040204020203" pitchFamily="34" charset="0"/>
            </a:endParaRPr>
          </a:p>
        </p:txBody>
      </p:sp>
      <p:pic>
        <p:nvPicPr>
          <p:cNvPr id="42" name="Picture 41">
            <a:extLst>
              <a:ext uri="{FF2B5EF4-FFF2-40B4-BE49-F238E27FC236}">
                <a16:creationId xmlns:a16="http://schemas.microsoft.com/office/drawing/2014/main" id="{43961427-B953-46B4-BB55-54AB567D81D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45473" y="5261887"/>
            <a:ext cx="640355" cy="640355"/>
          </a:xfrm>
          <a:prstGeom prst="rect">
            <a:avLst/>
          </a:prstGeom>
        </p:spPr>
      </p:pic>
      <p:sp>
        <p:nvSpPr>
          <p:cNvPr id="43" name="TextBox 42">
            <a:extLst>
              <a:ext uri="{FF2B5EF4-FFF2-40B4-BE49-F238E27FC236}">
                <a16:creationId xmlns:a16="http://schemas.microsoft.com/office/drawing/2014/main" id="{538244AB-390D-4861-AF42-3680562CC2FB}"/>
              </a:ext>
            </a:extLst>
          </p:cNvPr>
          <p:cNvSpPr txBox="1"/>
          <p:nvPr/>
        </p:nvSpPr>
        <p:spPr>
          <a:xfrm>
            <a:off x="5654675" y="5019236"/>
            <a:ext cx="3204448" cy="1077218"/>
          </a:xfrm>
          <a:prstGeom prst="rect">
            <a:avLst/>
          </a:prstGeom>
          <a:noFill/>
        </p:spPr>
        <p:txBody>
          <a:bodyPr wrap="square" lIns="91440" tIns="45720" rIns="91440" bIns="45720" rtlCol="0" anchor="t">
            <a:spAutoFit/>
          </a:bodyPr>
          <a:lstStyle/>
          <a:p>
            <a:pPr defTabSz="457200">
              <a:defRPr/>
            </a:pPr>
            <a:r>
              <a:rPr lang="es-ES_tradnl" sz="1600" dirty="0">
                <a:latin typeface="Calibri Light" panose="020F0302020204030204"/>
                <a:cs typeface="Shonar Bangla"/>
              </a:rPr>
              <a:t>Las comunidades de color continúan </a:t>
            </a:r>
            <a:r>
              <a:rPr lang="es-ES_tradnl" sz="1600" b="1" dirty="0">
                <a:latin typeface="Calibri Light" panose="020F0302020204030204"/>
                <a:cs typeface="Shonar Bangla"/>
              </a:rPr>
              <a:t>sin seguro médico </a:t>
            </a:r>
            <a:r>
              <a:rPr lang="es-ES_tradnl" sz="1600" dirty="0">
                <a:latin typeface="Calibri Light" panose="020F0302020204030204"/>
                <a:cs typeface="Shonar Bangla"/>
              </a:rPr>
              <a:t>de manera desproporcionada incrementándose las desigualdades raciales/étnicas</a:t>
            </a:r>
            <a:endParaRPr kumimoji="0" lang="es-ES_tradnl" sz="1600" b="0" i="0" u="none" strike="noStrike" kern="1200" cap="none" spc="0" normalizeH="0" baseline="0" dirty="0">
              <a:ln>
                <a:noFill/>
              </a:ln>
              <a:effectLst/>
              <a:uLnTx/>
              <a:uFillTx/>
              <a:latin typeface="Calibri Light" panose="020F0302020204030204"/>
              <a:ea typeface="+mn-ea"/>
              <a:cs typeface="Shonar Bangla"/>
            </a:endParaRPr>
          </a:p>
        </p:txBody>
      </p:sp>
      <p:sp>
        <p:nvSpPr>
          <p:cNvPr id="3" name="TextBox 2">
            <a:extLst>
              <a:ext uri="{FF2B5EF4-FFF2-40B4-BE49-F238E27FC236}">
                <a16:creationId xmlns:a16="http://schemas.microsoft.com/office/drawing/2014/main" id="{D7FBEA61-64B6-401B-8743-5178193294FF}"/>
              </a:ext>
            </a:extLst>
          </p:cNvPr>
          <p:cNvSpPr txBox="1"/>
          <p:nvPr/>
        </p:nvSpPr>
        <p:spPr>
          <a:xfrm>
            <a:off x="9370407" y="3099908"/>
            <a:ext cx="2667932" cy="3323987"/>
          </a:xfrm>
          <a:prstGeom prst="rect">
            <a:avLst/>
          </a:prstGeom>
          <a:noFill/>
        </p:spPr>
        <p:txBody>
          <a:bodyPr wrap="square" lIns="91440" tIns="45720" rIns="91440" bIns="45720" rtlCol="0" anchor="t">
            <a:spAutoFit/>
          </a:bodyPr>
          <a:lstStyle/>
          <a:p>
            <a:r>
              <a:rPr lang="es-ES_tradnl" sz="1500" b="1" i="1" dirty="0"/>
              <a:t>Áreas que necesitan continuar mejorando del informe 18/19:</a:t>
            </a:r>
          </a:p>
          <a:p>
            <a:endParaRPr lang="es-ES_tradnl" sz="500" b="1" i="1" dirty="0">
              <a:latin typeface="+mj-lt"/>
            </a:endParaRPr>
          </a:p>
          <a:p>
            <a:endParaRPr lang="es-ES_tradnl" sz="500" b="1" i="1" dirty="0">
              <a:latin typeface="+mj-lt"/>
            </a:endParaRPr>
          </a:p>
          <a:p>
            <a:r>
              <a:rPr lang="es-ES_tradnl" sz="1500" dirty="0">
                <a:latin typeface="+mj-lt"/>
              </a:rPr>
              <a:t>La </a:t>
            </a:r>
            <a:r>
              <a:rPr lang="es-ES_tradnl" sz="1500" b="1" dirty="0">
                <a:latin typeface="+mj-lt"/>
              </a:rPr>
              <a:t>depresión juvenil </a:t>
            </a:r>
            <a:r>
              <a:rPr lang="es-ES_tradnl" sz="1500" dirty="0">
                <a:latin typeface="+mj-lt"/>
              </a:rPr>
              <a:t>sigue aumentando en los últimos 10 años: más de 1 de cada 3 estudiantes en el grado 12 informan sentirse depresivos.</a:t>
            </a:r>
          </a:p>
          <a:p>
            <a:endParaRPr lang="es-ES_tradnl" sz="500" dirty="0">
              <a:latin typeface="+mj-lt"/>
            </a:endParaRPr>
          </a:p>
          <a:p>
            <a:endParaRPr lang="es-ES_tradnl" sz="500" dirty="0">
              <a:latin typeface="+mj-lt"/>
            </a:endParaRPr>
          </a:p>
          <a:p>
            <a:endParaRPr lang="es-ES_tradnl" sz="500" dirty="0">
              <a:latin typeface="+mj-lt"/>
            </a:endParaRPr>
          </a:p>
          <a:p>
            <a:endParaRPr lang="es-ES_tradnl" sz="500" dirty="0">
              <a:latin typeface="+mj-lt"/>
            </a:endParaRPr>
          </a:p>
          <a:p>
            <a:r>
              <a:rPr lang="es-ES_tradnl" sz="1500" dirty="0">
                <a:latin typeface="+mj-lt"/>
              </a:rPr>
              <a:t>Las </a:t>
            </a:r>
            <a:r>
              <a:rPr lang="es-ES_tradnl" sz="1500" b="1" dirty="0">
                <a:latin typeface="+mj-lt"/>
              </a:rPr>
              <a:t>muertes por drogas </a:t>
            </a:r>
            <a:r>
              <a:rPr lang="es-ES_tradnl" sz="1500" dirty="0">
                <a:latin typeface="+mj-lt"/>
              </a:rPr>
              <a:t>han aumentado en los últimos 10 años con un aumento dramático en las muertes por sobredosis de metanfetamina y </a:t>
            </a:r>
            <a:r>
              <a:rPr lang="es-ES_tradnl" sz="1500" dirty="0" err="1">
                <a:latin typeface="+mj-lt"/>
              </a:rPr>
              <a:t>fentanilo</a:t>
            </a:r>
            <a:r>
              <a:rPr lang="es-ES_tradnl" sz="1500" b="1" dirty="0">
                <a:latin typeface="+mj-lt"/>
              </a:rPr>
              <a:t>.</a:t>
            </a:r>
            <a:endParaRPr lang="es-ES_tradnl" sz="1500" dirty="0">
              <a:latin typeface="+mj-lt"/>
            </a:endParaRPr>
          </a:p>
        </p:txBody>
      </p:sp>
      <p:pic>
        <p:nvPicPr>
          <p:cNvPr id="13" name="Picture 12">
            <a:extLst>
              <a:ext uri="{FF2B5EF4-FFF2-40B4-BE49-F238E27FC236}">
                <a16:creationId xmlns:a16="http://schemas.microsoft.com/office/drawing/2014/main" id="{2C048ABA-76F7-400D-8EC7-09F662D66869}"/>
              </a:ext>
            </a:extLst>
          </p:cNvPr>
          <p:cNvPicPr>
            <a:picLocks noChangeAspect="1"/>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t="15024" r="29210"/>
          <a:stretch/>
        </p:blipFill>
        <p:spPr>
          <a:xfrm>
            <a:off x="8832034" y="2282687"/>
            <a:ext cx="529460" cy="635560"/>
          </a:xfrm>
          <a:prstGeom prst="rect">
            <a:avLst/>
          </a:prstGeom>
        </p:spPr>
      </p:pic>
      <p:sp>
        <p:nvSpPr>
          <p:cNvPr id="45" name="TextBox 44">
            <a:extLst>
              <a:ext uri="{FF2B5EF4-FFF2-40B4-BE49-F238E27FC236}">
                <a16:creationId xmlns:a16="http://schemas.microsoft.com/office/drawing/2014/main" id="{0E3B1B1B-8258-4334-B1CC-75A0AC3C7020}"/>
              </a:ext>
            </a:extLst>
          </p:cNvPr>
          <p:cNvSpPr txBox="1"/>
          <p:nvPr/>
        </p:nvSpPr>
        <p:spPr>
          <a:xfrm>
            <a:off x="9394258" y="2284092"/>
            <a:ext cx="2472066" cy="830997"/>
          </a:xfrm>
          <a:prstGeom prst="rect">
            <a:avLst/>
          </a:prstGeom>
          <a:noFill/>
        </p:spPr>
        <p:txBody>
          <a:bodyPr wrap="square" rtlCol="0">
            <a:spAutoFit/>
          </a:bodyPr>
          <a:lstStyle/>
          <a:p>
            <a:pPr lvl="0" defTabSz="457200">
              <a:defRPr/>
            </a:pPr>
            <a:r>
              <a:rPr lang="es-ES_tradnl" sz="1600" dirty="0">
                <a:solidFill>
                  <a:prstClr val="black"/>
                </a:solidFill>
                <a:latin typeface="Calibri Light" panose="020F0302020204030204"/>
                <a:cs typeface="Shonar Bangla" panose="020B0502040204020203" pitchFamily="34" charset="0"/>
              </a:rPr>
              <a:t>Está aumentando la cantidad de jóvenes que usan </a:t>
            </a:r>
            <a:r>
              <a:rPr lang="es-ES_tradnl" sz="1600" b="1" dirty="0">
                <a:solidFill>
                  <a:prstClr val="black"/>
                </a:solidFill>
                <a:latin typeface="Calibri Light" panose="020F0302020204030204"/>
                <a:cs typeface="Shonar Bangla" panose="020B0502040204020203" pitchFamily="34" charset="0"/>
              </a:rPr>
              <a:t>e-</a:t>
            </a:r>
            <a:r>
              <a:rPr lang="es-ES_tradnl" sz="1600" b="1" dirty="0" err="1">
                <a:solidFill>
                  <a:prstClr val="black"/>
                </a:solidFill>
                <a:latin typeface="Calibri Light" panose="020F0302020204030204"/>
                <a:cs typeface="Shonar Bangla" panose="020B0502040204020203" pitchFamily="34" charset="0"/>
              </a:rPr>
              <a:t>cigs</a:t>
            </a:r>
            <a:r>
              <a:rPr lang="es-ES_tradnl" sz="1600" b="1" dirty="0">
                <a:solidFill>
                  <a:prstClr val="black"/>
                </a:solidFill>
                <a:latin typeface="Calibri Light" panose="020F0302020204030204"/>
                <a:cs typeface="Shonar Bangla" panose="020B0502040204020203" pitchFamily="34" charset="0"/>
              </a:rPr>
              <a:t>/</a:t>
            </a:r>
            <a:r>
              <a:rPr lang="es-ES_tradnl" sz="1600" b="1" dirty="0" err="1">
                <a:solidFill>
                  <a:prstClr val="black"/>
                </a:solidFill>
                <a:latin typeface="Calibri Light" panose="020F0302020204030204"/>
                <a:cs typeface="Shonar Bangla" panose="020B0502040204020203" pitchFamily="34" charset="0"/>
              </a:rPr>
              <a:t>vape</a:t>
            </a:r>
            <a:r>
              <a:rPr lang="es-ES_tradnl" sz="1600" b="1" dirty="0">
                <a:solidFill>
                  <a:prstClr val="black"/>
                </a:solidFill>
                <a:latin typeface="Calibri Light" panose="020F0302020204030204"/>
                <a:cs typeface="Shonar Bangla" panose="020B0502040204020203" pitchFamily="34" charset="0"/>
              </a:rPr>
              <a:t> pen</a:t>
            </a:r>
            <a:endParaRPr kumimoji="0" lang="es-ES_tradnl" sz="1600" b="1" i="0" u="none" strike="noStrike" kern="1200" cap="none" spc="0" normalizeH="0" baseline="0" dirty="0">
              <a:ln>
                <a:noFill/>
              </a:ln>
              <a:solidFill>
                <a:prstClr val="black"/>
              </a:solidFill>
              <a:effectLst/>
              <a:uLnTx/>
              <a:uFillTx/>
              <a:latin typeface="Calibri Light" panose="020F0302020204030204"/>
              <a:ea typeface="+mn-ea"/>
              <a:cs typeface="Shonar Bangla" panose="020B0502040204020203" pitchFamily="34" charset="0"/>
            </a:endParaRPr>
          </a:p>
        </p:txBody>
      </p:sp>
      <p:pic>
        <p:nvPicPr>
          <p:cNvPr id="44" name="Picture 43">
            <a:extLst>
              <a:ext uri="{FF2B5EF4-FFF2-40B4-BE49-F238E27FC236}">
                <a16:creationId xmlns:a16="http://schemas.microsoft.com/office/drawing/2014/main" id="{BEA1B470-0716-4469-8420-4DDBF48DE6A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806268" y="3884113"/>
            <a:ext cx="519780" cy="519780"/>
          </a:xfrm>
          <a:prstGeom prst="rect">
            <a:avLst/>
          </a:prstGeom>
        </p:spPr>
      </p:pic>
      <p:pic>
        <p:nvPicPr>
          <p:cNvPr id="46" name="Picture 45">
            <a:extLst>
              <a:ext uri="{FF2B5EF4-FFF2-40B4-BE49-F238E27FC236}">
                <a16:creationId xmlns:a16="http://schemas.microsoft.com/office/drawing/2014/main" id="{E2571E19-67CC-4228-9907-BD2F5B568B92}"/>
              </a:ext>
            </a:extLst>
          </p:cNvPr>
          <p:cNvPicPr>
            <a:picLocks noChangeAspect="1"/>
          </p:cNvPicPr>
          <p:nvPr/>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l="3768" t="3561" r="-1"/>
          <a:stretch/>
        </p:blipFill>
        <p:spPr>
          <a:xfrm>
            <a:off x="8842475" y="5379804"/>
            <a:ext cx="450668" cy="451640"/>
          </a:xfrm>
          <a:prstGeom prst="rect">
            <a:avLst/>
          </a:prstGeom>
        </p:spPr>
      </p:pic>
    </p:spTree>
    <p:extLst>
      <p:ext uri="{BB962C8B-B14F-4D97-AF65-F5344CB8AC3E}">
        <p14:creationId xmlns:p14="http://schemas.microsoft.com/office/powerpoint/2010/main" val="368792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42996FB0B6A644B38B260EDFEE24C2" ma:contentTypeVersion="11" ma:contentTypeDescription="Create a new document." ma:contentTypeScope="" ma:versionID="f262c6683bdf6caaf6cea6a5c1b21458">
  <xsd:schema xmlns:xsd="http://www.w3.org/2001/XMLSchema" xmlns:xs="http://www.w3.org/2001/XMLSchema" xmlns:p="http://schemas.microsoft.com/office/2006/metadata/properties" xmlns:ns2="3f0cd6ac-c1c8-434a-ace4-77cf2735d881" xmlns:ns3="14f33e7f-4e5f-4a45-8dc0-35222c6b16b4" targetNamespace="http://schemas.microsoft.com/office/2006/metadata/properties" ma:root="true" ma:fieldsID="3238d643acd84b045edc59d17caa7bbf" ns2:_="" ns3:_="">
    <xsd:import namespace="3f0cd6ac-c1c8-434a-ace4-77cf2735d881"/>
    <xsd:import namespace="14f33e7f-4e5f-4a45-8dc0-35222c6b16b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0cd6ac-c1c8-434a-ace4-77cf2735d8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4f33e7f-4e5f-4a45-8dc0-35222c6b16b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4f33e7f-4e5f-4a45-8dc0-35222c6b16b4">
      <UserInfo>
        <DisplayName>Ro, Marguerite</DisplayName>
        <AccountId>40</AccountId>
        <AccountType/>
      </UserInfo>
      <UserInfo>
        <DisplayName>Tippens, Kim</DisplayName>
        <AccountId>27</AccountId>
        <AccountType/>
      </UserInfo>
    </SharedWithUsers>
  </documentManagement>
</p:properties>
</file>

<file path=customXml/itemProps1.xml><?xml version="1.0" encoding="utf-8"?>
<ds:datastoreItem xmlns:ds="http://schemas.openxmlformats.org/officeDocument/2006/customXml" ds:itemID="{B727D185-25EF-482D-BFE6-9D69F49EB29E}">
  <ds:schemaRefs>
    <ds:schemaRef ds:uri="14f33e7f-4e5f-4a45-8dc0-35222c6b16b4"/>
    <ds:schemaRef ds:uri="3f0cd6ac-c1c8-434a-ace4-77cf2735d8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0B30901-9E27-430A-9B61-72C2BEA05E29}">
  <ds:schemaRefs>
    <ds:schemaRef ds:uri="http://schemas.microsoft.com/sharepoint/v3/contenttype/forms"/>
  </ds:schemaRefs>
</ds:datastoreItem>
</file>

<file path=customXml/itemProps3.xml><?xml version="1.0" encoding="utf-8"?>
<ds:datastoreItem xmlns:ds="http://schemas.openxmlformats.org/officeDocument/2006/customXml" ds:itemID="{FD52DC71-4A3C-4F83-9351-E1C35A1F6E3B}">
  <ds:schemaRefs>
    <ds:schemaRef ds:uri="14f33e7f-4e5f-4a45-8dc0-35222c6b16b4"/>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14705</TotalTime>
  <Words>5450</Words>
  <Application>Microsoft Office PowerPoint</Application>
  <PresentationFormat>Widescreen</PresentationFormat>
  <Paragraphs>377</Paragraphs>
  <Slides>16</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MyriadPro-Bold</vt:lpstr>
      <vt:lpstr>MyriadPro-Light</vt:lpstr>
      <vt:lpstr>Verdana</vt:lpstr>
      <vt:lpstr>Office Theme</vt:lpstr>
      <vt:lpstr>2_Office Theme</vt:lpstr>
      <vt:lpstr>PowerPoint Presentation</vt:lpstr>
      <vt:lpstr>PowerPoint Presentation</vt:lpstr>
      <vt:lpstr>PowerPoint Presentation</vt:lpstr>
      <vt:lpstr>PowerPoint Presentation</vt:lpstr>
      <vt:lpstr>PowerPoint Presentation</vt:lpstr>
      <vt:lpstr>Resumen de hallazgos principales:  CHNA 2021/2022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King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McCracken, Joie</dc:creator>
  <cp:lastModifiedBy>McCracken, Joie</cp:lastModifiedBy>
  <cp:revision>272</cp:revision>
  <cp:lastPrinted>2019-11-25T16:42:03Z</cp:lastPrinted>
  <dcterms:created xsi:type="dcterms:W3CDTF">2019-10-24T22:42:14Z</dcterms:created>
  <dcterms:modified xsi:type="dcterms:W3CDTF">2021-05-28T20:58:34Z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0x0101008B42996FB0B6A644B38B260EDFEE24C2</vt:lpwstr>
  </property>
</Properties>
</file>