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4" r:id="rId5"/>
  </p:sldMasterIdLst>
  <p:notesMasterIdLst>
    <p:notesMasterId r:id="rId22"/>
  </p:notesMasterIdLst>
  <p:handoutMasterIdLst>
    <p:handoutMasterId r:id="rId23"/>
  </p:handoutMasterIdLst>
  <p:sldIdLst>
    <p:sldId id="261" r:id="rId6"/>
    <p:sldId id="301" r:id="rId7"/>
    <p:sldId id="332" r:id="rId8"/>
    <p:sldId id="321" r:id="rId9"/>
    <p:sldId id="320" r:id="rId10"/>
    <p:sldId id="283" r:id="rId11"/>
    <p:sldId id="259" r:id="rId12"/>
    <p:sldId id="323" r:id="rId13"/>
    <p:sldId id="263" r:id="rId14"/>
    <p:sldId id="319" r:id="rId15"/>
    <p:sldId id="285" r:id="rId16"/>
    <p:sldId id="329" r:id="rId17"/>
    <p:sldId id="331" r:id="rId18"/>
    <p:sldId id="327" r:id="rId19"/>
    <p:sldId id="326" r:id="rId20"/>
    <p:sldId id="293"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lastair Matheson" initials="AM" lastIdx="1" clrIdx="0">
    <p:extLst>
      <p:ext uri="{19B8F6BF-5375-455C-9EA6-DF929625EA0E}">
        <p15:presenceInfo xmlns:p15="http://schemas.microsoft.com/office/powerpoint/2012/main" userId="Alastair Matheson" providerId="None"/>
      </p:ext>
    </p:extLst>
  </p:cmAuthor>
  <p:cmAuthor id="4" name="Tippens, Kim" initials="TK" lastIdx="2" clrIdx="1">
    <p:extLst>
      <p:ext uri="{19B8F6BF-5375-455C-9EA6-DF929625EA0E}">
        <p15:presenceInfo xmlns:p15="http://schemas.microsoft.com/office/powerpoint/2012/main" userId="S::ktippens@kingcounty.gov::d200ff29-2bb1-4d9d-a2a5-35ddea19f4bf" providerId="AD"/>
      </p:ext>
    </p:extLst>
  </p:cmAuthor>
  <p:cmAuthor id="5" name="McCracken, Joie" initials="MJ" lastIdx="2" clrIdx="2">
    <p:extLst>
      <p:ext uri="{19B8F6BF-5375-455C-9EA6-DF929625EA0E}">
        <p15:presenceInfo xmlns:p15="http://schemas.microsoft.com/office/powerpoint/2012/main" userId="S::jmccracken@kingcounty.gov::7172864d-b669-4a2d-a2ee-07eea4cbeca0" providerId="AD"/>
      </p:ext>
    </p:extLst>
  </p:cmAuthor>
  <p:cmAuthor id="6" name="McCracken, Joie" initials="MJ [2]" lastIdx="2" clrIdx="3">
    <p:extLst>
      <p:ext uri="{19B8F6BF-5375-455C-9EA6-DF929625EA0E}">
        <p15:presenceInfo xmlns:p15="http://schemas.microsoft.com/office/powerpoint/2012/main" userId="McCracken, Jo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E6F89"/>
    <a:srgbClr val="EDEFF3"/>
    <a:srgbClr val="E1E5EB"/>
    <a:srgbClr val="8497B0"/>
    <a:srgbClr val="EAF4E4"/>
    <a:srgbClr val="303030"/>
    <a:srgbClr val="363641"/>
    <a:srgbClr val="41414C"/>
    <a:srgbClr val="4775A5"/>
    <a:srgbClr val="9C97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9D2E18-D6A4-4449-809A-774445D4DB17}" v="24" dt="2021-05-11T17:39:56.5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724" autoAdjust="0"/>
  </p:normalViewPr>
  <p:slideViewPr>
    <p:cSldViewPr snapToGrid="0">
      <p:cViewPr>
        <p:scale>
          <a:sx n="80" d="100"/>
          <a:sy n="80" d="100"/>
        </p:scale>
        <p:origin x="167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ppens, Kim" userId="d200ff29-2bb1-4d9d-a2a5-35ddea19f4bf" providerId="ADAL" clId="{0E5C5BE8-6436-4838-B5BD-A1520626CC95}"/>
    <pc:docChg chg="custSel modSld">
      <pc:chgData name="Tippens, Kim" userId="d200ff29-2bb1-4d9d-a2a5-35ddea19f4bf" providerId="ADAL" clId="{0E5C5BE8-6436-4838-B5BD-A1520626CC95}" dt="2021-03-30T17:50:58.743" v="274" actId="20577"/>
      <pc:docMkLst>
        <pc:docMk/>
      </pc:docMkLst>
      <pc:sldChg chg="modNotesTx">
        <pc:chgData name="Tippens, Kim" userId="d200ff29-2bb1-4d9d-a2a5-35ddea19f4bf" providerId="ADAL" clId="{0E5C5BE8-6436-4838-B5BD-A1520626CC95}" dt="2021-03-30T17:32:30.149" v="29" actId="20577"/>
        <pc:sldMkLst>
          <pc:docMk/>
          <pc:sldMk cId="393330549" sldId="259"/>
        </pc:sldMkLst>
      </pc:sldChg>
      <pc:sldChg chg="modNotesTx">
        <pc:chgData name="Tippens, Kim" userId="d200ff29-2bb1-4d9d-a2a5-35ddea19f4bf" providerId="ADAL" clId="{0E5C5BE8-6436-4838-B5BD-A1520626CC95}" dt="2021-03-30T17:40:57.362" v="104" actId="20577"/>
        <pc:sldMkLst>
          <pc:docMk/>
          <pc:sldMk cId="3687922737" sldId="263"/>
        </pc:sldMkLst>
      </pc:sldChg>
      <pc:sldChg chg="modNotesTx">
        <pc:chgData name="Tippens, Kim" userId="d200ff29-2bb1-4d9d-a2a5-35ddea19f4bf" providerId="ADAL" clId="{0E5C5BE8-6436-4838-B5BD-A1520626CC95}" dt="2021-03-30T17:45:02.151" v="149" actId="20577"/>
        <pc:sldMkLst>
          <pc:docMk/>
          <pc:sldMk cId="1253710396" sldId="293"/>
        </pc:sldMkLst>
      </pc:sldChg>
      <pc:sldChg chg="modNotesTx">
        <pc:chgData name="Tippens, Kim" userId="d200ff29-2bb1-4d9d-a2a5-35ddea19f4bf" providerId="ADAL" clId="{0E5C5BE8-6436-4838-B5BD-A1520626CC95}" dt="2021-03-30T17:42:05.829" v="134" actId="20577"/>
        <pc:sldMkLst>
          <pc:docMk/>
          <pc:sldMk cId="1784633444" sldId="319"/>
        </pc:sldMkLst>
      </pc:sldChg>
      <pc:sldChg chg="modNotesTx">
        <pc:chgData name="Tippens, Kim" userId="d200ff29-2bb1-4d9d-a2a5-35ddea19f4bf" providerId="ADAL" clId="{0E5C5BE8-6436-4838-B5BD-A1520626CC95}" dt="2021-03-30T17:33:05.903" v="35" actId="20577"/>
        <pc:sldMkLst>
          <pc:docMk/>
          <pc:sldMk cId="220459527" sldId="323"/>
        </pc:sldMkLst>
      </pc:sldChg>
      <pc:sldChg chg="modSp mod modNotesTx">
        <pc:chgData name="Tippens, Kim" userId="d200ff29-2bb1-4d9d-a2a5-35ddea19f4bf" providerId="ADAL" clId="{0E5C5BE8-6436-4838-B5BD-A1520626CC95}" dt="2021-03-30T17:47:02.643" v="215" actId="20577"/>
        <pc:sldMkLst>
          <pc:docMk/>
          <pc:sldMk cId="2688799891" sldId="326"/>
        </pc:sldMkLst>
        <pc:spChg chg="mod">
          <ac:chgData name="Tippens, Kim" userId="d200ff29-2bb1-4d9d-a2a5-35ddea19f4bf" providerId="ADAL" clId="{0E5C5BE8-6436-4838-B5BD-A1520626CC95}" dt="2021-03-30T17:46:38.062" v="191" actId="20577"/>
          <ac:spMkLst>
            <pc:docMk/>
            <pc:sldMk cId="2688799891" sldId="326"/>
            <ac:spMk id="3" creationId="{00000000-0000-0000-0000-000000000000}"/>
          </ac:spMkLst>
        </pc:spChg>
      </pc:sldChg>
      <pc:sldChg chg="modNotesTx">
        <pc:chgData name="Tippens, Kim" userId="d200ff29-2bb1-4d9d-a2a5-35ddea19f4bf" providerId="ADAL" clId="{0E5C5BE8-6436-4838-B5BD-A1520626CC95}" dt="2021-03-30T17:43:57.159" v="143" actId="5793"/>
        <pc:sldMkLst>
          <pc:docMk/>
          <pc:sldMk cId="2874368485" sldId="327"/>
        </pc:sldMkLst>
      </pc:sldChg>
      <pc:sldChg chg="modSp mod modNotesTx">
        <pc:chgData name="Tippens, Kim" userId="d200ff29-2bb1-4d9d-a2a5-35ddea19f4bf" providerId="ADAL" clId="{0E5C5BE8-6436-4838-B5BD-A1520626CC95}" dt="2021-03-30T17:50:58.743" v="274" actId="20577"/>
        <pc:sldMkLst>
          <pc:docMk/>
          <pc:sldMk cId="3955202811" sldId="329"/>
        </pc:sldMkLst>
        <pc:spChg chg="mod">
          <ac:chgData name="Tippens, Kim" userId="d200ff29-2bb1-4d9d-a2a5-35ddea19f4bf" providerId="ADAL" clId="{0E5C5BE8-6436-4838-B5BD-A1520626CC95}" dt="2021-03-30T17:50:58.743" v="274" actId="20577"/>
          <ac:spMkLst>
            <pc:docMk/>
            <pc:sldMk cId="3955202811" sldId="329"/>
            <ac:spMk id="9" creationId="{F7B41F27-2AD4-4F01-91D8-742BD164422B}"/>
          </ac:spMkLst>
        </pc:spChg>
      </pc:sldChg>
      <pc:sldChg chg="modSp mod">
        <pc:chgData name="Tippens, Kim" userId="d200ff29-2bb1-4d9d-a2a5-35ddea19f4bf" providerId="ADAL" clId="{0E5C5BE8-6436-4838-B5BD-A1520626CC95}" dt="2021-03-30T17:49:13.322" v="219" actId="20577"/>
        <pc:sldMkLst>
          <pc:docMk/>
          <pc:sldMk cId="3771036821" sldId="331"/>
        </pc:sldMkLst>
        <pc:spChg chg="mod">
          <ac:chgData name="Tippens, Kim" userId="d200ff29-2bb1-4d9d-a2a5-35ddea19f4bf" providerId="ADAL" clId="{0E5C5BE8-6436-4838-B5BD-A1520626CC95}" dt="2021-03-30T17:49:13.322" v="219" actId="20577"/>
          <ac:spMkLst>
            <pc:docMk/>
            <pc:sldMk cId="3771036821" sldId="331"/>
            <ac:spMk id="3" creationId="{00000000-0000-0000-0000-000000000000}"/>
          </ac:spMkLst>
        </pc:spChg>
      </pc:sldChg>
      <pc:sldChg chg="addCm delCm modCm">
        <pc:chgData name="Tippens, Kim" userId="d200ff29-2bb1-4d9d-a2a5-35ddea19f4bf" providerId="ADAL" clId="{0E5C5BE8-6436-4838-B5BD-A1520626CC95}" dt="2021-03-30T17:29:58.329" v="3" actId="1592"/>
        <pc:sldMkLst>
          <pc:docMk/>
          <pc:sldMk cId="1166583909" sldId="332"/>
        </pc:sldMkLst>
      </pc:sldChg>
    </pc:docChg>
  </pc:docChgLst>
  <pc:docChgLst>
    <pc:chgData name="McCracken, Joie" userId="7172864d-b669-4a2d-a2ee-07eea4cbeca0" providerId="ADAL" clId="{EC6F633C-EA68-4233-BF9A-A5586C821351}"/>
    <pc:docChg chg="undo custSel delSld modSld">
      <pc:chgData name="McCracken, Joie" userId="7172864d-b669-4a2d-a2ee-07eea4cbeca0" providerId="ADAL" clId="{EC6F633C-EA68-4233-BF9A-A5586C821351}" dt="2021-03-30T20:43:55.085" v="2340" actId="20577"/>
      <pc:docMkLst>
        <pc:docMk/>
      </pc:docMkLst>
      <pc:sldChg chg="modSp mod modNotesTx">
        <pc:chgData name="McCracken, Joie" userId="7172864d-b669-4a2d-a2ee-07eea4cbeca0" providerId="ADAL" clId="{EC6F633C-EA68-4233-BF9A-A5586C821351}" dt="2021-03-30T20:36:03.215" v="2048" actId="1038"/>
        <pc:sldMkLst>
          <pc:docMk/>
          <pc:sldMk cId="3687922737" sldId="263"/>
        </pc:sldMkLst>
        <pc:cxnChg chg="mod">
          <ac:chgData name="McCracken, Joie" userId="7172864d-b669-4a2d-a2ee-07eea4cbeca0" providerId="ADAL" clId="{EC6F633C-EA68-4233-BF9A-A5586C821351}" dt="2021-03-30T20:36:03.215" v="2048" actId="1038"/>
          <ac:cxnSpMkLst>
            <pc:docMk/>
            <pc:sldMk cId="3687922737" sldId="263"/>
            <ac:cxnSpMk id="41" creationId="{00000000-0000-0000-0000-000000000000}"/>
          </ac:cxnSpMkLst>
        </pc:cxnChg>
      </pc:sldChg>
      <pc:sldChg chg="modSp mod">
        <pc:chgData name="McCracken, Joie" userId="7172864d-b669-4a2d-a2ee-07eea4cbeca0" providerId="ADAL" clId="{EC6F633C-EA68-4233-BF9A-A5586C821351}" dt="2021-03-29T22:02:22.988" v="1162" actId="1076"/>
        <pc:sldMkLst>
          <pc:docMk/>
          <pc:sldMk cId="3043792447" sldId="283"/>
        </pc:sldMkLst>
        <pc:spChg chg="mod">
          <ac:chgData name="McCracken, Joie" userId="7172864d-b669-4a2d-a2ee-07eea4cbeca0" providerId="ADAL" clId="{EC6F633C-EA68-4233-BF9A-A5586C821351}" dt="2021-03-29T22:02:22.988" v="1162" actId="1076"/>
          <ac:spMkLst>
            <pc:docMk/>
            <pc:sldMk cId="3043792447" sldId="283"/>
            <ac:spMk id="2" creationId="{2DCBD8A1-5918-488D-8124-2E25C8BA15C9}"/>
          </ac:spMkLst>
        </pc:spChg>
        <pc:picChg chg="mod">
          <ac:chgData name="McCracken, Joie" userId="7172864d-b669-4a2d-a2ee-07eea4cbeca0" providerId="ADAL" clId="{EC6F633C-EA68-4233-BF9A-A5586C821351}" dt="2021-03-29T22:02:20.312" v="1161" actId="14100"/>
          <ac:picMkLst>
            <pc:docMk/>
            <pc:sldMk cId="3043792447" sldId="283"/>
            <ac:picMk id="6" creationId="{2136109B-31FC-4744-9FFC-3BFDFC4D31E9}"/>
          </ac:picMkLst>
        </pc:picChg>
      </pc:sldChg>
      <pc:sldChg chg="modSp mod modNotesTx">
        <pc:chgData name="McCracken, Joie" userId="7172864d-b669-4a2d-a2ee-07eea4cbeca0" providerId="ADAL" clId="{EC6F633C-EA68-4233-BF9A-A5586C821351}" dt="2021-03-30T20:39:18.506" v="2263" actId="20577"/>
        <pc:sldMkLst>
          <pc:docMk/>
          <pc:sldMk cId="2787993172" sldId="285"/>
        </pc:sldMkLst>
        <pc:spChg chg="mod">
          <ac:chgData name="McCracken, Joie" userId="7172864d-b669-4a2d-a2ee-07eea4cbeca0" providerId="ADAL" clId="{EC6F633C-EA68-4233-BF9A-A5586C821351}" dt="2021-03-30T20:38:33.708" v="2257" actId="1035"/>
          <ac:spMkLst>
            <pc:docMk/>
            <pc:sldMk cId="2787993172" sldId="285"/>
            <ac:spMk id="21" creationId="{1AFAD5D1-5BC6-4072-96A5-895D3E4C25AC}"/>
          </ac:spMkLst>
        </pc:spChg>
        <pc:grpChg chg="mod">
          <ac:chgData name="McCracken, Joie" userId="7172864d-b669-4a2d-a2ee-07eea4cbeca0" providerId="ADAL" clId="{EC6F633C-EA68-4233-BF9A-A5586C821351}" dt="2021-03-30T20:38:33.708" v="2257" actId="1035"/>
          <ac:grpSpMkLst>
            <pc:docMk/>
            <pc:sldMk cId="2787993172" sldId="285"/>
            <ac:grpSpMk id="10" creationId="{8A4AE9E2-C34B-4F6B-93AE-59389197C7AE}"/>
          </ac:grpSpMkLst>
        </pc:grpChg>
        <pc:picChg chg="mod">
          <ac:chgData name="McCracken, Joie" userId="7172864d-b669-4a2d-a2ee-07eea4cbeca0" providerId="ADAL" clId="{EC6F633C-EA68-4233-BF9A-A5586C821351}" dt="2021-03-30T20:38:42.604" v="2260" actId="1035"/>
          <ac:picMkLst>
            <pc:docMk/>
            <pc:sldMk cId="2787993172" sldId="285"/>
            <ac:picMk id="5" creationId="{2A5AD0DE-D561-4324-825D-17902D7662AE}"/>
          </ac:picMkLst>
        </pc:picChg>
      </pc:sldChg>
      <pc:sldChg chg="addSp delSp modSp mod addCm delCm modNotesTx">
        <pc:chgData name="McCracken, Joie" userId="7172864d-b669-4a2d-a2ee-07eea4cbeca0" providerId="ADAL" clId="{EC6F633C-EA68-4233-BF9A-A5586C821351}" dt="2021-03-30T20:43:55.085" v="2340" actId="20577"/>
        <pc:sldMkLst>
          <pc:docMk/>
          <pc:sldMk cId="1253710396" sldId="293"/>
        </pc:sldMkLst>
        <pc:spChg chg="mod">
          <ac:chgData name="McCracken, Joie" userId="7172864d-b669-4a2d-a2ee-07eea4cbeca0" providerId="ADAL" clId="{EC6F633C-EA68-4233-BF9A-A5586C821351}" dt="2021-03-29T22:10:42.470" v="1513" actId="113"/>
          <ac:spMkLst>
            <pc:docMk/>
            <pc:sldMk cId="1253710396" sldId="293"/>
            <ac:spMk id="2" creationId="{00000000-0000-0000-0000-000000000000}"/>
          </ac:spMkLst>
        </pc:spChg>
        <pc:spChg chg="mod">
          <ac:chgData name="McCracken, Joie" userId="7172864d-b669-4a2d-a2ee-07eea4cbeca0" providerId="ADAL" clId="{EC6F633C-EA68-4233-BF9A-A5586C821351}" dt="2021-03-29T22:05:59.282" v="1276" actId="1076"/>
          <ac:spMkLst>
            <pc:docMk/>
            <pc:sldMk cId="1253710396" sldId="293"/>
            <ac:spMk id="3" creationId="{5A705F23-DEAA-4445-B032-163499D5FBA6}"/>
          </ac:spMkLst>
        </pc:spChg>
        <pc:spChg chg="add del mod">
          <ac:chgData name="McCracken, Joie" userId="7172864d-b669-4a2d-a2ee-07eea4cbeca0" providerId="ADAL" clId="{EC6F633C-EA68-4233-BF9A-A5586C821351}" dt="2021-03-29T22:08:49.573" v="1410" actId="478"/>
          <ac:spMkLst>
            <pc:docMk/>
            <pc:sldMk cId="1253710396" sldId="293"/>
            <ac:spMk id="5" creationId="{8D669966-2203-4702-ADA7-FBCB57676FB6}"/>
          </ac:spMkLst>
        </pc:spChg>
        <pc:spChg chg="add mod">
          <ac:chgData name="McCracken, Joie" userId="7172864d-b669-4a2d-a2ee-07eea4cbeca0" providerId="ADAL" clId="{EC6F633C-EA68-4233-BF9A-A5586C821351}" dt="2021-03-29T22:09:37.882" v="1438" actId="20577"/>
          <ac:spMkLst>
            <pc:docMk/>
            <pc:sldMk cId="1253710396" sldId="293"/>
            <ac:spMk id="6" creationId="{432C8480-CA3A-4870-AC21-AAB4779F7D42}"/>
          </ac:spMkLst>
        </pc:spChg>
        <pc:spChg chg="add del mod">
          <ac:chgData name="McCracken, Joie" userId="7172864d-b669-4a2d-a2ee-07eea4cbeca0" providerId="ADAL" clId="{EC6F633C-EA68-4233-BF9A-A5586C821351}" dt="2021-03-29T22:09:39.517" v="1440"/>
          <ac:spMkLst>
            <pc:docMk/>
            <pc:sldMk cId="1253710396" sldId="293"/>
            <ac:spMk id="8" creationId="{0E2C31C9-6B0C-41EC-8193-728C3132A5A0}"/>
          </ac:spMkLst>
        </pc:spChg>
        <pc:spChg chg="mod">
          <ac:chgData name="McCracken, Joie" userId="7172864d-b669-4a2d-a2ee-07eea4cbeca0" providerId="ADAL" clId="{EC6F633C-EA68-4233-BF9A-A5586C821351}" dt="2021-03-29T22:05:59.282" v="1276" actId="1076"/>
          <ac:spMkLst>
            <pc:docMk/>
            <pc:sldMk cId="1253710396" sldId="293"/>
            <ac:spMk id="9" creationId="{15555275-A0A4-461D-9050-20A8D00E9D59}"/>
          </ac:spMkLst>
        </pc:spChg>
        <pc:spChg chg="mod">
          <ac:chgData name="McCracken, Joie" userId="7172864d-b669-4a2d-a2ee-07eea4cbeca0" providerId="ADAL" clId="{EC6F633C-EA68-4233-BF9A-A5586C821351}" dt="2021-03-29T22:05:59.282" v="1276" actId="1076"/>
          <ac:spMkLst>
            <pc:docMk/>
            <pc:sldMk cId="1253710396" sldId="293"/>
            <ac:spMk id="10" creationId="{2E13996F-14FE-4904-B90A-A10B489134F6}"/>
          </ac:spMkLst>
        </pc:spChg>
        <pc:spChg chg="add mod">
          <ac:chgData name="McCracken, Joie" userId="7172864d-b669-4a2d-a2ee-07eea4cbeca0" providerId="ADAL" clId="{EC6F633C-EA68-4233-BF9A-A5586C821351}" dt="2021-03-29T22:10:28.149" v="1512" actId="1035"/>
          <ac:spMkLst>
            <pc:docMk/>
            <pc:sldMk cId="1253710396" sldId="293"/>
            <ac:spMk id="11" creationId="{ABE1DDA3-A079-44FC-B7C2-CA39D7B5318A}"/>
          </ac:spMkLst>
        </pc:spChg>
        <pc:spChg chg="mod">
          <ac:chgData name="McCracken, Joie" userId="7172864d-b669-4a2d-a2ee-07eea4cbeca0" providerId="ADAL" clId="{EC6F633C-EA68-4233-BF9A-A5586C821351}" dt="2021-03-29T22:05:59.282" v="1276" actId="1076"/>
          <ac:spMkLst>
            <pc:docMk/>
            <pc:sldMk cId="1253710396" sldId="293"/>
            <ac:spMk id="12" creationId="{E3D1E51E-FA75-42D9-9BA0-501477F0693C}"/>
          </ac:spMkLst>
        </pc:spChg>
        <pc:spChg chg="mod">
          <ac:chgData name="McCracken, Joie" userId="7172864d-b669-4a2d-a2ee-07eea4cbeca0" providerId="ADAL" clId="{EC6F633C-EA68-4233-BF9A-A5586C821351}" dt="2021-03-29T22:05:59.282" v="1276" actId="1076"/>
          <ac:spMkLst>
            <pc:docMk/>
            <pc:sldMk cId="1253710396" sldId="293"/>
            <ac:spMk id="13" creationId="{617992A2-B95D-446E-8C46-CF6625455EBF}"/>
          </ac:spMkLst>
        </pc:spChg>
        <pc:spChg chg="mod">
          <ac:chgData name="McCracken, Joie" userId="7172864d-b669-4a2d-a2ee-07eea4cbeca0" providerId="ADAL" clId="{EC6F633C-EA68-4233-BF9A-A5586C821351}" dt="2021-03-29T22:05:59.282" v="1276" actId="1076"/>
          <ac:spMkLst>
            <pc:docMk/>
            <pc:sldMk cId="1253710396" sldId="293"/>
            <ac:spMk id="14" creationId="{9D5DCAC4-B1D5-4758-9EEB-C46D09280201}"/>
          </ac:spMkLst>
        </pc:spChg>
        <pc:spChg chg="mod">
          <ac:chgData name="McCracken, Joie" userId="7172864d-b669-4a2d-a2ee-07eea4cbeca0" providerId="ADAL" clId="{EC6F633C-EA68-4233-BF9A-A5586C821351}" dt="2021-03-29T22:05:59.282" v="1276" actId="1076"/>
          <ac:spMkLst>
            <pc:docMk/>
            <pc:sldMk cId="1253710396" sldId="293"/>
            <ac:spMk id="17" creationId="{D735B195-4C50-454C-9711-9C58C412121F}"/>
          </ac:spMkLst>
        </pc:spChg>
        <pc:spChg chg="del mod">
          <ac:chgData name="McCracken, Joie" userId="7172864d-b669-4a2d-a2ee-07eea4cbeca0" providerId="ADAL" clId="{EC6F633C-EA68-4233-BF9A-A5586C821351}" dt="2021-03-29T22:09:59.924" v="1497" actId="478"/>
          <ac:spMkLst>
            <pc:docMk/>
            <pc:sldMk cId="1253710396" sldId="293"/>
            <ac:spMk id="19" creationId="{12F8EA8A-424D-4D88-B865-71FBC288AAFA}"/>
          </ac:spMkLst>
        </pc:spChg>
        <pc:spChg chg="mod">
          <ac:chgData name="McCracken, Joie" userId="7172864d-b669-4a2d-a2ee-07eea4cbeca0" providerId="ADAL" clId="{EC6F633C-EA68-4233-BF9A-A5586C821351}" dt="2021-03-29T22:05:59.282" v="1276" actId="1076"/>
          <ac:spMkLst>
            <pc:docMk/>
            <pc:sldMk cId="1253710396" sldId="293"/>
            <ac:spMk id="20" creationId="{3E7E06D1-1ACB-41D2-A0DF-E98EE6AD00A8}"/>
          </ac:spMkLst>
        </pc:spChg>
        <pc:spChg chg="mod">
          <ac:chgData name="McCracken, Joie" userId="7172864d-b669-4a2d-a2ee-07eea4cbeca0" providerId="ADAL" clId="{EC6F633C-EA68-4233-BF9A-A5586C821351}" dt="2021-03-29T22:05:59.282" v="1276" actId="1076"/>
          <ac:spMkLst>
            <pc:docMk/>
            <pc:sldMk cId="1253710396" sldId="293"/>
            <ac:spMk id="21" creationId="{9E3F51A0-F751-4070-AE4F-7DD047E0E208}"/>
          </ac:spMkLst>
        </pc:spChg>
        <pc:spChg chg="mod">
          <ac:chgData name="McCracken, Joie" userId="7172864d-b669-4a2d-a2ee-07eea4cbeca0" providerId="ADAL" clId="{EC6F633C-EA68-4233-BF9A-A5586C821351}" dt="2021-03-29T22:05:59.282" v="1276" actId="1076"/>
          <ac:spMkLst>
            <pc:docMk/>
            <pc:sldMk cId="1253710396" sldId="293"/>
            <ac:spMk id="22" creationId="{549B8EDB-E1C9-4338-A141-1390DF549CF7}"/>
          </ac:spMkLst>
        </pc:spChg>
        <pc:grpChg chg="mod">
          <ac:chgData name="McCracken, Joie" userId="7172864d-b669-4a2d-a2ee-07eea4cbeca0" providerId="ADAL" clId="{EC6F633C-EA68-4233-BF9A-A5586C821351}" dt="2021-03-29T22:05:59.282" v="1276" actId="1076"/>
          <ac:grpSpMkLst>
            <pc:docMk/>
            <pc:sldMk cId="1253710396" sldId="293"/>
            <ac:grpSpMk id="4" creationId="{00000000-0000-0000-0000-000000000000}"/>
          </ac:grpSpMkLst>
        </pc:grpChg>
        <pc:picChg chg="mod">
          <ac:chgData name="McCracken, Joie" userId="7172864d-b669-4a2d-a2ee-07eea4cbeca0" providerId="ADAL" clId="{EC6F633C-EA68-4233-BF9A-A5586C821351}" dt="2021-03-29T22:05:59.282" v="1276" actId="1076"/>
          <ac:picMkLst>
            <pc:docMk/>
            <pc:sldMk cId="1253710396" sldId="293"/>
            <ac:picMk id="7" creationId="{086BF520-1C57-45CB-826F-979AD08B9CD6}"/>
          </ac:picMkLst>
        </pc:picChg>
        <pc:picChg chg="add mod">
          <ac:chgData name="McCracken, Joie" userId="7172864d-b669-4a2d-a2ee-07eea4cbeca0" providerId="ADAL" clId="{EC6F633C-EA68-4233-BF9A-A5586C821351}" dt="2021-03-29T22:09:00.711" v="1414" actId="1076"/>
          <ac:picMkLst>
            <pc:docMk/>
            <pc:sldMk cId="1253710396" sldId="293"/>
            <ac:picMk id="25" creationId="{BABB024B-BAD8-4137-AD2F-BA3055C8B401}"/>
          </ac:picMkLst>
        </pc:picChg>
      </pc:sldChg>
      <pc:sldChg chg="modNotesTx">
        <pc:chgData name="McCracken, Joie" userId="7172864d-b669-4a2d-a2ee-07eea4cbeca0" providerId="ADAL" clId="{EC6F633C-EA68-4233-BF9A-A5586C821351}" dt="2021-03-30T20:37:32.244" v="2248" actId="20577"/>
        <pc:sldMkLst>
          <pc:docMk/>
          <pc:sldMk cId="1784633444" sldId="319"/>
        </pc:sldMkLst>
      </pc:sldChg>
      <pc:sldChg chg="modSp mod modNotesTx">
        <pc:chgData name="McCracken, Joie" userId="7172864d-b669-4a2d-a2ee-07eea4cbeca0" providerId="ADAL" clId="{EC6F633C-EA68-4233-BF9A-A5586C821351}" dt="2021-03-29T21:54:33.675" v="856" actId="20577"/>
        <pc:sldMkLst>
          <pc:docMk/>
          <pc:sldMk cId="526254570" sldId="320"/>
        </pc:sldMkLst>
        <pc:spChg chg="mod">
          <ac:chgData name="McCracken, Joie" userId="7172864d-b669-4a2d-a2ee-07eea4cbeca0" providerId="ADAL" clId="{EC6F633C-EA68-4233-BF9A-A5586C821351}" dt="2021-03-29T21:54:33.675" v="856" actId="20577"/>
          <ac:spMkLst>
            <pc:docMk/>
            <pc:sldMk cId="526254570" sldId="320"/>
            <ac:spMk id="4" creationId="{F0C5FF6C-A62E-4518-964E-EAA740191BF2}"/>
          </ac:spMkLst>
        </pc:spChg>
      </pc:sldChg>
      <pc:sldChg chg="addSp delSp modSp mod modNotesTx">
        <pc:chgData name="McCracken, Joie" userId="7172864d-b669-4a2d-a2ee-07eea4cbeca0" providerId="ADAL" clId="{EC6F633C-EA68-4233-BF9A-A5586C821351}" dt="2021-03-30T20:27:14.283" v="1539" actId="113"/>
        <pc:sldMkLst>
          <pc:docMk/>
          <pc:sldMk cId="3805012081" sldId="321"/>
        </pc:sldMkLst>
        <pc:spChg chg="add mod">
          <ac:chgData name="McCracken, Joie" userId="7172864d-b669-4a2d-a2ee-07eea4cbeca0" providerId="ADAL" clId="{EC6F633C-EA68-4233-BF9A-A5586C821351}" dt="2021-03-29T21:51:21.379" v="628" actId="121"/>
          <ac:spMkLst>
            <pc:docMk/>
            <pc:sldMk cId="3805012081" sldId="321"/>
            <ac:spMk id="2" creationId="{6909EE5B-94A8-45BF-8737-8DDC92DDB67C}"/>
          </ac:spMkLst>
        </pc:spChg>
        <pc:spChg chg="mod">
          <ac:chgData name="McCracken, Joie" userId="7172864d-b669-4a2d-a2ee-07eea4cbeca0" providerId="ADAL" clId="{EC6F633C-EA68-4233-BF9A-A5586C821351}" dt="2021-03-29T21:46:49.488" v="321" actId="1076"/>
          <ac:spMkLst>
            <pc:docMk/>
            <pc:sldMk cId="3805012081" sldId="321"/>
            <ac:spMk id="8" creationId="{825113EB-634C-4FD4-BE06-747EBF6167CE}"/>
          </ac:spMkLst>
        </pc:spChg>
        <pc:spChg chg="mod">
          <ac:chgData name="McCracken, Joie" userId="7172864d-b669-4a2d-a2ee-07eea4cbeca0" providerId="ADAL" clId="{EC6F633C-EA68-4233-BF9A-A5586C821351}" dt="2021-03-29T21:46:10.780" v="312" actId="1076"/>
          <ac:spMkLst>
            <pc:docMk/>
            <pc:sldMk cId="3805012081" sldId="321"/>
            <ac:spMk id="15" creationId="{E9A97E12-E4E8-48DA-92F9-85E44292BA87}"/>
          </ac:spMkLst>
        </pc:spChg>
        <pc:grpChg chg="add del mod">
          <ac:chgData name="McCracken, Joie" userId="7172864d-b669-4a2d-a2ee-07eea4cbeca0" providerId="ADAL" clId="{EC6F633C-EA68-4233-BF9A-A5586C821351}" dt="2021-03-29T21:45:47.875" v="299" actId="165"/>
          <ac:grpSpMkLst>
            <pc:docMk/>
            <pc:sldMk cId="3805012081" sldId="321"/>
            <ac:grpSpMk id="6" creationId="{B8EA6C53-19D8-4359-921F-E7DF421C52DC}"/>
          </ac:grpSpMkLst>
        </pc:grpChg>
        <pc:picChg chg="add mod topLvl modCrop">
          <ac:chgData name="McCracken, Joie" userId="7172864d-b669-4a2d-a2ee-07eea4cbeca0" providerId="ADAL" clId="{EC6F633C-EA68-4233-BF9A-A5586C821351}" dt="2021-03-29T21:46:30.220" v="316" actId="732"/>
          <ac:picMkLst>
            <pc:docMk/>
            <pc:sldMk cId="3805012081" sldId="321"/>
            <ac:picMk id="3" creationId="{A01A6E5D-0432-45B6-B121-693D881CCCEB}"/>
          </ac:picMkLst>
        </pc:picChg>
        <pc:picChg chg="add mod modCrop">
          <ac:chgData name="McCracken, Joie" userId="7172864d-b669-4a2d-a2ee-07eea4cbeca0" providerId="ADAL" clId="{EC6F633C-EA68-4233-BF9A-A5586C821351}" dt="2021-03-29T21:46:42.684" v="320" actId="14100"/>
          <ac:picMkLst>
            <pc:docMk/>
            <pc:sldMk cId="3805012081" sldId="321"/>
            <ac:picMk id="4" creationId="{09B68BD2-9A41-4213-BCF4-547BC0638678}"/>
          </ac:picMkLst>
        </pc:picChg>
        <pc:picChg chg="add del mod topLvl">
          <ac:chgData name="McCracken, Joie" userId="7172864d-b669-4a2d-a2ee-07eea4cbeca0" providerId="ADAL" clId="{EC6F633C-EA68-4233-BF9A-A5586C821351}" dt="2021-03-29T21:46:55.940" v="323" actId="478"/>
          <ac:picMkLst>
            <pc:docMk/>
            <pc:sldMk cId="3805012081" sldId="321"/>
            <ac:picMk id="5" creationId="{8DC0B985-1016-45C9-9563-7B6F7BF340E6}"/>
          </ac:picMkLst>
        </pc:picChg>
        <pc:picChg chg="del">
          <ac:chgData name="McCracken, Joie" userId="7172864d-b669-4a2d-a2ee-07eea4cbeca0" providerId="ADAL" clId="{EC6F633C-EA68-4233-BF9A-A5586C821351}" dt="2021-03-29T21:43:37.344" v="255" actId="478"/>
          <ac:picMkLst>
            <pc:docMk/>
            <pc:sldMk cId="3805012081" sldId="321"/>
            <ac:picMk id="7" creationId="{F9BB7969-0EB4-4CB4-A642-31B47F4B54B9}"/>
          </ac:picMkLst>
        </pc:picChg>
        <pc:picChg chg="del">
          <ac:chgData name="McCracken, Joie" userId="7172864d-b669-4a2d-a2ee-07eea4cbeca0" providerId="ADAL" clId="{EC6F633C-EA68-4233-BF9A-A5586C821351}" dt="2021-03-29T21:42:50.184" v="246" actId="478"/>
          <ac:picMkLst>
            <pc:docMk/>
            <pc:sldMk cId="3805012081" sldId="321"/>
            <ac:picMk id="10" creationId="{D1B297C7-DE7F-445E-9C15-1B0FA9F16B93}"/>
          </ac:picMkLst>
        </pc:picChg>
        <pc:picChg chg="add del mod">
          <ac:chgData name="McCracken, Joie" userId="7172864d-b669-4a2d-a2ee-07eea4cbeca0" providerId="ADAL" clId="{EC6F633C-EA68-4233-BF9A-A5586C821351}" dt="2021-03-29T21:45:54.471" v="302" actId="478"/>
          <ac:picMkLst>
            <pc:docMk/>
            <pc:sldMk cId="3805012081" sldId="321"/>
            <ac:picMk id="16" creationId="{4BF6EA83-1E23-4C6E-898C-8223B70F7A36}"/>
          </ac:picMkLst>
        </pc:picChg>
        <pc:picChg chg="add del mod">
          <ac:chgData name="McCracken, Joie" userId="7172864d-b669-4a2d-a2ee-07eea4cbeca0" providerId="ADAL" clId="{EC6F633C-EA68-4233-BF9A-A5586C821351}" dt="2021-03-29T21:47:54.746" v="355" actId="478"/>
          <ac:picMkLst>
            <pc:docMk/>
            <pc:sldMk cId="3805012081" sldId="321"/>
            <ac:picMk id="17" creationId="{6717D4A9-4FE9-40F4-92DF-346CE504BD39}"/>
          </ac:picMkLst>
        </pc:picChg>
        <pc:picChg chg="add mod">
          <ac:chgData name="McCracken, Joie" userId="7172864d-b669-4a2d-a2ee-07eea4cbeca0" providerId="ADAL" clId="{EC6F633C-EA68-4233-BF9A-A5586C821351}" dt="2021-03-29T21:47:48.489" v="353" actId="1035"/>
          <ac:picMkLst>
            <pc:docMk/>
            <pc:sldMk cId="3805012081" sldId="321"/>
            <ac:picMk id="18" creationId="{B8BD066B-E89C-4B43-B01B-BAFAAD80BB2D}"/>
          </ac:picMkLst>
        </pc:picChg>
        <pc:picChg chg="add mod modCrop">
          <ac:chgData name="McCracken, Joie" userId="7172864d-b669-4a2d-a2ee-07eea4cbeca0" providerId="ADAL" clId="{EC6F633C-EA68-4233-BF9A-A5586C821351}" dt="2021-03-29T21:48:11.944" v="364" actId="732"/>
          <ac:picMkLst>
            <pc:docMk/>
            <pc:sldMk cId="3805012081" sldId="321"/>
            <ac:picMk id="19" creationId="{AE83D6E9-CACF-41AD-9B92-B71F5F065789}"/>
          </ac:picMkLst>
        </pc:picChg>
      </pc:sldChg>
      <pc:sldChg chg="addSp modSp mod">
        <pc:chgData name="McCracken, Joie" userId="7172864d-b669-4a2d-a2ee-07eea4cbeca0" providerId="ADAL" clId="{EC6F633C-EA68-4233-BF9A-A5586C821351}" dt="2021-03-29T21:56:41.363" v="913" actId="255"/>
        <pc:sldMkLst>
          <pc:docMk/>
          <pc:sldMk cId="220459527" sldId="323"/>
        </pc:sldMkLst>
        <pc:spChg chg="add mod">
          <ac:chgData name="McCracken, Joie" userId="7172864d-b669-4a2d-a2ee-07eea4cbeca0" providerId="ADAL" clId="{EC6F633C-EA68-4233-BF9A-A5586C821351}" dt="2021-03-29T21:56:41.363" v="913" actId="255"/>
          <ac:spMkLst>
            <pc:docMk/>
            <pc:sldMk cId="220459527" sldId="323"/>
            <ac:spMk id="7" creationId="{F9935FA2-1181-4AB3-AD7C-809AD670D020}"/>
          </ac:spMkLst>
        </pc:spChg>
      </pc:sldChg>
      <pc:sldChg chg="modNotesTx">
        <pc:chgData name="McCracken, Joie" userId="7172864d-b669-4a2d-a2ee-07eea4cbeca0" providerId="ADAL" clId="{EC6F633C-EA68-4233-BF9A-A5586C821351}" dt="2021-03-30T20:42:45.540" v="2302" actId="20577"/>
        <pc:sldMkLst>
          <pc:docMk/>
          <pc:sldMk cId="2688799891" sldId="326"/>
        </pc:sldMkLst>
      </pc:sldChg>
      <pc:sldChg chg="modNotesTx">
        <pc:chgData name="McCracken, Joie" userId="7172864d-b669-4a2d-a2ee-07eea4cbeca0" providerId="ADAL" clId="{EC6F633C-EA68-4233-BF9A-A5586C821351}" dt="2021-03-30T20:41:30.325" v="2296" actId="20577"/>
        <pc:sldMkLst>
          <pc:docMk/>
          <pc:sldMk cId="2874368485" sldId="327"/>
        </pc:sldMkLst>
      </pc:sldChg>
      <pc:sldChg chg="modNotesTx">
        <pc:chgData name="McCracken, Joie" userId="7172864d-b669-4a2d-a2ee-07eea4cbeca0" providerId="ADAL" clId="{EC6F633C-EA68-4233-BF9A-A5586C821351}" dt="2021-03-30T20:39:54.812" v="2265" actId="20577"/>
        <pc:sldMkLst>
          <pc:docMk/>
          <pc:sldMk cId="3955202811" sldId="329"/>
        </pc:sldMkLst>
      </pc:sldChg>
      <pc:sldChg chg="del">
        <pc:chgData name="McCracken, Joie" userId="7172864d-b669-4a2d-a2ee-07eea4cbeca0" providerId="ADAL" clId="{EC6F633C-EA68-4233-BF9A-A5586C821351}" dt="2021-03-29T22:09:12.643" v="1416" actId="2696"/>
        <pc:sldMkLst>
          <pc:docMk/>
          <pc:sldMk cId="168244151" sldId="330"/>
        </pc:sldMkLst>
      </pc:sldChg>
      <pc:sldChg chg="modNotesTx">
        <pc:chgData name="McCracken, Joie" userId="7172864d-b669-4a2d-a2ee-07eea4cbeca0" providerId="ADAL" clId="{EC6F633C-EA68-4233-BF9A-A5586C821351}" dt="2021-03-30T20:40:39.527" v="2266" actId="20577"/>
        <pc:sldMkLst>
          <pc:docMk/>
          <pc:sldMk cId="3771036821" sldId="331"/>
        </pc:sldMkLst>
      </pc:sldChg>
      <pc:sldChg chg="addSp delSp modSp mod modNotesTx">
        <pc:chgData name="McCracken, Joie" userId="7172864d-b669-4a2d-a2ee-07eea4cbeca0" providerId="ADAL" clId="{EC6F633C-EA68-4233-BF9A-A5586C821351}" dt="2021-03-29T21:39:58.099" v="215" actId="1038"/>
        <pc:sldMkLst>
          <pc:docMk/>
          <pc:sldMk cId="1166583909" sldId="332"/>
        </pc:sldMkLst>
        <pc:picChg chg="add mod modCrop">
          <ac:chgData name="McCracken, Joie" userId="7172864d-b669-4a2d-a2ee-07eea4cbeca0" providerId="ADAL" clId="{EC6F633C-EA68-4233-BF9A-A5586C821351}" dt="2021-03-29T21:39:58.099" v="215" actId="1038"/>
          <ac:picMkLst>
            <pc:docMk/>
            <pc:sldMk cId="1166583909" sldId="332"/>
            <ac:picMk id="4" creationId="{2444AE40-CE1D-4574-A702-2ADD301B58B0}"/>
          </ac:picMkLst>
        </pc:picChg>
        <pc:picChg chg="del">
          <ac:chgData name="McCracken, Joie" userId="7172864d-b669-4a2d-a2ee-07eea4cbeca0" providerId="ADAL" clId="{EC6F633C-EA68-4233-BF9A-A5586C821351}" dt="2021-03-29T21:39:35.996" v="206" actId="478"/>
          <ac:picMkLst>
            <pc:docMk/>
            <pc:sldMk cId="1166583909" sldId="332"/>
            <ac:picMk id="6" creationId="{637B911C-D184-4FED-B310-32B0EFE77EAB}"/>
          </ac:picMkLst>
        </pc:picChg>
      </pc:sldChg>
    </pc:docChg>
  </pc:docChgLst>
  <pc:docChgLst>
    <pc:chgData name="McCracken, Joie" userId="7172864d-b669-4a2d-a2ee-07eea4cbeca0" providerId="ADAL" clId="{A79D2E18-D6A4-4449-809A-774445D4DB17}"/>
    <pc:docChg chg="undo custSel modSld">
      <pc:chgData name="McCracken, Joie" userId="7172864d-b669-4a2d-a2ee-07eea4cbeca0" providerId="ADAL" clId="{A79D2E18-D6A4-4449-809A-774445D4DB17}" dt="2021-05-11T17:40:12.473" v="593" actId="1076"/>
      <pc:docMkLst>
        <pc:docMk/>
      </pc:docMkLst>
      <pc:sldChg chg="modNotesTx">
        <pc:chgData name="McCracken, Joie" userId="7172864d-b669-4a2d-a2ee-07eea4cbeca0" providerId="ADAL" clId="{A79D2E18-D6A4-4449-809A-774445D4DB17}" dt="2021-05-11T17:09:15.536" v="358" actId="20577"/>
        <pc:sldMkLst>
          <pc:docMk/>
          <pc:sldMk cId="3687922737" sldId="263"/>
        </pc:sldMkLst>
      </pc:sldChg>
      <pc:sldChg chg="modNotesTx">
        <pc:chgData name="McCracken, Joie" userId="7172864d-b669-4a2d-a2ee-07eea4cbeca0" providerId="ADAL" clId="{A79D2E18-D6A4-4449-809A-774445D4DB17}" dt="2021-05-08T00:43:58.858" v="290" actId="20577"/>
        <pc:sldMkLst>
          <pc:docMk/>
          <pc:sldMk cId="3043792447" sldId="283"/>
        </pc:sldMkLst>
      </pc:sldChg>
      <pc:sldChg chg="addSp delSp modSp mod">
        <pc:chgData name="McCracken, Joie" userId="7172864d-b669-4a2d-a2ee-07eea4cbeca0" providerId="ADAL" clId="{A79D2E18-D6A4-4449-809A-774445D4DB17}" dt="2021-05-10T16:33:01.236" v="318" actId="255"/>
        <pc:sldMkLst>
          <pc:docMk/>
          <pc:sldMk cId="1253710396" sldId="293"/>
        </pc:sldMkLst>
        <pc:spChg chg="mod">
          <ac:chgData name="McCracken, Joie" userId="7172864d-b669-4a2d-a2ee-07eea4cbeca0" providerId="ADAL" clId="{A79D2E18-D6A4-4449-809A-774445D4DB17}" dt="2021-05-08T00:07:53.579" v="202" actId="1035"/>
          <ac:spMkLst>
            <pc:docMk/>
            <pc:sldMk cId="1253710396" sldId="293"/>
            <ac:spMk id="3" creationId="{5A705F23-DEAA-4445-B032-163499D5FBA6}"/>
          </ac:spMkLst>
        </pc:spChg>
        <pc:spChg chg="add mod">
          <ac:chgData name="McCracken, Joie" userId="7172864d-b669-4a2d-a2ee-07eea4cbeca0" providerId="ADAL" clId="{A79D2E18-D6A4-4449-809A-774445D4DB17}" dt="2021-05-10T16:33:01.236" v="318" actId="255"/>
          <ac:spMkLst>
            <pc:docMk/>
            <pc:sldMk cId="1253710396" sldId="293"/>
            <ac:spMk id="5" creationId="{22116F5A-5C04-4076-85ED-784E1C2C6DBF}"/>
          </ac:spMkLst>
        </pc:spChg>
        <pc:spChg chg="mod">
          <ac:chgData name="McCracken, Joie" userId="7172864d-b669-4a2d-a2ee-07eea4cbeca0" providerId="ADAL" clId="{A79D2E18-D6A4-4449-809A-774445D4DB17}" dt="2021-05-08T00:08:07.083" v="209" actId="14100"/>
          <ac:spMkLst>
            <pc:docMk/>
            <pc:sldMk cId="1253710396" sldId="293"/>
            <ac:spMk id="6" creationId="{432C8480-CA3A-4870-AC21-AAB4779F7D42}"/>
          </ac:spMkLst>
        </pc:spChg>
        <pc:spChg chg="mod">
          <ac:chgData name="McCracken, Joie" userId="7172864d-b669-4a2d-a2ee-07eea4cbeca0" providerId="ADAL" clId="{A79D2E18-D6A4-4449-809A-774445D4DB17}" dt="2021-05-08T00:07:53.579" v="202" actId="1035"/>
          <ac:spMkLst>
            <pc:docMk/>
            <pc:sldMk cId="1253710396" sldId="293"/>
            <ac:spMk id="9" creationId="{15555275-A0A4-461D-9050-20A8D00E9D59}"/>
          </ac:spMkLst>
        </pc:spChg>
        <pc:spChg chg="mod">
          <ac:chgData name="McCracken, Joie" userId="7172864d-b669-4a2d-a2ee-07eea4cbeca0" providerId="ADAL" clId="{A79D2E18-D6A4-4449-809A-774445D4DB17}" dt="2021-05-08T00:07:53.579" v="202" actId="1035"/>
          <ac:spMkLst>
            <pc:docMk/>
            <pc:sldMk cId="1253710396" sldId="293"/>
            <ac:spMk id="10" creationId="{2E13996F-14FE-4904-B90A-A10B489134F6}"/>
          </ac:spMkLst>
        </pc:spChg>
        <pc:spChg chg="mod">
          <ac:chgData name="McCracken, Joie" userId="7172864d-b669-4a2d-a2ee-07eea4cbeca0" providerId="ADAL" clId="{A79D2E18-D6A4-4449-809A-774445D4DB17}" dt="2021-05-08T00:07:53.579" v="202" actId="1035"/>
          <ac:spMkLst>
            <pc:docMk/>
            <pc:sldMk cId="1253710396" sldId="293"/>
            <ac:spMk id="12" creationId="{E3D1E51E-FA75-42D9-9BA0-501477F0693C}"/>
          </ac:spMkLst>
        </pc:spChg>
        <pc:spChg chg="mod">
          <ac:chgData name="McCracken, Joie" userId="7172864d-b669-4a2d-a2ee-07eea4cbeca0" providerId="ADAL" clId="{A79D2E18-D6A4-4449-809A-774445D4DB17}" dt="2021-05-08T00:07:53.579" v="202" actId="1035"/>
          <ac:spMkLst>
            <pc:docMk/>
            <pc:sldMk cId="1253710396" sldId="293"/>
            <ac:spMk id="13" creationId="{617992A2-B95D-446E-8C46-CF6625455EBF}"/>
          </ac:spMkLst>
        </pc:spChg>
        <pc:spChg chg="mod">
          <ac:chgData name="McCracken, Joie" userId="7172864d-b669-4a2d-a2ee-07eea4cbeca0" providerId="ADAL" clId="{A79D2E18-D6A4-4449-809A-774445D4DB17}" dt="2021-05-08T00:07:53.579" v="202" actId="1035"/>
          <ac:spMkLst>
            <pc:docMk/>
            <pc:sldMk cId="1253710396" sldId="293"/>
            <ac:spMk id="14" creationId="{9D5DCAC4-B1D5-4758-9EEB-C46D09280201}"/>
          </ac:spMkLst>
        </pc:spChg>
        <pc:spChg chg="mod">
          <ac:chgData name="McCracken, Joie" userId="7172864d-b669-4a2d-a2ee-07eea4cbeca0" providerId="ADAL" clId="{A79D2E18-D6A4-4449-809A-774445D4DB17}" dt="2021-05-08T00:07:53.579" v="202" actId="1035"/>
          <ac:spMkLst>
            <pc:docMk/>
            <pc:sldMk cId="1253710396" sldId="293"/>
            <ac:spMk id="17" creationId="{D735B195-4C50-454C-9711-9C58C412121F}"/>
          </ac:spMkLst>
        </pc:spChg>
        <pc:spChg chg="mod">
          <ac:chgData name="McCracken, Joie" userId="7172864d-b669-4a2d-a2ee-07eea4cbeca0" providerId="ADAL" clId="{A79D2E18-D6A4-4449-809A-774445D4DB17}" dt="2021-05-08T00:07:53.579" v="202" actId="1035"/>
          <ac:spMkLst>
            <pc:docMk/>
            <pc:sldMk cId="1253710396" sldId="293"/>
            <ac:spMk id="20" creationId="{3E7E06D1-1ACB-41D2-A0DF-E98EE6AD00A8}"/>
          </ac:spMkLst>
        </pc:spChg>
        <pc:spChg chg="mod">
          <ac:chgData name="McCracken, Joie" userId="7172864d-b669-4a2d-a2ee-07eea4cbeca0" providerId="ADAL" clId="{A79D2E18-D6A4-4449-809A-774445D4DB17}" dt="2021-05-08T00:07:53.579" v="202" actId="1035"/>
          <ac:spMkLst>
            <pc:docMk/>
            <pc:sldMk cId="1253710396" sldId="293"/>
            <ac:spMk id="21" creationId="{9E3F51A0-F751-4070-AE4F-7DD047E0E208}"/>
          </ac:spMkLst>
        </pc:spChg>
        <pc:spChg chg="mod">
          <ac:chgData name="McCracken, Joie" userId="7172864d-b669-4a2d-a2ee-07eea4cbeca0" providerId="ADAL" clId="{A79D2E18-D6A4-4449-809A-774445D4DB17}" dt="2021-05-08T00:07:53.579" v="202" actId="1035"/>
          <ac:spMkLst>
            <pc:docMk/>
            <pc:sldMk cId="1253710396" sldId="293"/>
            <ac:spMk id="22" creationId="{549B8EDB-E1C9-4338-A141-1390DF549CF7}"/>
          </ac:spMkLst>
        </pc:spChg>
        <pc:grpChg chg="mod">
          <ac:chgData name="McCracken, Joie" userId="7172864d-b669-4a2d-a2ee-07eea4cbeca0" providerId="ADAL" clId="{A79D2E18-D6A4-4449-809A-774445D4DB17}" dt="2021-05-08T00:07:53.579" v="202" actId="1035"/>
          <ac:grpSpMkLst>
            <pc:docMk/>
            <pc:sldMk cId="1253710396" sldId="293"/>
            <ac:grpSpMk id="4" creationId="{00000000-0000-0000-0000-000000000000}"/>
          </ac:grpSpMkLst>
        </pc:grpChg>
        <pc:picChg chg="mod">
          <ac:chgData name="McCracken, Joie" userId="7172864d-b669-4a2d-a2ee-07eea4cbeca0" providerId="ADAL" clId="{A79D2E18-D6A4-4449-809A-774445D4DB17}" dt="2021-05-08T00:07:53.579" v="202" actId="1035"/>
          <ac:picMkLst>
            <pc:docMk/>
            <pc:sldMk cId="1253710396" sldId="293"/>
            <ac:picMk id="7" creationId="{086BF520-1C57-45CB-826F-979AD08B9CD6}"/>
          </ac:picMkLst>
        </pc:picChg>
        <pc:picChg chg="del">
          <ac:chgData name="McCracken, Joie" userId="7172864d-b669-4a2d-a2ee-07eea4cbeca0" providerId="ADAL" clId="{A79D2E18-D6A4-4449-809A-774445D4DB17}" dt="2021-05-10T16:31:30.664" v="294" actId="478"/>
          <ac:picMkLst>
            <pc:docMk/>
            <pc:sldMk cId="1253710396" sldId="293"/>
            <ac:picMk id="25" creationId="{BABB024B-BAD8-4137-AD2F-BA3055C8B401}"/>
          </ac:picMkLst>
        </pc:picChg>
      </pc:sldChg>
      <pc:sldChg chg="modNotesTx">
        <pc:chgData name="McCracken, Joie" userId="7172864d-b669-4a2d-a2ee-07eea4cbeca0" providerId="ADAL" clId="{A79D2E18-D6A4-4449-809A-774445D4DB17}" dt="2021-05-08T00:06:36.343" v="158" actId="20577"/>
        <pc:sldMkLst>
          <pc:docMk/>
          <pc:sldMk cId="1784633444" sldId="319"/>
        </pc:sldMkLst>
      </pc:sldChg>
      <pc:sldChg chg="modSp mod">
        <pc:chgData name="McCracken, Joie" userId="7172864d-b669-4a2d-a2ee-07eea4cbeca0" providerId="ADAL" clId="{A79D2E18-D6A4-4449-809A-774445D4DB17}" dt="2021-05-08T00:43:26.984" v="281" actId="113"/>
        <pc:sldMkLst>
          <pc:docMk/>
          <pc:sldMk cId="526254570" sldId="320"/>
        </pc:sldMkLst>
        <pc:spChg chg="mod">
          <ac:chgData name="McCracken, Joie" userId="7172864d-b669-4a2d-a2ee-07eea4cbeca0" providerId="ADAL" clId="{A79D2E18-D6A4-4449-809A-774445D4DB17}" dt="2021-05-08T00:43:26.984" v="281" actId="113"/>
          <ac:spMkLst>
            <pc:docMk/>
            <pc:sldMk cId="526254570" sldId="320"/>
            <ac:spMk id="4" creationId="{F0C5FF6C-A62E-4518-964E-EAA740191BF2}"/>
          </ac:spMkLst>
        </pc:spChg>
      </pc:sldChg>
      <pc:sldChg chg="addSp delSp modSp mod modNotesTx">
        <pc:chgData name="McCracken, Joie" userId="7172864d-b669-4a2d-a2ee-07eea4cbeca0" providerId="ADAL" clId="{A79D2E18-D6A4-4449-809A-774445D4DB17}" dt="2021-05-08T00:43:41.670" v="287" actId="113"/>
        <pc:sldMkLst>
          <pc:docMk/>
          <pc:sldMk cId="3805012081" sldId="321"/>
        </pc:sldMkLst>
        <pc:spChg chg="mod">
          <ac:chgData name="McCracken, Joie" userId="7172864d-b669-4a2d-a2ee-07eea4cbeca0" providerId="ADAL" clId="{A79D2E18-D6A4-4449-809A-774445D4DB17}" dt="2021-05-08T00:43:41.670" v="287" actId="113"/>
          <ac:spMkLst>
            <pc:docMk/>
            <pc:sldMk cId="3805012081" sldId="321"/>
            <ac:spMk id="2" creationId="{6909EE5B-94A8-45BF-8737-8DDC92DDB67C}"/>
          </ac:spMkLst>
        </pc:spChg>
        <pc:spChg chg="mod">
          <ac:chgData name="McCracken, Joie" userId="7172864d-b669-4a2d-a2ee-07eea4cbeca0" providerId="ADAL" clId="{A79D2E18-D6A4-4449-809A-774445D4DB17}" dt="2021-05-08T00:41:41.954" v="226" actId="20577"/>
          <ac:spMkLst>
            <pc:docMk/>
            <pc:sldMk cId="3805012081" sldId="321"/>
            <ac:spMk id="8" creationId="{825113EB-634C-4FD4-BE06-747EBF6167CE}"/>
          </ac:spMkLst>
        </pc:spChg>
        <pc:spChg chg="mod">
          <ac:chgData name="McCracken, Joie" userId="7172864d-b669-4a2d-a2ee-07eea4cbeca0" providerId="ADAL" clId="{A79D2E18-D6A4-4449-809A-774445D4DB17}" dt="2021-05-08T00:40:09.525" v="212" actId="20577"/>
          <ac:spMkLst>
            <pc:docMk/>
            <pc:sldMk cId="3805012081" sldId="321"/>
            <ac:spMk id="15" creationId="{E9A97E12-E4E8-48DA-92F9-85E44292BA87}"/>
          </ac:spMkLst>
        </pc:spChg>
        <pc:picChg chg="del">
          <ac:chgData name="McCracken, Joie" userId="7172864d-b669-4a2d-a2ee-07eea4cbeca0" providerId="ADAL" clId="{A79D2E18-D6A4-4449-809A-774445D4DB17}" dt="2021-05-08T00:40:41.843" v="213" actId="478"/>
          <ac:picMkLst>
            <pc:docMk/>
            <pc:sldMk cId="3805012081" sldId="321"/>
            <ac:picMk id="3" creationId="{A01A6E5D-0432-45B6-B121-693D881CCCEB}"/>
          </ac:picMkLst>
        </pc:picChg>
        <pc:picChg chg="del">
          <ac:chgData name="McCracken, Joie" userId="7172864d-b669-4a2d-a2ee-07eea4cbeca0" providerId="ADAL" clId="{A79D2E18-D6A4-4449-809A-774445D4DB17}" dt="2021-05-08T00:42:03.861" v="227" actId="478"/>
          <ac:picMkLst>
            <pc:docMk/>
            <pc:sldMk cId="3805012081" sldId="321"/>
            <ac:picMk id="4" creationId="{09B68BD2-9A41-4213-BCF4-547BC0638678}"/>
          </ac:picMkLst>
        </pc:picChg>
        <pc:picChg chg="add mod">
          <ac:chgData name="McCracken, Joie" userId="7172864d-b669-4a2d-a2ee-07eea4cbeca0" providerId="ADAL" clId="{A79D2E18-D6A4-4449-809A-774445D4DB17}" dt="2021-05-08T00:41:14.324" v="223" actId="14100"/>
          <ac:picMkLst>
            <pc:docMk/>
            <pc:sldMk cId="3805012081" sldId="321"/>
            <ac:picMk id="5" creationId="{D3042831-F7CD-4087-B86D-18E47FBF8881}"/>
          </ac:picMkLst>
        </pc:picChg>
        <pc:picChg chg="add mod">
          <ac:chgData name="McCracken, Joie" userId="7172864d-b669-4a2d-a2ee-07eea4cbeca0" providerId="ADAL" clId="{A79D2E18-D6A4-4449-809A-774445D4DB17}" dt="2021-05-08T00:42:28.594" v="237" actId="14100"/>
          <ac:picMkLst>
            <pc:docMk/>
            <pc:sldMk cId="3805012081" sldId="321"/>
            <ac:picMk id="6" creationId="{F16079DA-B0DC-46E5-8B8D-0644520BB713}"/>
          </ac:picMkLst>
        </pc:picChg>
      </pc:sldChg>
      <pc:sldChg chg="modSp mod">
        <pc:chgData name="McCracken, Joie" userId="7172864d-b669-4a2d-a2ee-07eea4cbeca0" providerId="ADAL" clId="{A79D2E18-D6A4-4449-809A-774445D4DB17}" dt="2021-05-08T00:44:11.629" v="293"/>
        <pc:sldMkLst>
          <pc:docMk/>
          <pc:sldMk cId="220459527" sldId="323"/>
        </pc:sldMkLst>
        <pc:spChg chg="mod">
          <ac:chgData name="McCracken, Joie" userId="7172864d-b669-4a2d-a2ee-07eea4cbeca0" providerId="ADAL" clId="{A79D2E18-D6A4-4449-809A-774445D4DB17}" dt="2021-05-08T00:44:11.629" v="293"/>
          <ac:spMkLst>
            <pc:docMk/>
            <pc:sldMk cId="220459527" sldId="323"/>
            <ac:spMk id="7" creationId="{F9935FA2-1181-4AB3-AD7C-809AD670D020}"/>
          </ac:spMkLst>
        </pc:spChg>
      </pc:sldChg>
      <pc:sldChg chg="addSp delSp modSp mod modNotesTx">
        <pc:chgData name="McCracken, Joie" userId="7172864d-b669-4a2d-a2ee-07eea4cbeca0" providerId="ADAL" clId="{A79D2E18-D6A4-4449-809A-774445D4DB17}" dt="2021-05-11T17:40:12.473" v="593" actId="1076"/>
        <pc:sldMkLst>
          <pc:docMk/>
          <pc:sldMk cId="2688799891" sldId="326"/>
        </pc:sldMkLst>
        <pc:spChg chg="add mod">
          <ac:chgData name="McCracken, Joie" userId="7172864d-b669-4a2d-a2ee-07eea4cbeca0" providerId="ADAL" clId="{A79D2E18-D6A4-4449-809A-774445D4DB17}" dt="2021-05-11T17:40:12.473" v="593" actId="1076"/>
          <ac:spMkLst>
            <pc:docMk/>
            <pc:sldMk cId="2688799891" sldId="326"/>
            <ac:spMk id="9" creationId="{45551787-ADE5-4FC9-9460-682F7CA7A4D8}"/>
          </ac:spMkLst>
        </pc:spChg>
        <pc:picChg chg="del">
          <ac:chgData name="McCracken, Joie" userId="7172864d-b669-4a2d-a2ee-07eea4cbeca0" providerId="ADAL" clId="{A79D2E18-D6A4-4449-809A-774445D4DB17}" dt="2021-05-11T17:40:10.125" v="592" actId="478"/>
          <ac:picMkLst>
            <pc:docMk/>
            <pc:sldMk cId="2688799891" sldId="326"/>
            <ac:picMk id="5" creationId="{D80626E6-D189-4EDB-A830-605F06CCC341}"/>
          </ac:picMkLst>
        </pc:picChg>
      </pc:sldChg>
      <pc:sldChg chg="addSp delSp modSp mod modNotesTx">
        <pc:chgData name="McCracken, Joie" userId="7172864d-b669-4a2d-a2ee-07eea4cbeca0" providerId="ADAL" clId="{A79D2E18-D6A4-4449-809A-774445D4DB17}" dt="2021-05-11T17:39:52.429" v="564" actId="1076"/>
        <pc:sldMkLst>
          <pc:docMk/>
          <pc:sldMk cId="2874368485" sldId="327"/>
        </pc:sldMkLst>
        <pc:spChg chg="add mod">
          <ac:chgData name="McCracken, Joie" userId="7172864d-b669-4a2d-a2ee-07eea4cbeca0" providerId="ADAL" clId="{A79D2E18-D6A4-4449-809A-774445D4DB17}" dt="2021-05-11T17:39:52.429" v="564" actId="1076"/>
          <ac:spMkLst>
            <pc:docMk/>
            <pc:sldMk cId="2874368485" sldId="327"/>
            <ac:spMk id="9" creationId="{5C6F3362-192D-4393-BE47-4E3BF663D0C5}"/>
          </ac:spMkLst>
        </pc:spChg>
        <pc:picChg chg="del">
          <ac:chgData name="McCracken, Joie" userId="7172864d-b669-4a2d-a2ee-07eea4cbeca0" providerId="ADAL" clId="{A79D2E18-D6A4-4449-809A-774445D4DB17}" dt="2021-05-11T17:39:50.006" v="563" actId="478"/>
          <ac:picMkLst>
            <pc:docMk/>
            <pc:sldMk cId="2874368485" sldId="327"/>
            <ac:picMk id="8" creationId="{70A455A7-6408-480C-9DFB-0212B229CC62}"/>
          </ac:picMkLst>
        </pc:picChg>
      </pc:sldChg>
      <pc:sldChg chg="addSp delSp modSp mod">
        <pc:chgData name="McCracken, Joie" userId="7172864d-b669-4a2d-a2ee-07eea4cbeca0" providerId="ADAL" clId="{A79D2E18-D6A4-4449-809A-774445D4DB17}" dt="2021-05-11T17:38:59.198" v="462" actId="20577"/>
        <pc:sldMkLst>
          <pc:docMk/>
          <pc:sldMk cId="3955202811" sldId="329"/>
        </pc:sldMkLst>
        <pc:spChg chg="add mod">
          <ac:chgData name="McCracken, Joie" userId="7172864d-b669-4a2d-a2ee-07eea4cbeca0" providerId="ADAL" clId="{A79D2E18-D6A4-4449-809A-774445D4DB17}" dt="2021-05-11T17:38:59.198" v="462" actId="20577"/>
          <ac:spMkLst>
            <pc:docMk/>
            <pc:sldMk cId="3955202811" sldId="329"/>
            <ac:spMk id="10" creationId="{34233169-66CA-4EED-BB28-ACCC9E009196}"/>
          </ac:spMkLst>
        </pc:spChg>
        <pc:picChg chg="del">
          <ac:chgData name="McCracken, Joie" userId="7172864d-b669-4a2d-a2ee-07eea4cbeca0" providerId="ADAL" clId="{A79D2E18-D6A4-4449-809A-774445D4DB17}" dt="2021-05-11T17:38:35.550" v="454" actId="478"/>
          <ac:picMkLst>
            <pc:docMk/>
            <pc:sldMk cId="3955202811" sldId="329"/>
            <ac:picMk id="6" creationId="{72F925E1-3545-4870-B186-8F80EB68FC34}"/>
          </ac:picMkLst>
        </pc:picChg>
      </pc:sldChg>
      <pc:sldChg chg="addSp delSp modSp mod">
        <pc:chgData name="McCracken, Joie" userId="7172864d-b669-4a2d-a2ee-07eea4cbeca0" providerId="ADAL" clId="{A79D2E18-D6A4-4449-809A-774445D4DB17}" dt="2021-05-11T17:39:31.158" v="539" actId="1076"/>
        <pc:sldMkLst>
          <pc:docMk/>
          <pc:sldMk cId="3771036821" sldId="331"/>
        </pc:sldMkLst>
        <pc:spChg chg="add mod">
          <ac:chgData name="McCracken, Joie" userId="7172864d-b669-4a2d-a2ee-07eea4cbeca0" providerId="ADAL" clId="{A79D2E18-D6A4-4449-809A-774445D4DB17}" dt="2021-05-11T17:39:31.158" v="539" actId="1076"/>
          <ac:spMkLst>
            <pc:docMk/>
            <pc:sldMk cId="3771036821" sldId="331"/>
            <ac:spMk id="9" creationId="{E63AB8D7-9173-4809-88F3-ADBD9F3AF608}"/>
          </ac:spMkLst>
        </pc:spChg>
        <pc:picChg chg="del">
          <ac:chgData name="McCracken, Joie" userId="7172864d-b669-4a2d-a2ee-07eea4cbeca0" providerId="ADAL" clId="{A79D2E18-D6A4-4449-809A-774445D4DB17}" dt="2021-05-11T17:39:27.286" v="538" actId="478"/>
          <ac:picMkLst>
            <pc:docMk/>
            <pc:sldMk cId="3771036821" sldId="331"/>
            <ac:picMk id="7" creationId="{85222849-8E69-4BC2-9E18-A176096D9401}"/>
          </ac:picMkLst>
        </pc:picChg>
      </pc:sldChg>
      <pc:sldChg chg="modNotesTx">
        <pc:chgData name="McCracken, Joie" userId="7172864d-b669-4a2d-a2ee-07eea4cbeca0" providerId="ADAL" clId="{A79D2E18-D6A4-4449-809A-774445D4DB17}" dt="2021-05-11T17:35:11.317" v="381" actId="20577"/>
        <pc:sldMkLst>
          <pc:docMk/>
          <pc:sldMk cId="1166583909" sldId="332"/>
        </pc:sldMkLst>
      </pc:sldChg>
    </pc:docChg>
  </pc:docChgLst>
  <pc:docChgLst>
    <pc:chgData name="McCracken, Joie" userId="7172864d-b669-4a2d-a2ee-07eea4cbeca0" providerId="ADAL" clId="{6888AE1C-6441-49BB-B68B-B572F4715FA5}"/>
    <pc:docChg chg="modSld">
      <pc:chgData name="McCracken, Joie" userId="7172864d-b669-4a2d-a2ee-07eea4cbeca0" providerId="ADAL" clId="{6888AE1C-6441-49BB-B68B-B572F4715FA5}" dt="2021-05-07T23:30:33.786" v="2" actId="20577"/>
      <pc:docMkLst>
        <pc:docMk/>
      </pc:docMkLst>
      <pc:sldChg chg="modNotesTx">
        <pc:chgData name="McCracken, Joie" userId="7172864d-b669-4a2d-a2ee-07eea4cbeca0" providerId="ADAL" clId="{6888AE1C-6441-49BB-B68B-B572F4715FA5}" dt="2021-05-07T23:30:16.585" v="0" actId="20577"/>
        <pc:sldMkLst>
          <pc:docMk/>
          <pc:sldMk cId="2787993172" sldId="285"/>
        </pc:sldMkLst>
      </pc:sldChg>
      <pc:sldChg chg="modNotesTx">
        <pc:chgData name="McCracken, Joie" userId="7172864d-b669-4a2d-a2ee-07eea4cbeca0" providerId="ADAL" clId="{6888AE1C-6441-49BB-B68B-B572F4715FA5}" dt="2021-05-07T23:30:25.674" v="1" actId="20577"/>
        <pc:sldMkLst>
          <pc:docMk/>
          <pc:sldMk cId="3955202811" sldId="329"/>
        </pc:sldMkLst>
      </pc:sldChg>
      <pc:sldChg chg="modNotesTx">
        <pc:chgData name="McCracken, Joie" userId="7172864d-b669-4a2d-a2ee-07eea4cbeca0" providerId="ADAL" clId="{6888AE1C-6441-49BB-B68B-B572F4715FA5}" dt="2021-05-07T23:30:33.786" v="2" actId="20577"/>
        <pc:sldMkLst>
          <pc:docMk/>
          <pc:sldMk cId="3771036821" sldId="331"/>
        </pc:sldMkLst>
      </pc:sldChg>
    </pc:docChg>
  </pc:docChgLst>
  <pc:docChgLst>
    <pc:chgData name="Joie" userId="7172864d-b669-4a2d-a2ee-07eea4cbeca0" providerId="ADAL" clId="{EC6F633C-EA68-4233-BF9A-A5586C821351}"/>
    <pc:docChg chg="delSld modSld">
      <pc:chgData name="Joie" userId="7172864d-b669-4a2d-a2ee-07eea4cbeca0" providerId="ADAL" clId="{EC6F633C-EA68-4233-BF9A-A5586C821351}" dt="2021-03-17T18:36:54.263" v="5" actId="2696"/>
      <pc:docMkLst>
        <pc:docMk/>
      </pc:docMkLst>
      <pc:sldChg chg="modSp mod">
        <pc:chgData name="Joie" userId="7172864d-b669-4a2d-a2ee-07eea4cbeca0" providerId="ADAL" clId="{EC6F633C-EA68-4233-BF9A-A5586C821351}" dt="2021-03-17T16:31:47.950" v="3" actId="20577"/>
        <pc:sldMkLst>
          <pc:docMk/>
          <pc:sldMk cId="3315134622" sldId="261"/>
        </pc:sldMkLst>
        <pc:spChg chg="mod">
          <ac:chgData name="Joie" userId="7172864d-b669-4a2d-a2ee-07eea4cbeca0" providerId="ADAL" clId="{EC6F633C-EA68-4233-BF9A-A5586C821351}" dt="2021-03-17T16:31:47.950" v="3" actId="20577"/>
          <ac:spMkLst>
            <pc:docMk/>
            <pc:sldMk cId="3315134622" sldId="261"/>
            <ac:spMk id="3" creationId="{00000000-0000-0000-0000-000000000000}"/>
          </ac:spMkLst>
        </pc:spChg>
      </pc:sldChg>
      <pc:sldChg chg="modSp mod">
        <pc:chgData name="Joie" userId="7172864d-b669-4a2d-a2ee-07eea4cbeca0" providerId="ADAL" clId="{EC6F633C-EA68-4233-BF9A-A5586C821351}" dt="2021-03-17T18:36:45.952" v="4" actId="20577"/>
        <pc:sldMkLst>
          <pc:docMk/>
          <pc:sldMk cId="1253710396" sldId="293"/>
        </pc:sldMkLst>
        <pc:spChg chg="mod">
          <ac:chgData name="Joie" userId="7172864d-b669-4a2d-a2ee-07eea4cbeca0" providerId="ADAL" clId="{EC6F633C-EA68-4233-BF9A-A5586C821351}" dt="2021-03-17T18:36:45.952" v="4" actId="20577"/>
          <ac:spMkLst>
            <pc:docMk/>
            <pc:sldMk cId="1253710396" sldId="293"/>
            <ac:spMk id="2" creationId="{00000000-0000-0000-0000-000000000000}"/>
          </ac:spMkLst>
        </pc:spChg>
      </pc:sldChg>
      <pc:sldChg chg="del">
        <pc:chgData name="Joie" userId="7172864d-b669-4a2d-a2ee-07eea4cbeca0" providerId="ADAL" clId="{EC6F633C-EA68-4233-BF9A-A5586C821351}" dt="2021-03-17T18:36:54.263" v="5" actId="2696"/>
        <pc:sldMkLst>
          <pc:docMk/>
          <pc:sldMk cId="2866410153" sldId="294"/>
        </pc:sldMkLst>
      </pc:sldChg>
      <pc:sldChg chg="modNotesTx">
        <pc:chgData name="Joie" userId="7172864d-b669-4a2d-a2ee-07eea4cbeca0" providerId="ADAL" clId="{EC6F633C-EA68-4233-BF9A-A5586C821351}" dt="2021-03-17T16:29:49.101" v="1" actId="20577"/>
        <pc:sldMkLst>
          <pc:docMk/>
          <pc:sldMk cId="3842100134" sldId="301"/>
        </pc:sldMkLst>
      </pc:sldChg>
      <pc:sldChg chg="del">
        <pc:chgData name="Joie" userId="7172864d-b669-4a2d-a2ee-07eea4cbeca0" providerId="ADAL" clId="{EC6F633C-EA68-4233-BF9A-A5586C821351}" dt="2021-03-17T16:31:16.614" v="2" actId="2696"/>
        <pc:sldMkLst>
          <pc:docMk/>
          <pc:sldMk cId="3919517494" sldId="302"/>
        </pc:sldMkLst>
      </pc:sldChg>
      <pc:sldChg chg="del">
        <pc:chgData name="Joie" userId="7172864d-b669-4a2d-a2ee-07eea4cbeca0" providerId="ADAL" clId="{EC6F633C-EA68-4233-BF9A-A5586C821351}" dt="2021-03-17T16:29:42.793" v="0" actId="2696"/>
        <pc:sldMkLst>
          <pc:docMk/>
          <pc:sldMk cId="4110727838" sldId="31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15F5C72-A377-44CE-914F-3AA1C3336305}" type="datetimeFigureOut">
              <a:rPr lang="en-US" smtClean="0"/>
              <a:t>5/7/2021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C181AB6-09DE-4954-9A88-1E1CA94B6091}" type="slidenum">
              <a:rPr lang="en-US" smtClean="0"/>
              <a:t>‹#›</a:t>
            </a:fld>
            <a:endParaRPr lang="en-US"/>
          </a:p>
        </p:txBody>
      </p:sp>
    </p:spTree>
    <p:extLst>
      <p:ext uri="{BB962C8B-B14F-4D97-AF65-F5344CB8AC3E}">
        <p14:creationId xmlns:p14="http://schemas.microsoft.com/office/powerpoint/2010/main" val="1979219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6EC7A8F-3F22-4B61-B8F7-8D8BF991FAE0}" type="datetimeFigureOut">
              <a:rPr lang="en-US" smtClean="0"/>
              <a:t>5/7/2021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2EEF16A-76E1-42C8-B166-6C43BE475AD6}" type="slidenum">
              <a:rPr lang="en-US" smtClean="0"/>
              <a:t>‹#›</a:t>
            </a:fld>
            <a:endParaRPr lang="en-US"/>
          </a:p>
        </p:txBody>
      </p:sp>
    </p:spTree>
    <p:extLst>
      <p:ext uri="{BB962C8B-B14F-4D97-AF65-F5344CB8AC3E}">
        <p14:creationId xmlns:p14="http://schemas.microsoft.com/office/powerpoint/2010/main" val="139662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EEF16A-76E1-42C8-B166-6C43BE475AD6}" type="slidenum">
              <a:rPr lang="en-US" smtClean="0"/>
              <a:t>1</a:t>
            </a:fld>
            <a:endParaRPr lang="en-US"/>
          </a:p>
        </p:txBody>
      </p:sp>
    </p:spTree>
    <p:extLst>
      <p:ext uri="{BB962C8B-B14F-4D97-AF65-F5344CB8AC3E}">
        <p14:creationId xmlns:p14="http://schemas.microsoft.com/office/powerpoint/2010/main" val="2240950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some of the main priorities/topic areas that emerged from communities across King County.  Additional themes that have come up during 2020 (after our review of 48 community engagement/assessment reports throughout 2018-2019) are also included. See 2021/2022 CHNA report, </a:t>
            </a:r>
            <a:r>
              <a:rPr lang="en-US" dirty="0" err="1"/>
              <a:t>pg</a:t>
            </a:r>
            <a:r>
              <a:rPr lang="en-US" dirty="0"/>
              <a:t> 22.</a:t>
            </a:r>
          </a:p>
          <a:p>
            <a:endParaRPr lang="en-US" dirty="0"/>
          </a:p>
          <a:p>
            <a:r>
              <a:rPr lang="en-US" dirty="0"/>
              <a:t>Communities highlight needs related to:</a:t>
            </a:r>
          </a:p>
          <a:p>
            <a:pPr lvl="1"/>
            <a:r>
              <a:rPr lang="en-US" sz="1200" b="1" kern="1200" dirty="0">
                <a:solidFill>
                  <a:schemeClr val="tx1"/>
                </a:solidFill>
                <a:effectLst/>
                <a:latin typeface="+mn-lt"/>
                <a:ea typeface="+mn-ea"/>
                <a:cs typeface="+mn-cs"/>
              </a:rPr>
              <a:t>Homelessness &amp; housing</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Access to healthcare</a:t>
            </a:r>
            <a:r>
              <a:rPr lang="en-US" sz="1200" kern="1200" dirty="0">
                <a:solidFill>
                  <a:schemeClr val="tx1"/>
                </a:solidFill>
                <a:effectLst/>
                <a:latin typeface="+mn-lt"/>
                <a:ea typeface="+mn-ea"/>
                <a:cs typeface="+mn-cs"/>
              </a:rPr>
              <a:t>, including:</a:t>
            </a:r>
          </a:p>
          <a:p>
            <a:pPr lvl="2"/>
            <a:r>
              <a:rPr lang="en-US" sz="1200" kern="1200" dirty="0">
                <a:solidFill>
                  <a:schemeClr val="tx1"/>
                </a:solidFill>
                <a:effectLst/>
                <a:latin typeface="+mn-lt"/>
                <a:ea typeface="+mn-ea"/>
                <a:cs typeface="+mn-cs"/>
              </a:rPr>
              <a:t>Culturally competent providers/language services</a:t>
            </a:r>
          </a:p>
          <a:p>
            <a:pPr lvl="2"/>
            <a:r>
              <a:rPr lang="en-US" sz="1200" kern="1200" dirty="0">
                <a:solidFill>
                  <a:schemeClr val="tx1"/>
                </a:solidFill>
                <a:effectLst/>
                <a:latin typeface="+mn-lt"/>
                <a:ea typeface="+mn-ea"/>
                <a:cs typeface="+mn-cs"/>
              </a:rPr>
              <a:t>Affordable/accessible childcare</a:t>
            </a:r>
          </a:p>
          <a:p>
            <a:pPr lvl="2"/>
            <a:r>
              <a:rPr lang="en-US" sz="1200" kern="1200" dirty="0">
                <a:solidFill>
                  <a:schemeClr val="tx1"/>
                </a:solidFill>
                <a:effectLst/>
                <a:latin typeface="+mn-lt"/>
                <a:ea typeface="+mn-ea"/>
                <a:cs typeface="+mn-cs"/>
              </a:rPr>
              <a:t>Extended hours</a:t>
            </a:r>
          </a:p>
          <a:p>
            <a:pPr lvl="1"/>
            <a:r>
              <a:rPr lang="en-US" sz="1200" b="1" kern="1200" dirty="0">
                <a:solidFill>
                  <a:schemeClr val="tx1"/>
                </a:solidFill>
                <a:effectLst/>
                <a:latin typeface="+mn-lt"/>
                <a:ea typeface="+mn-ea"/>
                <a:cs typeface="+mn-cs"/>
              </a:rPr>
              <a:t>Chronic disease management </a:t>
            </a:r>
            <a:r>
              <a:rPr lang="en-US" sz="1200" kern="1200" dirty="0">
                <a:solidFill>
                  <a:schemeClr val="tx1"/>
                </a:solidFill>
                <a:effectLst/>
                <a:latin typeface="+mn-lt"/>
                <a:ea typeface="+mn-ea"/>
                <a:cs typeface="+mn-cs"/>
              </a:rPr>
              <a:t>- specifically obesity, cancer, diabetes, heart disease/hypertension</a:t>
            </a:r>
          </a:p>
          <a:p>
            <a:pPr lvl="1"/>
            <a:r>
              <a:rPr lang="en-US" sz="1200" b="1" kern="1200" dirty="0">
                <a:solidFill>
                  <a:schemeClr val="tx1"/>
                </a:solidFill>
                <a:effectLst/>
                <a:latin typeface="+mn-lt"/>
                <a:ea typeface="+mn-ea"/>
                <a:cs typeface="+mn-cs"/>
              </a:rPr>
              <a:t>Mental &amp; behavioral health</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Transportation</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Food insecurity</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Support for youth and families</a:t>
            </a:r>
            <a:r>
              <a:rPr lang="en-US" sz="1200" kern="1200" dirty="0">
                <a:solidFill>
                  <a:schemeClr val="tx1"/>
                </a:solidFill>
                <a:effectLst/>
                <a:latin typeface="+mn-lt"/>
                <a:ea typeface="+mn-ea"/>
                <a:cs typeface="+mn-cs"/>
              </a:rPr>
              <a:t>, including:</a:t>
            </a:r>
          </a:p>
          <a:p>
            <a:pPr lvl="2"/>
            <a:r>
              <a:rPr lang="en-US" sz="1200" kern="1200" dirty="0">
                <a:solidFill>
                  <a:schemeClr val="tx1"/>
                </a:solidFill>
                <a:effectLst/>
                <a:latin typeface="+mn-lt"/>
                <a:ea typeface="+mn-ea"/>
                <a:cs typeface="+mn-cs"/>
              </a:rPr>
              <a:t>Early learning</a:t>
            </a:r>
          </a:p>
          <a:p>
            <a:pPr lvl="2"/>
            <a:r>
              <a:rPr lang="en-US" sz="1200" kern="1200" dirty="0">
                <a:solidFill>
                  <a:schemeClr val="tx1"/>
                </a:solidFill>
                <a:effectLst/>
                <a:latin typeface="+mn-lt"/>
                <a:ea typeface="+mn-ea"/>
                <a:cs typeface="+mn-cs"/>
              </a:rPr>
              <a:t>Physical activity and sports</a:t>
            </a:r>
          </a:p>
          <a:p>
            <a:pPr lvl="1"/>
            <a:r>
              <a:rPr lang="en-US" sz="1200" b="1" kern="1200" dirty="0">
                <a:solidFill>
                  <a:schemeClr val="tx1"/>
                </a:solidFill>
                <a:effectLst/>
                <a:latin typeface="+mn-lt"/>
                <a:ea typeface="+mn-ea"/>
                <a:cs typeface="+mn-cs"/>
              </a:rPr>
              <a:t>Community growth &amp; development</a:t>
            </a:r>
            <a:r>
              <a:rPr lang="en-US" sz="1200" kern="1200" dirty="0">
                <a:solidFill>
                  <a:schemeClr val="tx1"/>
                </a:solidFill>
                <a:effectLst/>
                <a:latin typeface="+mn-lt"/>
                <a:ea typeface="+mn-ea"/>
                <a:cs typeface="+mn-cs"/>
              </a:rPr>
              <a:t>, including:</a:t>
            </a:r>
          </a:p>
          <a:p>
            <a:pPr lvl="2"/>
            <a:r>
              <a:rPr lang="en-US" sz="1200" kern="1200" dirty="0">
                <a:solidFill>
                  <a:schemeClr val="tx1"/>
                </a:solidFill>
                <a:effectLst/>
                <a:latin typeface="+mn-lt"/>
                <a:ea typeface="+mn-ea"/>
                <a:cs typeface="+mn-cs"/>
              </a:rPr>
              <a:t>Educational attainment</a:t>
            </a:r>
          </a:p>
          <a:p>
            <a:pPr lvl="2"/>
            <a:r>
              <a:rPr lang="en-US" sz="1200" kern="1200" dirty="0">
                <a:solidFill>
                  <a:schemeClr val="tx1"/>
                </a:solidFill>
                <a:effectLst/>
                <a:latin typeface="+mn-lt"/>
                <a:ea typeface="+mn-ea"/>
                <a:cs typeface="+mn-cs"/>
              </a:rPr>
              <a:t>Economic security/opportunities</a:t>
            </a:r>
          </a:p>
          <a:p>
            <a:pPr lvl="2"/>
            <a:r>
              <a:rPr lang="en-US" sz="1200" kern="1200" dirty="0">
                <a:solidFill>
                  <a:schemeClr val="tx1"/>
                </a:solidFill>
                <a:effectLst/>
                <a:latin typeface="+mn-lt"/>
                <a:ea typeface="+mn-ea"/>
                <a:cs typeface="+mn-cs"/>
              </a:rPr>
              <a:t>Community connectedness/civic engagement</a:t>
            </a:r>
          </a:p>
          <a:p>
            <a:pPr lvl="1"/>
            <a:endParaRPr lang="en-US" sz="1200" b="1" kern="1200" dirty="0">
              <a:solidFill>
                <a:schemeClr val="tx1"/>
              </a:solidFill>
              <a:effectLst/>
              <a:latin typeface="+mn-lt"/>
              <a:cs typeface="Calibri"/>
            </a:endParaRPr>
          </a:p>
          <a:p>
            <a:pPr lvl="2"/>
            <a:r>
              <a:rPr lang="en-US" b="1" dirty="0"/>
              <a:t>**COVID-19 vaccine &amp; response as well as systemic racism has overarching impacts to communities as well as all of these identified priorities**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3631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King County ranks among the top counties in the U.S. on measures of health and wealth, however, there are differences in life expectancy by race and place in King County. </a:t>
            </a:r>
          </a:p>
          <a:p>
            <a:endParaRPr lang="en-US" dirty="0">
              <a:cs typeface="Calibri"/>
            </a:endParaRPr>
          </a:p>
          <a:p>
            <a:r>
              <a:rPr lang="en-US" dirty="0"/>
              <a:t>- Life expectancy is lowest among South Region residents (shown by the purple line) and has declined for the past 10 years. </a:t>
            </a:r>
            <a:endParaRPr lang="en-US" dirty="0">
              <a:cs typeface="Calibri"/>
            </a:endParaRPr>
          </a:p>
          <a:p>
            <a:r>
              <a:rPr lang="en-US" dirty="0"/>
              <a:t>- In </a:t>
            </a:r>
            <a:r>
              <a:rPr lang="en-US" b="1" i="1" dirty="0"/>
              <a:t>South King County, </a:t>
            </a:r>
            <a:r>
              <a:rPr lang="en-US" dirty="0"/>
              <a:t>there is a 14-year difference between the lowest and highest life expectancies by race/ethnicity </a:t>
            </a:r>
            <a:r>
              <a:rPr lang="en-US" b="1" i="1" dirty="0"/>
              <a:t> </a:t>
            </a:r>
            <a:r>
              <a:rPr lang="en-US" dirty="0"/>
              <a:t>–  Native Hawaiian/Pacific Islanders (69.5) and Asian (83.5).</a:t>
            </a:r>
            <a:endParaRPr lang="en-US" dirty="0">
              <a:cs typeface="Calibri"/>
            </a:endParaRPr>
          </a:p>
          <a:p>
            <a:pPr marL="0" indent="0">
              <a:buFontTx/>
              <a:buNone/>
            </a:pPr>
            <a:r>
              <a:rPr lang="en-US" dirty="0"/>
              <a:t>- We also know that many social, environmental, and community factors coupled with the availability of resources and impacts of current &amp; historical systemic racism result in an accumulation of stressors that impact the quality of life for many residents.</a:t>
            </a:r>
          </a:p>
          <a:p>
            <a:pPr marL="171450" indent="-171450">
              <a:buFontTx/>
              <a:buChar char="-"/>
            </a:pPr>
            <a:endParaRPr lang="en-US" b="1" dirty="0">
              <a:cs typeface="Calibri" panose="020F0502020204030204"/>
            </a:endParaRPr>
          </a:p>
        </p:txBody>
      </p:sp>
      <p:sp>
        <p:nvSpPr>
          <p:cNvPr id="4" name="Slide Number Placeholder 3"/>
          <p:cNvSpPr>
            <a:spLocks noGrp="1"/>
          </p:cNvSpPr>
          <p:nvPr>
            <p:ph type="sldNum" sz="quarter" idx="10"/>
          </p:nvPr>
        </p:nvSpPr>
        <p:spPr/>
        <p:txBody>
          <a:bodyPr/>
          <a:lstStyle/>
          <a:p>
            <a:fld id="{F13F8CA6-00A8-4DBB-8AF9-D0ED09074DDB}" type="slidenum">
              <a:rPr lang="en-US" smtClean="0"/>
              <a:t>11</a:t>
            </a:fld>
            <a:endParaRPr lang="en-US"/>
          </a:p>
        </p:txBody>
      </p:sp>
    </p:spTree>
    <p:extLst>
      <p:ext uri="{BB962C8B-B14F-4D97-AF65-F5344CB8AC3E}">
        <p14:creationId xmlns:p14="http://schemas.microsoft.com/office/powerpoint/2010/main" val="180206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more detailed view of e-cig or vape pen use among King County youth, where we see some noteworthy differences by sex and race/ethnicity.</a:t>
            </a:r>
          </a:p>
          <a:p>
            <a:r>
              <a:rPr lang="en-US" dirty="0"/>
              <a:t>- LGB+ youth and 12th graders, were more likely to use e-cigarettes or vape pens compared to the King County average.</a:t>
            </a:r>
            <a:endParaRPr lang="en-US" dirty="0">
              <a:cs typeface="Calibri" panose="020F0502020204030204"/>
            </a:endParaRPr>
          </a:p>
          <a:p>
            <a:r>
              <a:rPr lang="en-US" dirty="0"/>
              <a:t>- While Asian youth reported the lowest rates of e-cigarette use compared to other races/ethnicities, disaggregated data shows variance exists among detailed Asian races/ethnicities.</a:t>
            </a:r>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F13F8CA6-00A8-4DBB-8AF9-D0ED09074DDB}" type="slidenum">
              <a:rPr lang="en-US" smtClean="0"/>
              <a:t>12</a:t>
            </a:fld>
            <a:endParaRPr lang="en-US"/>
          </a:p>
        </p:txBody>
      </p:sp>
    </p:spTree>
    <p:extLst>
      <p:ext uri="{BB962C8B-B14F-4D97-AF65-F5344CB8AC3E}">
        <p14:creationId xmlns:p14="http://schemas.microsoft.com/office/powerpoint/2010/main" val="4165272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The rate of unintentional injury death has been increasing in King County. This includes deaths by </a:t>
            </a:r>
            <a:r>
              <a:rPr lang="en-US" dirty="0"/>
              <a:t>drowning, falls, fire, firearms, motor vehicle collision, poisoning, and suffocation.</a:t>
            </a:r>
          </a:p>
          <a:p>
            <a:r>
              <a:rPr lang="en-US" dirty="0">
                <a:cs typeface="Calibri"/>
              </a:rPr>
              <a:t>- </a:t>
            </a:r>
            <a:r>
              <a:rPr lang="en-US" dirty="0"/>
              <a:t>Averaging data from 2014-2018, American Indian/Alaska Native and Black populations have significantly higher rates of unintentional injury deaths compared to the King County average.</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F13F8CA6-00A8-4DBB-8AF9-D0ED09074DDB}" type="slidenum">
              <a:rPr lang="en-US" smtClean="0"/>
              <a:t>13</a:t>
            </a:fld>
            <a:endParaRPr lang="en-US"/>
          </a:p>
        </p:txBody>
      </p:sp>
    </p:spTree>
    <p:extLst>
      <p:ext uri="{BB962C8B-B14F-4D97-AF65-F5344CB8AC3E}">
        <p14:creationId xmlns:p14="http://schemas.microsoft.com/office/powerpoint/2010/main" val="622320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a:t>
            </a:r>
            <a:r>
              <a:rPr lang="en-US" sz="1200" b="0" i="0" u="none" strike="noStrike" kern="1200" baseline="0" dirty="0">
                <a:solidFill>
                  <a:schemeClr val="tx1"/>
                </a:solidFill>
                <a:latin typeface="+mn-lt"/>
                <a:ea typeface="+mn-ea"/>
                <a:cs typeface="+mn-cs"/>
              </a:rPr>
              <a:t> most of the data in </a:t>
            </a:r>
            <a:r>
              <a:rPr lang="en-US" dirty="0"/>
              <a:t>the report </a:t>
            </a:r>
            <a:r>
              <a:rPr lang="en-US" sz="1200" b="0" i="0" u="none" strike="noStrike" kern="1200" baseline="0" dirty="0">
                <a:solidFill>
                  <a:schemeClr val="tx1"/>
                </a:solidFill>
                <a:latin typeface="+mn-lt"/>
                <a:ea typeface="+mn-ea"/>
                <a:cs typeface="+mn-cs"/>
              </a:rPr>
              <a:t>were collected prior to 2020, during the COVID-19 pandemic, some patterns — especially around violence, suicide, and mental health — may be changing.</a:t>
            </a:r>
            <a:r>
              <a:rPr lang="en-US" dirty="0"/>
              <a:t>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dirty="0"/>
              <a:t>- Looking at data prior to 2020 (average of 2016 &amp; 2018), adults</a:t>
            </a:r>
            <a:r>
              <a:rPr lang="en-US" sz="1200" b="0" i="0" u="none" strike="noStrike" kern="1200" baseline="0" dirty="0">
                <a:solidFill>
                  <a:schemeClr val="tx1"/>
                </a:solidFill>
                <a:latin typeface="+mn-lt"/>
                <a:ea typeface="+mn-ea"/>
                <a:cs typeface="+mn-cs"/>
              </a:rPr>
              <a:t> and youth in South King County are more likely to report frequent mental distress or depressive feelings.</a:t>
            </a:r>
            <a:endParaRPr lang="en-US" sz="1200" b="0" i="0" u="none" strike="noStrike" kern="1200" baseline="0" dirty="0">
              <a:solidFill>
                <a:schemeClr val="tx1"/>
              </a:solidFill>
              <a:latin typeface="+mn-lt"/>
              <a:cs typeface="Calibri"/>
            </a:endParaRPr>
          </a:p>
          <a:p>
            <a:r>
              <a:rPr lang="en-US" dirty="0"/>
              <a:t>- More than half of LGB+ youth in King County reported depression.</a:t>
            </a:r>
            <a:endParaRPr lang="en-US" dirty="0">
              <a:cs typeface="Calibri" panose="020F0502020204030204"/>
            </a:endParaRPr>
          </a:p>
          <a:p>
            <a:endParaRPr lang="en-US" sz="1200" b="0" i="0" u="none" strike="noStrike" kern="1200" baseline="0" dirty="0">
              <a:solidFill>
                <a:schemeClr val="tx1"/>
              </a:solidFill>
              <a:latin typeface="+mn-lt"/>
              <a:cs typeface="Calibri"/>
            </a:endParaRPr>
          </a:p>
          <a:p>
            <a:r>
              <a:rPr lang="en-US" sz="1200" b="0" i="0" u="none" strike="noStrike" kern="1200" baseline="0" dirty="0">
                <a:solidFill>
                  <a:schemeClr val="tx1"/>
                </a:solidFill>
                <a:latin typeface="+mn-lt"/>
                <a:ea typeface="+mn-ea"/>
                <a:cs typeface="+mn-cs"/>
              </a:rPr>
              <a:t>It is also important to emphasize that suicide is an ongoing concern among King County youth. The rate of suicidal ideation among youth (defined as having seriously considered attempting suicide within the past year) and the rate of youth who made a plan to attempt suicide within the past month increased from 2016 to 2018. Rates are alarmingly high among LGB+ youth for both suicidal ideation (42.1%) and suicide plan (35.0%).</a:t>
            </a:r>
          </a:p>
          <a:p>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Supporting data for point above: </a:t>
            </a:r>
          </a:p>
          <a:p>
            <a:pPr marL="171450" indent="-171450">
              <a:buFontTx/>
              <a:buChar char="-"/>
            </a:pPr>
            <a:r>
              <a:rPr lang="en-US" sz="1200" b="0" i="0" u="none" strike="noStrike" kern="1200" baseline="0" dirty="0">
                <a:solidFill>
                  <a:schemeClr val="tx1"/>
                </a:solidFill>
                <a:latin typeface="+mn-lt"/>
                <a:ea typeface="+mn-ea"/>
                <a:cs typeface="+mn-cs"/>
              </a:rPr>
              <a:t>Suicide ideation for youth:16.7% in 2016 to 19.0% in 2018. </a:t>
            </a:r>
          </a:p>
          <a:p>
            <a:pPr marL="171450" indent="-171450">
              <a:buFontTx/>
              <a:buChar char="-"/>
            </a:pPr>
            <a:r>
              <a:rPr lang="en-US" sz="1200" b="0" i="0" u="none" strike="noStrike" kern="1200" baseline="0" dirty="0">
                <a:solidFill>
                  <a:schemeClr val="tx1"/>
                </a:solidFill>
                <a:latin typeface="+mn-lt"/>
                <a:ea typeface="+mn-ea"/>
                <a:cs typeface="+mn-cs"/>
              </a:rPr>
              <a:t>Suicide plan for youth: 14.1% in 2016 to15.5% in 2018. </a:t>
            </a:r>
          </a:p>
          <a:p>
            <a:pPr marL="171450" indent="-171450">
              <a:buFontTx/>
              <a:buChar char="-"/>
            </a:pP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13F8CA6-00A8-4DBB-8AF9-D0ED09074DDB}" type="slidenum">
              <a:rPr lang="en-US" smtClean="0"/>
              <a:t>14</a:t>
            </a:fld>
            <a:endParaRPr lang="en-US"/>
          </a:p>
        </p:txBody>
      </p:sp>
    </p:spTree>
    <p:extLst>
      <p:ext uri="{BB962C8B-B14F-4D97-AF65-F5344CB8AC3E}">
        <p14:creationId xmlns:p14="http://schemas.microsoft.com/office/powerpoint/2010/main" val="3510316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dirty="0">
                <a:solidFill>
                  <a:schemeClr val="tx1"/>
                </a:solidFill>
                <a:effectLst/>
                <a:latin typeface="+mn-lt"/>
                <a:ea typeface="+mn-ea"/>
                <a:cs typeface="+mn-cs"/>
              </a:rPr>
              <a:t>There was a huge jump in the disparity gap between white and black food insecure households over a </a:t>
            </a:r>
            <a:r>
              <a:rPr lang="en-US" dirty="0"/>
              <a:t>5-year</a:t>
            </a:r>
            <a:r>
              <a:rPr lang="en-US" sz="1200" kern="1200" dirty="0">
                <a:solidFill>
                  <a:schemeClr val="tx1"/>
                </a:solidFill>
                <a:effectLst/>
                <a:latin typeface="+mn-lt"/>
                <a:ea typeface="+mn-ea"/>
                <a:cs typeface="+mn-cs"/>
              </a:rPr>
              <a:t> period from 2013 (10% white, 17% black) to 2018 (9% white, 40% black). </a:t>
            </a:r>
            <a:r>
              <a:rPr lang="en-US" dirty="0"/>
              <a:t> </a:t>
            </a:r>
          </a:p>
          <a:p>
            <a:pPr>
              <a:defRPr/>
            </a:pPr>
            <a:r>
              <a:rPr lang="en-US" dirty="0"/>
              <a:t>- In 2018, 40% of Black and 35% of Hispanic adults experience food insecurity compared to 9% of white adults.</a:t>
            </a:r>
            <a:endParaRPr lang="en-US" dirty="0">
              <a:cs typeface="Calibri" panose="020F0502020204030204"/>
            </a:endParaRPr>
          </a:p>
          <a:p>
            <a:pPr>
              <a:defRPr/>
            </a:pPr>
            <a:r>
              <a:rPr lang="en-US" dirty="0"/>
              <a:t>- 45% of households with income &lt;$15k are food insecure.</a:t>
            </a:r>
            <a:endParaRPr lang="en-US" dirty="0">
              <a:cs typeface="Calibri" panose="020F0502020204030204"/>
            </a:endParaRPr>
          </a:p>
          <a:p>
            <a:pPr>
              <a:defRPr/>
            </a:pPr>
            <a:r>
              <a:rPr lang="en-US" dirty="0"/>
              <a:t>- </a:t>
            </a:r>
            <a:r>
              <a:rPr lang="en-US" sz="1200" kern="1200" dirty="0">
                <a:solidFill>
                  <a:schemeClr val="tx1"/>
                </a:solidFill>
                <a:effectLst/>
                <a:latin typeface="+mn-lt"/>
                <a:ea typeface="+mn-ea"/>
                <a:cs typeface="+mn-cs"/>
              </a:rPr>
              <a:t>The fact that 2018 was the first year this BRFSS question </a:t>
            </a:r>
            <a:r>
              <a:rPr lang="en-US" dirty="0"/>
              <a:t>was asked</a:t>
            </a:r>
            <a:r>
              <a:rPr lang="en-US" sz="1200" kern="1200" dirty="0">
                <a:solidFill>
                  <a:schemeClr val="tx1"/>
                </a:solidFill>
                <a:effectLst/>
                <a:latin typeface="+mn-lt"/>
                <a:ea typeface="+mn-ea"/>
                <a:cs typeface="+mn-cs"/>
              </a:rPr>
              <a:t> </a:t>
            </a:r>
            <a:r>
              <a:rPr lang="en-US" dirty="0"/>
              <a:t>since </a:t>
            </a:r>
            <a:r>
              <a:rPr lang="en-US" sz="1200" kern="1200" dirty="0">
                <a:solidFill>
                  <a:schemeClr val="tx1"/>
                </a:solidFill>
                <a:effectLst/>
                <a:latin typeface="+mn-lt"/>
                <a:ea typeface="+mn-ea"/>
                <a:cs typeface="+mn-cs"/>
              </a:rPr>
              <a:t>2013 points to the importance of monitoring food insecurity. </a:t>
            </a:r>
            <a:endParaRPr lang="en-US"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a:defRPr/>
            </a:pPr>
            <a:r>
              <a:rPr lang="en-US" sz="1200" kern="1200" dirty="0">
                <a:solidFill>
                  <a:schemeClr val="tx1"/>
                </a:solidFill>
                <a:effectLst/>
                <a:latin typeface="+mn-lt"/>
                <a:ea typeface="+mn-ea"/>
                <a:cs typeface="+mn-cs"/>
              </a:rPr>
              <a:t>Recent data from </a:t>
            </a:r>
            <a:r>
              <a:rPr lang="en-US" dirty="0"/>
              <a:t>the </a:t>
            </a:r>
            <a:r>
              <a:rPr lang="en-US" sz="1200" kern="1200" dirty="0">
                <a:solidFill>
                  <a:schemeClr val="tx1"/>
                </a:solidFill>
                <a:effectLst/>
                <a:latin typeface="+mn-lt"/>
                <a:ea typeface="+mn-ea"/>
                <a:cs typeface="+mn-cs"/>
              </a:rPr>
              <a:t>Census Household Pulse Survey shows that between August 19-December 21, 2020, Hispanic and Black households in Seattle/Tacoma/Bellevue were more likely to report sometimes or often not having enough food to eat during the last 7 days compared to other race/ethnicities.</a:t>
            </a:r>
            <a:r>
              <a:rPr lang="en-US" dirty="0"/>
              <a:t> </a:t>
            </a:r>
            <a:r>
              <a:rPr lang="en-US" sz="1200" kern="1200" dirty="0">
                <a:solidFill>
                  <a:schemeClr val="tx1"/>
                </a:solidFill>
                <a:effectLst/>
                <a:latin typeface="+mn-lt"/>
                <a:ea typeface="+mn-ea"/>
                <a:cs typeface="+mn-cs"/>
              </a:rPr>
              <a:t> The impact of COVID-19 on food insecurity for these populations well as the economic &amp; social impacts due to mitigation measures and resulting job losses impact access to food and basic needs as well.</a:t>
            </a:r>
            <a:endParaRPr lang="en-US" sz="1200" kern="1200" dirty="0">
              <a:solidFill>
                <a:schemeClr val="tx1"/>
              </a:solidFill>
              <a:effectLst/>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F13F8CA6-00A8-4DBB-8AF9-D0ED09074DDB}" type="slidenum">
              <a:rPr lang="en-US" smtClean="0"/>
              <a:t>15</a:t>
            </a:fld>
            <a:endParaRPr lang="en-US"/>
          </a:p>
        </p:txBody>
      </p:sp>
    </p:spTree>
    <p:extLst>
      <p:ext uri="{BB962C8B-B14F-4D97-AF65-F5344CB8AC3E}">
        <p14:creationId xmlns:p14="http://schemas.microsoft.com/office/powerpoint/2010/main" val="1032967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 know that systemic disadvantages and racism across the lifespan result in barriers as well as generational &amp; cumulative stressors that create social &amp; health disparities among black, brown, indigenous, and people of color. </a:t>
            </a:r>
          </a:p>
          <a:p>
            <a:r>
              <a:rPr lang="en-US" dirty="0"/>
              <a:t>- On June 11, 2020, King County declared racism a public health crisis and is committed to implementing a racially equitable response to this crisis that is centered on community engagement. </a:t>
            </a:r>
            <a:endParaRPr lang="en-US" dirty="0">
              <a:cs typeface="Calibri"/>
            </a:endParaRPr>
          </a:p>
          <a:p>
            <a:endParaRPr lang="en-US" dirty="0"/>
          </a:p>
          <a:p>
            <a:r>
              <a:rPr lang="en-US" dirty="0"/>
              <a:t>To learn more about this declaration as well as stay up to date on announcements in King County, see link.</a:t>
            </a:r>
          </a:p>
          <a:p>
            <a:endParaRPr lang="en-US" dirty="0">
              <a:cs typeface="Calibri" panose="020F0502020204030204"/>
            </a:endParaRPr>
          </a:p>
          <a:p>
            <a:r>
              <a:rPr lang="en-US" dirty="0"/>
              <a:t>The </a:t>
            </a:r>
            <a:r>
              <a:rPr lang="en-US" b="1" dirty="0"/>
              <a:t>Race Gap in King County </a:t>
            </a:r>
            <a:r>
              <a:rPr lang="en-US" dirty="0"/>
              <a:t>presentation is available online, which highlights some of the racial inequities that exist between white and black individuals in King County. In the presentation, the data and accompanying contextual narrative highlight how structural and systemic racism as well as oppression impact individuals throughout life – covering topics including infant mortality, food insecurity, education, health insurance, household income &amp; wealth, evictions, poverty, unemployment and life expectancy.  </a:t>
            </a:r>
          </a:p>
        </p:txBody>
      </p:sp>
      <p:sp>
        <p:nvSpPr>
          <p:cNvPr id="4" name="Slide Number Placeholder 3"/>
          <p:cNvSpPr>
            <a:spLocks noGrp="1"/>
          </p:cNvSpPr>
          <p:nvPr>
            <p:ph type="sldNum" sz="quarter" idx="5"/>
          </p:nvPr>
        </p:nvSpPr>
        <p:spPr/>
        <p:txBody>
          <a:bodyPr/>
          <a:lstStyle/>
          <a:p>
            <a:fld id="{ABFC9C92-4B01-41A6-8940-3F2E4A84C6B0}" type="slidenum">
              <a:rPr lang="en-US" smtClean="0"/>
              <a:t>16</a:t>
            </a:fld>
            <a:endParaRPr lang="en-US"/>
          </a:p>
        </p:txBody>
      </p:sp>
    </p:spTree>
    <p:extLst>
      <p:ext uri="{BB962C8B-B14F-4D97-AF65-F5344CB8AC3E}">
        <p14:creationId xmlns:p14="http://schemas.microsoft.com/office/powerpoint/2010/main" val="3705899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3F8CA6-00A8-4DBB-8AF9-D0ED09074DDB}" type="slidenum">
              <a:rPr lang="en-US" smtClean="0"/>
              <a:t>2</a:t>
            </a:fld>
            <a:endParaRPr lang="en-US"/>
          </a:p>
        </p:txBody>
      </p:sp>
    </p:spTree>
    <p:extLst>
      <p:ext uri="{BB962C8B-B14F-4D97-AF65-F5344CB8AC3E}">
        <p14:creationId xmlns:p14="http://schemas.microsoft.com/office/powerpoint/2010/main" val="3273915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The King County Hospitals for a Healthier Community (HHC) includes 10 hospitals/health systems in King County and Public Health – Seattle &amp; King County (PHSKC) with the fiscal administrative support of the Washington State Hospital Association (WSHA). This collaborative was formed in 2012 to identify the greatest needs and strengths of local communities in order to develop coordinated plans to support the health and well-being of King County residents. One of the primary goals of HHC has been to collaborate on a joint community health needs assessment (CHNA) in order to avoid duplication of efforts, which, in turn, would help focus available resources on a community’s most important health needs. HHC has collectively produced three CHNA reports: the 2015/2016 report, the 2018/2019 report, and the most recent 2021/2022 report.</a:t>
            </a:r>
            <a:endParaRPr lang="en-US" baseline="0" dirty="0"/>
          </a:p>
        </p:txBody>
      </p:sp>
      <p:sp>
        <p:nvSpPr>
          <p:cNvPr id="4" name="Slide Number Placeholder 3"/>
          <p:cNvSpPr>
            <a:spLocks noGrp="1"/>
          </p:cNvSpPr>
          <p:nvPr>
            <p:ph type="sldNum" sz="quarter" idx="10"/>
          </p:nvPr>
        </p:nvSpPr>
        <p:spPr/>
        <p:txBody>
          <a:bodyPr/>
          <a:lstStyle/>
          <a:p>
            <a:fld id="{F13F8CA6-00A8-4DBB-8AF9-D0ED09074DDB}" type="slidenum">
              <a:rPr lang="en-US" smtClean="0"/>
              <a:t>3</a:t>
            </a:fld>
            <a:endParaRPr lang="en-US"/>
          </a:p>
        </p:txBody>
      </p:sp>
    </p:spTree>
    <p:extLst>
      <p:ext uri="{BB962C8B-B14F-4D97-AF65-F5344CB8AC3E}">
        <p14:creationId xmlns:p14="http://schemas.microsoft.com/office/powerpoint/2010/main" val="2843416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 a brief overview of COVID-19 as context for the CHNA report, we know that communities of color and residents of South King County are disproportionately impacted by COVID-19 and are overrepresented in cases, deaths, and hospitalizations.  Communities of color are also reflected in many industry sectors that have been significantly impacted by COVID-19.</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 of </a:t>
            </a:r>
            <a:r>
              <a:rPr lang="en-US" sz="1200" b="1" i="0" u="sng" strike="noStrike" kern="1200" baseline="0" dirty="0">
                <a:solidFill>
                  <a:schemeClr val="tx1"/>
                </a:solidFill>
                <a:latin typeface="+mn-lt"/>
                <a:ea typeface="+mn-ea"/>
                <a:cs typeface="+mn-cs"/>
              </a:rPr>
              <a:t>May 3, 2021</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All communities of color had higher rates of COVID-19 cases compared to white residents in King County (as you can see in chart on the </a:t>
            </a:r>
            <a:r>
              <a:rPr lang="en-US" sz="1200" b="1" i="0" u="none" strike="noStrike" kern="1200" baseline="0" dirty="0">
                <a:solidFill>
                  <a:schemeClr val="tx1"/>
                </a:solidFill>
                <a:latin typeface="+mn-lt"/>
                <a:ea typeface="+mn-ea"/>
                <a:cs typeface="+mn-cs"/>
              </a:rPr>
              <a:t>left</a:t>
            </a:r>
            <a:r>
              <a:rPr lang="en-US" sz="1200" b="0" i="0" u="none" strike="noStrike" kern="1200" baseline="0" dirty="0">
                <a:solidFill>
                  <a:schemeClr val="tx1"/>
                </a:solidFill>
                <a:latin typeface="+mn-lt"/>
                <a:ea typeface="+mn-ea"/>
                <a:cs typeface="+mn-cs"/>
              </a:rPr>
              <a:t>) with the highest rate of confirmed cases among Native Hawaiian/Pacific Islander (NHPI) and Hispanic/Latinx communities, followed by Black, American Indian/Alaska Native (AIAN), and Asian residents.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 of </a:t>
            </a:r>
            <a:r>
              <a:rPr lang="en-US" sz="1200" b="1" i="0" u="sng" strike="noStrike" kern="1200" baseline="0" dirty="0">
                <a:solidFill>
                  <a:schemeClr val="tx1"/>
                </a:solidFill>
                <a:latin typeface="+mn-lt"/>
                <a:ea typeface="+mn-ea"/>
                <a:cs typeface="+mn-cs"/>
              </a:rPr>
              <a:t>May 3, 2021</a:t>
            </a:r>
            <a:r>
              <a:rPr lang="en-US" sz="1200" b="0" i="0" u="none" strike="noStrike" kern="1200" baseline="0" dirty="0">
                <a:solidFill>
                  <a:schemeClr val="tx1"/>
                </a:solidFill>
                <a:latin typeface="+mn-lt"/>
                <a:ea typeface="+mn-ea"/>
                <a:cs typeface="+mn-cs"/>
              </a:rPr>
              <a:t>: all communities of color had significantly higher rates of COVID-19 deaths compared to white residents in King County (see chart on the </a:t>
            </a:r>
            <a:r>
              <a:rPr lang="en-US" sz="1200" b="1" i="0" u="none" strike="noStrike" kern="1200" baseline="0" dirty="0">
                <a:solidFill>
                  <a:schemeClr val="tx1"/>
                </a:solidFill>
                <a:latin typeface="+mn-lt"/>
                <a:ea typeface="+mn-ea"/>
                <a:cs typeface="+mn-cs"/>
              </a:rPr>
              <a:t>right</a:t>
            </a:r>
            <a:r>
              <a:rPr lang="en-US" sz="1200" b="0" i="0" u="none" strike="noStrike" kern="1200" baseline="0" dirty="0">
                <a:solidFill>
                  <a:schemeClr val="tx1"/>
                </a:solidFill>
                <a:latin typeface="+mn-lt"/>
                <a:ea typeface="+mn-ea"/>
                <a:cs typeface="+mn-cs"/>
              </a:rPr>
              <a:t>), with death rates highest among Native Hawaiian/Pacific Islander (NHPI), Hispanic/Latinx, and American Indian/Alaska Native (AIAN), followed by Black and Asian residents.</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3814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There are many concerning impacts of COVID-19 though these 4 high-level areas reflect some areas of initial concern and places to monitor moving forward through COVID-19 response and recovery that were highlighted in the 2021/2022 CHNA report. </a:t>
            </a:r>
          </a:p>
          <a:p>
            <a:endParaRPr lang="en-US" sz="1200"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Unemployment: </a:t>
            </a:r>
            <a:r>
              <a:rPr lang="en-US" sz="1200" b="0" i="0" u="none" strike="noStrike" kern="1200" baseline="0" dirty="0">
                <a:solidFill>
                  <a:schemeClr val="tx1"/>
                </a:solidFill>
                <a:latin typeface="+mn-lt"/>
                <a:ea typeface="+mn-ea"/>
                <a:cs typeface="+mn-cs"/>
              </a:rPr>
              <a:t>Roughly one in three workers (34.5%) in King County filed initial unemployment insurance (UI) claims with the between March 1 and November 7, 2020. Native Hawaiian/Pacific Islander workers filed the highest number of claims per capita, followed by Black workers. Industries with the largest number of employees filing unemployment claims include: accommodation and food services, manufacturing, retail, construction, and healthcare and social assistance.</a:t>
            </a:r>
          </a:p>
          <a:p>
            <a:endParaRPr lang="en-US" sz="1200" b="0" i="0" u="none" strike="noStrike" kern="1200" baseline="0" dirty="0">
              <a:solidFill>
                <a:schemeClr val="tx1"/>
              </a:solidFill>
              <a:effectLst/>
              <a:latin typeface="+mn-lt"/>
              <a:ea typeface="+mn-ea"/>
              <a:cs typeface="+mn-cs"/>
            </a:endParaRPr>
          </a:p>
          <a:p>
            <a:r>
              <a:rPr lang="en-US" sz="1200" b="1" i="0" u="none" strike="noStrike" kern="1200" baseline="0" dirty="0">
                <a:solidFill>
                  <a:schemeClr val="tx1"/>
                </a:solidFill>
                <a:effectLst/>
                <a:latin typeface="+mn-lt"/>
                <a:ea typeface="+mn-ea"/>
                <a:cs typeface="+mn-cs"/>
              </a:rPr>
              <a:t>Food insecurity: </a:t>
            </a:r>
            <a:r>
              <a:rPr lang="en-US" sz="1200" b="0" i="0" u="none" strike="noStrike" kern="1200" baseline="0" dirty="0">
                <a:solidFill>
                  <a:schemeClr val="tx1"/>
                </a:solidFill>
                <a:latin typeface="+mn-lt"/>
                <a:ea typeface="+mn-ea"/>
                <a:cs typeface="+mn-cs"/>
              </a:rPr>
              <a:t>Food insufficiency has almost doubled after implementation of mitigation strategies to slow the spread of COVID-19.  Food insecurity is especially high among households that are low-income, include children, or have recently had or expect job loss.</a:t>
            </a:r>
          </a:p>
          <a:p>
            <a:endParaRPr lang="en-US" sz="1200" b="0" i="0" u="none" strike="noStrike" kern="1200" baseline="0" dirty="0">
              <a:solidFill>
                <a:schemeClr val="tx1"/>
              </a:solidFill>
              <a:effectLst/>
              <a:latin typeface="+mn-lt"/>
              <a:ea typeface="+mn-ea"/>
              <a:cs typeface="+mn-cs"/>
            </a:endParaRPr>
          </a:p>
          <a:p>
            <a:r>
              <a:rPr lang="en-US" sz="1200" b="1" i="0" u="none" strike="noStrike" kern="1200" baseline="0" dirty="0">
                <a:solidFill>
                  <a:schemeClr val="tx1"/>
                </a:solidFill>
                <a:effectLst/>
                <a:latin typeface="+mn-lt"/>
                <a:ea typeface="+mn-ea"/>
                <a:cs typeface="+mn-cs"/>
              </a:rPr>
              <a:t>Access to healthcare: </a:t>
            </a:r>
            <a:r>
              <a:rPr lang="en-US" sz="1200" b="0" i="0" u="none" strike="noStrike" kern="1200" baseline="0" dirty="0">
                <a:solidFill>
                  <a:schemeClr val="tx1"/>
                </a:solidFill>
                <a:latin typeface="+mn-lt"/>
                <a:ea typeface="+mn-ea"/>
                <a:cs typeface="+mn-cs"/>
              </a:rPr>
              <a:t>Analysis of recommended vaccination rates (series 4:3:1:3:3:1:4) for children ages 19-35 months showed a decrease in vaccination coverage as of June 30, 2020 compared to rates as of December 31, 2019, likely reflecting decreased access to and use of healthcare services during the COVID-19 pandemic. </a:t>
            </a:r>
          </a:p>
          <a:p>
            <a:endParaRPr lang="en-US" sz="1200" b="0" i="0" u="none" strike="noStrike" kern="1200" baseline="0" dirty="0">
              <a:solidFill>
                <a:schemeClr val="tx1"/>
              </a:solidFill>
              <a:effectLst/>
              <a:latin typeface="+mn-lt"/>
              <a:ea typeface="+mn-ea"/>
              <a:cs typeface="+mn-cs"/>
            </a:endParaRPr>
          </a:p>
          <a:p>
            <a:r>
              <a:rPr lang="en-US" sz="1200" b="1" i="0" u="none" strike="noStrike" kern="1200" baseline="0" dirty="0">
                <a:solidFill>
                  <a:schemeClr val="tx1"/>
                </a:solidFill>
                <a:effectLst/>
                <a:latin typeface="+mn-lt"/>
                <a:ea typeface="+mn-ea"/>
                <a:cs typeface="+mn-cs"/>
              </a:rPr>
              <a:t>Mental &amp; behavioral health: </a:t>
            </a:r>
            <a:r>
              <a:rPr lang="en-US" sz="1200" b="0" i="0" u="none" strike="noStrike" kern="1200" baseline="0" dirty="0">
                <a:solidFill>
                  <a:schemeClr val="tx1"/>
                </a:solidFill>
                <a:latin typeface="+mn-lt"/>
                <a:ea typeface="+mn-ea"/>
                <a:cs typeface="+mn-cs"/>
              </a:rPr>
              <a:t>The number of calls to King County’s behavioral health crisis line increased after the start of social distancing. April 2020 — as well as between June and October 2020 — were significantly higher than those in the same months of 2019. Washington state survey data show the number of people with symptoms of depression had increased by more than 30% between April and May 2020.</a:t>
            </a:r>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441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few slides include a recap of key findings from the CHNA report to inform community benefit programs and health improvement strategies.  Please visit www.kingcounty.gov/chna [this webpage is in English] to view the full report. </a:t>
            </a:r>
          </a:p>
        </p:txBody>
      </p:sp>
      <p:sp>
        <p:nvSpPr>
          <p:cNvPr id="4" name="Slide Number Placeholder 3"/>
          <p:cNvSpPr>
            <a:spLocks noGrp="1"/>
          </p:cNvSpPr>
          <p:nvPr>
            <p:ph type="sldNum" sz="quarter" idx="5"/>
          </p:nvPr>
        </p:nvSpPr>
        <p:spPr/>
        <p:txBody>
          <a:bodyPr/>
          <a:lstStyle/>
          <a:p>
            <a:fld id="{D2EEF16A-76E1-42C8-B166-6C43BE475AD6}" type="slidenum">
              <a:rPr lang="en-US" smtClean="0"/>
              <a:t>6</a:t>
            </a:fld>
            <a:endParaRPr lang="en-US"/>
          </a:p>
        </p:txBody>
      </p:sp>
    </p:spTree>
    <p:extLst>
      <p:ext uri="{BB962C8B-B14F-4D97-AF65-F5344CB8AC3E}">
        <p14:creationId xmlns:p14="http://schemas.microsoft.com/office/powerpoint/2010/main" val="3786711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King County has experienced substantial growth. In 2018, the King County population was roughly 2.19 million (2,190,200).</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Between 2016 and 2018, the county population grew by more than 85,000 residents. It has approximately doubled since 1990, with increasing diversity. More than half of King County children are children of color.</a:t>
            </a:r>
            <a:endParaRPr lang="en-US" dirty="0"/>
          </a:p>
        </p:txBody>
      </p:sp>
      <p:sp>
        <p:nvSpPr>
          <p:cNvPr id="4" name="Slide Number Placeholder 3"/>
          <p:cNvSpPr>
            <a:spLocks noGrp="1"/>
          </p:cNvSpPr>
          <p:nvPr>
            <p:ph type="sldNum" sz="quarter" idx="10"/>
          </p:nvPr>
        </p:nvSpPr>
        <p:spPr/>
        <p:txBody>
          <a:bodyPr/>
          <a:lstStyle/>
          <a:p>
            <a:fld id="{F13F8CA6-00A8-4DBB-8AF9-D0ED09074DDB}" type="slidenum">
              <a:rPr lang="en-US" smtClean="0"/>
              <a:t>7</a:t>
            </a:fld>
            <a:endParaRPr lang="en-US"/>
          </a:p>
        </p:txBody>
      </p:sp>
    </p:spTree>
    <p:extLst>
      <p:ext uri="{BB962C8B-B14F-4D97-AF65-F5344CB8AC3E}">
        <p14:creationId xmlns:p14="http://schemas.microsoft.com/office/powerpoint/2010/main" val="3438669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King County is home to diverse communities by race/ethnicity as well as by language  - 1 in 4 residents live in a household where a language other than English is spoken.  Top 10 languages by King County and by region (including South King County) are presented here, which are important to inform community outreach and engagement.  </a:t>
            </a:r>
          </a:p>
          <a:p>
            <a:endParaRPr lang="en-US"/>
          </a:p>
          <a:p>
            <a:r>
              <a:rPr lang="en-US"/>
              <a:t>Additional data available by smaller geographies on the CHI indicator dashboard online.</a:t>
            </a:r>
          </a:p>
        </p:txBody>
      </p:sp>
      <p:sp>
        <p:nvSpPr>
          <p:cNvPr id="4" name="Slide Number Placeholder 3"/>
          <p:cNvSpPr>
            <a:spLocks noGrp="1"/>
          </p:cNvSpPr>
          <p:nvPr>
            <p:ph type="sldNum" sz="quarter" idx="10"/>
          </p:nvPr>
        </p:nvSpPr>
        <p:spPr/>
        <p:txBody>
          <a:bodyPr/>
          <a:lstStyle/>
          <a:p>
            <a:fld id="{F13F8CA6-00A8-4DBB-8AF9-D0ED09074DDB}" type="slidenum">
              <a:rPr lang="en-US" smtClean="0"/>
              <a:t>8</a:t>
            </a:fld>
            <a:endParaRPr lang="en-US"/>
          </a:p>
        </p:txBody>
      </p:sp>
    </p:spTree>
    <p:extLst>
      <p:ext uri="{BB962C8B-B14F-4D97-AF65-F5344CB8AC3E}">
        <p14:creationId xmlns:p14="http://schemas.microsoft.com/office/powerpoint/2010/main" val="2930453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This information is included in the </a:t>
            </a:r>
            <a:r>
              <a:rPr lang="en-US" b="1" i="1" dirty="0"/>
              <a:t>Executive Summary of the CHNA report (pg. 6) </a:t>
            </a:r>
            <a:r>
              <a:rPr lang="en-US" i="1" dirty="0"/>
              <a:t>to reflect new areas that have improved since the last report as well as new areas for improvement since the last report.</a:t>
            </a:r>
          </a:p>
          <a:p>
            <a:endParaRPr lang="en-US" i="1" dirty="0"/>
          </a:p>
          <a:p>
            <a:r>
              <a:rPr lang="en-US" i="1" dirty="0"/>
              <a:t>** </a:t>
            </a:r>
          </a:p>
          <a:p>
            <a:endParaRPr lang="en-US" i="1" dirty="0">
              <a:cs typeface="Calibri" panose="020F0502020204030204"/>
            </a:endParaRPr>
          </a:p>
          <a:p>
            <a:r>
              <a:rPr lang="en-US" i="1" dirty="0"/>
              <a:t>What’s getting better? (key</a:t>
            </a:r>
            <a:r>
              <a:rPr lang="en-US" i="1" baseline="0" dirty="0"/>
              <a:t> successes)</a:t>
            </a:r>
            <a:endParaRPr lang="en-US" i="1" baseline="0" dirty="0">
              <a:cs typeface="Calibri"/>
            </a:endParaRPr>
          </a:p>
          <a:p>
            <a:pPr marL="171450" indent="-171450">
              <a:buFont typeface="Arial" panose="020B0604020202020204" pitchFamily="34" charset="0"/>
              <a:buChar char="•"/>
            </a:pPr>
            <a:r>
              <a:rPr lang="en-US" b="1" baseline="0" dirty="0"/>
              <a:t>Obesity</a:t>
            </a:r>
            <a:endParaRPr lang="en-US" b="1" baseline="0" dirty="0">
              <a:cs typeface="Calibri"/>
            </a:endParaRPr>
          </a:p>
          <a:p>
            <a:pPr lvl="1"/>
            <a:r>
              <a:rPr lang="en-US" baseline="0" dirty="0"/>
              <a:t>- </a:t>
            </a:r>
            <a:r>
              <a:rPr lang="en-US" sz="1200" b="0" kern="1200" baseline="0" dirty="0">
                <a:solidFill>
                  <a:schemeClr val="tx1"/>
                </a:solidFill>
                <a:effectLst/>
                <a:latin typeface="+mn-lt"/>
                <a:ea typeface="+mn-ea"/>
                <a:cs typeface="+mn-cs"/>
              </a:rPr>
              <a:t>O</a:t>
            </a:r>
            <a:r>
              <a:rPr lang="en-US" sz="1200" b="0" kern="1200" dirty="0">
                <a:solidFill>
                  <a:schemeClr val="tx1"/>
                </a:solidFill>
                <a:effectLst/>
                <a:latin typeface="+mn-lt"/>
                <a:ea typeface="+mn-ea"/>
                <a:cs typeface="+mn-cs"/>
              </a:rPr>
              <a:t>besity among American Indian/Alaska Native residents </a:t>
            </a:r>
            <a:r>
              <a:rPr lang="en-US" sz="1200" kern="1200" dirty="0">
                <a:solidFill>
                  <a:schemeClr val="tx1"/>
                </a:solidFill>
                <a:effectLst/>
                <a:latin typeface="+mn-lt"/>
                <a:ea typeface="+mn-ea"/>
                <a:cs typeface="+mn-cs"/>
              </a:rPr>
              <a:t>appears to be declining. Since the 2010-2012 estimate where more than half of American Indian/Alaska Native resident were obese, the obesity rate among this group has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declined by more than 50%. </a:t>
            </a:r>
            <a:endParaRPr lang="en-US" dirty="0"/>
          </a:p>
          <a:p>
            <a:pPr lvl="1"/>
            <a:r>
              <a:rPr lang="en-US" dirty="0"/>
              <a:t>- </a:t>
            </a:r>
            <a:r>
              <a:rPr lang="en-US" sz="1200" kern="1200" dirty="0">
                <a:solidFill>
                  <a:schemeClr val="tx1"/>
                </a:solidFill>
                <a:effectLst/>
                <a:latin typeface="+mn-lt"/>
                <a:ea typeface="+mn-ea"/>
                <a:cs typeface="+mn-cs"/>
              </a:rPr>
              <a:t>While estimates may be imprecise due to small population numbers, a concurrent increase in the percentage of American Indian/Alaska Native adults that are overweight but not obese signals improvement in overall body mass index (BMI), a measure used in health care to assess obesity.</a:t>
            </a:r>
            <a:endParaRPr lang="en-US" dirty="0">
              <a:cs typeface="Calibri" panose="020F0502020204030204"/>
            </a:endParaRPr>
          </a:p>
          <a:p>
            <a:pPr marL="171450" indent="-171450">
              <a:buFont typeface="Arial" panose="020B0604020202020204" pitchFamily="34" charset="0"/>
              <a:buChar char="•"/>
            </a:pPr>
            <a:r>
              <a:rPr lang="en-US" b="1" baseline="0" dirty="0"/>
              <a:t>Cigarette smoking </a:t>
            </a:r>
          </a:p>
          <a:p>
            <a:pPr marL="457200" lvl="1" indent="0">
              <a:buFont typeface="Arial" panose="020B0604020202020204" pitchFamily="34" charset="0"/>
              <a:buNone/>
            </a:pPr>
            <a:r>
              <a:rPr lang="en-US" dirty="0"/>
              <a:t>- </a:t>
            </a:r>
            <a:r>
              <a:rPr lang="en-US" b="0" baseline="0" dirty="0"/>
              <a:t>Cigarette smoking </a:t>
            </a:r>
            <a:r>
              <a:rPr lang="en-US" dirty="0"/>
              <a:t>has continued to decline county-wide. The adult smoking rate dropped from 13.9% (2011–2013) to 11.1% (2014–2018). </a:t>
            </a:r>
            <a:endParaRPr lang="en-US" b="1" baseline="0" dirty="0">
              <a:cs typeface="Calibri"/>
            </a:endParaRPr>
          </a:p>
          <a:p>
            <a:pPr marL="171450" indent="-171450">
              <a:buFont typeface="Arial" panose="020B0604020202020204" pitchFamily="34" charset="0"/>
              <a:buChar char="•"/>
            </a:pPr>
            <a:r>
              <a:rPr lang="en-US" b="1" baseline="0" dirty="0"/>
              <a:t>Sugary beverage intake for youth</a:t>
            </a:r>
            <a:endParaRPr lang="en-US" b="1" baseline="0" dirty="0">
              <a:cs typeface="Calibri"/>
            </a:endParaRPr>
          </a:p>
          <a:p>
            <a:pPr marL="457200" lvl="1" indent="0">
              <a:buFontTx/>
              <a:buNone/>
              <a:defRPr/>
            </a:pPr>
            <a:r>
              <a:rPr lang="en-US" sz="1200" kern="1200" dirty="0">
                <a:solidFill>
                  <a:schemeClr val="tx1"/>
                </a:solidFill>
                <a:effectLst/>
                <a:latin typeface="+mn-lt"/>
                <a:ea typeface="+mn-ea"/>
                <a:cs typeface="+mn-cs"/>
              </a:rPr>
              <a:t>- Comparing data from 2014 and 2018, fewer students reported daily consumption in all King County regions.</a:t>
            </a:r>
            <a:r>
              <a:rPr lang="en-US" dirty="0"/>
              <a:t> </a:t>
            </a:r>
            <a:endParaRPr lang="en-US" baseline="0" dirty="0">
              <a:cs typeface="Calibri"/>
            </a:endParaRPr>
          </a:p>
          <a:p>
            <a:pPr marL="171450" indent="-171450">
              <a:buFont typeface="Arial" panose="020B0604020202020204" pitchFamily="34" charset="0"/>
              <a:buChar char="•"/>
            </a:pPr>
            <a:r>
              <a:rPr lang="en-US" b="1" baseline="0" dirty="0"/>
              <a:t>Early &amp; adequate prenatal care</a:t>
            </a:r>
          </a:p>
          <a:p>
            <a:pPr marL="457200" lvl="1" indent="0">
              <a:buFont typeface="Arial" panose="020B0604020202020204" pitchFamily="34" charset="0"/>
              <a:buNone/>
            </a:pPr>
            <a:r>
              <a:rPr lang="en-US" dirty="0"/>
              <a:t>- More pregnant mothers received early and adequate prenatal care — which is defined as initiating prenatal care in the first trimester and having at least 80% of the medically recommended number of prenatal visits. </a:t>
            </a:r>
            <a:endParaRPr lang="en-US" b="1" baseline="0" dirty="0">
              <a:cs typeface="Calibri"/>
            </a:endParaRPr>
          </a:p>
          <a:p>
            <a:pPr marL="171450" indent="-171450">
              <a:buFont typeface="Arial" panose="020B0604020202020204" pitchFamily="34" charset="0"/>
              <a:buChar char="•"/>
            </a:pPr>
            <a:r>
              <a:rPr lang="en-US" b="1" baseline="0" dirty="0"/>
              <a:t>Homelessness</a:t>
            </a:r>
            <a:endParaRPr lang="en-US" b="1" baseline="0" dirty="0">
              <a:cs typeface="Calibri"/>
            </a:endParaRPr>
          </a:p>
          <a:p>
            <a:pPr lvl="1"/>
            <a:r>
              <a:rPr lang="en-US" sz="1200" kern="1200" dirty="0">
                <a:solidFill>
                  <a:schemeClr val="tx1"/>
                </a:solidFill>
                <a:effectLst/>
                <a:latin typeface="+mn-lt"/>
                <a:ea typeface="+mn-ea"/>
                <a:cs typeface="+mn-cs"/>
              </a:rPr>
              <a:t>- From 2018 to 2019, the total # of homeless individuals decreased &amp; also decreased for unaccompanied youth &amp; young adults by 28%.</a:t>
            </a:r>
            <a:r>
              <a:rPr lang="en-US" dirty="0"/>
              <a:t> </a:t>
            </a:r>
            <a:r>
              <a:rPr lang="en-US" sz="1200" kern="1200" dirty="0">
                <a:solidFill>
                  <a:schemeClr val="tx1"/>
                </a:solidFill>
                <a:effectLst/>
                <a:latin typeface="+mn-lt"/>
                <a:ea typeface="+mn-ea"/>
                <a:cs typeface="+mn-cs"/>
              </a:rPr>
              <a:t> In 2020, the total # of homeless individuals increased though appeared to still decrease for unaccompanied youth &amp; young adults (though direct comparisons from 2020 to prior years is not advised due to changes in methodology). </a:t>
            </a:r>
            <a:r>
              <a:rPr lang="en-US" dirty="0"/>
              <a:t> </a:t>
            </a:r>
            <a:endParaRPr lang="en-US" sz="1200" kern="1200" dirty="0">
              <a:solidFill>
                <a:schemeClr val="tx1"/>
              </a:solidFill>
              <a:effectLst/>
              <a:latin typeface="+mn-lt"/>
              <a:cs typeface="Calibri"/>
            </a:endParaRPr>
          </a:p>
          <a:p>
            <a:r>
              <a:rPr lang="en-US" sz="1200" kern="1200" dirty="0">
                <a:solidFill>
                  <a:schemeClr val="tx1"/>
                </a:solidFill>
                <a:effectLst/>
                <a:latin typeface="+mn-lt"/>
                <a:ea typeface="+mn-ea"/>
                <a:cs typeface="+mn-cs"/>
              </a:rPr>
              <a:t> </a:t>
            </a:r>
            <a:endParaRPr lang="en-US" baseline="0" dirty="0"/>
          </a:p>
          <a:p>
            <a:pPr marL="0" indent="0">
              <a:buFontTx/>
              <a:buNone/>
            </a:pPr>
            <a:r>
              <a:rPr lang="en-US" i="1" baseline="0" dirty="0"/>
              <a:t>What has not improved or has gotten worse?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Life expectancy</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While overall </a:t>
            </a:r>
            <a:r>
              <a:rPr lang="en-US" b="0" dirty="0"/>
              <a:t>life expectancy </a:t>
            </a:r>
            <a:r>
              <a:rPr lang="en-US" dirty="0"/>
              <a:t>of King County residents has not significantly changed, recent analyses reveal worsening racial/ethnic disparities in life expectancy.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Shonar Bangla" panose="020B0502040204020203" pitchFamily="34" charset="0"/>
              </a:rPr>
              <a:t>Over the last 8 years, life expectancy has declined in the South Region as well as among Hispanic &amp; Native Hawaiian/ Pacific Islander residents. </a:t>
            </a:r>
          </a:p>
          <a:p>
            <a:pPr marL="171450" indent="-171450">
              <a:buFont typeface="Arial" panose="020B0604020202020204" pitchFamily="34" charset="0"/>
              <a:buChar char="•"/>
            </a:pPr>
            <a:r>
              <a:rPr lang="en-US" b="1" dirty="0"/>
              <a:t>Unintentional injuries</a:t>
            </a:r>
          </a:p>
          <a:p>
            <a:pPr marL="628650" lvl="1" indent="-171450">
              <a:buFontTx/>
              <a:buChar char="-"/>
            </a:pPr>
            <a:r>
              <a:rPr lang="en-US" dirty="0"/>
              <a:t>More county residents are dying from </a:t>
            </a:r>
            <a:r>
              <a:rPr lang="en-US" b="0" dirty="0"/>
              <a:t>unintentional injuries</a:t>
            </a:r>
            <a:r>
              <a:rPr lang="en-US" b="1" dirty="0"/>
              <a:t>, </a:t>
            </a:r>
            <a:r>
              <a:rPr lang="en-US" dirty="0"/>
              <a:t>with poisoning (by legal and illegal drugs, alcohol, gases and vapors, such as carbon monoxide and automobile exhaust, pesticides, and other chemicals and noxious substances), falls, and motor-vehicle-traffic incidents as the leading causes.</a:t>
            </a:r>
          </a:p>
          <a:p>
            <a:pPr marL="171450" indent="-171450">
              <a:buFont typeface="Arial" panose="020B0604020202020204" pitchFamily="34" charset="0"/>
              <a:buChar char="•"/>
            </a:pPr>
            <a:r>
              <a:rPr lang="en-US" b="1" dirty="0"/>
              <a:t>Food insecurity</a:t>
            </a:r>
          </a:p>
          <a:p>
            <a:pPr marL="628650" lvl="1" indent="-171450">
              <a:buFontTx/>
              <a:buChar char="-"/>
            </a:pPr>
            <a:r>
              <a:rPr lang="en-US" dirty="0"/>
              <a:t>While rates of </a:t>
            </a:r>
            <a:r>
              <a:rPr lang="en-US" b="0" dirty="0"/>
              <a:t>food insecurity </a:t>
            </a:r>
            <a:r>
              <a:rPr lang="en-US" dirty="0"/>
              <a:t>were declining overall and trending toward improvement, there was a large jump in food insecurity among Black residents even before the onset of the pandemic. The gap between white and Black food-insecure households quadrupled between 2013 and 2018.</a:t>
            </a:r>
          </a:p>
          <a:p>
            <a:pPr marL="171450" indent="-171450">
              <a:buFont typeface="Arial" panose="020B0604020202020204" pitchFamily="34" charset="0"/>
              <a:buChar char="•"/>
            </a:pPr>
            <a:r>
              <a:rPr lang="en-US" b="1" dirty="0"/>
              <a:t>Insurance</a:t>
            </a:r>
          </a:p>
          <a:p>
            <a:pPr marL="628650" lvl="1" indent="-171450">
              <a:buFontTx/>
              <a:buChar char="-"/>
            </a:pPr>
            <a:r>
              <a:rPr lang="en-US" dirty="0"/>
              <a:t>Communities of color continue to be disproportionately </a:t>
            </a:r>
            <a:r>
              <a:rPr lang="en-US" b="0" dirty="0"/>
              <a:t>uninsured</a:t>
            </a:r>
            <a:r>
              <a:rPr lang="en-US" dirty="0"/>
              <a:t> — before and after implementation of the Affordable Care Act. Racial/ ethnic disparities in insurance coverage have widened following an initial narrowing of gaps in coverage in 2014.</a:t>
            </a:r>
          </a:p>
          <a:p>
            <a:pPr marL="171450" indent="-171450">
              <a:buFont typeface="Arial" panose="020B0604020202020204" pitchFamily="34" charset="0"/>
              <a:buChar char="•"/>
            </a:pPr>
            <a:r>
              <a:rPr lang="en-US" b="1" dirty="0"/>
              <a:t>Youth obesity</a:t>
            </a:r>
          </a:p>
          <a:p>
            <a:pPr marL="628650" lvl="1" indent="-171450">
              <a:buFontTx/>
              <a:buChar char="-"/>
            </a:pPr>
            <a:r>
              <a:rPr lang="en-US" dirty="0"/>
              <a:t>More King County youth are obese. After a relative decline in 2012, </a:t>
            </a:r>
            <a:r>
              <a:rPr lang="en-US" b="0" dirty="0"/>
              <a:t>youth obesity </a:t>
            </a:r>
            <a:r>
              <a:rPr lang="en-US" dirty="0"/>
              <a:t>rates have been increasing in King County. Youth obesity rates increased significantly between 2014 and 2018.</a:t>
            </a:r>
          </a:p>
          <a:p>
            <a:pPr marL="171450" indent="-171450">
              <a:buFont typeface="Arial" panose="020B0604020202020204" pitchFamily="34" charset="0"/>
              <a:buChar char="•"/>
            </a:pPr>
            <a:r>
              <a:rPr lang="en-US" b="1" dirty="0"/>
              <a:t>E-cigarettes/vape pens</a:t>
            </a:r>
          </a:p>
          <a:p>
            <a:pPr marL="628650" lvl="1" indent="-171450">
              <a:buFontTx/>
              <a:buChar char="-"/>
            </a:pPr>
            <a:r>
              <a:rPr lang="en-US" dirty="0"/>
              <a:t>As rates of youth who report smoking cigarettes have continued to decline in King County, the percentage of youth who report using </a:t>
            </a:r>
            <a:r>
              <a:rPr lang="en-US" b="0" dirty="0"/>
              <a:t>e-cigarettes </a:t>
            </a:r>
            <a:r>
              <a:rPr lang="en-US" dirty="0"/>
              <a:t>has significantly increased since 2016.</a:t>
            </a:r>
            <a:endParaRPr lang="en-US" i="1" baseline="0" dirty="0">
              <a:cs typeface="Calibri"/>
            </a:endParaRPr>
          </a:p>
          <a:p>
            <a:r>
              <a:rPr lang="en-US" dirty="0"/>
              <a:t> </a:t>
            </a:r>
          </a:p>
          <a:p>
            <a:r>
              <a:rPr lang="en-US" i="1" baseline="0" dirty="0">
                <a:cs typeface="Calibri"/>
              </a:rPr>
              <a:t>Ongoing areas that were identified as opportunities for improvement in the 2018/19 report which have not shown improvement include:</a:t>
            </a:r>
          </a:p>
          <a:p>
            <a:pPr marL="171450" indent="-171450">
              <a:buFontTx/>
              <a:buChar char="-"/>
            </a:pPr>
            <a:r>
              <a:rPr lang="en-US" sz="1200" b="1" kern="1200" dirty="0">
                <a:solidFill>
                  <a:schemeClr val="tx1"/>
                </a:solidFill>
                <a:latin typeface="+mn-lt"/>
                <a:ea typeface="+mn-ea"/>
                <a:cs typeface="+mn-cs"/>
              </a:rPr>
              <a:t>Youth depression </a:t>
            </a:r>
            <a:r>
              <a:rPr lang="en-US" sz="1200" kern="1200" dirty="0">
                <a:solidFill>
                  <a:schemeClr val="tx1"/>
                </a:solidFill>
                <a:latin typeface="+mn-lt"/>
                <a:ea typeface="+mn-ea"/>
                <a:cs typeface="+mn-cs"/>
              </a:rPr>
              <a:t>has continued to rise for the past 10 years – more than 1 out of 3 students in 12</a:t>
            </a:r>
            <a:r>
              <a:rPr lang="en-US" sz="1200" kern="1200" baseline="30000" dirty="0">
                <a:solidFill>
                  <a:schemeClr val="tx1"/>
                </a:solidFill>
                <a:latin typeface="+mn-lt"/>
                <a:ea typeface="+mn-ea"/>
                <a:cs typeface="+mn-cs"/>
              </a:rPr>
              <a:t>th</a:t>
            </a:r>
            <a:r>
              <a:rPr lang="en-US" sz="1200" kern="1200" dirty="0">
                <a:solidFill>
                  <a:schemeClr val="tx1"/>
                </a:solidFill>
                <a:latin typeface="+mn-lt"/>
                <a:ea typeface="+mn-ea"/>
                <a:cs typeface="+mn-cs"/>
              </a:rPr>
              <a:t> grade report depressive feelings.</a:t>
            </a:r>
            <a:endParaRPr lang="en-US" sz="300" b="0" kern="1200" dirty="0">
              <a:solidFill>
                <a:schemeClr val="tx1"/>
              </a:solidFill>
              <a:latin typeface="+mn-lt"/>
              <a:ea typeface="+mn-ea"/>
              <a:cs typeface="+mn-cs"/>
            </a:endParaRPr>
          </a:p>
          <a:p>
            <a:pPr marL="171450" indent="-171450">
              <a:buFontTx/>
              <a:buChar char="-"/>
            </a:pPr>
            <a:r>
              <a:rPr lang="en-US" sz="1200" b="1" kern="1200" dirty="0">
                <a:solidFill>
                  <a:schemeClr val="tx1"/>
                </a:solidFill>
                <a:latin typeface="+mn-lt"/>
                <a:ea typeface="+mn-ea"/>
                <a:cs typeface="+mn-cs"/>
              </a:rPr>
              <a:t>Drug-induced deaths </a:t>
            </a:r>
            <a:r>
              <a:rPr lang="en-US" sz="1200" kern="1200" dirty="0">
                <a:solidFill>
                  <a:schemeClr val="tx1"/>
                </a:solidFill>
                <a:latin typeface="+mn-lt"/>
                <a:ea typeface="+mn-ea"/>
                <a:cs typeface="+mn-cs"/>
              </a:rPr>
              <a:t>have increased over the past 10 years with dramatic increases in overdose deaths involving methamphetamine &amp; fentanyl.</a:t>
            </a:r>
          </a:p>
          <a:p>
            <a:pPr marL="0" indent="0">
              <a:buFontTx/>
              <a:buNone/>
            </a:pPr>
            <a:endParaRPr lang="en-US" i="1" baseline="0" dirty="0">
              <a:cs typeface="Calibri"/>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9104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13B3B8F-C4E3-401F-82FA-00C1109E42F3}"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A5906-7A3F-4DA3-B23B-EEC36E9328A9}" type="slidenum">
              <a:rPr lang="en-US" smtClean="0"/>
              <a:t>‹#›</a:t>
            </a:fld>
            <a:endParaRPr lang="en-US"/>
          </a:p>
        </p:txBody>
      </p:sp>
    </p:spTree>
    <p:extLst>
      <p:ext uri="{BB962C8B-B14F-4D97-AF65-F5344CB8AC3E}">
        <p14:creationId xmlns:p14="http://schemas.microsoft.com/office/powerpoint/2010/main" val="2204259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3B3B8F-C4E3-401F-82FA-00C1109E42F3}"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A5906-7A3F-4DA3-B23B-EEC36E9328A9}" type="slidenum">
              <a:rPr lang="en-US" smtClean="0"/>
              <a:t>‹#›</a:t>
            </a:fld>
            <a:endParaRPr lang="en-US"/>
          </a:p>
        </p:txBody>
      </p:sp>
    </p:spTree>
    <p:extLst>
      <p:ext uri="{BB962C8B-B14F-4D97-AF65-F5344CB8AC3E}">
        <p14:creationId xmlns:p14="http://schemas.microsoft.com/office/powerpoint/2010/main" val="1940991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3B3B8F-C4E3-401F-82FA-00C1109E42F3}"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A5906-7A3F-4DA3-B23B-EEC36E9328A9}" type="slidenum">
              <a:rPr lang="en-US" smtClean="0"/>
              <a:t>‹#›</a:t>
            </a:fld>
            <a:endParaRPr lang="en-US"/>
          </a:p>
        </p:txBody>
      </p:sp>
    </p:spTree>
    <p:extLst>
      <p:ext uri="{BB962C8B-B14F-4D97-AF65-F5344CB8AC3E}">
        <p14:creationId xmlns:p14="http://schemas.microsoft.com/office/powerpoint/2010/main" val="1486832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6DFF08F-DC6B-4601-B491-B0F83F6DD2DA}"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10026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309355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088198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DFF08F-DC6B-4601-B491-B0F83F6DD2DA}" type="datetimeFigureOut">
              <a:rPr lang="en-US" smtClean="0"/>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63205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FF08F-DC6B-4601-B491-B0F83F6DD2DA}" type="datetimeFigureOut">
              <a:rPr lang="en-US" smtClean="0"/>
              <a:t>5/7/2021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878003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smtClean="0"/>
              <a:t>5/7/2021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702003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5/7/2021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2327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915977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3B3B8F-C4E3-401F-82FA-00C1109E42F3}"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A5906-7A3F-4DA3-B23B-EEC36E9328A9}" type="slidenum">
              <a:rPr lang="en-US" smtClean="0"/>
              <a:t>‹#›</a:t>
            </a:fld>
            <a:endParaRPr lang="en-US"/>
          </a:p>
        </p:txBody>
      </p:sp>
    </p:spTree>
    <p:extLst>
      <p:ext uri="{BB962C8B-B14F-4D97-AF65-F5344CB8AC3E}">
        <p14:creationId xmlns:p14="http://schemas.microsoft.com/office/powerpoint/2010/main" val="806009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80916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49537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90784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3B3B8F-C4E3-401F-82FA-00C1109E42F3}"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A5906-7A3F-4DA3-B23B-EEC36E9328A9}" type="slidenum">
              <a:rPr lang="en-US" smtClean="0"/>
              <a:t>‹#›</a:t>
            </a:fld>
            <a:endParaRPr lang="en-US"/>
          </a:p>
        </p:txBody>
      </p:sp>
    </p:spTree>
    <p:extLst>
      <p:ext uri="{BB962C8B-B14F-4D97-AF65-F5344CB8AC3E}">
        <p14:creationId xmlns:p14="http://schemas.microsoft.com/office/powerpoint/2010/main" val="2754431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3B3B8F-C4E3-401F-82FA-00C1109E42F3}" type="datetimeFigureOut">
              <a:rPr lang="en-US" smtClean="0"/>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A5906-7A3F-4DA3-B23B-EEC36E9328A9}" type="slidenum">
              <a:rPr lang="en-US" smtClean="0"/>
              <a:t>‹#›</a:t>
            </a:fld>
            <a:endParaRPr lang="en-US"/>
          </a:p>
        </p:txBody>
      </p:sp>
    </p:spTree>
    <p:extLst>
      <p:ext uri="{BB962C8B-B14F-4D97-AF65-F5344CB8AC3E}">
        <p14:creationId xmlns:p14="http://schemas.microsoft.com/office/powerpoint/2010/main" val="689545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3B3B8F-C4E3-401F-82FA-00C1109E42F3}" type="datetimeFigureOut">
              <a:rPr lang="en-US" smtClean="0"/>
              <a:t>5/7/2021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8A5906-7A3F-4DA3-B23B-EEC36E9328A9}" type="slidenum">
              <a:rPr lang="en-US" smtClean="0"/>
              <a:t>‹#›</a:t>
            </a:fld>
            <a:endParaRPr lang="en-US"/>
          </a:p>
        </p:txBody>
      </p:sp>
    </p:spTree>
    <p:extLst>
      <p:ext uri="{BB962C8B-B14F-4D97-AF65-F5344CB8AC3E}">
        <p14:creationId xmlns:p14="http://schemas.microsoft.com/office/powerpoint/2010/main" val="228269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3B3B8F-C4E3-401F-82FA-00C1109E42F3}" type="datetimeFigureOut">
              <a:rPr lang="en-US" smtClean="0"/>
              <a:t>5/7/2021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8A5906-7A3F-4DA3-B23B-EEC36E9328A9}" type="slidenum">
              <a:rPr lang="en-US" smtClean="0"/>
              <a:t>‹#›</a:t>
            </a:fld>
            <a:endParaRPr lang="en-US"/>
          </a:p>
        </p:txBody>
      </p:sp>
    </p:spTree>
    <p:extLst>
      <p:ext uri="{BB962C8B-B14F-4D97-AF65-F5344CB8AC3E}">
        <p14:creationId xmlns:p14="http://schemas.microsoft.com/office/powerpoint/2010/main" val="2193197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B3B8F-C4E3-401F-82FA-00C1109E42F3}" type="datetimeFigureOut">
              <a:rPr lang="en-US" smtClean="0"/>
              <a:t>5/7/2021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8A5906-7A3F-4DA3-B23B-EEC36E9328A9}" type="slidenum">
              <a:rPr lang="en-US" smtClean="0"/>
              <a:t>‹#›</a:t>
            </a:fld>
            <a:endParaRPr lang="en-US"/>
          </a:p>
        </p:txBody>
      </p:sp>
    </p:spTree>
    <p:extLst>
      <p:ext uri="{BB962C8B-B14F-4D97-AF65-F5344CB8AC3E}">
        <p14:creationId xmlns:p14="http://schemas.microsoft.com/office/powerpoint/2010/main" val="3284819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13B3B8F-C4E3-401F-82FA-00C1109E42F3}" type="datetimeFigureOut">
              <a:rPr lang="en-US" smtClean="0"/>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A5906-7A3F-4DA3-B23B-EEC36E9328A9}" type="slidenum">
              <a:rPr lang="en-US" smtClean="0"/>
              <a:t>‹#›</a:t>
            </a:fld>
            <a:endParaRPr lang="en-US"/>
          </a:p>
        </p:txBody>
      </p:sp>
    </p:spTree>
    <p:extLst>
      <p:ext uri="{BB962C8B-B14F-4D97-AF65-F5344CB8AC3E}">
        <p14:creationId xmlns:p14="http://schemas.microsoft.com/office/powerpoint/2010/main" val="4001009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13B3B8F-C4E3-401F-82FA-00C1109E42F3}" type="datetimeFigureOut">
              <a:rPr lang="en-US" smtClean="0"/>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A5906-7A3F-4DA3-B23B-EEC36E9328A9}" type="slidenum">
              <a:rPr lang="en-US" smtClean="0"/>
              <a:t>‹#›</a:t>
            </a:fld>
            <a:endParaRPr lang="en-US"/>
          </a:p>
        </p:txBody>
      </p:sp>
    </p:spTree>
    <p:extLst>
      <p:ext uri="{BB962C8B-B14F-4D97-AF65-F5344CB8AC3E}">
        <p14:creationId xmlns:p14="http://schemas.microsoft.com/office/powerpoint/2010/main" val="2724143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3B3B8F-C4E3-401F-82FA-00C1109E42F3}" type="datetimeFigureOut">
              <a:rPr lang="en-US" smtClean="0"/>
              <a:t>5/7/2021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A5906-7A3F-4DA3-B23B-EEC36E9328A9}" type="slidenum">
              <a:rPr lang="en-US" smtClean="0"/>
              <a:t>‹#›</a:t>
            </a:fld>
            <a:endParaRPr lang="en-US"/>
          </a:p>
        </p:txBody>
      </p:sp>
    </p:spTree>
    <p:extLst>
      <p:ext uri="{BB962C8B-B14F-4D97-AF65-F5344CB8AC3E}">
        <p14:creationId xmlns:p14="http://schemas.microsoft.com/office/powerpoint/2010/main" val="3371507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FF08F-DC6B-4601-B491-B0F83F6DD2DA}" type="datetimeFigureOut">
              <a:rPr lang="en-US" smtClean="0"/>
              <a:pPr/>
              <a:t>5/7/2021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23372640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40.jpeg"/><Relationship Id="rId3" Type="http://schemas.openxmlformats.org/officeDocument/2006/relationships/image" Target="../media/image34.png"/><Relationship Id="rId7" Type="http://schemas.openxmlformats.org/officeDocument/2006/relationships/image" Target="../media/image36.png"/><Relationship Id="rId12"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11.png"/><Relationship Id="rId11" Type="http://schemas.openxmlformats.org/officeDocument/2006/relationships/image" Target="../media/image38.png"/><Relationship Id="rId5" Type="http://schemas.openxmlformats.org/officeDocument/2006/relationships/image" Target="../media/image35.png"/><Relationship Id="rId10" Type="http://schemas.openxmlformats.org/officeDocument/2006/relationships/image" Target="../media/image12.png"/><Relationship Id="rId4" Type="http://schemas.microsoft.com/office/2007/relationships/hdphoto" Target="../media/hdphoto3.wdp"/><Relationship Id="rId9" Type="http://schemas.openxmlformats.org/officeDocument/2006/relationships/image" Target="../media/image37.jpe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kingcounty.gov/depts/health/data/~/media/depts/health/data/documents/the-race-gap.ashx" TargetMode="External"/><Relationship Id="rId5" Type="http://schemas.openxmlformats.org/officeDocument/2006/relationships/hyperlink" Target="https://www.kingcounty.gov/elected/executive/constantine/initiatives/racism-public-health-crisis.aspx" TargetMode="External"/><Relationship Id="rId4" Type="http://schemas.openxmlformats.org/officeDocument/2006/relationships/hyperlink" Target="https://kingcounty.gov/depts/health/data/race-gaps.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kingcounty.gov/depts/health/covid-19/data/race-ethnicity.aspx"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kingcounty.gov/depts/health/data/community-health-indicators/~/media/depts/health/data/documents/2021-2022-Joint-CHNA-Report.ashx" TargetMode="External"/><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hyperlink" Target="http://www.kingcounty.gov/chn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www.kingcounty.gov/ch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tableaupub.kingcounty.gov/t/Public/views/ACS-Top10languages/Top10byregion?:showAppBanner=false&amp;:display_count=n&amp;:showVizHome=n&amp;:origin=viz_share_link&amp;:embed=y"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9.xml"/><Relationship Id="rId16" Type="http://schemas.openxmlformats.org/officeDocument/2006/relationships/image" Target="../media/image33.png"/><Relationship Id="rId1" Type="http://schemas.openxmlformats.org/officeDocument/2006/relationships/slideLayout" Target="../slideLayouts/slideLayout13.xml"/><Relationship Id="rId6" Type="http://schemas.openxmlformats.org/officeDocument/2006/relationships/image" Target="../media/image23.png"/><Relationship Id="rId11" Type="http://schemas.openxmlformats.org/officeDocument/2006/relationships/image" Target="../media/image28.png"/><Relationship Id="rId5" Type="http://schemas.microsoft.com/office/2007/relationships/hdphoto" Target="../media/hdphoto2.wdp"/><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png"/><Relationship Id="rId1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0883" y="2032030"/>
            <a:ext cx="10527484" cy="3428491"/>
          </a:xfrm>
        </p:spPr>
        <p:txBody>
          <a:bodyPr>
            <a:normAutofit/>
          </a:bodyPr>
          <a:lstStyle/>
          <a:p>
            <a:r>
              <a:rPr lang="en-US" sz="5000" b="1"/>
              <a:t>King County 2021/2022 </a:t>
            </a:r>
          </a:p>
          <a:p>
            <a:r>
              <a:rPr lang="en-US" sz="5000" b="1"/>
              <a:t>Community Health Needs Assessment</a:t>
            </a: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8881" y="5349875"/>
            <a:ext cx="1872158" cy="1288805"/>
          </a:xfrm>
          <a:prstGeom prst="rect">
            <a:avLst/>
          </a:prstGeom>
        </p:spPr>
      </p:pic>
      <p:pic>
        <p:nvPicPr>
          <p:cNvPr id="5" name="Picture 4"/>
          <p:cNvPicPr>
            <a:picLocks noChangeAspect="1"/>
          </p:cNvPicPr>
          <p:nvPr/>
        </p:nvPicPr>
        <p:blipFill>
          <a:blip r:embed="rId4"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9666513" y="6124146"/>
            <a:ext cx="2412057" cy="514534"/>
          </a:xfrm>
          <a:prstGeom prst="rect">
            <a:avLst/>
          </a:prstGeom>
        </p:spPr>
      </p:pic>
    </p:spTree>
    <p:extLst>
      <p:ext uri="{BB962C8B-B14F-4D97-AF65-F5344CB8AC3E}">
        <p14:creationId xmlns:p14="http://schemas.microsoft.com/office/powerpoint/2010/main" val="3315134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DD71644-3FB2-4B7E-9854-4A4354A3889A}"/>
              </a:ext>
            </a:extLst>
          </p:cNvPr>
          <p:cNvSpPr/>
          <p:nvPr/>
        </p:nvSpPr>
        <p:spPr>
          <a:xfrm>
            <a:off x="167879" y="1069880"/>
            <a:ext cx="2463702" cy="714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rPr>
              <a:t>COVID-19 vaccine &amp; response</a:t>
            </a:r>
          </a:p>
        </p:txBody>
      </p:sp>
      <p:sp>
        <p:nvSpPr>
          <p:cNvPr id="27" name="Rectangle 26">
            <a:extLst>
              <a:ext uri="{FF2B5EF4-FFF2-40B4-BE49-F238E27FC236}">
                <a16:creationId xmlns:a16="http://schemas.microsoft.com/office/drawing/2014/main" id="{4623C0A2-6170-42CE-9549-5C776F2EC68F}"/>
              </a:ext>
            </a:extLst>
          </p:cNvPr>
          <p:cNvSpPr/>
          <p:nvPr/>
        </p:nvSpPr>
        <p:spPr>
          <a:xfrm>
            <a:off x="2353318" y="1045644"/>
            <a:ext cx="2561381" cy="69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a:solidFill>
                  <a:schemeClr val="tx1"/>
                </a:solidFill>
              </a:rPr>
              <a:t>Homelessness &amp;</a:t>
            </a:r>
          </a:p>
          <a:p>
            <a:r>
              <a:rPr lang="en-US" b="1">
                <a:solidFill>
                  <a:schemeClr val="tx1"/>
                </a:solidFill>
              </a:rPr>
              <a:t> housing</a:t>
            </a:r>
          </a:p>
        </p:txBody>
      </p:sp>
      <p:sp>
        <p:nvSpPr>
          <p:cNvPr id="29" name="Rectangle 28">
            <a:extLst>
              <a:ext uri="{FF2B5EF4-FFF2-40B4-BE49-F238E27FC236}">
                <a16:creationId xmlns:a16="http://schemas.microsoft.com/office/drawing/2014/main" id="{D49FA3BD-52A9-4700-976D-19F5855055FA}"/>
              </a:ext>
            </a:extLst>
          </p:cNvPr>
          <p:cNvSpPr/>
          <p:nvPr/>
        </p:nvSpPr>
        <p:spPr>
          <a:xfrm>
            <a:off x="4622112" y="1045644"/>
            <a:ext cx="2463703" cy="658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a:solidFill>
                  <a:schemeClr val="tx1"/>
                </a:solidFill>
              </a:rPr>
              <a:t>Access to healthcare</a:t>
            </a:r>
          </a:p>
        </p:txBody>
      </p:sp>
      <p:sp>
        <p:nvSpPr>
          <p:cNvPr id="30" name="Rectangle 29">
            <a:extLst>
              <a:ext uri="{FF2B5EF4-FFF2-40B4-BE49-F238E27FC236}">
                <a16:creationId xmlns:a16="http://schemas.microsoft.com/office/drawing/2014/main" id="{EEFE13C0-7771-4FE3-ADCB-ED01A96FA98E}"/>
              </a:ext>
            </a:extLst>
          </p:cNvPr>
          <p:cNvSpPr/>
          <p:nvPr/>
        </p:nvSpPr>
        <p:spPr>
          <a:xfrm>
            <a:off x="7143948" y="1069880"/>
            <a:ext cx="2463704" cy="2725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a:solidFill>
                  <a:schemeClr val="tx1"/>
                </a:solidFill>
              </a:rPr>
              <a:t>Chronic disease management</a:t>
            </a:r>
          </a:p>
          <a:p>
            <a:r>
              <a:rPr lang="en-US" sz="1200">
                <a:solidFill>
                  <a:schemeClr val="tx1"/>
                </a:solidFill>
              </a:rPr>
              <a:t>Obesity, cancer, diabetes, heart disease/hypertension</a:t>
            </a:r>
          </a:p>
        </p:txBody>
      </p:sp>
      <p:sp>
        <p:nvSpPr>
          <p:cNvPr id="32" name="Rectangle 31">
            <a:extLst>
              <a:ext uri="{FF2B5EF4-FFF2-40B4-BE49-F238E27FC236}">
                <a16:creationId xmlns:a16="http://schemas.microsoft.com/office/drawing/2014/main" id="{10A2890D-9422-45A2-B9ED-86D15CC38ECF}"/>
              </a:ext>
            </a:extLst>
          </p:cNvPr>
          <p:cNvSpPr/>
          <p:nvPr/>
        </p:nvSpPr>
        <p:spPr>
          <a:xfrm>
            <a:off x="9598535" y="1058741"/>
            <a:ext cx="2463703" cy="714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a:solidFill>
                  <a:schemeClr val="tx1"/>
                </a:solidFill>
              </a:rPr>
              <a:t>Mental &amp; </a:t>
            </a:r>
          </a:p>
          <a:p>
            <a:r>
              <a:rPr lang="en-US" b="1">
                <a:solidFill>
                  <a:schemeClr val="tx1"/>
                </a:solidFill>
              </a:rPr>
              <a:t>behavioral health</a:t>
            </a:r>
            <a:endParaRPr lang="en-US">
              <a:solidFill>
                <a:schemeClr val="tx1"/>
              </a:solidFill>
            </a:endParaRPr>
          </a:p>
        </p:txBody>
      </p:sp>
      <p:sp>
        <p:nvSpPr>
          <p:cNvPr id="34" name="Rectangle 33">
            <a:extLst>
              <a:ext uri="{FF2B5EF4-FFF2-40B4-BE49-F238E27FC236}">
                <a16:creationId xmlns:a16="http://schemas.microsoft.com/office/drawing/2014/main" id="{AC100658-ADFB-48E0-9319-FEC14B51BBDA}"/>
              </a:ext>
            </a:extLst>
          </p:cNvPr>
          <p:cNvSpPr/>
          <p:nvPr/>
        </p:nvSpPr>
        <p:spPr>
          <a:xfrm>
            <a:off x="2480263" y="4307576"/>
            <a:ext cx="2561381" cy="471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a:solidFill>
                  <a:schemeClr val="tx1"/>
                </a:solidFill>
              </a:rPr>
              <a:t>Transportation</a:t>
            </a:r>
            <a:endParaRPr lang="en-US">
              <a:solidFill>
                <a:schemeClr val="tx1"/>
              </a:solidFill>
            </a:endParaRPr>
          </a:p>
        </p:txBody>
      </p:sp>
      <p:sp>
        <p:nvSpPr>
          <p:cNvPr id="35" name="Rectangle 34">
            <a:extLst>
              <a:ext uri="{FF2B5EF4-FFF2-40B4-BE49-F238E27FC236}">
                <a16:creationId xmlns:a16="http://schemas.microsoft.com/office/drawing/2014/main" id="{AADA1B11-4FF6-454E-ADC5-2C2039DE349A}"/>
              </a:ext>
            </a:extLst>
          </p:cNvPr>
          <p:cNvSpPr/>
          <p:nvPr/>
        </p:nvSpPr>
        <p:spPr>
          <a:xfrm>
            <a:off x="4948816" y="4313204"/>
            <a:ext cx="2463703" cy="471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a:solidFill>
                  <a:schemeClr val="tx1"/>
                </a:solidFill>
              </a:rPr>
              <a:t>Food insecurity</a:t>
            </a:r>
            <a:endParaRPr lang="en-US">
              <a:solidFill>
                <a:schemeClr val="tx1"/>
              </a:solidFill>
            </a:endParaRPr>
          </a:p>
        </p:txBody>
      </p:sp>
      <p:sp>
        <p:nvSpPr>
          <p:cNvPr id="36" name="Rectangle 35">
            <a:extLst>
              <a:ext uri="{FF2B5EF4-FFF2-40B4-BE49-F238E27FC236}">
                <a16:creationId xmlns:a16="http://schemas.microsoft.com/office/drawing/2014/main" id="{5AC96C6E-4302-43B2-B869-D56CBF23436F}"/>
              </a:ext>
            </a:extLst>
          </p:cNvPr>
          <p:cNvSpPr/>
          <p:nvPr/>
        </p:nvSpPr>
        <p:spPr>
          <a:xfrm>
            <a:off x="7080306" y="4304787"/>
            <a:ext cx="2463704" cy="658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a:solidFill>
                  <a:schemeClr val="tx1"/>
                </a:solidFill>
              </a:rPr>
              <a:t>Support for youth &amp; families</a:t>
            </a:r>
            <a:endParaRPr lang="en-US">
              <a:solidFill>
                <a:schemeClr val="tx1"/>
              </a:solidFill>
            </a:endParaRPr>
          </a:p>
        </p:txBody>
      </p:sp>
      <p:sp>
        <p:nvSpPr>
          <p:cNvPr id="37" name="Rectangle 36">
            <a:extLst>
              <a:ext uri="{FF2B5EF4-FFF2-40B4-BE49-F238E27FC236}">
                <a16:creationId xmlns:a16="http://schemas.microsoft.com/office/drawing/2014/main" id="{4008FD94-410C-49B3-85D1-A29C10A53AE6}"/>
              </a:ext>
            </a:extLst>
          </p:cNvPr>
          <p:cNvSpPr/>
          <p:nvPr/>
        </p:nvSpPr>
        <p:spPr>
          <a:xfrm>
            <a:off x="9602142" y="4304787"/>
            <a:ext cx="2328821" cy="714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a:solidFill>
                  <a:schemeClr val="tx1"/>
                </a:solidFill>
              </a:rPr>
              <a:t>Community growth &amp; development</a:t>
            </a:r>
            <a:endParaRPr lang="en-US">
              <a:solidFill>
                <a:schemeClr val="tx1"/>
              </a:solidFill>
            </a:endParaRPr>
          </a:p>
        </p:txBody>
      </p:sp>
      <p:pic>
        <p:nvPicPr>
          <p:cNvPr id="38" name="Picture 37">
            <a:extLst>
              <a:ext uri="{FF2B5EF4-FFF2-40B4-BE49-F238E27FC236}">
                <a16:creationId xmlns:a16="http://schemas.microsoft.com/office/drawing/2014/main" id="{1FE4CE55-B1C3-4E59-B582-DDE32D006BB6}"/>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63028" y="2075265"/>
            <a:ext cx="2217540" cy="1626196"/>
          </a:xfrm>
          <a:prstGeom prst="rect">
            <a:avLst/>
          </a:prstGeom>
        </p:spPr>
      </p:pic>
      <p:pic>
        <p:nvPicPr>
          <p:cNvPr id="39" name="Picture 38">
            <a:extLst>
              <a:ext uri="{FF2B5EF4-FFF2-40B4-BE49-F238E27FC236}">
                <a16:creationId xmlns:a16="http://schemas.microsoft.com/office/drawing/2014/main" id="{5D2B0620-B31D-483A-800E-35C255371CAC}"/>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840732" y="2226472"/>
            <a:ext cx="1171665" cy="1209149"/>
          </a:xfrm>
          <a:prstGeom prst="rect">
            <a:avLst/>
          </a:prstGeom>
        </p:spPr>
      </p:pic>
      <p:pic>
        <p:nvPicPr>
          <p:cNvPr id="40" name="Picture 39">
            <a:extLst>
              <a:ext uri="{FF2B5EF4-FFF2-40B4-BE49-F238E27FC236}">
                <a16:creationId xmlns:a16="http://schemas.microsoft.com/office/drawing/2014/main" id="{DE057C1E-506F-4876-A603-5DA58EF3D85B}"/>
              </a:ext>
            </a:extLst>
          </p:cNvPr>
          <p:cNvPicPr>
            <a:picLocks noChangeAspect="1"/>
          </p:cNvPicPr>
          <p:nvPr/>
        </p:nvPicPr>
        <p:blipFill>
          <a:blip r:embed="rId6">
            <a:clrChange>
              <a:clrFrom>
                <a:srgbClr val="FAFAFA"/>
              </a:clrFrom>
              <a:clrTo>
                <a:srgbClr val="FAFAFA">
                  <a:alpha val="0"/>
                </a:srgbClr>
              </a:clrTo>
            </a:clrChange>
          </a:blip>
          <a:stretch>
            <a:fillRect/>
          </a:stretch>
        </p:blipFill>
        <p:spPr>
          <a:xfrm>
            <a:off x="4871204" y="2100777"/>
            <a:ext cx="1781386" cy="1402368"/>
          </a:xfrm>
          <a:prstGeom prst="rect">
            <a:avLst/>
          </a:prstGeom>
        </p:spPr>
      </p:pic>
      <p:pic>
        <p:nvPicPr>
          <p:cNvPr id="41" name="Picture 40">
            <a:extLst>
              <a:ext uri="{FF2B5EF4-FFF2-40B4-BE49-F238E27FC236}">
                <a16:creationId xmlns:a16="http://schemas.microsoft.com/office/drawing/2014/main" id="{D746F239-8F82-41CC-A238-40F7EAB774B9}"/>
              </a:ext>
            </a:extLst>
          </p:cNvPr>
          <p:cNvPicPr>
            <a:picLocks noChangeAspect="1"/>
          </p:cNvPicPr>
          <p:nvPr/>
        </p:nvPicPr>
        <p:blipFill>
          <a:blip r:embed="rId7">
            <a:clrChange>
              <a:clrFrom>
                <a:srgbClr val="FAFAFA"/>
              </a:clrFrom>
              <a:clrTo>
                <a:srgbClr val="FAFAFA">
                  <a:alpha val="0"/>
                </a:srgbClr>
              </a:clrTo>
            </a:clrChange>
            <a:duotone>
              <a:schemeClr val="accent6">
                <a:shade val="45000"/>
                <a:satMod val="135000"/>
              </a:schemeClr>
              <a:prstClr val="white"/>
            </a:duotone>
          </a:blip>
          <a:stretch>
            <a:fillRect/>
          </a:stretch>
        </p:blipFill>
        <p:spPr>
          <a:xfrm>
            <a:off x="7659042" y="2128277"/>
            <a:ext cx="1433513" cy="1466850"/>
          </a:xfrm>
          <a:prstGeom prst="rect">
            <a:avLst/>
          </a:prstGeom>
        </p:spPr>
      </p:pic>
      <p:pic>
        <p:nvPicPr>
          <p:cNvPr id="42" name="Picture 41">
            <a:extLst>
              <a:ext uri="{FF2B5EF4-FFF2-40B4-BE49-F238E27FC236}">
                <a16:creationId xmlns:a16="http://schemas.microsoft.com/office/drawing/2014/main" id="{BEB0413A-0B22-4203-A409-A7A7E7879966}"/>
              </a:ext>
            </a:extLst>
          </p:cNvPr>
          <p:cNvPicPr>
            <a:picLocks noChangeAspect="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068487" y="4945747"/>
            <a:ext cx="1632542" cy="1561561"/>
          </a:xfrm>
          <a:prstGeom prst="rect">
            <a:avLst/>
          </a:prstGeom>
        </p:spPr>
      </p:pic>
      <p:pic>
        <p:nvPicPr>
          <p:cNvPr id="43" name="Picture 42">
            <a:extLst>
              <a:ext uri="{FF2B5EF4-FFF2-40B4-BE49-F238E27FC236}">
                <a16:creationId xmlns:a16="http://schemas.microsoft.com/office/drawing/2014/main" id="{73F015EC-95B4-4EBD-BE6D-DA2E1F57B7EC}"/>
              </a:ext>
            </a:extLst>
          </p:cNvPr>
          <p:cNvPicPr>
            <a:picLocks noChangeAspect="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23415" t="64599" r="47906" b="20652"/>
          <a:stretch/>
        </p:blipFill>
        <p:spPr>
          <a:xfrm>
            <a:off x="2504975" y="5417057"/>
            <a:ext cx="1570815" cy="807847"/>
          </a:xfrm>
          <a:prstGeom prst="rect">
            <a:avLst/>
          </a:prstGeom>
        </p:spPr>
      </p:pic>
      <p:pic>
        <p:nvPicPr>
          <p:cNvPr id="44" name="Picture 43">
            <a:extLst>
              <a:ext uri="{FF2B5EF4-FFF2-40B4-BE49-F238E27FC236}">
                <a16:creationId xmlns:a16="http://schemas.microsoft.com/office/drawing/2014/main" id="{E7678C0F-7128-4964-AA5F-DD13454B1145}"/>
              </a:ext>
            </a:extLst>
          </p:cNvPr>
          <p:cNvPicPr>
            <a:picLocks noChangeAspect="1"/>
          </p:cNvPicPr>
          <p:nvPr/>
        </p:nvPicPr>
        <p:blipFill>
          <a:blip r:embed="rId10">
            <a:clrChange>
              <a:clrFrom>
                <a:srgbClr val="FAFAFA"/>
              </a:clrFrom>
              <a:clrTo>
                <a:srgbClr val="FAFAFA">
                  <a:alpha val="0"/>
                </a:srgbClr>
              </a:clrTo>
            </a:clrChange>
            <a:duotone>
              <a:prstClr val="black"/>
              <a:schemeClr val="tx2">
                <a:tint val="45000"/>
                <a:satMod val="400000"/>
              </a:schemeClr>
            </a:duotone>
          </a:blip>
          <a:stretch>
            <a:fillRect/>
          </a:stretch>
        </p:blipFill>
        <p:spPr>
          <a:xfrm>
            <a:off x="9846188" y="2093820"/>
            <a:ext cx="1414462" cy="1433512"/>
          </a:xfrm>
          <a:prstGeom prst="rect">
            <a:avLst/>
          </a:prstGeom>
        </p:spPr>
      </p:pic>
      <p:pic>
        <p:nvPicPr>
          <p:cNvPr id="45" name="Picture 44">
            <a:extLst>
              <a:ext uri="{FF2B5EF4-FFF2-40B4-BE49-F238E27FC236}">
                <a16:creationId xmlns:a16="http://schemas.microsoft.com/office/drawing/2014/main" id="{86C1841B-C618-47E0-AF98-0813B7FCA35E}"/>
              </a:ext>
            </a:extLst>
          </p:cNvPr>
          <p:cNvPicPr>
            <a:picLocks noChangeAspect="1"/>
          </p:cNvPicPr>
          <p:nvPr/>
        </p:nvPicPr>
        <p:blipFill>
          <a:blip r:embed="rId11">
            <a:clrChange>
              <a:clrFrom>
                <a:srgbClr val="FAFAFA"/>
              </a:clrFrom>
              <a:clrTo>
                <a:srgbClr val="FAFAFA">
                  <a:alpha val="0"/>
                </a:srgbClr>
              </a:clrTo>
            </a:clrChange>
            <a:duotone>
              <a:schemeClr val="accent3">
                <a:shade val="45000"/>
                <a:satMod val="135000"/>
              </a:schemeClr>
              <a:prstClr val="white"/>
            </a:duotone>
          </a:blip>
          <a:stretch>
            <a:fillRect/>
          </a:stretch>
        </p:blipFill>
        <p:spPr>
          <a:xfrm>
            <a:off x="7413837" y="5234901"/>
            <a:ext cx="1528109" cy="1083396"/>
          </a:xfrm>
          <a:prstGeom prst="rect">
            <a:avLst/>
          </a:prstGeom>
        </p:spPr>
      </p:pic>
      <p:pic>
        <p:nvPicPr>
          <p:cNvPr id="46" name="Picture 45">
            <a:extLst>
              <a:ext uri="{FF2B5EF4-FFF2-40B4-BE49-F238E27FC236}">
                <a16:creationId xmlns:a16="http://schemas.microsoft.com/office/drawing/2014/main" id="{2480A5F6-C526-4478-8B37-1074FB18E789}"/>
              </a:ext>
            </a:extLst>
          </p:cNvPr>
          <p:cNvPicPr>
            <a:picLocks noChangeAspect="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l="27696" t="54199" r="54964" b="8708"/>
          <a:stretch/>
        </p:blipFill>
        <p:spPr>
          <a:xfrm>
            <a:off x="10022640" y="5140837"/>
            <a:ext cx="1205994" cy="1289864"/>
          </a:xfrm>
          <a:prstGeom prst="rect">
            <a:avLst/>
          </a:prstGeom>
        </p:spPr>
      </p:pic>
      <p:sp>
        <p:nvSpPr>
          <p:cNvPr id="47" name="Rectangle 46">
            <a:extLst>
              <a:ext uri="{FF2B5EF4-FFF2-40B4-BE49-F238E27FC236}">
                <a16:creationId xmlns:a16="http://schemas.microsoft.com/office/drawing/2014/main" id="{4169B4E9-3A35-42AB-8B6A-2EBDCE6C7BE5}"/>
              </a:ext>
            </a:extLst>
          </p:cNvPr>
          <p:cNvSpPr/>
          <p:nvPr/>
        </p:nvSpPr>
        <p:spPr>
          <a:xfrm>
            <a:off x="261037" y="4314027"/>
            <a:ext cx="2328821" cy="714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a:solidFill>
                  <a:schemeClr val="tx1"/>
                </a:solidFill>
              </a:rPr>
              <a:t>Systemic racism</a:t>
            </a:r>
            <a:endParaRPr lang="en-US">
              <a:solidFill>
                <a:schemeClr val="tx1"/>
              </a:solidFill>
            </a:endParaRPr>
          </a:p>
        </p:txBody>
      </p:sp>
      <p:pic>
        <p:nvPicPr>
          <p:cNvPr id="48" name="Picture 47">
            <a:extLst>
              <a:ext uri="{FF2B5EF4-FFF2-40B4-BE49-F238E27FC236}">
                <a16:creationId xmlns:a16="http://schemas.microsoft.com/office/drawing/2014/main" id="{F28455A2-BEFE-436A-8F2E-AD441551B1A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8690" y="5247131"/>
            <a:ext cx="1208201" cy="1192810"/>
          </a:xfrm>
          <a:prstGeom prst="rect">
            <a:avLst/>
          </a:prstGeom>
        </p:spPr>
      </p:pic>
      <p:sp>
        <p:nvSpPr>
          <p:cNvPr id="24" name="TextBox 23">
            <a:extLst>
              <a:ext uri="{FF2B5EF4-FFF2-40B4-BE49-F238E27FC236}">
                <a16:creationId xmlns:a16="http://schemas.microsoft.com/office/drawing/2014/main" id="{264194D5-6319-4EA8-B99B-3118BADA7A0F}"/>
              </a:ext>
            </a:extLst>
          </p:cNvPr>
          <p:cNvSpPr txBox="1"/>
          <p:nvPr/>
        </p:nvSpPr>
        <p:spPr>
          <a:xfrm>
            <a:off x="0" y="139593"/>
            <a:ext cx="11789229" cy="400110"/>
          </a:xfrm>
          <a:prstGeom prst="rect">
            <a:avLst/>
          </a:prstGeom>
          <a:noFill/>
        </p:spPr>
        <p:txBody>
          <a:bodyPr wrap="square" rtlCol="0">
            <a:spAutoFit/>
          </a:bodyPr>
          <a:lstStyle/>
          <a:p>
            <a:r>
              <a:rPr lang="en-US" sz="200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Main community identified priorities</a:t>
            </a:r>
          </a:p>
        </p:txBody>
      </p:sp>
      <p:cxnSp>
        <p:nvCxnSpPr>
          <p:cNvPr id="26" name="Straight Connector 25">
            <a:extLst>
              <a:ext uri="{FF2B5EF4-FFF2-40B4-BE49-F238E27FC236}">
                <a16:creationId xmlns:a16="http://schemas.microsoft.com/office/drawing/2014/main" id="{E0660C3A-B364-4B9A-9E09-60A8D28930C1}"/>
              </a:ext>
            </a:extLst>
          </p:cNvPr>
          <p:cNvCxnSpPr/>
          <p:nvPr/>
        </p:nvCxnSpPr>
        <p:spPr>
          <a:xfrm>
            <a:off x="0" y="631371"/>
            <a:ext cx="12192000" cy="0"/>
          </a:xfrm>
          <a:prstGeom prst="line">
            <a:avLst/>
          </a:prstGeom>
          <a:ln w="38100">
            <a:solidFill>
              <a:srgbClr val="B8DBE4"/>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78463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 y="631372"/>
            <a:ext cx="4283902" cy="6226628"/>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 y="141516"/>
            <a:ext cx="11789229" cy="400110"/>
          </a:xfrm>
          <a:prstGeom prst="rect">
            <a:avLst/>
          </a:prstGeom>
          <a:noFill/>
        </p:spPr>
        <p:txBody>
          <a:bodyPr wrap="square" rtlCol="0">
            <a:spAutoFit/>
          </a:bodyPr>
          <a:lstStyle/>
          <a:p>
            <a:r>
              <a:rPr lang="en-US" sz="200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Life expectancy </a:t>
            </a:r>
            <a:r>
              <a:rPr lang="en-US" sz="2000" b="1">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in</a:t>
            </a:r>
            <a:r>
              <a:rPr lang="en-US" sz="200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 </a:t>
            </a:r>
            <a:r>
              <a:rPr lang="en-US" sz="2000" b="1">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King County</a:t>
            </a:r>
          </a:p>
        </p:txBody>
      </p:sp>
      <p:cxnSp>
        <p:nvCxnSpPr>
          <p:cNvPr id="13" name="Straight Connector 12"/>
          <p:cNvCxnSpPr/>
          <p:nvPr/>
        </p:nvCxnSpPr>
        <p:spPr>
          <a:xfrm>
            <a:off x="0" y="631371"/>
            <a:ext cx="12192000" cy="0"/>
          </a:xfrm>
          <a:prstGeom prst="line">
            <a:avLst/>
          </a:prstGeom>
          <a:ln w="38100">
            <a:solidFill>
              <a:srgbClr val="B8DBE4"/>
            </a:solidFill>
          </a:ln>
        </p:spPr>
        <p:style>
          <a:lnRef idx="3">
            <a:schemeClr val="accent2"/>
          </a:lnRef>
          <a:fillRef idx="0">
            <a:schemeClr val="accent2"/>
          </a:fillRef>
          <a:effectRef idx="2">
            <a:schemeClr val="accent2"/>
          </a:effectRef>
          <a:fontRef idx="minor">
            <a:schemeClr val="tx1"/>
          </a:fontRef>
        </p:style>
      </p:cxnSp>
      <p:sp>
        <p:nvSpPr>
          <p:cNvPr id="3" name="TextBox 2"/>
          <p:cNvSpPr txBox="1"/>
          <p:nvPr/>
        </p:nvSpPr>
        <p:spPr>
          <a:xfrm>
            <a:off x="55869" y="687124"/>
            <a:ext cx="4283902" cy="6124754"/>
          </a:xfrm>
          <a:prstGeom prst="rect">
            <a:avLst/>
          </a:prstGeom>
          <a:noFill/>
        </p:spPr>
        <p:txBody>
          <a:bodyPr wrap="square" lIns="91440" tIns="45720" rIns="91440" bIns="45720" rtlCol="0" anchor="t">
            <a:spAutoFit/>
          </a:bodyPr>
          <a:lstStyle/>
          <a:p>
            <a:pPr algn="ctr"/>
            <a:r>
              <a:rPr lang="en-US"/>
              <a:t>King County ranks among the top counties in the U.S. on measures of health and wealth</a:t>
            </a:r>
          </a:p>
          <a:p>
            <a:pPr algn="ctr"/>
            <a:endParaRPr lang="en-US" sz="2000" b="1"/>
          </a:p>
          <a:p>
            <a:endParaRPr lang="en-US" b="1"/>
          </a:p>
          <a:p>
            <a:pPr algn="ctr"/>
            <a:r>
              <a:rPr lang="en-US" sz="2000" b="1" i="1"/>
              <a:t>However,</a:t>
            </a:r>
            <a:endParaRPr lang="en-US" sz="2000" b="1">
              <a:cs typeface="Calibri"/>
            </a:endParaRPr>
          </a:p>
          <a:p>
            <a:pPr algn="ctr"/>
            <a:r>
              <a:rPr lang="en-US" sz="2000" b="1"/>
              <a:t>residents continue to experience differences in social and health outcomes by </a:t>
            </a:r>
            <a:r>
              <a:rPr lang="en-US" sz="2000" b="1" i="1"/>
              <a:t>race </a:t>
            </a:r>
            <a:r>
              <a:rPr lang="en-US" sz="2000" b="1"/>
              <a:t>and </a:t>
            </a:r>
            <a:r>
              <a:rPr lang="en-US" sz="2000" b="1" i="1"/>
              <a:t>place</a:t>
            </a:r>
            <a:endParaRPr lang="en-US" sz="2000" b="1" i="1">
              <a:cs typeface="Calibri"/>
            </a:endParaRPr>
          </a:p>
          <a:p>
            <a:pPr algn="ctr"/>
            <a:endParaRPr lang="en-US" sz="2000" i="1"/>
          </a:p>
          <a:p>
            <a:pPr algn="ctr"/>
            <a:r>
              <a:rPr lang="en-US" sz="2000"/>
              <a:t>Life expectancy for </a:t>
            </a:r>
            <a:r>
              <a:rPr lang="en-US" sz="2000" b="1" i="1"/>
              <a:t>South King County </a:t>
            </a:r>
            <a:r>
              <a:rPr lang="en-US" sz="2000"/>
              <a:t>residents has declined for </a:t>
            </a:r>
          </a:p>
          <a:p>
            <a:pPr algn="ctr"/>
            <a:r>
              <a:rPr lang="en-US" sz="2000"/>
              <a:t>the past 10 years.</a:t>
            </a:r>
            <a:endParaRPr lang="en-US" sz="2000">
              <a:cs typeface="Calibri"/>
            </a:endParaRPr>
          </a:p>
          <a:p>
            <a:pPr algn="ctr"/>
            <a:endParaRPr lang="en-US" sz="2000">
              <a:cs typeface="Calibri"/>
            </a:endParaRPr>
          </a:p>
          <a:p>
            <a:pPr algn="ctr"/>
            <a:r>
              <a:rPr lang="en-US" sz="2000"/>
              <a:t>There is a 14-year difference between the lowest and highest life expectancies by race/ethnicity in           </a:t>
            </a:r>
            <a:r>
              <a:rPr lang="en-US" sz="2000" b="1" i="1"/>
              <a:t>South King County</a:t>
            </a:r>
          </a:p>
          <a:p>
            <a:pPr algn="ctr"/>
            <a:r>
              <a:rPr lang="en-US" sz="2000"/>
              <a:t> –  Native Hawaiian/Pacific Islanders (69.5) and Asian (83.5).</a:t>
            </a:r>
            <a:endParaRPr lang="en-US" sz="2000" b="1" i="1">
              <a:cs typeface="Calibri"/>
            </a:endParaRPr>
          </a:p>
        </p:txBody>
      </p:sp>
      <p:cxnSp>
        <p:nvCxnSpPr>
          <p:cNvPr id="18" name="Straight Connector 17"/>
          <p:cNvCxnSpPr/>
          <p:nvPr/>
        </p:nvCxnSpPr>
        <p:spPr>
          <a:xfrm>
            <a:off x="1769811" y="1867299"/>
            <a:ext cx="65921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984165" y="3083696"/>
            <a:ext cx="2979420" cy="338554"/>
          </a:xfrm>
          <a:prstGeom prst="rect">
            <a:avLst/>
          </a:prstGeom>
          <a:noFill/>
        </p:spPr>
        <p:txBody>
          <a:bodyPr wrap="square" rtlCol="0">
            <a:spAutoFit/>
          </a:bodyPr>
          <a:lstStyle/>
          <a:p>
            <a:r>
              <a:rPr lang="en-US" sz="800">
                <a:latin typeface="Arial" panose="020B0604020202020204" pitchFamily="34" charset="0"/>
                <a:cs typeface="Arial" panose="020B0604020202020204" pitchFamily="34" charset="0"/>
              </a:rPr>
              <a:t>AIAN = American Indian/Alaska Native</a:t>
            </a:r>
          </a:p>
          <a:p>
            <a:r>
              <a:rPr lang="en-US" sz="800">
                <a:latin typeface="Arial" panose="020B0604020202020204" pitchFamily="34" charset="0"/>
                <a:cs typeface="Arial" panose="020B0604020202020204" pitchFamily="34" charset="0"/>
              </a:rPr>
              <a:t>NHPI = Native Hawaiian/Pacific Islander</a:t>
            </a:r>
          </a:p>
        </p:txBody>
      </p:sp>
      <p:grpSp>
        <p:nvGrpSpPr>
          <p:cNvPr id="10" name="Group 9">
            <a:extLst>
              <a:ext uri="{FF2B5EF4-FFF2-40B4-BE49-F238E27FC236}">
                <a16:creationId xmlns:a16="http://schemas.microsoft.com/office/drawing/2014/main" id="{8A4AE9E2-C34B-4F6B-93AE-59389197C7AE}"/>
              </a:ext>
            </a:extLst>
          </p:cNvPr>
          <p:cNvGrpSpPr/>
          <p:nvPr/>
        </p:nvGrpSpPr>
        <p:grpSpPr>
          <a:xfrm>
            <a:off x="4539295" y="3825455"/>
            <a:ext cx="6515100" cy="3026224"/>
            <a:chOff x="4576873" y="3690260"/>
            <a:chExt cx="6515100" cy="3026224"/>
          </a:xfrm>
        </p:grpSpPr>
        <p:pic>
          <p:nvPicPr>
            <p:cNvPr id="9" name="Picture 8">
              <a:extLst>
                <a:ext uri="{FF2B5EF4-FFF2-40B4-BE49-F238E27FC236}">
                  <a16:creationId xmlns:a16="http://schemas.microsoft.com/office/drawing/2014/main" id="{295671FE-5795-431F-B33D-40D3B05E28BF}"/>
                </a:ext>
              </a:extLst>
            </p:cNvPr>
            <p:cNvPicPr>
              <a:picLocks noChangeAspect="1"/>
            </p:cNvPicPr>
            <p:nvPr/>
          </p:nvPicPr>
          <p:blipFill rotWithShape="1">
            <a:blip r:embed="rId3"/>
            <a:srcRect t="6770" b="51892"/>
            <a:stretch/>
          </p:blipFill>
          <p:spPr>
            <a:xfrm>
              <a:off x="4576873" y="3690260"/>
              <a:ext cx="6515100" cy="2279733"/>
            </a:xfrm>
            <a:prstGeom prst="rect">
              <a:avLst/>
            </a:prstGeom>
          </p:spPr>
        </p:pic>
        <p:pic>
          <p:nvPicPr>
            <p:cNvPr id="15" name="Picture 14">
              <a:extLst>
                <a:ext uri="{FF2B5EF4-FFF2-40B4-BE49-F238E27FC236}">
                  <a16:creationId xmlns:a16="http://schemas.microsoft.com/office/drawing/2014/main" id="{57F219BB-B334-4F0F-98B3-24B1C3C39DB6}"/>
                </a:ext>
              </a:extLst>
            </p:cNvPr>
            <p:cNvPicPr>
              <a:picLocks noChangeAspect="1"/>
            </p:cNvPicPr>
            <p:nvPr/>
          </p:nvPicPr>
          <p:blipFill rotWithShape="1">
            <a:blip r:embed="rId3"/>
            <a:srcRect t="86464"/>
            <a:stretch/>
          </p:blipFill>
          <p:spPr>
            <a:xfrm>
              <a:off x="4576873" y="5969993"/>
              <a:ext cx="6515100" cy="746491"/>
            </a:xfrm>
            <a:prstGeom prst="rect">
              <a:avLst/>
            </a:prstGeom>
          </p:spPr>
        </p:pic>
      </p:grpSp>
      <p:sp>
        <p:nvSpPr>
          <p:cNvPr id="12" name="TextBox 11">
            <a:extLst>
              <a:ext uri="{FF2B5EF4-FFF2-40B4-BE49-F238E27FC236}">
                <a16:creationId xmlns:a16="http://schemas.microsoft.com/office/drawing/2014/main" id="{6EDF9D19-61AE-4E48-8775-654ED09758EC}"/>
              </a:ext>
            </a:extLst>
          </p:cNvPr>
          <p:cNvSpPr txBox="1"/>
          <p:nvPr/>
        </p:nvSpPr>
        <p:spPr>
          <a:xfrm>
            <a:off x="4283901" y="662332"/>
            <a:ext cx="7516704" cy="353943"/>
          </a:xfrm>
          <a:prstGeom prst="rect">
            <a:avLst/>
          </a:prstGeom>
          <a:noFill/>
        </p:spPr>
        <p:txBody>
          <a:bodyPr wrap="square" rtlCol="0">
            <a:spAutoFit/>
          </a:bodyPr>
          <a:lstStyle/>
          <a:p>
            <a:pPr algn="ctr"/>
            <a:r>
              <a:rPr lang="en-US" sz="1700" b="1" dirty="0"/>
              <a:t>Life expectancy at birth, King County (average: 2014-2018)</a:t>
            </a:r>
          </a:p>
        </p:txBody>
      </p:sp>
      <p:sp>
        <p:nvSpPr>
          <p:cNvPr id="21" name="TextBox 20">
            <a:extLst>
              <a:ext uri="{FF2B5EF4-FFF2-40B4-BE49-F238E27FC236}">
                <a16:creationId xmlns:a16="http://schemas.microsoft.com/office/drawing/2014/main" id="{1AFAD5D1-5BC6-4072-96A5-895D3E4C25AC}"/>
              </a:ext>
            </a:extLst>
          </p:cNvPr>
          <p:cNvSpPr txBox="1"/>
          <p:nvPr/>
        </p:nvSpPr>
        <p:spPr>
          <a:xfrm>
            <a:off x="4983667" y="3557181"/>
            <a:ext cx="6871916" cy="353943"/>
          </a:xfrm>
          <a:prstGeom prst="rect">
            <a:avLst/>
          </a:prstGeom>
          <a:noFill/>
        </p:spPr>
        <p:txBody>
          <a:bodyPr wrap="square" rtlCol="0">
            <a:spAutoFit/>
          </a:bodyPr>
          <a:lstStyle/>
          <a:p>
            <a:r>
              <a:rPr lang="en-US" sz="1700" b="1" dirty="0"/>
              <a:t>Life expectancy at birth, King County (rolling average: 2000-2018)</a:t>
            </a:r>
          </a:p>
        </p:txBody>
      </p:sp>
      <p:pic>
        <p:nvPicPr>
          <p:cNvPr id="5" name="Picture 4">
            <a:extLst>
              <a:ext uri="{FF2B5EF4-FFF2-40B4-BE49-F238E27FC236}">
                <a16:creationId xmlns:a16="http://schemas.microsoft.com/office/drawing/2014/main" id="{2A5AD0DE-D561-4324-825D-17902D7662AE}"/>
              </a:ext>
            </a:extLst>
          </p:cNvPr>
          <p:cNvPicPr>
            <a:picLocks noChangeAspect="1"/>
          </p:cNvPicPr>
          <p:nvPr/>
        </p:nvPicPr>
        <p:blipFill>
          <a:blip r:embed="rId4"/>
          <a:stretch>
            <a:fillRect/>
          </a:stretch>
        </p:blipFill>
        <p:spPr>
          <a:xfrm>
            <a:off x="5924445" y="947432"/>
            <a:ext cx="3964756" cy="2693042"/>
          </a:xfrm>
          <a:prstGeom prst="rect">
            <a:avLst/>
          </a:prstGeom>
        </p:spPr>
      </p:pic>
    </p:spTree>
    <p:extLst>
      <p:ext uri="{BB962C8B-B14F-4D97-AF65-F5344CB8AC3E}">
        <p14:creationId xmlns:p14="http://schemas.microsoft.com/office/powerpoint/2010/main" val="278799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 y="631372"/>
            <a:ext cx="3211032" cy="6226628"/>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 y="141516"/>
            <a:ext cx="11789229" cy="400110"/>
          </a:xfrm>
          <a:prstGeom prst="rect">
            <a:avLst/>
          </a:prstGeom>
          <a:noFill/>
        </p:spPr>
        <p:txBody>
          <a:bodyPr wrap="square" rtlCol="0">
            <a:spAutoFit/>
          </a:bodyPr>
          <a:lstStyle/>
          <a:p>
            <a:r>
              <a:rPr lang="en-US" sz="200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Current e-cig or vape pen use for youth </a:t>
            </a:r>
            <a:r>
              <a:rPr lang="en-US" sz="2000" b="1">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in King County</a:t>
            </a:r>
          </a:p>
        </p:txBody>
      </p:sp>
      <p:cxnSp>
        <p:nvCxnSpPr>
          <p:cNvPr id="13" name="Straight Connector 12"/>
          <p:cNvCxnSpPr/>
          <p:nvPr/>
        </p:nvCxnSpPr>
        <p:spPr>
          <a:xfrm>
            <a:off x="0" y="631371"/>
            <a:ext cx="12192000" cy="0"/>
          </a:xfrm>
          <a:prstGeom prst="line">
            <a:avLst/>
          </a:prstGeom>
          <a:ln w="38100">
            <a:solidFill>
              <a:srgbClr val="B8DBE4"/>
            </a:solidFill>
          </a:ln>
        </p:spPr>
        <p:style>
          <a:lnRef idx="3">
            <a:schemeClr val="accent2"/>
          </a:lnRef>
          <a:fillRef idx="0">
            <a:schemeClr val="accent2"/>
          </a:fillRef>
          <a:effectRef idx="2">
            <a:schemeClr val="accent2"/>
          </a:effectRef>
          <a:fontRef idx="minor">
            <a:schemeClr val="tx1"/>
          </a:fontRef>
        </p:style>
      </p:cxnSp>
      <p:pic>
        <p:nvPicPr>
          <p:cNvPr id="5" name="Picture 4">
            <a:extLst>
              <a:ext uri="{FF2B5EF4-FFF2-40B4-BE49-F238E27FC236}">
                <a16:creationId xmlns:a16="http://schemas.microsoft.com/office/drawing/2014/main" id="{98C800F7-7113-439B-AF5D-846416315216}"/>
              </a:ext>
            </a:extLst>
          </p:cNvPr>
          <p:cNvPicPr>
            <a:picLocks noChangeAspect="1"/>
          </p:cNvPicPr>
          <p:nvPr/>
        </p:nvPicPr>
        <p:blipFill>
          <a:blip r:embed="rId3"/>
          <a:stretch>
            <a:fillRect/>
          </a:stretch>
        </p:blipFill>
        <p:spPr>
          <a:xfrm>
            <a:off x="4244028" y="917121"/>
            <a:ext cx="5175093" cy="6036129"/>
          </a:xfrm>
          <a:prstGeom prst="rect">
            <a:avLst/>
          </a:prstGeom>
        </p:spPr>
      </p:pic>
      <p:sp>
        <p:nvSpPr>
          <p:cNvPr id="8" name="TextBox 7">
            <a:extLst>
              <a:ext uri="{FF2B5EF4-FFF2-40B4-BE49-F238E27FC236}">
                <a16:creationId xmlns:a16="http://schemas.microsoft.com/office/drawing/2014/main" id="{5B2080DA-3C7F-43EC-8A0A-9C95E69B9764}"/>
              </a:ext>
            </a:extLst>
          </p:cNvPr>
          <p:cNvSpPr txBox="1"/>
          <p:nvPr/>
        </p:nvSpPr>
        <p:spPr>
          <a:xfrm>
            <a:off x="9575818" y="5749575"/>
            <a:ext cx="1966554" cy="954107"/>
          </a:xfrm>
          <a:prstGeom prst="rect">
            <a:avLst/>
          </a:prstGeom>
          <a:noFill/>
        </p:spPr>
        <p:txBody>
          <a:bodyPr wrap="square" rtlCol="0">
            <a:spAutoFit/>
          </a:bodyPr>
          <a:lstStyle/>
          <a:p>
            <a:r>
              <a:rPr lang="en-US" sz="800">
                <a:latin typeface="Arial" panose="020B0604020202020204" pitchFamily="34" charset="0"/>
                <a:cs typeface="Arial" panose="020B0604020202020204" pitchFamily="34" charset="0"/>
              </a:rPr>
              <a:t>AIAN = American Indian/Alaska Native</a:t>
            </a:r>
          </a:p>
          <a:p>
            <a:r>
              <a:rPr lang="en-US" sz="800">
                <a:latin typeface="Arial" panose="020B0604020202020204" pitchFamily="34" charset="0"/>
                <a:cs typeface="Arial" panose="020B0604020202020204" pitchFamily="34" charset="0"/>
              </a:rPr>
              <a:t>NHPI = Native Hawaiian/Pacific Islander</a:t>
            </a:r>
          </a:p>
          <a:p>
            <a:r>
              <a:rPr lang="en-US" sz="800">
                <a:latin typeface="Arial" panose="020B0604020202020204" pitchFamily="34" charset="0"/>
                <a:cs typeface="Arial" panose="020B0604020202020204" pitchFamily="34" charset="0"/>
              </a:rPr>
              <a:t>* = Significantly different from King County average</a:t>
            </a:r>
          </a:p>
          <a:p>
            <a:r>
              <a:rPr lang="en-US" sz="800">
                <a:latin typeface="Arial" panose="020B0604020202020204" pitchFamily="34" charset="0"/>
                <a:cs typeface="Arial" panose="020B0604020202020204" pitchFamily="34" charset="0"/>
              </a:rPr>
              <a:t>! = Interpret with caution: sample size is small so estimate is imprecise</a:t>
            </a:r>
          </a:p>
        </p:txBody>
      </p:sp>
      <p:sp>
        <p:nvSpPr>
          <p:cNvPr id="9" name="TextBox 8">
            <a:extLst>
              <a:ext uri="{FF2B5EF4-FFF2-40B4-BE49-F238E27FC236}">
                <a16:creationId xmlns:a16="http://schemas.microsoft.com/office/drawing/2014/main" id="{F7B41F27-2AD4-4F01-91D8-742BD164422B}"/>
              </a:ext>
            </a:extLst>
          </p:cNvPr>
          <p:cNvSpPr txBox="1"/>
          <p:nvPr/>
        </p:nvSpPr>
        <p:spPr>
          <a:xfrm>
            <a:off x="161756" y="1357697"/>
            <a:ext cx="2887518" cy="4401205"/>
          </a:xfrm>
          <a:prstGeom prst="rect">
            <a:avLst/>
          </a:prstGeom>
          <a:noFill/>
        </p:spPr>
        <p:txBody>
          <a:bodyPr wrap="square" rtlCol="0">
            <a:spAutoFit/>
          </a:bodyPr>
          <a:lstStyle/>
          <a:p>
            <a:pPr algn="ctr"/>
            <a:r>
              <a:rPr lang="en-US" sz="2000"/>
              <a:t>LGB+ youth and 12</a:t>
            </a:r>
            <a:r>
              <a:rPr lang="en-US" sz="2000" baseline="30000"/>
              <a:t>th</a:t>
            </a:r>
            <a:r>
              <a:rPr lang="en-US" sz="2000"/>
              <a:t> graders, were more likely to use e-cigarettes/vape pens compared to the King County average.</a:t>
            </a:r>
          </a:p>
          <a:p>
            <a:pPr algn="ctr"/>
            <a:endParaRPr lang="en-US" sz="2000"/>
          </a:p>
          <a:p>
            <a:pPr algn="ctr"/>
            <a:r>
              <a:rPr lang="en-US" sz="2000"/>
              <a:t>While Asian youth reported the lowest rates of e-cigarette use compared to other races/ethnicities, disaggregated data show variation among Asian ethnic groups.</a:t>
            </a:r>
          </a:p>
        </p:txBody>
      </p:sp>
      <p:sp>
        <p:nvSpPr>
          <p:cNvPr id="10" name="TextBox 9">
            <a:extLst>
              <a:ext uri="{FF2B5EF4-FFF2-40B4-BE49-F238E27FC236}">
                <a16:creationId xmlns:a16="http://schemas.microsoft.com/office/drawing/2014/main" id="{34233169-66CA-4EED-BB28-ACCC9E009196}"/>
              </a:ext>
            </a:extLst>
          </p:cNvPr>
          <p:cNvSpPr txBox="1"/>
          <p:nvPr/>
        </p:nvSpPr>
        <p:spPr>
          <a:xfrm>
            <a:off x="2857680" y="614538"/>
            <a:ext cx="9426561" cy="353943"/>
          </a:xfrm>
          <a:prstGeom prst="rect">
            <a:avLst/>
          </a:prstGeom>
          <a:noFill/>
        </p:spPr>
        <p:txBody>
          <a:bodyPr wrap="square" rtlCol="0">
            <a:spAutoFit/>
          </a:bodyPr>
          <a:lstStyle/>
          <a:p>
            <a:pPr algn="ctr"/>
            <a:r>
              <a:rPr lang="en-US" sz="1700" b="1" dirty="0"/>
              <a:t>Current e-cigarette or vape pen use (8</a:t>
            </a:r>
            <a:r>
              <a:rPr lang="en-US" sz="1700" b="1" baseline="30000" dirty="0"/>
              <a:t>th</a:t>
            </a:r>
            <a:r>
              <a:rPr lang="en-US" sz="1700" b="1" dirty="0"/>
              <a:t>, 10</a:t>
            </a:r>
            <a:r>
              <a:rPr lang="en-US" sz="1700" b="1" baseline="30000" dirty="0"/>
              <a:t>th</a:t>
            </a:r>
            <a:r>
              <a:rPr lang="en-US" sz="1700" b="1" dirty="0"/>
              <a:t>, 12</a:t>
            </a:r>
            <a:r>
              <a:rPr lang="en-US" sz="1700" b="1" baseline="30000" dirty="0"/>
              <a:t>th</a:t>
            </a:r>
            <a:r>
              <a:rPr lang="en-US" sz="1700" b="1" dirty="0"/>
              <a:t> grades) , King County (average: 2016 &amp; 2018)</a:t>
            </a:r>
          </a:p>
        </p:txBody>
      </p:sp>
    </p:spTree>
    <p:extLst>
      <p:ext uri="{BB962C8B-B14F-4D97-AF65-F5344CB8AC3E}">
        <p14:creationId xmlns:p14="http://schemas.microsoft.com/office/powerpoint/2010/main" val="395520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 y="631372"/>
            <a:ext cx="3211032" cy="6226628"/>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 y="141516"/>
            <a:ext cx="11789229" cy="400110"/>
          </a:xfrm>
          <a:prstGeom prst="rect">
            <a:avLst/>
          </a:prstGeom>
          <a:noFill/>
        </p:spPr>
        <p:txBody>
          <a:bodyPr wrap="square" rtlCol="0">
            <a:spAutoFit/>
          </a:bodyPr>
          <a:lstStyle/>
          <a:p>
            <a:r>
              <a:rPr lang="en-US" sz="200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Unintentional injury deaths </a:t>
            </a:r>
            <a:r>
              <a:rPr lang="en-US" sz="2000" b="1">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in King County</a:t>
            </a:r>
          </a:p>
        </p:txBody>
      </p:sp>
      <p:cxnSp>
        <p:nvCxnSpPr>
          <p:cNvPr id="13" name="Straight Connector 12"/>
          <p:cNvCxnSpPr/>
          <p:nvPr/>
        </p:nvCxnSpPr>
        <p:spPr>
          <a:xfrm>
            <a:off x="0" y="631371"/>
            <a:ext cx="12192000" cy="0"/>
          </a:xfrm>
          <a:prstGeom prst="line">
            <a:avLst/>
          </a:prstGeom>
          <a:ln w="38100">
            <a:solidFill>
              <a:srgbClr val="B8DBE4"/>
            </a:solidFill>
          </a:ln>
        </p:spPr>
        <p:style>
          <a:lnRef idx="3">
            <a:schemeClr val="accent2"/>
          </a:lnRef>
          <a:fillRef idx="0">
            <a:schemeClr val="accent2"/>
          </a:fillRef>
          <a:effectRef idx="2">
            <a:schemeClr val="accent2"/>
          </a:effectRef>
          <a:fontRef idx="minor">
            <a:schemeClr val="tx1"/>
          </a:fontRef>
        </p:style>
      </p:cxnSp>
      <p:sp>
        <p:nvSpPr>
          <p:cNvPr id="3" name="TextBox 2"/>
          <p:cNvSpPr txBox="1"/>
          <p:nvPr/>
        </p:nvSpPr>
        <p:spPr>
          <a:xfrm>
            <a:off x="128298" y="1597318"/>
            <a:ext cx="2954433" cy="4339650"/>
          </a:xfrm>
          <a:prstGeom prst="rect">
            <a:avLst/>
          </a:prstGeom>
          <a:noFill/>
        </p:spPr>
        <p:txBody>
          <a:bodyPr wrap="square" rtlCol="0">
            <a:spAutoFit/>
          </a:bodyPr>
          <a:lstStyle/>
          <a:p>
            <a:pPr algn="ctr"/>
            <a:r>
              <a:rPr lang="en-US" sz="2000"/>
              <a:t>Unintentional injury deaths </a:t>
            </a:r>
            <a:r>
              <a:rPr lang="en-US"/>
              <a:t>(incl drowning, falls, fire, firearms, motor vehicle collision, poisoning, and suffocation) </a:t>
            </a:r>
            <a:r>
              <a:rPr lang="en-US" sz="2000"/>
              <a:t>have been increasing in King County.</a:t>
            </a:r>
          </a:p>
          <a:p>
            <a:pPr algn="ctr"/>
            <a:endParaRPr lang="en-US" sz="2000"/>
          </a:p>
          <a:p>
            <a:pPr algn="ctr"/>
            <a:r>
              <a:rPr lang="en-US" sz="2000"/>
              <a:t>American Indian/Alaska Native and Black  populations have significantly higher rates of unintentional injury death compared to the King County average.</a:t>
            </a:r>
            <a:endParaRPr lang="en-US"/>
          </a:p>
        </p:txBody>
      </p:sp>
      <p:sp>
        <p:nvSpPr>
          <p:cNvPr id="8" name="TextBox 7">
            <a:extLst>
              <a:ext uri="{FF2B5EF4-FFF2-40B4-BE49-F238E27FC236}">
                <a16:creationId xmlns:a16="http://schemas.microsoft.com/office/drawing/2014/main" id="{E235A834-7BDF-4D34-BBEB-DEBAF6C1EB70}"/>
              </a:ext>
            </a:extLst>
          </p:cNvPr>
          <p:cNvSpPr txBox="1"/>
          <p:nvPr/>
        </p:nvSpPr>
        <p:spPr>
          <a:xfrm>
            <a:off x="10000110" y="5819114"/>
            <a:ext cx="1966554" cy="954107"/>
          </a:xfrm>
          <a:prstGeom prst="rect">
            <a:avLst/>
          </a:prstGeom>
          <a:noFill/>
        </p:spPr>
        <p:txBody>
          <a:bodyPr wrap="square" rtlCol="0">
            <a:spAutoFit/>
          </a:bodyPr>
          <a:lstStyle/>
          <a:p>
            <a:r>
              <a:rPr lang="en-US" sz="800">
                <a:latin typeface="Arial" panose="020B0604020202020204" pitchFamily="34" charset="0"/>
                <a:cs typeface="Arial" panose="020B0604020202020204" pitchFamily="34" charset="0"/>
              </a:rPr>
              <a:t>AIAN = American Indian/Alaska Native</a:t>
            </a:r>
          </a:p>
          <a:p>
            <a:r>
              <a:rPr lang="en-US" sz="800">
                <a:latin typeface="Arial" panose="020B0604020202020204" pitchFamily="34" charset="0"/>
                <a:cs typeface="Arial" panose="020B0604020202020204" pitchFamily="34" charset="0"/>
              </a:rPr>
              <a:t>NHPI = Native Hawaiian/Pacific Islander</a:t>
            </a:r>
          </a:p>
          <a:p>
            <a:r>
              <a:rPr lang="en-US" sz="800">
                <a:latin typeface="Arial" panose="020B0604020202020204" pitchFamily="34" charset="0"/>
                <a:cs typeface="Arial" panose="020B0604020202020204" pitchFamily="34" charset="0"/>
              </a:rPr>
              <a:t>* = Significantly different from King County average</a:t>
            </a:r>
          </a:p>
          <a:p>
            <a:r>
              <a:rPr lang="en-US" sz="800">
                <a:latin typeface="Arial" panose="020B0604020202020204" pitchFamily="34" charset="0"/>
                <a:cs typeface="Arial" panose="020B0604020202020204" pitchFamily="34" charset="0"/>
              </a:rPr>
              <a:t>! = Interpret with caution: sample size is small so estimate is imprecise</a:t>
            </a:r>
          </a:p>
        </p:txBody>
      </p:sp>
      <p:pic>
        <p:nvPicPr>
          <p:cNvPr id="2" name="Picture 1">
            <a:extLst>
              <a:ext uri="{FF2B5EF4-FFF2-40B4-BE49-F238E27FC236}">
                <a16:creationId xmlns:a16="http://schemas.microsoft.com/office/drawing/2014/main" id="{7C95D3A2-EBE4-4B0F-81D0-4E5371681B17}"/>
              </a:ext>
            </a:extLst>
          </p:cNvPr>
          <p:cNvPicPr>
            <a:picLocks noChangeAspect="1"/>
          </p:cNvPicPr>
          <p:nvPr/>
        </p:nvPicPr>
        <p:blipFill>
          <a:blip r:embed="rId3"/>
          <a:stretch>
            <a:fillRect/>
          </a:stretch>
        </p:blipFill>
        <p:spPr>
          <a:xfrm>
            <a:off x="4517018" y="990990"/>
            <a:ext cx="5160382" cy="5745225"/>
          </a:xfrm>
          <a:prstGeom prst="rect">
            <a:avLst/>
          </a:prstGeom>
        </p:spPr>
      </p:pic>
      <p:sp>
        <p:nvSpPr>
          <p:cNvPr id="9" name="TextBox 8">
            <a:extLst>
              <a:ext uri="{FF2B5EF4-FFF2-40B4-BE49-F238E27FC236}">
                <a16:creationId xmlns:a16="http://schemas.microsoft.com/office/drawing/2014/main" id="{E63AB8D7-9173-4809-88F3-ADBD9F3AF608}"/>
              </a:ext>
            </a:extLst>
          </p:cNvPr>
          <p:cNvSpPr txBox="1"/>
          <p:nvPr/>
        </p:nvSpPr>
        <p:spPr>
          <a:xfrm>
            <a:off x="2438868" y="724272"/>
            <a:ext cx="9426561" cy="353943"/>
          </a:xfrm>
          <a:prstGeom prst="rect">
            <a:avLst/>
          </a:prstGeom>
          <a:noFill/>
        </p:spPr>
        <p:txBody>
          <a:bodyPr wrap="square" rtlCol="0">
            <a:spAutoFit/>
          </a:bodyPr>
          <a:lstStyle/>
          <a:p>
            <a:pPr algn="ctr"/>
            <a:r>
              <a:rPr lang="en-US" sz="1700" b="1" dirty="0"/>
              <a:t>Unintentional injury deaths, King County (rolling averages: 2009-2018)</a:t>
            </a:r>
          </a:p>
        </p:txBody>
      </p:sp>
    </p:spTree>
    <p:extLst>
      <p:ext uri="{BB962C8B-B14F-4D97-AF65-F5344CB8AC3E}">
        <p14:creationId xmlns:p14="http://schemas.microsoft.com/office/powerpoint/2010/main" val="377103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 y="631372"/>
            <a:ext cx="3457185" cy="6226628"/>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 y="141516"/>
            <a:ext cx="11789229" cy="400110"/>
          </a:xfrm>
          <a:prstGeom prst="rect">
            <a:avLst/>
          </a:prstGeom>
          <a:noFill/>
        </p:spPr>
        <p:txBody>
          <a:bodyPr wrap="square" rtlCol="0">
            <a:spAutoFit/>
          </a:bodyPr>
          <a:lstStyle/>
          <a:p>
            <a:r>
              <a:rPr lang="en-US" sz="200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Mental health </a:t>
            </a:r>
            <a:r>
              <a:rPr lang="en-US" sz="2000" b="1">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in King County</a:t>
            </a:r>
          </a:p>
        </p:txBody>
      </p:sp>
      <p:cxnSp>
        <p:nvCxnSpPr>
          <p:cNvPr id="13" name="Straight Connector 12"/>
          <p:cNvCxnSpPr/>
          <p:nvPr/>
        </p:nvCxnSpPr>
        <p:spPr>
          <a:xfrm>
            <a:off x="0" y="631371"/>
            <a:ext cx="12192000" cy="0"/>
          </a:xfrm>
          <a:prstGeom prst="line">
            <a:avLst/>
          </a:prstGeom>
          <a:ln w="38100">
            <a:solidFill>
              <a:srgbClr val="B8DBE4"/>
            </a:solidFill>
          </a:ln>
        </p:spPr>
        <p:style>
          <a:lnRef idx="3">
            <a:schemeClr val="accent2"/>
          </a:lnRef>
          <a:fillRef idx="0">
            <a:schemeClr val="accent2"/>
          </a:fillRef>
          <a:effectRef idx="2">
            <a:schemeClr val="accent2"/>
          </a:effectRef>
          <a:fontRef idx="minor">
            <a:schemeClr val="tx1"/>
          </a:fontRef>
        </p:style>
      </p:cxnSp>
      <p:sp>
        <p:nvSpPr>
          <p:cNvPr id="3" name="TextBox 2"/>
          <p:cNvSpPr txBox="1"/>
          <p:nvPr/>
        </p:nvSpPr>
        <p:spPr>
          <a:xfrm>
            <a:off x="199195" y="1843950"/>
            <a:ext cx="3058791" cy="3477875"/>
          </a:xfrm>
          <a:prstGeom prst="rect">
            <a:avLst/>
          </a:prstGeom>
          <a:noFill/>
        </p:spPr>
        <p:txBody>
          <a:bodyPr wrap="square" lIns="91440" tIns="45720" rIns="91440" bIns="45720" rtlCol="0" anchor="t">
            <a:spAutoFit/>
          </a:bodyPr>
          <a:lstStyle/>
          <a:p>
            <a:pPr algn="ctr"/>
            <a:r>
              <a:rPr lang="en-US" sz="2000"/>
              <a:t>Adults and youth in South King County were more likely than residents in other regions to report </a:t>
            </a:r>
            <a:r>
              <a:rPr lang="en-US" sz="2000" b="1"/>
              <a:t>frequent mental distress </a:t>
            </a:r>
            <a:r>
              <a:rPr lang="en-US" sz="2000"/>
              <a:t>(adults) and </a:t>
            </a:r>
            <a:r>
              <a:rPr lang="en-US" sz="2000" b="1"/>
              <a:t>depressive feelings </a:t>
            </a:r>
            <a:r>
              <a:rPr lang="en-US" sz="2000"/>
              <a:t>(youth).</a:t>
            </a:r>
          </a:p>
          <a:p>
            <a:pPr algn="ctr"/>
            <a:endParaRPr lang="en-US" sz="2000">
              <a:cs typeface="Calibri"/>
            </a:endParaRPr>
          </a:p>
          <a:p>
            <a:pPr algn="ctr"/>
            <a:r>
              <a:rPr lang="en-US" sz="2000">
                <a:cs typeface="Calibri"/>
              </a:rPr>
              <a:t>More than half of LGB+ youth in King County reported depression.</a:t>
            </a:r>
            <a:endParaRPr lang="en-US" sz="2000" i="1"/>
          </a:p>
        </p:txBody>
      </p:sp>
      <p:sp>
        <p:nvSpPr>
          <p:cNvPr id="19" name="TextBox 18"/>
          <p:cNvSpPr txBox="1"/>
          <p:nvPr/>
        </p:nvSpPr>
        <p:spPr>
          <a:xfrm>
            <a:off x="9914158" y="5905086"/>
            <a:ext cx="1966554" cy="954107"/>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AIAN = American Indian/Alaska Native</a:t>
            </a:r>
          </a:p>
          <a:p>
            <a:r>
              <a:rPr lang="en-US" sz="800" dirty="0">
                <a:latin typeface="Arial" panose="020B0604020202020204" pitchFamily="34" charset="0"/>
                <a:cs typeface="Arial" panose="020B0604020202020204" pitchFamily="34" charset="0"/>
              </a:rPr>
              <a:t>NHPI = Native Hawaiian/Pacific Islander</a:t>
            </a:r>
          </a:p>
          <a:p>
            <a:r>
              <a:rPr lang="en-US" sz="800" dirty="0">
                <a:latin typeface="Arial" panose="020B0604020202020204" pitchFamily="34" charset="0"/>
                <a:cs typeface="Arial" panose="020B0604020202020204" pitchFamily="34" charset="0"/>
              </a:rPr>
              <a:t>* = Significantly different from King County average</a:t>
            </a:r>
          </a:p>
          <a:p>
            <a:r>
              <a:rPr lang="en-US" sz="800" dirty="0">
                <a:latin typeface="Arial" panose="020B0604020202020204" pitchFamily="34" charset="0"/>
                <a:cs typeface="Arial" panose="020B0604020202020204" pitchFamily="34" charset="0"/>
              </a:rPr>
              <a:t>! = Interpret with caution: sample size is small so estimate is imprecise</a:t>
            </a:r>
          </a:p>
        </p:txBody>
      </p:sp>
      <p:pic>
        <p:nvPicPr>
          <p:cNvPr id="2" name="Picture 1">
            <a:extLst>
              <a:ext uri="{FF2B5EF4-FFF2-40B4-BE49-F238E27FC236}">
                <a16:creationId xmlns:a16="http://schemas.microsoft.com/office/drawing/2014/main" id="{EC96112E-C71A-4815-93E8-46CE0239B941}"/>
              </a:ext>
            </a:extLst>
          </p:cNvPr>
          <p:cNvPicPr>
            <a:picLocks noChangeAspect="1"/>
          </p:cNvPicPr>
          <p:nvPr/>
        </p:nvPicPr>
        <p:blipFill>
          <a:blip r:embed="rId3"/>
          <a:stretch>
            <a:fillRect/>
          </a:stretch>
        </p:blipFill>
        <p:spPr>
          <a:xfrm>
            <a:off x="4138874" y="1020371"/>
            <a:ext cx="5093594" cy="5852031"/>
          </a:xfrm>
          <a:prstGeom prst="rect">
            <a:avLst/>
          </a:prstGeom>
        </p:spPr>
      </p:pic>
      <p:sp>
        <p:nvSpPr>
          <p:cNvPr id="9" name="TextBox 8">
            <a:extLst>
              <a:ext uri="{FF2B5EF4-FFF2-40B4-BE49-F238E27FC236}">
                <a16:creationId xmlns:a16="http://schemas.microsoft.com/office/drawing/2014/main" id="{5C6F3362-192D-4393-BE47-4E3BF663D0C5}"/>
              </a:ext>
            </a:extLst>
          </p:cNvPr>
          <p:cNvSpPr txBox="1"/>
          <p:nvPr/>
        </p:nvSpPr>
        <p:spPr>
          <a:xfrm>
            <a:off x="2438868" y="666427"/>
            <a:ext cx="9426561" cy="353943"/>
          </a:xfrm>
          <a:prstGeom prst="rect">
            <a:avLst/>
          </a:prstGeom>
          <a:noFill/>
        </p:spPr>
        <p:txBody>
          <a:bodyPr wrap="square" rtlCol="0">
            <a:spAutoFit/>
          </a:bodyPr>
          <a:lstStyle/>
          <a:p>
            <a:pPr algn="ctr"/>
            <a:r>
              <a:rPr lang="en-US" sz="1700" b="1" dirty="0"/>
              <a:t>Depression prevalence (8</a:t>
            </a:r>
            <a:r>
              <a:rPr lang="en-US" sz="1700" b="1" baseline="30000" dirty="0"/>
              <a:t>th</a:t>
            </a:r>
            <a:r>
              <a:rPr lang="en-US" sz="1700" b="1" dirty="0"/>
              <a:t>, 10</a:t>
            </a:r>
            <a:r>
              <a:rPr lang="en-US" sz="1700" b="1" baseline="30000" dirty="0"/>
              <a:t>th</a:t>
            </a:r>
            <a:r>
              <a:rPr lang="en-US" sz="1700" b="1" dirty="0"/>
              <a:t>, 12</a:t>
            </a:r>
            <a:r>
              <a:rPr lang="en-US" sz="1700" b="1" baseline="30000" dirty="0"/>
              <a:t>th</a:t>
            </a:r>
            <a:r>
              <a:rPr lang="en-US" sz="1700" b="1" dirty="0"/>
              <a:t> grades) , King County (average: 2016 &amp; 2018)</a:t>
            </a:r>
          </a:p>
        </p:txBody>
      </p:sp>
    </p:spTree>
    <p:extLst>
      <p:ext uri="{BB962C8B-B14F-4D97-AF65-F5344CB8AC3E}">
        <p14:creationId xmlns:p14="http://schemas.microsoft.com/office/powerpoint/2010/main" val="287436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 y="631372"/>
            <a:ext cx="3476848" cy="6226628"/>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 y="141516"/>
            <a:ext cx="11789229" cy="400110"/>
          </a:xfrm>
          <a:prstGeom prst="rect">
            <a:avLst/>
          </a:prstGeom>
          <a:noFill/>
        </p:spPr>
        <p:txBody>
          <a:bodyPr wrap="square" rtlCol="0">
            <a:spAutoFit/>
          </a:bodyPr>
          <a:lstStyle/>
          <a:p>
            <a:r>
              <a:rPr lang="en-US" sz="200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Adult food insecurity </a:t>
            </a:r>
            <a:r>
              <a:rPr lang="en-US" sz="2000" b="1">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in King County</a:t>
            </a:r>
          </a:p>
        </p:txBody>
      </p:sp>
      <p:cxnSp>
        <p:nvCxnSpPr>
          <p:cNvPr id="13" name="Straight Connector 12"/>
          <p:cNvCxnSpPr/>
          <p:nvPr/>
        </p:nvCxnSpPr>
        <p:spPr>
          <a:xfrm>
            <a:off x="0" y="631371"/>
            <a:ext cx="12192000" cy="0"/>
          </a:xfrm>
          <a:prstGeom prst="line">
            <a:avLst/>
          </a:prstGeom>
          <a:ln w="38100">
            <a:solidFill>
              <a:srgbClr val="B8DBE4"/>
            </a:solidFill>
          </a:ln>
        </p:spPr>
        <p:style>
          <a:lnRef idx="3">
            <a:schemeClr val="accent2"/>
          </a:lnRef>
          <a:fillRef idx="0">
            <a:schemeClr val="accent2"/>
          </a:fillRef>
          <a:effectRef idx="2">
            <a:schemeClr val="accent2"/>
          </a:effectRef>
          <a:fontRef idx="minor">
            <a:schemeClr val="tx1"/>
          </a:fontRef>
        </p:style>
      </p:cxnSp>
      <p:sp>
        <p:nvSpPr>
          <p:cNvPr id="3" name="TextBox 2"/>
          <p:cNvSpPr txBox="1"/>
          <p:nvPr/>
        </p:nvSpPr>
        <p:spPr>
          <a:xfrm>
            <a:off x="132907" y="1708534"/>
            <a:ext cx="3211032" cy="4708981"/>
          </a:xfrm>
          <a:prstGeom prst="rect">
            <a:avLst/>
          </a:prstGeom>
          <a:noFill/>
        </p:spPr>
        <p:txBody>
          <a:bodyPr wrap="square" lIns="91440" tIns="45720" rIns="91440" bIns="45720" rtlCol="0" anchor="t">
            <a:spAutoFit/>
          </a:bodyPr>
          <a:lstStyle/>
          <a:p>
            <a:pPr algn="ctr"/>
            <a:r>
              <a:rPr lang="en-US" sz="2000"/>
              <a:t>In King County, there are significant disparities in communities experiencing food insecurity.</a:t>
            </a:r>
          </a:p>
          <a:p>
            <a:pPr algn="ctr"/>
            <a:endParaRPr lang="en-US" sz="2000"/>
          </a:p>
          <a:p>
            <a:pPr algn="ctr"/>
            <a:endParaRPr lang="en-US" sz="2000">
              <a:cs typeface="Calibri"/>
            </a:endParaRPr>
          </a:p>
          <a:p>
            <a:pPr algn="ctr"/>
            <a:r>
              <a:rPr lang="en-US" sz="2000"/>
              <a:t>40% of Black and 35% of Hispanic adults experience food insecurity compared to 9% of white adults.</a:t>
            </a:r>
            <a:endParaRPr lang="en-US" sz="2000">
              <a:cs typeface="Calibri" panose="020F0502020204030204"/>
            </a:endParaRPr>
          </a:p>
          <a:p>
            <a:pPr algn="ctr"/>
            <a:endParaRPr lang="en-US" sz="2000"/>
          </a:p>
          <a:p>
            <a:pPr algn="ctr"/>
            <a:r>
              <a:rPr lang="en-US" sz="2000"/>
              <a:t>45% of households with income &lt;$15k experience food insecurity.</a:t>
            </a:r>
            <a:endParaRPr lang="en-US" sz="2000">
              <a:cs typeface="Calibri" panose="020F0502020204030204"/>
            </a:endParaRPr>
          </a:p>
          <a:p>
            <a:pPr algn="ctr"/>
            <a:endParaRPr lang="en-US" sz="2000"/>
          </a:p>
        </p:txBody>
      </p:sp>
      <p:pic>
        <p:nvPicPr>
          <p:cNvPr id="2" name="Picture 1">
            <a:extLst>
              <a:ext uri="{FF2B5EF4-FFF2-40B4-BE49-F238E27FC236}">
                <a16:creationId xmlns:a16="http://schemas.microsoft.com/office/drawing/2014/main" id="{249FD000-D5A7-4046-8F95-1F7A3A8FBABA}"/>
              </a:ext>
            </a:extLst>
          </p:cNvPr>
          <p:cNvPicPr>
            <a:picLocks noChangeAspect="1"/>
          </p:cNvPicPr>
          <p:nvPr/>
        </p:nvPicPr>
        <p:blipFill rotWithShape="1">
          <a:blip r:embed="rId3"/>
          <a:srcRect r="10942"/>
          <a:stretch/>
        </p:blipFill>
        <p:spPr>
          <a:xfrm>
            <a:off x="4114366" y="1403434"/>
            <a:ext cx="5881403" cy="5313050"/>
          </a:xfrm>
          <a:prstGeom prst="rect">
            <a:avLst/>
          </a:prstGeom>
        </p:spPr>
      </p:pic>
      <p:sp>
        <p:nvSpPr>
          <p:cNvPr id="8" name="TextBox 7">
            <a:extLst>
              <a:ext uri="{FF2B5EF4-FFF2-40B4-BE49-F238E27FC236}">
                <a16:creationId xmlns:a16="http://schemas.microsoft.com/office/drawing/2014/main" id="{B199272E-7B8C-4FF1-9BDD-171713F34E6C}"/>
              </a:ext>
            </a:extLst>
          </p:cNvPr>
          <p:cNvSpPr txBox="1"/>
          <p:nvPr/>
        </p:nvSpPr>
        <p:spPr>
          <a:xfrm>
            <a:off x="10225446" y="5905086"/>
            <a:ext cx="1966554" cy="954107"/>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AIAN = American Indian/Alaska Native</a:t>
            </a:r>
          </a:p>
          <a:p>
            <a:r>
              <a:rPr lang="en-US" sz="800" dirty="0">
                <a:latin typeface="Arial" panose="020B0604020202020204" pitchFamily="34" charset="0"/>
                <a:cs typeface="Arial" panose="020B0604020202020204" pitchFamily="34" charset="0"/>
              </a:rPr>
              <a:t>NHPI = Native Hawaiian/Pacific Islander</a:t>
            </a:r>
          </a:p>
          <a:p>
            <a:r>
              <a:rPr lang="en-US" sz="800" dirty="0">
                <a:latin typeface="Arial" panose="020B0604020202020204" pitchFamily="34" charset="0"/>
                <a:cs typeface="Arial" panose="020B0604020202020204" pitchFamily="34" charset="0"/>
              </a:rPr>
              <a:t>* = Significantly different from King County average</a:t>
            </a:r>
          </a:p>
          <a:p>
            <a:r>
              <a:rPr lang="en-US" sz="800" dirty="0">
                <a:latin typeface="Arial" panose="020B0604020202020204" pitchFamily="34" charset="0"/>
                <a:cs typeface="Arial" panose="020B0604020202020204" pitchFamily="34" charset="0"/>
              </a:rPr>
              <a:t>! = Interpret with caution: sample size is small so estimate is imprecise</a:t>
            </a:r>
          </a:p>
        </p:txBody>
      </p:sp>
      <p:sp>
        <p:nvSpPr>
          <p:cNvPr id="9" name="TextBox 8">
            <a:extLst>
              <a:ext uri="{FF2B5EF4-FFF2-40B4-BE49-F238E27FC236}">
                <a16:creationId xmlns:a16="http://schemas.microsoft.com/office/drawing/2014/main" id="{45551787-ADE5-4FC9-9460-682F7CA7A4D8}"/>
              </a:ext>
            </a:extLst>
          </p:cNvPr>
          <p:cNvSpPr txBox="1"/>
          <p:nvPr/>
        </p:nvSpPr>
        <p:spPr>
          <a:xfrm>
            <a:off x="2556891" y="992981"/>
            <a:ext cx="9426561" cy="353943"/>
          </a:xfrm>
          <a:prstGeom prst="rect">
            <a:avLst/>
          </a:prstGeom>
          <a:noFill/>
        </p:spPr>
        <p:txBody>
          <a:bodyPr wrap="square" rtlCol="0">
            <a:spAutoFit/>
          </a:bodyPr>
          <a:lstStyle/>
          <a:p>
            <a:pPr algn="ctr"/>
            <a:r>
              <a:rPr lang="en-US" sz="1700" b="1" dirty="0"/>
              <a:t>Food insecurity (adults) , King County (average: 2018)</a:t>
            </a:r>
          </a:p>
        </p:txBody>
      </p:sp>
    </p:spTree>
    <p:extLst>
      <p:ext uri="{BB962C8B-B14F-4D97-AF65-F5344CB8AC3E}">
        <p14:creationId xmlns:p14="http://schemas.microsoft.com/office/powerpoint/2010/main" val="268879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3686" y="722610"/>
            <a:ext cx="738681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2000" b="1">
                <a:solidFill>
                  <a:prstClr val="black"/>
                </a:solidFill>
                <a:ea typeface="Cambria" panose="02040503050406030204" pitchFamily="18" charset="0"/>
                <a:cs typeface="Calibri" panose="020F0502020204030204" pitchFamily="34" charset="0"/>
              </a:rPr>
              <a:t>Systemic disadvantages and racism throughout the lifespan lead to chronic stress that adversely affects the health of Black communities and communities of color. </a:t>
            </a:r>
          </a:p>
        </p:txBody>
      </p:sp>
      <p:grpSp>
        <p:nvGrpSpPr>
          <p:cNvPr id="4" name="Group 3"/>
          <p:cNvGrpSpPr/>
          <p:nvPr/>
        </p:nvGrpSpPr>
        <p:grpSpPr>
          <a:xfrm>
            <a:off x="7740502" y="697678"/>
            <a:ext cx="4274564" cy="5205459"/>
            <a:chOff x="7667572" y="822467"/>
            <a:chExt cx="4219905" cy="5878589"/>
          </a:xfrm>
        </p:grpSpPr>
        <p:pic>
          <p:nvPicPr>
            <p:cNvPr id="7" name="Picture 2" descr="Curve winding roadway background Free Vector">
              <a:extLst>
                <a:ext uri="{FF2B5EF4-FFF2-40B4-BE49-F238E27FC236}">
                  <a16:creationId xmlns:a16="http://schemas.microsoft.com/office/drawing/2014/main" id="{086BF520-1C57-45CB-826F-979AD08B9C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723" r="2406"/>
            <a:stretch/>
          </p:blipFill>
          <p:spPr bwMode="auto">
            <a:xfrm>
              <a:off x="7667573" y="822467"/>
              <a:ext cx="4219904" cy="54477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A705F23-DEAA-4445-B032-163499D5FBA6}"/>
                </a:ext>
              </a:extLst>
            </p:cNvPr>
            <p:cNvSpPr txBox="1"/>
            <p:nvPr/>
          </p:nvSpPr>
          <p:spPr>
            <a:xfrm>
              <a:off x="7667572" y="6270169"/>
              <a:ext cx="4219904" cy="430887"/>
            </a:xfrm>
            <a:prstGeom prst="rect">
              <a:avLst/>
            </a:prstGeom>
            <a:solidFill>
              <a:schemeClr val="accent4"/>
            </a:solidFill>
            <a:ln>
              <a:solidFill>
                <a:schemeClr val="tx1"/>
              </a:solidFill>
            </a:ln>
          </p:spPr>
          <p:txBody>
            <a:bodyPr wrap="square" rtlCol="0">
              <a:spAutoFit/>
            </a:bodyPr>
            <a:lstStyle/>
            <a:p>
              <a:pPr algn="ctr"/>
              <a:r>
                <a:rPr lang="en-US" sz="2200"/>
                <a:t>Systemic racism, historical trauma </a:t>
              </a:r>
            </a:p>
          </p:txBody>
        </p:sp>
        <p:sp>
          <p:nvSpPr>
            <p:cNvPr id="9" name="TextBox 8">
              <a:extLst>
                <a:ext uri="{FF2B5EF4-FFF2-40B4-BE49-F238E27FC236}">
                  <a16:creationId xmlns:a16="http://schemas.microsoft.com/office/drawing/2014/main" id="{15555275-A0A4-461D-9050-20A8D00E9D59}"/>
                </a:ext>
              </a:extLst>
            </p:cNvPr>
            <p:cNvSpPr txBox="1"/>
            <p:nvPr/>
          </p:nvSpPr>
          <p:spPr>
            <a:xfrm>
              <a:off x="9173042" y="5820089"/>
              <a:ext cx="1130988" cy="430887"/>
            </a:xfrm>
            <a:prstGeom prst="rect">
              <a:avLst/>
            </a:prstGeom>
            <a:noFill/>
            <a:ln>
              <a:noFill/>
            </a:ln>
          </p:spPr>
          <p:txBody>
            <a:bodyPr wrap="square" rtlCol="0">
              <a:spAutoFit/>
            </a:bodyPr>
            <a:lstStyle/>
            <a:p>
              <a:pPr algn="ctr"/>
              <a:r>
                <a:rPr lang="en-US" sz="2200" b="1">
                  <a:solidFill>
                    <a:schemeClr val="bg1"/>
                  </a:solidFill>
                </a:rPr>
                <a:t>Infancy</a:t>
              </a:r>
            </a:p>
          </p:txBody>
        </p:sp>
        <p:sp>
          <p:nvSpPr>
            <p:cNvPr id="10" name="TextBox 9">
              <a:extLst>
                <a:ext uri="{FF2B5EF4-FFF2-40B4-BE49-F238E27FC236}">
                  <a16:creationId xmlns:a16="http://schemas.microsoft.com/office/drawing/2014/main" id="{2E13996F-14FE-4904-B90A-A10B489134F6}"/>
                </a:ext>
              </a:extLst>
            </p:cNvPr>
            <p:cNvSpPr txBox="1"/>
            <p:nvPr/>
          </p:nvSpPr>
          <p:spPr>
            <a:xfrm>
              <a:off x="8341213" y="5110442"/>
              <a:ext cx="2234496" cy="430887"/>
            </a:xfrm>
            <a:prstGeom prst="rect">
              <a:avLst/>
            </a:prstGeom>
            <a:noFill/>
            <a:ln>
              <a:noFill/>
            </a:ln>
          </p:spPr>
          <p:txBody>
            <a:bodyPr wrap="square" rtlCol="0">
              <a:spAutoFit/>
            </a:bodyPr>
            <a:lstStyle/>
            <a:p>
              <a:pPr algn="ctr"/>
              <a:r>
                <a:rPr lang="en-US" sz="2200" b="1">
                  <a:solidFill>
                    <a:schemeClr val="bg1"/>
                  </a:solidFill>
                </a:rPr>
                <a:t>Food insecurity</a:t>
              </a:r>
            </a:p>
          </p:txBody>
        </p:sp>
        <p:sp>
          <p:nvSpPr>
            <p:cNvPr id="12" name="TextBox 11">
              <a:extLst>
                <a:ext uri="{FF2B5EF4-FFF2-40B4-BE49-F238E27FC236}">
                  <a16:creationId xmlns:a16="http://schemas.microsoft.com/office/drawing/2014/main" id="{E3D1E51E-FA75-42D9-9BA0-501477F0693C}"/>
                </a:ext>
              </a:extLst>
            </p:cNvPr>
            <p:cNvSpPr txBox="1"/>
            <p:nvPr/>
          </p:nvSpPr>
          <p:spPr>
            <a:xfrm>
              <a:off x="9034214" y="3853007"/>
              <a:ext cx="1541495" cy="430887"/>
            </a:xfrm>
            <a:prstGeom prst="rect">
              <a:avLst/>
            </a:prstGeom>
            <a:noFill/>
            <a:ln>
              <a:noFill/>
            </a:ln>
          </p:spPr>
          <p:txBody>
            <a:bodyPr wrap="square" rtlCol="0">
              <a:spAutoFit/>
            </a:bodyPr>
            <a:lstStyle/>
            <a:p>
              <a:pPr algn="ctr"/>
              <a:r>
                <a:rPr lang="en-US" sz="2200" b="1">
                  <a:solidFill>
                    <a:schemeClr val="bg1"/>
                  </a:solidFill>
                </a:rPr>
                <a:t>Healthcare</a:t>
              </a:r>
            </a:p>
          </p:txBody>
        </p:sp>
        <p:sp>
          <p:nvSpPr>
            <p:cNvPr id="13" name="TextBox 12">
              <a:extLst>
                <a:ext uri="{FF2B5EF4-FFF2-40B4-BE49-F238E27FC236}">
                  <a16:creationId xmlns:a16="http://schemas.microsoft.com/office/drawing/2014/main" id="{617992A2-B95D-446E-8C46-CF6625455EBF}"/>
                </a:ext>
              </a:extLst>
            </p:cNvPr>
            <p:cNvSpPr txBox="1"/>
            <p:nvPr/>
          </p:nvSpPr>
          <p:spPr>
            <a:xfrm>
              <a:off x="8762535" y="4498192"/>
              <a:ext cx="1541495" cy="430887"/>
            </a:xfrm>
            <a:prstGeom prst="rect">
              <a:avLst/>
            </a:prstGeom>
            <a:noFill/>
            <a:ln>
              <a:noFill/>
            </a:ln>
          </p:spPr>
          <p:txBody>
            <a:bodyPr wrap="square" rtlCol="0">
              <a:spAutoFit/>
            </a:bodyPr>
            <a:lstStyle/>
            <a:p>
              <a:pPr algn="ctr"/>
              <a:r>
                <a:rPr lang="en-US" sz="2200" b="1">
                  <a:solidFill>
                    <a:schemeClr val="bg1"/>
                  </a:solidFill>
                </a:rPr>
                <a:t>Education</a:t>
              </a:r>
            </a:p>
          </p:txBody>
        </p:sp>
        <p:sp>
          <p:nvSpPr>
            <p:cNvPr id="14" name="TextBox 13">
              <a:extLst>
                <a:ext uri="{FF2B5EF4-FFF2-40B4-BE49-F238E27FC236}">
                  <a16:creationId xmlns:a16="http://schemas.microsoft.com/office/drawing/2014/main" id="{9D5DCAC4-B1D5-4758-9EEB-C46D09280201}"/>
                </a:ext>
              </a:extLst>
            </p:cNvPr>
            <p:cNvSpPr txBox="1"/>
            <p:nvPr/>
          </p:nvSpPr>
          <p:spPr>
            <a:xfrm>
              <a:off x="9772737" y="2111633"/>
              <a:ext cx="1801823" cy="430887"/>
            </a:xfrm>
            <a:prstGeom prst="rect">
              <a:avLst/>
            </a:prstGeom>
            <a:noFill/>
            <a:ln>
              <a:noFill/>
            </a:ln>
          </p:spPr>
          <p:txBody>
            <a:bodyPr wrap="square" rtlCol="0">
              <a:spAutoFit/>
            </a:bodyPr>
            <a:lstStyle/>
            <a:p>
              <a:pPr algn="ctr"/>
              <a:r>
                <a:rPr lang="en-US" sz="2200" b="1">
                  <a:solidFill>
                    <a:schemeClr val="bg1"/>
                  </a:solidFill>
                </a:rPr>
                <a:t>Employment</a:t>
              </a:r>
            </a:p>
          </p:txBody>
        </p:sp>
        <p:sp>
          <p:nvSpPr>
            <p:cNvPr id="17" name="TextBox 16">
              <a:extLst>
                <a:ext uri="{FF2B5EF4-FFF2-40B4-BE49-F238E27FC236}">
                  <a16:creationId xmlns:a16="http://schemas.microsoft.com/office/drawing/2014/main" id="{D735B195-4C50-454C-9711-9C58C412121F}"/>
                </a:ext>
              </a:extLst>
            </p:cNvPr>
            <p:cNvSpPr txBox="1"/>
            <p:nvPr/>
          </p:nvSpPr>
          <p:spPr>
            <a:xfrm>
              <a:off x="9328295" y="3271360"/>
              <a:ext cx="1801823" cy="430887"/>
            </a:xfrm>
            <a:prstGeom prst="rect">
              <a:avLst/>
            </a:prstGeom>
            <a:noFill/>
            <a:ln>
              <a:noFill/>
            </a:ln>
          </p:spPr>
          <p:txBody>
            <a:bodyPr wrap="square" rtlCol="0">
              <a:spAutoFit/>
            </a:bodyPr>
            <a:lstStyle/>
            <a:p>
              <a:pPr algn="ctr"/>
              <a:r>
                <a:rPr lang="en-US" sz="2200" b="1">
                  <a:solidFill>
                    <a:schemeClr val="bg1"/>
                  </a:solidFill>
                </a:rPr>
                <a:t>Income</a:t>
              </a:r>
            </a:p>
          </p:txBody>
        </p:sp>
        <p:sp>
          <p:nvSpPr>
            <p:cNvPr id="20" name="TextBox 19">
              <a:extLst>
                <a:ext uri="{FF2B5EF4-FFF2-40B4-BE49-F238E27FC236}">
                  <a16:creationId xmlns:a16="http://schemas.microsoft.com/office/drawing/2014/main" id="{3E7E06D1-1ACB-41D2-A0DF-E98EE6AD00A8}"/>
                </a:ext>
              </a:extLst>
            </p:cNvPr>
            <p:cNvSpPr txBox="1"/>
            <p:nvPr/>
          </p:nvSpPr>
          <p:spPr>
            <a:xfrm>
              <a:off x="9962012" y="2696011"/>
              <a:ext cx="1227394" cy="430887"/>
            </a:xfrm>
            <a:prstGeom prst="rect">
              <a:avLst/>
            </a:prstGeom>
            <a:noFill/>
            <a:ln>
              <a:noFill/>
            </a:ln>
          </p:spPr>
          <p:txBody>
            <a:bodyPr wrap="square" rtlCol="0">
              <a:spAutoFit/>
            </a:bodyPr>
            <a:lstStyle/>
            <a:p>
              <a:pPr algn="ctr"/>
              <a:r>
                <a:rPr lang="en-US" sz="2200" b="1">
                  <a:solidFill>
                    <a:schemeClr val="bg1"/>
                  </a:solidFill>
                </a:rPr>
                <a:t>Housing</a:t>
              </a:r>
            </a:p>
          </p:txBody>
        </p:sp>
        <p:sp>
          <p:nvSpPr>
            <p:cNvPr id="21" name="TextBox 20">
              <a:extLst>
                <a:ext uri="{FF2B5EF4-FFF2-40B4-BE49-F238E27FC236}">
                  <a16:creationId xmlns:a16="http://schemas.microsoft.com/office/drawing/2014/main" id="{9E3F51A0-F751-4070-AE4F-7DD047E0E208}"/>
                </a:ext>
              </a:extLst>
            </p:cNvPr>
            <p:cNvSpPr txBox="1"/>
            <p:nvPr/>
          </p:nvSpPr>
          <p:spPr>
            <a:xfrm>
              <a:off x="8678209" y="1034996"/>
              <a:ext cx="2253505" cy="486606"/>
            </a:xfrm>
            <a:prstGeom prst="rect">
              <a:avLst/>
            </a:prstGeom>
            <a:noFill/>
            <a:ln>
              <a:noFill/>
            </a:ln>
          </p:spPr>
          <p:txBody>
            <a:bodyPr wrap="square" rtlCol="0">
              <a:spAutoFit/>
            </a:bodyPr>
            <a:lstStyle/>
            <a:p>
              <a:pPr algn="ctr"/>
              <a:r>
                <a:rPr lang="en-US" sz="2200" b="1">
                  <a:solidFill>
                    <a:schemeClr val="bg1"/>
                  </a:solidFill>
                </a:rPr>
                <a:t>Life expectancy</a:t>
              </a:r>
            </a:p>
          </p:txBody>
        </p:sp>
        <p:sp>
          <p:nvSpPr>
            <p:cNvPr id="22" name="TextBox 21">
              <a:extLst>
                <a:ext uri="{FF2B5EF4-FFF2-40B4-BE49-F238E27FC236}">
                  <a16:creationId xmlns:a16="http://schemas.microsoft.com/office/drawing/2014/main" id="{549B8EDB-E1C9-4338-A141-1390DF549CF7}"/>
                </a:ext>
              </a:extLst>
            </p:cNvPr>
            <p:cNvSpPr txBox="1"/>
            <p:nvPr/>
          </p:nvSpPr>
          <p:spPr>
            <a:xfrm>
              <a:off x="8954357" y="1594281"/>
              <a:ext cx="2015310" cy="430887"/>
            </a:xfrm>
            <a:prstGeom prst="rect">
              <a:avLst/>
            </a:prstGeom>
            <a:noFill/>
            <a:ln>
              <a:noFill/>
            </a:ln>
          </p:spPr>
          <p:txBody>
            <a:bodyPr wrap="square" rtlCol="0">
              <a:spAutoFit/>
            </a:bodyPr>
            <a:lstStyle/>
            <a:p>
              <a:pPr algn="ctr"/>
              <a:r>
                <a:rPr lang="en-US" sz="2200" b="1">
                  <a:solidFill>
                    <a:schemeClr val="bg1"/>
                  </a:solidFill>
                </a:rPr>
                <a:t>Environment</a:t>
              </a:r>
            </a:p>
          </p:txBody>
        </p:sp>
      </p:grpSp>
      <p:sp>
        <p:nvSpPr>
          <p:cNvPr id="23" name="TextBox 22">
            <a:extLst>
              <a:ext uri="{FF2B5EF4-FFF2-40B4-BE49-F238E27FC236}">
                <a16:creationId xmlns:a16="http://schemas.microsoft.com/office/drawing/2014/main" id="{96E71241-26DC-40B3-8E69-7B845E3B8E7D}"/>
              </a:ext>
            </a:extLst>
          </p:cNvPr>
          <p:cNvSpPr txBox="1"/>
          <p:nvPr/>
        </p:nvSpPr>
        <p:spPr>
          <a:xfrm>
            <a:off x="76200" y="141516"/>
            <a:ext cx="11789229" cy="400110"/>
          </a:xfrm>
          <a:prstGeom prst="rect">
            <a:avLst/>
          </a:prstGeom>
          <a:noFill/>
        </p:spPr>
        <p:txBody>
          <a:bodyPr wrap="square" rtlCol="0">
            <a:spAutoFit/>
          </a:bodyPr>
          <a:lstStyle/>
          <a:p>
            <a:r>
              <a:rPr lang="en-US" sz="200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Lifetime adversity and chronic stress</a:t>
            </a:r>
          </a:p>
        </p:txBody>
      </p:sp>
      <p:cxnSp>
        <p:nvCxnSpPr>
          <p:cNvPr id="24" name="Straight Connector 23">
            <a:extLst>
              <a:ext uri="{FF2B5EF4-FFF2-40B4-BE49-F238E27FC236}">
                <a16:creationId xmlns:a16="http://schemas.microsoft.com/office/drawing/2014/main" id="{8233AF6E-7E6E-47E0-BF73-8AB1240D7621}"/>
              </a:ext>
            </a:extLst>
          </p:cNvPr>
          <p:cNvCxnSpPr/>
          <p:nvPr/>
        </p:nvCxnSpPr>
        <p:spPr>
          <a:xfrm>
            <a:off x="0" y="631371"/>
            <a:ext cx="12192000" cy="0"/>
          </a:xfrm>
          <a:prstGeom prst="line">
            <a:avLst/>
          </a:prstGeom>
          <a:ln w="38100">
            <a:solidFill>
              <a:srgbClr val="B8DBE4"/>
            </a:solidFill>
          </a:ln>
        </p:spPr>
        <p:style>
          <a:lnRef idx="3">
            <a:schemeClr val="accent2"/>
          </a:lnRef>
          <a:fillRef idx="0">
            <a:schemeClr val="accent2"/>
          </a:fillRef>
          <a:effectRef idx="2">
            <a:schemeClr val="accent2"/>
          </a:effectRef>
          <a:fontRef idx="minor">
            <a:schemeClr val="tx1"/>
          </a:fontRef>
        </p:style>
      </p:cxnSp>
      <p:sp>
        <p:nvSpPr>
          <p:cNvPr id="18" name="Rectangle 17">
            <a:extLst>
              <a:ext uri="{FF2B5EF4-FFF2-40B4-BE49-F238E27FC236}">
                <a16:creationId xmlns:a16="http://schemas.microsoft.com/office/drawing/2014/main" id="{1EC8344B-AADB-4C64-BF4C-210AA1F76C26}"/>
              </a:ext>
            </a:extLst>
          </p:cNvPr>
          <p:cNvSpPr/>
          <p:nvPr/>
        </p:nvSpPr>
        <p:spPr>
          <a:xfrm>
            <a:off x="0" y="6285080"/>
            <a:ext cx="12192000" cy="5228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32C8480-CA3A-4870-AC21-AAB4779F7D42}"/>
              </a:ext>
            </a:extLst>
          </p:cNvPr>
          <p:cNvSpPr txBox="1"/>
          <p:nvPr/>
        </p:nvSpPr>
        <p:spPr>
          <a:xfrm>
            <a:off x="142807" y="5960289"/>
            <a:ext cx="8706841" cy="292388"/>
          </a:xfrm>
          <a:prstGeom prst="rect">
            <a:avLst/>
          </a:prstGeom>
          <a:noFill/>
        </p:spPr>
        <p:txBody>
          <a:bodyPr wrap="square" rtlCol="0">
            <a:spAutoFit/>
          </a:bodyPr>
          <a:lstStyle/>
          <a:p>
            <a:r>
              <a:rPr lang="en-US" sz="1300" b="1" dirty="0"/>
              <a:t>The Race Gap in King County: [this webpage is in English] </a:t>
            </a:r>
            <a:r>
              <a:rPr lang="en-US" sz="1300" b="1" dirty="0">
                <a:hlinkClick r:id="rId4"/>
              </a:rPr>
              <a:t>https://kingcounty.gov/depts/health/data/race-gaps.aspx</a:t>
            </a:r>
            <a:endParaRPr lang="en-US" sz="1300" b="1" dirty="0"/>
          </a:p>
        </p:txBody>
      </p:sp>
      <p:sp>
        <p:nvSpPr>
          <p:cNvPr id="11" name="TextBox 10">
            <a:extLst>
              <a:ext uri="{FF2B5EF4-FFF2-40B4-BE49-F238E27FC236}">
                <a16:creationId xmlns:a16="http://schemas.microsoft.com/office/drawing/2014/main" id="{ABE1DDA3-A079-44FC-B7C2-CA39D7B5318A}"/>
              </a:ext>
            </a:extLst>
          </p:cNvPr>
          <p:cNvSpPr txBox="1"/>
          <p:nvPr/>
        </p:nvSpPr>
        <p:spPr>
          <a:xfrm>
            <a:off x="142807" y="6387965"/>
            <a:ext cx="12468447" cy="553998"/>
          </a:xfrm>
          <a:prstGeom prst="rect">
            <a:avLst/>
          </a:prstGeom>
          <a:noFill/>
        </p:spPr>
        <p:txBody>
          <a:bodyPr wrap="square" rtlCol="0">
            <a:spAutoFit/>
          </a:bodyPr>
          <a:lstStyle/>
          <a:p>
            <a:r>
              <a:rPr lang="en-US" sz="1500"/>
              <a:t>Racism as a Public Health Crisis in King County: </a:t>
            </a:r>
            <a:r>
              <a:rPr lang="en-US" sz="1500">
                <a:hlinkClick r:id="rId5"/>
              </a:rPr>
              <a:t>https://www.kingcounty.gov/elected/executive/constantine/initiatives/racism-public-health-crisis.aspx</a:t>
            </a:r>
            <a:endParaRPr lang="en-US" sz="1500"/>
          </a:p>
          <a:p>
            <a:r>
              <a:rPr lang="en-US" sz="1500"/>
              <a:t> </a:t>
            </a:r>
          </a:p>
        </p:txBody>
      </p:sp>
      <p:sp>
        <p:nvSpPr>
          <p:cNvPr id="5" name="Rectangle 4">
            <a:extLst>
              <a:ext uri="{FF2B5EF4-FFF2-40B4-BE49-F238E27FC236}">
                <a16:creationId xmlns:a16="http://schemas.microsoft.com/office/drawing/2014/main" id="{22116F5A-5C04-4076-85ED-784E1C2C6DBF}"/>
              </a:ext>
            </a:extLst>
          </p:cNvPr>
          <p:cNvSpPr/>
          <p:nvPr/>
        </p:nvSpPr>
        <p:spPr>
          <a:xfrm>
            <a:off x="142807" y="1730963"/>
            <a:ext cx="7512892" cy="4324261"/>
          </a:xfrm>
          <a:prstGeom prst="rect">
            <a:avLst/>
          </a:prstGeom>
        </p:spPr>
        <p:txBody>
          <a:bodyPr wrap="square">
            <a:spAutoFit/>
          </a:bodyPr>
          <a:lstStyle/>
          <a:p>
            <a:r>
              <a:rPr lang="en-US" sz="1350" b="1" dirty="0"/>
              <a:t>The Race Gap in King County: Racism as a Public Health Crisis</a:t>
            </a:r>
          </a:p>
          <a:p>
            <a:endParaRPr lang="en-US" sz="1250" b="1" dirty="0">
              <a:solidFill>
                <a:srgbClr val="264C5D"/>
              </a:solidFill>
            </a:endParaRPr>
          </a:p>
          <a:p>
            <a:r>
              <a:rPr lang="en-US" sz="1250" dirty="0">
                <a:solidFill>
                  <a:srgbClr val="23221F"/>
                </a:solidFill>
              </a:rPr>
              <a:t>Many present day policies and practices continue to build upon and support systems that favor the health and economic prosperity of White individuals at the expense of Black individuals. The effects of systemic racism and chronic stress accumulate over a lifetime for Black individuals and results from generational as well as lifetime experiences of racial discrimination. The data in this presentation provides snapshots across the lifespan to highlight the disproportionate impact of how racial discrimination and systematically oppressive policies and practices continue to have local impacts in the lives of Black residents compared to White residents in King County.</a:t>
            </a:r>
          </a:p>
          <a:p>
            <a:endParaRPr lang="en-US" sz="1250" dirty="0">
              <a:solidFill>
                <a:srgbClr val="23221F"/>
              </a:solidFill>
            </a:endParaRPr>
          </a:p>
          <a:p>
            <a:pPr>
              <a:buFont typeface="Arial" panose="020B0604020202020204" pitchFamily="34" charset="0"/>
              <a:buChar char="•"/>
            </a:pPr>
            <a:r>
              <a:rPr lang="en-US" sz="1250" b="1" dirty="0">
                <a:solidFill>
                  <a:srgbClr val="3C7893"/>
                </a:solidFill>
                <a:hlinkClick r:id="rId6"/>
              </a:rPr>
              <a:t>Download the data presentation</a:t>
            </a:r>
            <a:r>
              <a:rPr lang="en-US" sz="1250" dirty="0">
                <a:solidFill>
                  <a:srgbClr val="23221F"/>
                </a:solidFill>
              </a:rPr>
              <a:t> (PDF)</a:t>
            </a:r>
          </a:p>
          <a:p>
            <a:br>
              <a:rPr lang="en-US" sz="1250" dirty="0">
                <a:solidFill>
                  <a:srgbClr val="23221F"/>
                </a:solidFill>
              </a:rPr>
            </a:br>
            <a:r>
              <a:rPr lang="en-US" sz="1250" dirty="0">
                <a:solidFill>
                  <a:srgbClr val="23221F"/>
                </a:solidFill>
              </a:rPr>
              <a:t>If you are interested in incorporating content from this PDF presentation into a PowerPoint, we recommend using a screenshot of the relevant PDF page(s) and copying those into your slide deck. This will maintain all of the formatting, data, and content included in the PDF presentation.</a:t>
            </a:r>
          </a:p>
          <a:p>
            <a:r>
              <a:rPr lang="en-US" sz="1250" dirty="0">
                <a:solidFill>
                  <a:srgbClr val="23221F"/>
                </a:solidFill>
              </a:rPr>
              <a:t>Public Health – Seattle &amp; King County is committed to working in stronger and better-resourced partnerships with community organizations and leaders to disrupt and dismantle racism. We recognize that both historically and currently, King County has been complicit in maintaining and perpetuating structural racism, and that as an institution we must be a vital player in dismantling oppressive systems that are grounded in white supremacy. This data serves as a foundation to build upon and invest resources, programs, and policies as we continue our journey towards transformation.</a:t>
            </a:r>
          </a:p>
          <a:p>
            <a:endParaRPr lang="en-US" sz="1250" dirty="0">
              <a:solidFill>
                <a:srgbClr val="23221F"/>
              </a:solidFill>
            </a:endParaRPr>
          </a:p>
        </p:txBody>
      </p:sp>
    </p:spTree>
    <p:extLst>
      <p:ext uri="{BB962C8B-B14F-4D97-AF65-F5344CB8AC3E}">
        <p14:creationId xmlns:p14="http://schemas.microsoft.com/office/powerpoint/2010/main" val="125371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31371"/>
            <a:ext cx="12192000" cy="0"/>
          </a:xfrm>
          <a:prstGeom prst="line">
            <a:avLst/>
          </a:prstGeom>
          <a:ln w="38100">
            <a:solidFill>
              <a:srgbClr val="B8DBE4"/>
            </a:solidFill>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76200" y="141516"/>
            <a:ext cx="11789229" cy="400110"/>
          </a:xfrm>
          <a:prstGeom prst="rect">
            <a:avLst/>
          </a:prstGeom>
          <a:noFill/>
        </p:spPr>
        <p:txBody>
          <a:bodyPr wrap="square" rtlCol="0">
            <a:spAutoFit/>
          </a:bodyPr>
          <a:lstStyle/>
          <a:p>
            <a:r>
              <a:rPr lang="en-US" sz="200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Agenda</a:t>
            </a:r>
          </a:p>
        </p:txBody>
      </p:sp>
      <p:sp>
        <p:nvSpPr>
          <p:cNvPr id="14" name="TextBox 13"/>
          <p:cNvSpPr txBox="1"/>
          <p:nvPr/>
        </p:nvSpPr>
        <p:spPr>
          <a:xfrm>
            <a:off x="1759170" y="2164167"/>
            <a:ext cx="10432830" cy="553998"/>
          </a:xfrm>
          <a:prstGeom prst="rect">
            <a:avLst/>
          </a:prstGeom>
          <a:noFill/>
        </p:spPr>
        <p:txBody>
          <a:bodyPr wrap="square" rtlCol="0">
            <a:spAutoFit/>
          </a:bodyPr>
          <a:lstStyle/>
          <a:p>
            <a:r>
              <a:rPr lang="en-US" sz="3000"/>
              <a:t>King County’s demographics &amp; languages</a:t>
            </a:r>
          </a:p>
        </p:txBody>
      </p:sp>
      <p:pic>
        <p:nvPicPr>
          <p:cNvPr id="13" name="Picture 12"/>
          <p:cNvPicPr>
            <a:picLocks noChangeAspect="1"/>
          </p:cNvPicPr>
          <p:nvPr/>
        </p:nvPicPr>
        <p:blipFill>
          <a:blip r:embed="rId3">
            <a:clrChange>
              <a:clrFrom>
                <a:srgbClr val="FAFAFA"/>
              </a:clrFrom>
              <a:clrTo>
                <a:srgbClr val="FAFAFA">
                  <a:alpha val="0"/>
                </a:srgbClr>
              </a:clrTo>
            </a:clrChange>
            <a:duotone>
              <a:schemeClr val="accent3">
                <a:shade val="45000"/>
                <a:satMod val="135000"/>
              </a:schemeClr>
              <a:prstClr val="white"/>
            </a:duotone>
          </a:blip>
          <a:stretch>
            <a:fillRect/>
          </a:stretch>
        </p:blipFill>
        <p:spPr>
          <a:xfrm>
            <a:off x="623667" y="2242144"/>
            <a:ext cx="859896" cy="554365"/>
          </a:xfrm>
          <a:prstGeom prst="rect">
            <a:avLst/>
          </a:prstGeom>
        </p:spPr>
      </p:pic>
      <p:pic>
        <p:nvPicPr>
          <p:cNvPr id="19" name="Picture 18"/>
          <p:cNvPicPr>
            <a:picLocks noChangeAspect="1"/>
          </p:cNvPicPr>
          <p:nvPr/>
        </p:nvPicPr>
        <p:blipFill>
          <a:blip r:embed="rId4">
            <a:clrChange>
              <a:clrFrom>
                <a:srgbClr val="FAFAFA"/>
              </a:clrFrom>
              <a:clrTo>
                <a:srgbClr val="FAFAFA">
                  <a:alpha val="0"/>
                </a:srgbClr>
              </a:clrTo>
            </a:clrChange>
            <a:duotone>
              <a:schemeClr val="accent3">
                <a:shade val="45000"/>
                <a:satMod val="135000"/>
              </a:schemeClr>
              <a:prstClr val="white"/>
            </a:duotone>
          </a:blip>
          <a:stretch>
            <a:fillRect/>
          </a:stretch>
        </p:blipFill>
        <p:spPr>
          <a:xfrm>
            <a:off x="623667" y="3317559"/>
            <a:ext cx="1000632" cy="812570"/>
          </a:xfrm>
          <a:prstGeom prst="rect">
            <a:avLst/>
          </a:prstGeom>
        </p:spPr>
      </p:pic>
      <p:sp>
        <p:nvSpPr>
          <p:cNvPr id="20" name="TextBox 19"/>
          <p:cNvSpPr txBox="1"/>
          <p:nvPr/>
        </p:nvSpPr>
        <p:spPr>
          <a:xfrm>
            <a:off x="1759170" y="3159470"/>
            <a:ext cx="10432830" cy="1477328"/>
          </a:xfrm>
          <a:prstGeom prst="rect">
            <a:avLst/>
          </a:prstGeom>
          <a:noFill/>
        </p:spPr>
        <p:txBody>
          <a:bodyPr wrap="square" rtlCol="0">
            <a:spAutoFit/>
          </a:bodyPr>
          <a:lstStyle/>
          <a:p>
            <a:r>
              <a:rPr lang="en-US" sz="3000"/>
              <a:t>What’s getting better?  </a:t>
            </a:r>
          </a:p>
          <a:p>
            <a:r>
              <a:rPr lang="en-US" sz="3000"/>
              <a:t>What is failing to improve or getting worse?</a:t>
            </a:r>
          </a:p>
          <a:p>
            <a:endParaRPr lang="en-US" sz="3000"/>
          </a:p>
        </p:txBody>
      </p:sp>
      <p:pic>
        <p:nvPicPr>
          <p:cNvPr id="21" name="Picture 20"/>
          <p:cNvPicPr>
            <a:picLocks noChangeAspect="1"/>
          </p:cNvPicPr>
          <p:nvPr/>
        </p:nvPicPr>
        <p:blipFill>
          <a:blip r:embed="rId5">
            <a:clrChange>
              <a:clrFrom>
                <a:srgbClr val="FAFAFA"/>
              </a:clrFrom>
              <a:clrTo>
                <a:srgbClr val="FAFAFA">
                  <a:alpha val="0"/>
                </a:srgbClr>
              </a:clrTo>
            </a:clrChange>
            <a:duotone>
              <a:schemeClr val="accent3">
                <a:shade val="45000"/>
                <a:satMod val="135000"/>
              </a:schemeClr>
              <a:prstClr val="white"/>
            </a:duotone>
          </a:blip>
          <a:stretch>
            <a:fillRect/>
          </a:stretch>
        </p:blipFill>
        <p:spPr>
          <a:xfrm>
            <a:off x="638157" y="4379210"/>
            <a:ext cx="986142" cy="915463"/>
          </a:xfrm>
          <a:prstGeom prst="rect">
            <a:avLst/>
          </a:prstGeom>
        </p:spPr>
      </p:pic>
      <p:sp>
        <p:nvSpPr>
          <p:cNvPr id="22" name="TextBox 21"/>
          <p:cNvSpPr txBox="1"/>
          <p:nvPr/>
        </p:nvSpPr>
        <p:spPr>
          <a:xfrm>
            <a:off x="1759170" y="4482765"/>
            <a:ext cx="10432830" cy="2492990"/>
          </a:xfrm>
          <a:prstGeom prst="rect">
            <a:avLst/>
          </a:prstGeom>
          <a:noFill/>
        </p:spPr>
        <p:txBody>
          <a:bodyPr wrap="square" rtlCol="0">
            <a:spAutoFit/>
          </a:bodyPr>
          <a:lstStyle/>
          <a:p>
            <a:r>
              <a:rPr lang="en-US" sz="3000"/>
              <a:t>A snapshot of social &amp; health King County</a:t>
            </a:r>
          </a:p>
          <a:p>
            <a:pPr marL="285750" indent="-285750">
              <a:buFont typeface="Arial" panose="020B0604020202020204" pitchFamily="34" charset="0"/>
              <a:buChar char="•"/>
            </a:pPr>
            <a:r>
              <a:rPr lang="en-US"/>
              <a:t>Community priorities</a:t>
            </a:r>
          </a:p>
          <a:p>
            <a:pPr marL="285750" indent="-285750">
              <a:buFont typeface="Arial" panose="020B0604020202020204" pitchFamily="34" charset="0"/>
              <a:buChar char="•"/>
            </a:pPr>
            <a:r>
              <a:rPr lang="en-US"/>
              <a:t>Life expectancy</a:t>
            </a:r>
          </a:p>
          <a:p>
            <a:pPr marL="285750" indent="-285750">
              <a:buFont typeface="Arial" panose="020B0604020202020204" pitchFamily="34" charset="0"/>
              <a:buChar char="•"/>
            </a:pPr>
            <a:r>
              <a:rPr lang="en-US"/>
              <a:t>Current e-cig or vape pen use</a:t>
            </a:r>
          </a:p>
          <a:p>
            <a:pPr marL="285750" indent="-285750">
              <a:buFont typeface="Arial" panose="020B0604020202020204" pitchFamily="34" charset="0"/>
              <a:buChar char="•"/>
            </a:pPr>
            <a:r>
              <a:rPr lang="en-US"/>
              <a:t>Unintentional injury deaths</a:t>
            </a:r>
          </a:p>
          <a:p>
            <a:pPr marL="285750" indent="-285750">
              <a:buFont typeface="Arial" panose="020B0604020202020204" pitchFamily="34" charset="0"/>
              <a:buChar char="•"/>
            </a:pPr>
            <a:r>
              <a:rPr lang="en-US"/>
              <a:t>Mental health</a:t>
            </a:r>
          </a:p>
          <a:p>
            <a:pPr marL="285750" indent="-285750">
              <a:buFont typeface="Arial" panose="020B0604020202020204" pitchFamily="34" charset="0"/>
              <a:buChar char="•"/>
            </a:pPr>
            <a:r>
              <a:rPr lang="en-US"/>
              <a:t>Food insecurity</a:t>
            </a:r>
          </a:p>
          <a:p>
            <a:endParaRPr lang="en-US"/>
          </a:p>
        </p:txBody>
      </p:sp>
      <p:cxnSp>
        <p:nvCxnSpPr>
          <p:cNvPr id="27" name="Straight Connector 26"/>
          <p:cNvCxnSpPr/>
          <p:nvPr/>
        </p:nvCxnSpPr>
        <p:spPr>
          <a:xfrm>
            <a:off x="1624299" y="676832"/>
            <a:ext cx="0" cy="610580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CA6C57A-ECD6-48E3-B7B5-7DBD446C8621}"/>
              </a:ext>
            </a:extLst>
          </p:cNvPr>
          <p:cNvPicPr>
            <a:picLocks noChangeAspect="1"/>
          </p:cNvPicPr>
          <p:nvPr/>
        </p:nvPicPr>
        <p:blipFill rotWithShape="1">
          <a:blip r:embed="rId6" cstate="print">
            <a:duotone>
              <a:schemeClr val="accent3">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r="47647" b="16755"/>
          <a:stretch/>
        </p:blipFill>
        <p:spPr>
          <a:xfrm>
            <a:off x="722824" y="1011401"/>
            <a:ext cx="645941" cy="753201"/>
          </a:xfrm>
          <a:prstGeom prst="rect">
            <a:avLst/>
          </a:prstGeom>
        </p:spPr>
      </p:pic>
      <p:sp>
        <p:nvSpPr>
          <p:cNvPr id="17" name="TextBox 16">
            <a:extLst>
              <a:ext uri="{FF2B5EF4-FFF2-40B4-BE49-F238E27FC236}">
                <a16:creationId xmlns:a16="http://schemas.microsoft.com/office/drawing/2014/main" id="{44147097-B995-431C-9DA8-2A5CD9070D4C}"/>
              </a:ext>
            </a:extLst>
          </p:cNvPr>
          <p:cNvSpPr txBox="1"/>
          <p:nvPr/>
        </p:nvSpPr>
        <p:spPr>
          <a:xfrm>
            <a:off x="1759170" y="1057079"/>
            <a:ext cx="10432830" cy="553998"/>
          </a:xfrm>
          <a:prstGeom prst="rect">
            <a:avLst/>
          </a:prstGeom>
          <a:noFill/>
        </p:spPr>
        <p:txBody>
          <a:bodyPr wrap="square" rtlCol="0">
            <a:spAutoFit/>
          </a:bodyPr>
          <a:lstStyle/>
          <a:p>
            <a:r>
              <a:rPr lang="en-US" sz="3000"/>
              <a:t>COVID-19 &amp; areas to monitor in King County </a:t>
            </a:r>
          </a:p>
        </p:txBody>
      </p:sp>
    </p:spTree>
    <p:extLst>
      <p:ext uri="{BB962C8B-B14F-4D97-AF65-F5344CB8AC3E}">
        <p14:creationId xmlns:p14="http://schemas.microsoft.com/office/powerpoint/2010/main" val="384210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726078" y="631372"/>
            <a:ext cx="45719" cy="6226628"/>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6200" y="141516"/>
            <a:ext cx="11789229" cy="400110"/>
          </a:xfrm>
          <a:prstGeom prst="rect">
            <a:avLst/>
          </a:prstGeom>
          <a:noFill/>
        </p:spPr>
        <p:txBody>
          <a:bodyPr wrap="square" rtlCol="0">
            <a:spAutoFit/>
          </a:bodyPr>
          <a:lstStyle/>
          <a:p>
            <a:r>
              <a:rPr lang="en-US" sz="200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About: King County Hospitals for a Healthier Community (HHC) collaborative </a:t>
            </a:r>
          </a:p>
        </p:txBody>
      </p:sp>
      <p:cxnSp>
        <p:nvCxnSpPr>
          <p:cNvPr id="3" name="Straight Connector 2"/>
          <p:cNvCxnSpPr/>
          <p:nvPr/>
        </p:nvCxnSpPr>
        <p:spPr>
          <a:xfrm>
            <a:off x="0" y="631371"/>
            <a:ext cx="12192000" cy="0"/>
          </a:xfrm>
          <a:prstGeom prst="line">
            <a:avLst/>
          </a:prstGeom>
          <a:ln w="38100">
            <a:solidFill>
              <a:srgbClr val="B8DBE4"/>
            </a:solidFill>
          </a:ln>
        </p:spPr>
        <p:style>
          <a:lnRef idx="3">
            <a:schemeClr val="accent2"/>
          </a:lnRef>
          <a:fillRef idx="0">
            <a:schemeClr val="accent2"/>
          </a:fillRef>
          <a:effectRef idx="2">
            <a:schemeClr val="accent2"/>
          </a:effectRef>
          <a:fontRef idx="minor">
            <a:schemeClr val="tx1"/>
          </a:fontRef>
        </p:style>
      </p:cxnSp>
      <p:sp>
        <p:nvSpPr>
          <p:cNvPr id="7" name="Content Placeholder 7"/>
          <p:cNvSpPr txBox="1">
            <a:spLocks/>
          </p:cNvSpPr>
          <p:nvPr/>
        </p:nvSpPr>
        <p:spPr>
          <a:xfrm>
            <a:off x="316342" y="1128424"/>
            <a:ext cx="9160853" cy="58396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a:t>King County Hospitals for a Healthier Community, includes:</a:t>
            </a:r>
            <a:endParaRPr lang="en-US" sz="500"/>
          </a:p>
          <a:p>
            <a:pPr marL="736600"/>
            <a:r>
              <a:rPr lang="en-US" sz="2200"/>
              <a:t>Public Health – Seattle &amp; King County</a:t>
            </a:r>
          </a:p>
          <a:p>
            <a:pPr marL="736600"/>
            <a:r>
              <a:rPr lang="en-US" sz="2200"/>
              <a:t>10 hospital/health systems </a:t>
            </a:r>
          </a:p>
          <a:p>
            <a:pPr marL="736600"/>
            <a:r>
              <a:rPr lang="en-US" sz="2200"/>
              <a:t>Washington State Hospital Association</a:t>
            </a:r>
          </a:p>
          <a:p>
            <a:pPr marL="508000" indent="0">
              <a:buNone/>
            </a:pPr>
            <a:endParaRPr lang="en-US" sz="500"/>
          </a:p>
          <a:p>
            <a:pPr marL="0" indent="0">
              <a:buNone/>
            </a:pPr>
            <a:r>
              <a:rPr lang="en-US" sz="2200" b="1"/>
              <a:t>Joint Community Health Needs Assessment:</a:t>
            </a:r>
          </a:p>
          <a:p>
            <a:pPr marL="736600"/>
            <a:r>
              <a:rPr lang="en-US" sz="2200"/>
              <a:t>Meets Affordable Care Act IRS requirement for 501c3 hospitals to complete a CHNA report every 3-years</a:t>
            </a:r>
          </a:p>
          <a:p>
            <a:pPr marL="736600"/>
            <a:r>
              <a:rPr lang="en-US" sz="2200"/>
              <a:t>HHC members create their own community health improvement strategies based on CHNA report findings and community engagement</a:t>
            </a:r>
          </a:p>
          <a:p>
            <a:pPr marL="736600"/>
            <a:r>
              <a:rPr lang="en-US" sz="2200"/>
              <a:t>Reduces duplication of efforts and data requests</a:t>
            </a:r>
          </a:p>
          <a:p>
            <a:pPr marL="736600"/>
            <a:r>
              <a:rPr lang="en-US" sz="2200"/>
              <a:t>Creates opportunity to align efforts, learn about best practices,&amp;  collectively invest in data, programs, and policies to promote health among King County residents</a:t>
            </a:r>
            <a:endParaRPr lang="en-US" sz="3000" b="1">
              <a:solidFill>
                <a:schemeClr val="accent4">
                  <a:lumMod val="75000"/>
                </a:schemeClr>
              </a:solidFill>
            </a:endParaRPr>
          </a:p>
        </p:txBody>
      </p:sp>
      <p:pic>
        <p:nvPicPr>
          <p:cNvPr id="4" name="Picture 3">
            <a:extLst>
              <a:ext uri="{FF2B5EF4-FFF2-40B4-BE49-F238E27FC236}">
                <a16:creationId xmlns:a16="http://schemas.microsoft.com/office/drawing/2014/main" id="{2444AE40-CE1D-4574-A702-2ADD301B58B0}"/>
              </a:ext>
            </a:extLst>
          </p:cNvPr>
          <p:cNvPicPr>
            <a:picLocks noChangeAspect="1"/>
          </p:cNvPicPr>
          <p:nvPr/>
        </p:nvPicPr>
        <p:blipFill rotWithShape="1">
          <a:blip r:embed="rId3"/>
          <a:srcRect b="878"/>
          <a:stretch/>
        </p:blipFill>
        <p:spPr>
          <a:xfrm>
            <a:off x="9920384" y="670877"/>
            <a:ext cx="2143125" cy="6136881"/>
          </a:xfrm>
          <a:prstGeom prst="rect">
            <a:avLst/>
          </a:prstGeom>
        </p:spPr>
      </p:pic>
    </p:spTree>
    <p:extLst>
      <p:ext uri="{BB962C8B-B14F-4D97-AF65-F5344CB8AC3E}">
        <p14:creationId xmlns:p14="http://schemas.microsoft.com/office/powerpoint/2010/main" val="116658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9">
            <a:extLst>
              <a:ext uri="{FF2B5EF4-FFF2-40B4-BE49-F238E27FC236}">
                <a16:creationId xmlns:a16="http://schemas.microsoft.com/office/drawing/2014/main" id="{020D9E21-D2D6-48D2-BFF9-798D57E6870E}"/>
              </a:ext>
            </a:extLst>
          </p:cNvPr>
          <p:cNvSpPr/>
          <p:nvPr/>
        </p:nvSpPr>
        <p:spPr>
          <a:xfrm>
            <a:off x="0" y="631372"/>
            <a:ext cx="2861954" cy="6226628"/>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8BF221B5-43A4-4AAB-A7D2-D0BD937D3FFA}"/>
              </a:ext>
            </a:extLst>
          </p:cNvPr>
          <p:cNvCxnSpPr/>
          <p:nvPr/>
        </p:nvCxnSpPr>
        <p:spPr>
          <a:xfrm>
            <a:off x="0" y="631371"/>
            <a:ext cx="12192000" cy="0"/>
          </a:xfrm>
          <a:prstGeom prst="line">
            <a:avLst/>
          </a:prstGeom>
          <a:ln w="38100">
            <a:solidFill>
              <a:srgbClr val="B8DBE4"/>
            </a:solidFill>
          </a:ln>
        </p:spPr>
        <p:style>
          <a:lnRef idx="3">
            <a:schemeClr val="accent2"/>
          </a:lnRef>
          <a:fillRef idx="0">
            <a:schemeClr val="accent2"/>
          </a:fillRef>
          <a:effectRef idx="2">
            <a:schemeClr val="accent2"/>
          </a:effectRef>
          <a:fontRef idx="minor">
            <a:schemeClr val="tx1"/>
          </a:fontRef>
        </p:style>
      </p:cxnSp>
      <p:sp>
        <p:nvSpPr>
          <p:cNvPr id="28" name="TextBox 27">
            <a:extLst>
              <a:ext uri="{FF2B5EF4-FFF2-40B4-BE49-F238E27FC236}">
                <a16:creationId xmlns:a16="http://schemas.microsoft.com/office/drawing/2014/main" id="{14702EF6-6527-4D35-8348-EDBEA78A81A4}"/>
              </a:ext>
            </a:extLst>
          </p:cNvPr>
          <p:cNvSpPr txBox="1"/>
          <p:nvPr/>
        </p:nvSpPr>
        <p:spPr>
          <a:xfrm>
            <a:off x="76200" y="141516"/>
            <a:ext cx="11789229" cy="400110"/>
          </a:xfrm>
          <a:prstGeom prst="rect">
            <a:avLst/>
          </a:prstGeom>
          <a:noFill/>
        </p:spPr>
        <p:txBody>
          <a:bodyPr wrap="square" rtlCol="0">
            <a:spAutoFit/>
          </a:bodyPr>
          <a:lstStyle/>
          <a:p>
            <a:r>
              <a:rPr lang="en-US" sz="200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COVID-19 in King County</a:t>
            </a:r>
          </a:p>
        </p:txBody>
      </p:sp>
      <p:sp>
        <p:nvSpPr>
          <p:cNvPr id="9" name="TextBox 8">
            <a:extLst>
              <a:ext uri="{FF2B5EF4-FFF2-40B4-BE49-F238E27FC236}">
                <a16:creationId xmlns:a16="http://schemas.microsoft.com/office/drawing/2014/main" id="{3E9B88FE-4D33-408E-97C3-33B7E9379CE2}"/>
              </a:ext>
            </a:extLst>
          </p:cNvPr>
          <p:cNvSpPr txBox="1"/>
          <p:nvPr/>
        </p:nvSpPr>
        <p:spPr>
          <a:xfrm>
            <a:off x="76200" y="890595"/>
            <a:ext cx="2785753" cy="5786199"/>
          </a:xfrm>
          <a:prstGeom prst="rect">
            <a:avLst/>
          </a:prstGeom>
          <a:noFill/>
        </p:spPr>
        <p:txBody>
          <a:bodyPr wrap="square" rtlCol="0">
            <a:spAutoFit/>
          </a:bodyPr>
          <a:lstStyle/>
          <a:p>
            <a:r>
              <a:rPr lang="en-US" sz="2200"/>
              <a:t>COVID-19 has disproportionally affected communities of color and residents of South King County.</a:t>
            </a:r>
          </a:p>
          <a:p>
            <a:endParaRPr lang="en-US" sz="2200"/>
          </a:p>
          <a:p>
            <a:r>
              <a:rPr lang="en-US" sz="2200"/>
              <a:t>Communities of color are overrepresented  in COVID-19                     cases, deaths, hospitalizations –                  and are also more likely to be negatively impacted by community mitigation strategies.</a:t>
            </a:r>
            <a:endParaRPr lang="en-US"/>
          </a:p>
          <a:p>
            <a:endParaRPr lang="en-US"/>
          </a:p>
        </p:txBody>
      </p:sp>
      <p:sp>
        <p:nvSpPr>
          <p:cNvPr id="8" name="TextBox 7">
            <a:extLst>
              <a:ext uri="{FF2B5EF4-FFF2-40B4-BE49-F238E27FC236}">
                <a16:creationId xmlns:a16="http://schemas.microsoft.com/office/drawing/2014/main" id="{825113EB-634C-4FD4-BE06-747EBF6167CE}"/>
              </a:ext>
            </a:extLst>
          </p:cNvPr>
          <p:cNvSpPr txBox="1"/>
          <p:nvPr/>
        </p:nvSpPr>
        <p:spPr>
          <a:xfrm>
            <a:off x="7472548" y="1256684"/>
            <a:ext cx="4643252" cy="323165"/>
          </a:xfrm>
          <a:prstGeom prst="rect">
            <a:avLst/>
          </a:prstGeom>
          <a:noFill/>
        </p:spPr>
        <p:txBody>
          <a:bodyPr wrap="square" rtlCol="0">
            <a:spAutoFit/>
          </a:bodyPr>
          <a:lstStyle/>
          <a:p>
            <a:r>
              <a:rPr lang="en-US" sz="1500" b="1" dirty="0"/>
              <a:t>COVID-19 deaths (as of 5/3/21)</a:t>
            </a:r>
          </a:p>
        </p:txBody>
      </p:sp>
      <p:sp>
        <p:nvSpPr>
          <p:cNvPr id="15" name="TextBox 14">
            <a:extLst>
              <a:ext uri="{FF2B5EF4-FFF2-40B4-BE49-F238E27FC236}">
                <a16:creationId xmlns:a16="http://schemas.microsoft.com/office/drawing/2014/main" id="{E9A97E12-E4E8-48DA-92F9-85E44292BA87}"/>
              </a:ext>
            </a:extLst>
          </p:cNvPr>
          <p:cNvSpPr txBox="1"/>
          <p:nvPr/>
        </p:nvSpPr>
        <p:spPr>
          <a:xfrm>
            <a:off x="2814338" y="1256684"/>
            <a:ext cx="4643252" cy="323165"/>
          </a:xfrm>
          <a:prstGeom prst="rect">
            <a:avLst/>
          </a:prstGeom>
          <a:noFill/>
        </p:spPr>
        <p:txBody>
          <a:bodyPr wrap="square" rtlCol="0">
            <a:spAutoFit/>
          </a:bodyPr>
          <a:lstStyle/>
          <a:p>
            <a:r>
              <a:rPr lang="en-US" sz="1500" b="1" dirty="0"/>
              <a:t>COVID-19 confirmed cases (as of 5/3/21)</a:t>
            </a:r>
          </a:p>
        </p:txBody>
      </p:sp>
      <p:sp>
        <p:nvSpPr>
          <p:cNvPr id="2" name="TextBox 1">
            <a:extLst>
              <a:ext uri="{FF2B5EF4-FFF2-40B4-BE49-F238E27FC236}">
                <a16:creationId xmlns:a16="http://schemas.microsoft.com/office/drawing/2014/main" id="{6909EE5B-94A8-45BF-8737-8DDC92DDB67C}"/>
              </a:ext>
            </a:extLst>
          </p:cNvPr>
          <p:cNvSpPr txBox="1"/>
          <p:nvPr/>
        </p:nvSpPr>
        <p:spPr>
          <a:xfrm>
            <a:off x="5660088" y="6226629"/>
            <a:ext cx="6423776" cy="507831"/>
          </a:xfrm>
          <a:prstGeom prst="rect">
            <a:avLst/>
          </a:prstGeom>
          <a:noFill/>
        </p:spPr>
        <p:txBody>
          <a:bodyPr wrap="square" rtlCol="0">
            <a:spAutoFit/>
          </a:bodyPr>
          <a:lstStyle/>
          <a:p>
            <a:pPr algn="r"/>
            <a:r>
              <a:rPr lang="en-US" sz="1500" b="1" dirty="0"/>
              <a:t>For most recent data, see dashboard here: </a:t>
            </a:r>
          </a:p>
          <a:p>
            <a:pPr algn="r"/>
            <a:r>
              <a:rPr lang="en-US" sz="1200" dirty="0">
                <a:hlinkClick r:id="rId3"/>
              </a:rPr>
              <a:t>https://kingcounty.gov/depts/health/covid-19/data/race-ethnicity.aspx</a:t>
            </a:r>
            <a:r>
              <a:rPr lang="en-US" sz="1200" dirty="0"/>
              <a:t> </a:t>
            </a:r>
            <a:r>
              <a:rPr lang="en-US" sz="1200" dirty="0">
                <a:solidFill>
                  <a:srgbClr val="000000"/>
                </a:solidFill>
                <a:latin typeface="MyriadPro-Light"/>
              </a:rPr>
              <a:t>[this webpage is in English]</a:t>
            </a:r>
            <a:r>
              <a:rPr lang="en-US" sz="1200" dirty="0"/>
              <a:t> </a:t>
            </a:r>
          </a:p>
        </p:txBody>
      </p:sp>
      <p:pic>
        <p:nvPicPr>
          <p:cNvPr id="18" name="Picture 17">
            <a:extLst>
              <a:ext uri="{FF2B5EF4-FFF2-40B4-BE49-F238E27FC236}">
                <a16:creationId xmlns:a16="http://schemas.microsoft.com/office/drawing/2014/main" id="{B8BD066B-E89C-4B43-B01B-BAFAAD80BB2D}"/>
              </a:ext>
            </a:extLst>
          </p:cNvPr>
          <p:cNvPicPr>
            <a:picLocks noChangeAspect="1"/>
          </p:cNvPicPr>
          <p:nvPr/>
        </p:nvPicPr>
        <p:blipFill>
          <a:blip r:embed="rId4"/>
          <a:stretch>
            <a:fillRect/>
          </a:stretch>
        </p:blipFill>
        <p:spPr>
          <a:xfrm>
            <a:off x="7491796" y="4907569"/>
            <a:ext cx="4660017" cy="563233"/>
          </a:xfrm>
          <a:prstGeom prst="rect">
            <a:avLst/>
          </a:prstGeom>
        </p:spPr>
      </p:pic>
      <p:pic>
        <p:nvPicPr>
          <p:cNvPr id="19" name="Picture 18">
            <a:extLst>
              <a:ext uri="{FF2B5EF4-FFF2-40B4-BE49-F238E27FC236}">
                <a16:creationId xmlns:a16="http://schemas.microsoft.com/office/drawing/2014/main" id="{AE83D6E9-CACF-41AD-9B92-B71F5F065789}"/>
              </a:ext>
            </a:extLst>
          </p:cNvPr>
          <p:cNvPicPr>
            <a:picLocks noChangeAspect="1"/>
          </p:cNvPicPr>
          <p:nvPr/>
        </p:nvPicPr>
        <p:blipFill rotWithShape="1">
          <a:blip r:embed="rId4"/>
          <a:srcRect r="1248"/>
          <a:stretch/>
        </p:blipFill>
        <p:spPr>
          <a:xfrm>
            <a:off x="2870721" y="4909157"/>
            <a:ext cx="4601828" cy="563233"/>
          </a:xfrm>
          <a:prstGeom prst="rect">
            <a:avLst/>
          </a:prstGeom>
        </p:spPr>
      </p:pic>
      <p:pic>
        <p:nvPicPr>
          <p:cNvPr id="5" name="Picture 4">
            <a:extLst>
              <a:ext uri="{FF2B5EF4-FFF2-40B4-BE49-F238E27FC236}">
                <a16:creationId xmlns:a16="http://schemas.microsoft.com/office/drawing/2014/main" id="{D3042831-F7CD-4087-B86D-18E47FBF8881}"/>
              </a:ext>
            </a:extLst>
          </p:cNvPr>
          <p:cNvPicPr>
            <a:picLocks noChangeAspect="1"/>
          </p:cNvPicPr>
          <p:nvPr/>
        </p:nvPicPr>
        <p:blipFill>
          <a:blip r:embed="rId5"/>
          <a:stretch>
            <a:fillRect/>
          </a:stretch>
        </p:blipFill>
        <p:spPr>
          <a:xfrm>
            <a:off x="2896753" y="1561959"/>
            <a:ext cx="4602895" cy="3318092"/>
          </a:xfrm>
          <a:prstGeom prst="rect">
            <a:avLst/>
          </a:prstGeom>
          <a:ln>
            <a:solidFill>
              <a:schemeClr val="bg1">
                <a:lumMod val="50000"/>
              </a:schemeClr>
            </a:solidFill>
          </a:ln>
        </p:spPr>
      </p:pic>
      <p:pic>
        <p:nvPicPr>
          <p:cNvPr id="6" name="Picture 5">
            <a:extLst>
              <a:ext uri="{FF2B5EF4-FFF2-40B4-BE49-F238E27FC236}">
                <a16:creationId xmlns:a16="http://schemas.microsoft.com/office/drawing/2014/main" id="{F16079DA-B0DC-46E5-8B8D-0644520BB713}"/>
              </a:ext>
            </a:extLst>
          </p:cNvPr>
          <p:cNvPicPr>
            <a:picLocks noChangeAspect="1"/>
          </p:cNvPicPr>
          <p:nvPr/>
        </p:nvPicPr>
        <p:blipFill>
          <a:blip r:embed="rId6"/>
          <a:stretch>
            <a:fillRect/>
          </a:stretch>
        </p:blipFill>
        <p:spPr>
          <a:xfrm>
            <a:off x="7534447" y="1561957"/>
            <a:ext cx="4614684" cy="3318093"/>
          </a:xfrm>
          <a:prstGeom prst="rect">
            <a:avLst/>
          </a:prstGeom>
          <a:noFill/>
          <a:ln>
            <a:solidFill>
              <a:schemeClr val="bg1">
                <a:lumMod val="50000"/>
              </a:schemeClr>
            </a:solidFill>
          </a:ln>
        </p:spPr>
      </p:pic>
    </p:spTree>
    <p:extLst>
      <p:ext uri="{BB962C8B-B14F-4D97-AF65-F5344CB8AC3E}">
        <p14:creationId xmlns:p14="http://schemas.microsoft.com/office/powerpoint/2010/main" val="380501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8442B2E-CD31-46C2-B8BC-A628CC6BC5B3}"/>
              </a:ext>
            </a:extLst>
          </p:cNvPr>
          <p:cNvSpPr/>
          <p:nvPr/>
        </p:nvSpPr>
        <p:spPr>
          <a:xfrm>
            <a:off x="166634" y="914815"/>
            <a:ext cx="3100441" cy="27252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a:solidFill>
                  <a:schemeClr val="tx1"/>
                </a:solidFill>
              </a:rPr>
              <a:t>Unemployment</a:t>
            </a:r>
          </a:p>
        </p:txBody>
      </p:sp>
      <p:sp>
        <p:nvSpPr>
          <p:cNvPr id="17" name="Rectangle 16">
            <a:extLst>
              <a:ext uri="{FF2B5EF4-FFF2-40B4-BE49-F238E27FC236}">
                <a16:creationId xmlns:a16="http://schemas.microsoft.com/office/drawing/2014/main" id="{99104E43-F06B-4098-9A31-0E77B758790E}"/>
              </a:ext>
            </a:extLst>
          </p:cNvPr>
          <p:cNvSpPr/>
          <p:nvPr/>
        </p:nvSpPr>
        <p:spPr>
          <a:xfrm>
            <a:off x="3714750" y="903753"/>
            <a:ext cx="3100441" cy="27252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a:solidFill>
                  <a:schemeClr val="tx1"/>
                </a:solidFill>
              </a:rPr>
              <a:t>Food insecurity</a:t>
            </a:r>
          </a:p>
        </p:txBody>
      </p:sp>
      <p:sp>
        <p:nvSpPr>
          <p:cNvPr id="18" name="Rectangle 17">
            <a:extLst>
              <a:ext uri="{FF2B5EF4-FFF2-40B4-BE49-F238E27FC236}">
                <a16:creationId xmlns:a16="http://schemas.microsoft.com/office/drawing/2014/main" id="{DF4D09E5-1F68-43B8-856D-3B8E972412E7}"/>
              </a:ext>
            </a:extLst>
          </p:cNvPr>
          <p:cNvSpPr/>
          <p:nvPr/>
        </p:nvSpPr>
        <p:spPr>
          <a:xfrm>
            <a:off x="166635" y="3972340"/>
            <a:ext cx="3100441" cy="27252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a:solidFill>
                  <a:schemeClr val="tx1"/>
                </a:solidFill>
              </a:rPr>
              <a:t>Access to healthcare</a:t>
            </a:r>
          </a:p>
        </p:txBody>
      </p:sp>
      <p:sp>
        <p:nvSpPr>
          <p:cNvPr id="19" name="Rectangle 18">
            <a:extLst>
              <a:ext uri="{FF2B5EF4-FFF2-40B4-BE49-F238E27FC236}">
                <a16:creationId xmlns:a16="http://schemas.microsoft.com/office/drawing/2014/main" id="{B041F69B-8F12-424A-97ED-9FCAB8896CBF}"/>
              </a:ext>
            </a:extLst>
          </p:cNvPr>
          <p:cNvSpPr/>
          <p:nvPr/>
        </p:nvSpPr>
        <p:spPr>
          <a:xfrm>
            <a:off x="3714750" y="3972340"/>
            <a:ext cx="3100441" cy="27252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a:solidFill>
                  <a:schemeClr val="tx1"/>
                </a:solidFill>
              </a:rPr>
              <a:t>Mental and behavioral health</a:t>
            </a:r>
          </a:p>
        </p:txBody>
      </p:sp>
      <p:sp>
        <p:nvSpPr>
          <p:cNvPr id="4" name="Rectangle 3">
            <a:extLst>
              <a:ext uri="{FF2B5EF4-FFF2-40B4-BE49-F238E27FC236}">
                <a16:creationId xmlns:a16="http://schemas.microsoft.com/office/drawing/2014/main" id="{F0C5FF6C-A62E-4518-964E-EAA740191BF2}"/>
              </a:ext>
            </a:extLst>
          </p:cNvPr>
          <p:cNvSpPr/>
          <p:nvPr/>
        </p:nvSpPr>
        <p:spPr>
          <a:xfrm>
            <a:off x="7048500" y="1274534"/>
            <a:ext cx="5143500" cy="5632311"/>
          </a:xfrm>
          <a:prstGeom prst="rect">
            <a:avLst/>
          </a:prstGeom>
        </p:spPr>
        <p:txBody>
          <a:bodyPr wrap="square">
            <a:spAutoFit/>
          </a:bodyPr>
          <a:lstStyle/>
          <a:p>
            <a:r>
              <a:rPr lang="en-US" sz="1500" b="1" dirty="0">
                <a:solidFill>
                  <a:srgbClr val="3E6F89"/>
                </a:solidFill>
                <a:latin typeface="MyriadPro-Bold" panose="020B0703030403020204" pitchFamily="34" charset="0"/>
              </a:rPr>
              <a:t>King County COVID-19 dashboards </a:t>
            </a:r>
            <a:r>
              <a:rPr lang="en-US" sz="1500" b="1" dirty="0">
                <a:solidFill>
                  <a:srgbClr val="000000"/>
                </a:solidFill>
                <a:latin typeface="MyriadPro-Bold" panose="020B0703030403020204" pitchFamily="34" charset="0"/>
              </a:rPr>
              <a:t>include:</a:t>
            </a:r>
          </a:p>
          <a:p>
            <a:r>
              <a:rPr lang="en-US" sz="1500" dirty="0">
                <a:solidFill>
                  <a:schemeClr val="tx1">
                    <a:lumMod val="75000"/>
                    <a:lumOff val="25000"/>
                  </a:schemeClr>
                </a:solidFill>
                <a:latin typeface="MyriadPro-Light"/>
              </a:rPr>
              <a:t>• </a:t>
            </a:r>
            <a:r>
              <a:rPr lang="en-US" sz="1500" dirty="0">
                <a:latin typeface="MyriadPro-Light"/>
              </a:rPr>
              <a:t>Race/ethnicity dashboard</a:t>
            </a:r>
          </a:p>
          <a:p>
            <a:r>
              <a:rPr lang="en-US" sz="1500" dirty="0">
                <a:latin typeface="MyriadPro-Light"/>
              </a:rPr>
              <a:t>• Economic, social, and overall health impacts dashboard</a:t>
            </a:r>
          </a:p>
          <a:p>
            <a:r>
              <a:rPr lang="en-US" sz="1500" dirty="0">
                <a:latin typeface="MyriadPro-Light"/>
              </a:rPr>
              <a:t>• Health insurance and access to healthcare</a:t>
            </a:r>
          </a:p>
          <a:p>
            <a:r>
              <a:rPr lang="en-US" sz="1500" dirty="0">
                <a:latin typeface="MyriadPro-Light"/>
              </a:rPr>
              <a:t>• Family violence</a:t>
            </a:r>
          </a:p>
          <a:p>
            <a:r>
              <a:rPr lang="en-US" sz="1500" dirty="0">
                <a:latin typeface="MyriadPro-Light"/>
              </a:rPr>
              <a:t>• 2-1-1 calls to identify community needs</a:t>
            </a:r>
          </a:p>
          <a:p>
            <a:r>
              <a:rPr lang="en-US" sz="1500" dirty="0">
                <a:latin typeface="MyriadPro-Light"/>
              </a:rPr>
              <a:t>• Behavioral health needs and services</a:t>
            </a:r>
          </a:p>
          <a:p>
            <a:r>
              <a:rPr lang="en-US" sz="1500" dirty="0">
                <a:latin typeface="MyriadPro-Light"/>
              </a:rPr>
              <a:t>• Daily traffic</a:t>
            </a:r>
          </a:p>
          <a:p>
            <a:r>
              <a:rPr lang="en-US" sz="1500" dirty="0">
                <a:latin typeface="MyriadPro-Light"/>
              </a:rPr>
              <a:t>• Food insecurity</a:t>
            </a:r>
          </a:p>
          <a:p>
            <a:r>
              <a:rPr lang="en-US" sz="1500" dirty="0">
                <a:latin typeface="MyriadPro-Light"/>
              </a:rPr>
              <a:t>• Unemployment claims</a:t>
            </a:r>
          </a:p>
          <a:p>
            <a:pPr marL="171450" indent="-171450"/>
            <a:r>
              <a:rPr lang="en-US" sz="1500" dirty="0">
                <a:latin typeface="MyriadPro-Light"/>
              </a:rPr>
              <a:t>• King County Eviction Prevention and Rental Assistance Program</a:t>
            </a:r>
          </a:p>
          <a:p>
            <a:endParaRPr lang="en-US" sz="1500" dirty="0">
              <a:solidFill>
                <a:srgbClr val="0045D7"/>
              </a:solidFill>
              <a:latin typeface="MyriadPro-Light"/>
            </a:endParaRPr>
          </a:p>
          <a:p>
            <a:r>
              <a:rPr lang="en-US" sz="1500" b="1" dirty="0">
                <a:solidFill>
                  <a:srgbClr val="3E6F89"/>
                </a:solidFill>
                <a:latin typeface="MyriadPro-Bold" panose="020B0703030403020204" pitchFamily="34" charset="0"/>
              </a:rPr>
              <a:t>Data reports &amp; infographics related to COVID-19 </a:t>
            </a:r>
            <a:r>
              <a:rPr lang="en-US" sz="1500" b="1" dirty="0">
                <a:solidFill>
                  <a:srgbClr val="000000"/>
                </a:solidFill>
                <a:latin typeface="MyriadPro-Bold" panose="020B0703030403020204" pitchFamily="34" charset="0"/>
              </a:rPr>
              <a:t>include:</a:t>
            </a:r>
          </a:p>
          <a:p>
            <a:r>
              <a:rPr lang="en-US" sz="1500" dirty="0">
                <a:solidFill>
                  <a:schemeClr val="tx1">
                    <a:lumMod val="75000"/>
                    <a:lumOff val="25000"/>
                  </a:schemeClr>
                </a:solidFill>
                <a:latin typeface="MyriadPro-Light"/>
              </a:rPr>
              <a:t>•</a:t>
            </a:r>
            <a:r>
              <a:rPr lang="en-US" sz="1500" dirty="0">
                <a:solidFill>
                  <a:srgbClr val="68E214"/>
                </a:solidFill>
                <a:latin typeface="MyriadPro-Light"/>
              </a:rPr>
              <a:t> </a:t>
            </a:r>
            <a:r>
              <a:rPr lang="en-US" sz="1500" dirty="0">
                <a:solidFill>
                  <a:srgbClr val="000000"/>
                </a:solidFill>
                <a:latin typeface="MyriadPro-Light"/>
              </a:rPr>
              <a:t>Computer and internet access in King County</a:t>
            </a:r>
          </a:p>
          <a:p>
            <a:r>
              <a:rPr lang="en-US" sz="1500" dirty="0">
                <a:solidFill>
                  <a:schemeClr val="tx1">
                    <a:lumMod val="75000"/>
                    <a:lumOff val="25000"/>
                  </a:schemeClr>
                </a:solidFill>
                <a:latin typeface="MyriadPro-Light"/>
              </a:rPr>
              <a:t>• </a:t>
            </a:r>
            <a:r>
              <a:rPr lang="en-US" sz="1500" dirty="0">
                <a:solidFill>
                  <a:srgbClr val="000000"/>
                </a:solidFill>
                <a:latin typeface="MyriadPro-Light"/>
              </a:rPr>
              <a:t>Economic, social, and overall health impacts</a:t>
            </a:r>
          </a:p>
          <a:p>
            <a:r>
              <a:rPr lang="en-US" sz="1500" dirty="0">
                <a:solidFill>
                  <a:schemeClr val="tx1">
                    <a:lumMod val="75000"/>
                    <a:lumOff val="25000"/>
                  </a:schemeClr>
                </a:solidFill>
                <a:latin typeface="MyriadPro-Light"/>
              </a:rPr>
              <a:t>• </a:t>
            </a:r>
            <a:r>
              <a:rPr lang="en-US" sz="1500" dirty="0">
                <a:solidFill>
                  <a:srgbClr val="000000"/>
                </a:solidFill>
                <a:latin typeface="MyriadPro-Light"/>
              </a:rPr>
              <a:t>Increases in food needs</a:t>
            </a:r>
          </a:p>
          <a:p>
            <a:r>
              <a:rPr lang="en-US" sz="1500" dirty="0">
                <a:solidFill>
                  <a:schemeClr val="tx1">
                    <a:lumMod val="75000"/>
                    <a:lumOff val="25000"/>
                  </a:schemeClr>
                </a:solidFill>
                <a:latin typeface="MyriadPro-Light"/>
              </a:rPr>
              <a:t>•</a:t>
            </a:r>
            <a:r>
              <a:rPr lang="en-US" sz="1500" dirty="0">
                <a:solidFill>
                  <a:srgbClr val="68E214"/>
                </a:solidFill>
                <a:latin typeface="MyriadPro-Light"/>
              </a:rPr>
              <a:t> </a:t>
            </a:r>
            <a:r>
              <a:rPr lang="en-US" sz="1500" dirty="0">
                <a:solidFill>
                  <a:srgbClr val="000000"/>
                </a:solidFill>
                <a:latin typeface="MyriadPro-Light"/>
              </a:rPr>
              <a:t>Behavioral health needs and services</a:t>
            </a:r>
          </a:p>
          <a:p>
            <a:r>
              <a:rPr lang="en-US" sz="1500" dirty="0">
                <a:solidFill>
                  <a:schemeClr val="tx1">
                    <a:lumMod val="75000"/>
                    <a:lumOff val="25000"/>
                  </a:schemeClr>
                </a:solidFill>
                <a:latin typeface="MyriadPro-Light"/>
              </a:rPr>
              <a:t>• </a:t>
            </a:r>
            <a:r>
              <a:rPr lang="en-US" sz="1500" dirty="0">
                <a:solidFill>
                  <a:srgbClr val="000000"/>
                </a:solidFill>
                <a:latin typeface="MyriadPro-Light"/>
              </a:rPr>
              <a:t>Changes in transportation patterns</a:t>
            </a:r>
          </a:p>
          <a:p>
            <a:r>
              <a:rPr lang="en-US" sz="1500" dirty="0">
                <a:solidFill>
                  <a:schemeClr val="tx1">
                    <a:lumMod val="75000"/>
                    <a:lumOff val="25000"/>
                  </a:schemeClr>
                </a:solidFill>
                <a:latin typeface="MyriadPro-Light"/>
              </a:rPr>
              <a:t>•</a:t>
            </a:r>
            <a:r>
              <a:rPr lang="en-US" sz="1500" dirty="0">
                <a:solidFill>
                  <a:srgbClr val="68E214"/>
                </a:solidFill>
                <a:latin typeface="MyriadPro-Light"/>
              </a:rPr>
              <a:t> </a:t>
            </a:r>
            <a:r>
              <a:rPr lang="en-US" sz="1500" dirty="0">
                <a:solidFill>
                  <a:srgbClr val="000000"/>
                </a:solidFill>
                <a:latin typeface="MyriadPro-Light"/>
              </a:rPr>
              <a:t>Unemployment claims</a:t>
            </a:r>
          </a:p>
          <a:p>
            <a:endParaRPr lang="en-US" sz="1500" dirty="0">
              <a:solidFill>
                <a:srgbClr val="000000"/>
              </a:solidFill>
              <a:latin typeface="MyriadPro-Light"/>
            </a:endParaRPr>
          </a:p>
          <a:p>
            <a:pPr algn="r"/>
            <a:r>
              <a:rPr lang="en-US" sz="1500" b="1" dirty="0">
                <a:solidFill>
                  <a:srgbClr val="000000"/>
                </a:solidFill>
                <a:latin typeface="MyriadPro-Light"/>
              </a:rPr>
              <a:t>To view more recent &amp; additional data, all COVID-19 dashboards are linked on page 14: </a:t>
            </a:r>
          </a:p>
          <a:p>
            <a:pPr algn="r"/>
            <a:r>
              <a:rPr lang="en-US" sz="1500" dirty="0">
                <a:solidFill>
                  <a:srgbClr val="000000"/>
                </a:solidFill>
                <a:latin typeface="MyriadPro-Light"/>
                <a:hlinkClick r:id="rId3"/>
              </a:rPr>
              <a:t>2021/22 CHNA Report</a:t>
            </a:r>
            <a:r>
              <a:rPr lang="en-US" sz="1500" dirty="0">
                <a:solidFill>
                  <a:srgbClr val="000000"/>
                </a:solidFill>
                <a:latin typeface="MyriadPro-Light"/>
              </a:rPr>
              <a:t> [this webpage is in English] </a:t>
            </a:r>
          </a:p>
        </p:txBody>
      </p:sp>
      <p:pic>
        <p:nvPicPr>
          <p:cNvPr id="20" name="Picture 19">
            <a:extLst>
              <a:ext uri="{FF2B5EF4-FFF2-40B4-BE49-F238E27FC236}">
                <a16:creationId xmlns:a16="http://schemas.microsoft.com/office/drawing/2014/main" id="{1CB23263-6507-43C8-86CB-68C4CBD3374E}"/>
              </a:ext>
            </a:extLst>
          </p:cNvPr>
          <p:cNvPicPr>
            <a:picLocks noChangeAspect="1"/>
          </p:cNvPicPr>
          <p:nvPr/>
        </p:nvPicPr>
        <p:blipFill>
          <a:blip r:embed="rId4">
            <a:clrChange>
              <a:clrFrom>
                <a:srgbClr val="FAFAFA"/>
              </a:clrFrom>
              <a:clrTo>
                <a:srgbClr val="FAFAFA">
                  <a:alpha val="0"/>
                </a:srgbClr>
              </a:clrTo>
            </a:clrChange>
          </a:blip>
          <a:stretch>
            <a:fillRect/>
          </a:stretch>
        </p:blipFill>
        <p:spPr>
          <a:xfrm>
            <a:off x="826161" y="4897024"/>
            <a:ext cx="1781386" cy="1402368"/>
          </a:xfrm>
          <a:prstGeom prst="rect">
            <a:avLst/>
          </a:prstGeom>
        </p:spPr>
      </p:pic>
      <p:pic>
        <p:nvPicPr>
          <p:cNvPr id="21" name="Picture 20">
            <a:extLst>
              <a:ext uri="{FF2B5EF4-FFF2-40B4-BE49-F238E27FC236}">
                <a16:creationId xmlns:a16="http://schemas.microsoft.com/office/drawing/2014/main" id="{0C77F3BA-4BAE-4BEB-8B0F-5D0FDB5BE420}"/>
              </a:ext>
            </a:extLst>
          </p:cNvPr>
          <p:cNvPicPr>
            <a:picLocks noChangeAspect="1"/>
          </p:cNvPicPr>
          <p:nvPr/>
        </p:nvPicPr>
        <p:blipFill>
          <a:blip r:embed="rId5">
            <a:clrChange>
              <a:clrFrom>
                <a:srgbClr val="FAFAFA"/>
              </a:clrFrom>
              <a:clrTo>
                <a:srgbClr val="FAFAFA">
                  <a:alpha val="0"/>
                </a:srgbClr>
              </a:clrTo>
            </a:clrChange>
            <a:duotone>
              <a:prstClr val="black"/>
              <a:schemeClr val="tx2">
                <a:tint val="45000"/>
                <a:satMod val="400000"/>
              </a:schemeClr>
            </a:duotone>
          </a:blip>
          <a:stretch>
            <a:fillRect/>
          </a:stretch>
        </p:blipFill>
        <p:spPr>
          <a:xfrm>
            <a:off x="4557739" y="4865880"/>
            <a:ext cx="1414462" cy="1433512"/>
          </a:xfrm>
          <a:prstGeom prst="rect">
            <a:avLst/>
          </a:prstGeom>
        </p:spPr>
      </p:pic>
      <p:pic>
        <p:nvPicPr>
          <p:cNvPr id="23" name="Picture 22">
            <a:extLst>
              <a:ext uri="{FF2B5EF4-FFF2-40B4-BE49-F238E27FC236}">
                <a16:creationId xmlns:a16="http://schemas.microsoft.com/office/drawing/2014/main" id="{2004226F-915E-407D-8682-85279C4DAAA4}"/>
              </a:ext>
            </a:extLst>
          </p:cNvPr>
          <p:cNvPicPr>
            <a:picLocks noChangeAspect="1"/>
          </p:cNvPicPr>
          <p:nvPr/>
        </p:nvPicPr>
        <p:blipFill>
          <a:blip r:embed="rId6">
            <a:clrChange>
              <a:clrFrom>
                <a:srgbClr val="FAFAFA"/>
              </a:clrFrom>
              <a:clrTo>
                <a:srgbClr val="FAFAFA">
                  <a:alpha val="0"/>
                </a:srgbClr>
              </a:clrTo>
            </a:clrChange>
          </a:blip>
          <a:stretch>
            <a:fillRect/>
          </a:stretch>
        </p:blipFill>
        <p:spPr>
          <a:xfrm>
            <a:off x="4369663" y="1489374"/>
            <a:ext cx="1790614" cy="1818505"/>
          </a:xfrm>
          <a:prstGeom prst="rect">
            <a:avLst/>
          </a:prstGeom>
        </p:spPr>
      </p:pic>
      <p:pic>
        <p:nvPicPr>
          <p:cNvPr id="24" name="Picture 23">
            <a:extLst>
              <a:ext uri="{FF2B5EF4-FFF2-40B4-BE49-F238E27FC236}">
                <a16:creationId xmlns:a16="http://schemas.microsoft.com/office/drawing/2014/main" id="{13E67160-1080-4E54-A78D-65DB79E6F61A}"/>
              </a:ext>
            </a:extLst>
          </p:cNvPr>
          <p:cNvPicPr>
            <a:picLocks noChangeAspect="1"/>
          </p:cNvPicPr>
          <p:nvPr/>
        </p:nvPicPr>
        <p:blipFill>
          <a:blip r:embed="rId7">
            <a:clrChange>
              <a:clrFrom>
                <a:srgbClr val="FAFAFA"/>
              </a:clrFrom>
              <a:clrTo>
                <a:srgbClr val="FAFAFA">
                  <a:alpha val="0"/>
                </a:srgbClr>
              </a:clrTo>
            </a:clrChange>
            <a:duotone>
              <a:prstClr val="black"/>
              <a:schemeClr val="tx2">
                <a:tint val="45000"/>
                <a:satMod val="400000"/>
              </a:schemeClr>
            </a:duotone>
          </a:blip>
          <a:stretch>
            <a:fillRect/>
          </a:stretch>
        </p:blipFill>
        <p:spPr>
          <a:xfrm>
            <a:off x="288057" y="1799098"/>
            <a:ext cx="975697" cy="1037843"/>
          </a:xfrm>
          <a:prstGeom prst="rect">
            <a:avLst/>
          </a:prstGeom>
        </p:spPr>
      </p:pic>
      <p:pic>
        <p:nvPicPr>
          <p:cNvPr id="25" name="Picture 24">
            <a:extLst>
              <a:ext uri="{FF2B5EF4-FFF2-40B4-BE49-F238E27FC236}">
                <a16:creationId xmlns:a16="http://schemas.microsoft.com/office/drawing/2014/main" id="{A0E958D3-87BF-4B61-A941-EC2CFE9223D9}"/>
              </a:ext>
            </a:extLst>
          </p:cNvPr>
          <p:cNvPicPr>
            <a:picLocks noChangeAspect="1"/>
          </p:cNvPicPr>
          <p:nvPr/>
        </p:nvPicPr>
        <p:blipFill>
          <a:blip r:embed="rId8">
            <a:clrChange>
              <a:clrFrom>
                <a:srgbClr val="FAFAFA"/>
              </a:clrFrom>
              <a:clrTo>
                <a:srgbClr val="FAFAFA">
                  <a:alpha val="0"/>
                </a:srgbClr>
              </a:clrTo>
            </a:clrChange>
            <a:duotone>
              <a:prstClr val="black"/>
              <a:schemeClr val="tx2">
                <a:tint val="45000"/>
                <a:satMod val="400000"/>
              </a:schemeClr>
            </a:duotone>
          </a:blip>
          <a:stretch>
            <a:fillRect/>
          </a:stretch>
        </p:blipFill>
        <p:spPr>
          <a:xfrm>
            <a:off x="1112584" y="2251890"/>
            <a:ext cx="1197296" cy="1190040"/>
          </a:xfrm>
          <a:prstGeom prst="rect">
            <a:avLst/>
          </a:prstGeom>
        </p:spPr>
      </p:pic>
      <p:pic>
        <p:nvPicPr>
          <p:cNvPr id="26" name="Picture 25">
            <a:extLst>
              <a:ext uri="{FF2B5EF4-FFF2-40B4-BE49-F238E27FC236}">
                <a16:creationId xmlns:a16="http://schemas.microsoft.com/office/drawing/2014/main" id="{0024C137-FB22-4309-82E8-746B1F546B75}"/>
              </a:ext>
            </a:extLst>
          </p:cNvPr>
          <p:cNvPicPr>
            <a:picLocks noChangeAspect="1"/>
          </p:cNvPicPr>
          <p:nvPr/>
        </p:nvPicPr>
        <p:blipFill>
          <a:blip r:embed="rId9">
            <a:clrChange>
              <a:clrFrom>
                <a:srgbClr val="FAFAFA"/>
              </a:clrFrom>
              <a:clrTo>
                <a:srgbClr val="FAFAFA">
                  <a:alpha val="0"/>
                </a:srgbClr>
              </a:clrTo>
            </a:clrChange>
            <a:duotone>
              <a:prstClr val="black"/>
              <a:schemeClr val="tx2">
                <a:tint val="45000"/>
                <a:satMod val="400000"/>
              </a:schemeClr>
            </a:duotone>
          </a:blip>
          <a:stretch>
            <a:fillRect/>
          </a:stretch>
        </p:blipFill>
        <p:spPr>
          <a:xfrm>
            <a:off x="1013391" y="1326403"/>
            <a:ext cx="1188944" cy="980879"/>
          </a:xfrm>
          <a:prstGeom prst="rect">
            <a:avLst/>
          </a:prstGeom>
        </p:spPr>
      </p:pic>
      <p:pic>
        <p:nvPicPr>
          <p:cNvPr id="27" name="Picture 26">
            <a:extLst>
              <a:ext uri="{FF2B5EF4-FFF2-40B4-BE49-F238E27FC236}">
                <a16:creationId xmlns:a16="http://schemas.microsoft.com/office/drawing/2014/main" id="{6F30FDBC-620E-4AC5-AB44-E8C7C5196072}"/>
              </a:ext>
            </a:extLst>
          </p:cNvPr>
          <p:cNvPicPr>
            <a:picLocks noChangeAspect="1"/>
          </p:cNvPicPr>
          <p:nvPr/>
        </p:nvPicPr>
        <p:blipFill>
          <a:blip r:embed="rId10">
            <a:clrChange>
              <a:clrFrom>
                <a:srgbClr val="FAFAFA"/>
              </a:clrFrom>
              <a:clrTo>
                <a:srgbClr val="FAFAFA">
                  <a:alpha val="0"/>
                </a:srgbClr>
              </a:clrTo>
            </a:clrChange>
            <a:duotone>
              <a:prstClr val="black"/>
              <a:schemeClr val="tx2">
                <a:tint val="45000"/>
                <a:satMod val="400000"/>
              </a:schemeClr>
            </a:duotone>
          </a:blip>
          <a:stretch>
            <a:fillRect/>
          </a:stretch>
        </p:blipFill>
        <p:spPr>
          <a:xfrm>
            <a:off x="2032174" y="1900070"/>
            <a:ext cx="986718" cy="980879"/>
          </a:xfrm>
          <a:prstGeom prst="rect">
            <a:avLst/>
          </a:prstGeom>
        </p:spPr>
      </p:pic>
      <p:cxnSp>
        <p:nvCxnSpPr>
          <p:cNvPr id="22" name="Straight Connector 21">
            <a:extLst>
              <a:ext uri="{FF2B5EF4-FFF2-40B4-BE49-F238E27FC236}">
                <a16:creationId xmlns:a16="http://schemas.microsoft.com/office/drawing/2014/main" id="{8BF221B5-43A4-4AAB-A7D2-D0BD937D3FFA}"/>
              </a:ext>
            </a:extLst>
          </p:cNvPr>
          <p:cNvCxnSpPr/>
          <p:nvPr/>
        </p:nvCxnSpPr>
        <p:spPr>
          <a:xfrm>
            <a:off x="0" y="631371"/>
            <a:ext cx="12192000" cy="0"/>
          </a:xfrm>
          <a:prstGeom prst="line">
            <a:avLst/>
          </a:prstGeom>
          <a:ln w="38100">
            <a:solidFill>
              <a:srgbClr val="B8DBE4"/>
            </a:solidFill>
          </a:ln>
        </p:spPr>
        <p:style>
          <a:lnRef idx="3">
            <a:schemeClr val="accent2"/>
          </a:lnRef>
          <a:fillRef idx="0">
            <a:schemeClr val="accent2"/>
          </a:fillRef>
          <a:effectRef idx="2">
            <a:schemeClr val="accent2"/>
          </a:effectRef>
          <a:fontRef idx="minor">
            <a:schemeClr val="tx1"/>
          </a:fontRef>
        </p:style>
      </p:cxnSp>
      <p:sp>
        <p:nvSpPr>
          <p:cNvPr id="28" name="TextBox 27">
            <a:extLst>
              <a:ext uri="{FF2B5EF4-FFF2-40B4-BE49-F238E27FC236}">
                <a16:creationId xmlns:a16="http://schemas.microsoft.com/office/drawing/2014/main" id="{14702EF6-6527-4D35-8348-EDBEA78A81A4}"/>
              </a:ext>
            </a:extLst>
          </p:cNvPr>
          <p:cNvSpPr txBox="1"/>
          <p:nvPr/>
        </p:nvSpPr>
        <p:spPr>
          <a:xfrm>
            <a:off x="76200" y="141516"/>
            <a:ext cx="11789229" cy="400110"/>
          </a:xfrm>
          <a:prstGeom prst="rect">
            <a:avLst/>
          </a:prstGeom>
          <a:noFill/>
        </p:spPr>
        <p:txBody>
          <a:bodyPr wrap="square" rtlCol="0">
            <a:spAutoFit/>
          </a:bodyPr>
          <a:lstStyle/>
          <a:p>
            <a:r>
              <a:rPr lang="en-US" sz="200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COVID-19 &amp; areas to monitor</a:t>
            </a:r>
          </a:p>
        </p:txBody>
      </p:sp>
    </p:spTree>
    <p:extLst>
      <p:ext uri="{BB962C8B-B14F-4D97-AF65-F5344CB8AC3E}">
        <p14:creationId xmlns:p14="http://schemas.microsoft.com/office/powerpoint/2010/main" val="52625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2243803"/>
            <a:ext cx="12192000" cy="1547446"/>
          </a:xfrm>
          <a:prstGeom prst="rect">
            <a:avLst/>
          </a:prstGeom>
          <a:solidFill>
            <a:srgbClr val="3E6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0" y="2243803"/>
            <a:ext cx="12192000" cy="1547446"/>
          </a:xfrm>
        </p:spPr>
        <p:txBody>
          <a:bodyPr>
            <a:normAutofit/>
          </a:bodyPr>
          <a:lstStyle/>
          <a:p>
            <a:pPr algn="ctr"/>
            <a:r>
              <a:rPr lang="en-US" sz="3500" b="1">
                <a:solidFill>
                  <a:schemeClr val="bg1"/>
                </a:solidFill>
                <a:latin typeface="+mn-lt"/>
              </a:rPr>
              <a:t>Recap of Key Findings: </a:t>
            </a:r>
            <a:br>
              <a:rPr lang="en-US" sz="3500" b="1">
                <a:solidFill>
                  <a:schemeClr val="bg1"/>
                </a:solidFill>
                <a:latin typeface="+mn-lt"/>
              </a:rPr>
            </a:br>
            <a:r>
              <a:rPr lang="en-US" sz="3500">
                <a:solidFill>
                  <a:schemeClr val="bg1"/>
                </a:solidFill>
                <a:latin typeface="+mn-lt"/>
              </a:rPr>
              <a:t>CHNA 2021/2022</a:t>
            </a:r>
          </a:p>
        </p:txBody>
      </p:sp>
      <p:sp>
        <p:nvSpPr>
          <p:cNvPr id="2" name="Rectangle 1">
            <a:extLst>
              <a:ext uri="{FF2B5EF4-FFF2-40B4-BE49-F238E27FC236}">
                <a16:creationId xmlns:a16="http://schemas.microsoft.com/office/drawing/2014/main" id="{2DCBD8A1-5918-488D-8124-2E25C8BA15C9}"/>
              </a:ext>
            </a:extLst>
          </p:cNvPr>
          <p:cNvSpPr/>
          <p:nvPr/>
        </p:nvSpPr>
        <p:spPr>
          <a:xfrm>
            <a:off x="5120387" y="6332030"/>
            <a:ext cx="2248180" cy="553998"/>
          </a:xfrm>
          <a:prstGeom prst="rect">
            <a:avLst/>
          </a:prstGeom>
        </p:spPr>
        <p:txBody>
          <a:bodyPr wrap="none">
            <a:spAutoFit/>
          </a:bodyPr>
          <a:lstStyle/>
          <a:p>
            <a:r>
              <a:rPr lang="en-US" sz="1500">
                <a:hlinkClick r:id="rId3"/>
              </a:rPr>
              <a:t>www.kingcounty.gov/chna</a:t>
            </a:r>
            <a:endParaRPr lang="en-US" sz="1500"/>
          </a:p>
          <a:p>
            <a:r>
              <a:rPr lang="en-US" sz="1500">
                <a:hlinkClick r:id="rId4"/>
              </a:rPr>
              <a:t>www.kingcounty.gov/chi</a:t>
            </a:r>
            <a:r>
              <a:rPr lang="en-US" sz="1500"/>
              <a:t>  </a:t>
            </a:r>
          </a:p>
        </p:txBody>
      </p:sp>
      <p:pic>
        <p:nvPicPr>
          <p:cNvPr id="6" name="Picture 5">
            <a:extLst>
              <a:ext uri="{FF2B5EF4-FFF2-40B4-BE49-F238E27FC236}">
                <a16:creationId xmlns:a16="http://schemas.microsoft.com/office/drawing/2014/main" id="{2136109B-31FC-4744-9FFC-3BFDFC4D31E9}"/>
              </a:ext>
            </a:extLst>
          </p:cNvPr>
          <p:cNvPicPr>
            <a:picLocks noChangeAspect="1"/>
          </p:cNvPicPr>
          <p:nvPr/>
        </p:nvPicPr>
        <p:blipFill>
          <a:blip r:embed="rId5"/>
          <a:stretch>
            <a:fillRect/>
          </a:stretch>
        </p:blipFill>
        <p:spPr>
          <a:xfrm>
            <a:off x="4496039" y="3850528"/>
            <a:ext cx="3233831" cy="2481502"/>
          </a:xfrm>
          <a:prstGeom prst="rect">
            <a:avLst/>
          </a:prstGeom>
        </p:spPr>
      </p:pic>
    </p:spTree>
    <p:extLst>
      <p:ext uri="{BB962C8B-B14F-4D97-AF65-F5344CB8AC3E}">
        <p14:creationId xmlns:p14="http://schemas.microsoft.com/office/powerpoint/2010/main" val="304379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 y="631372"/>
            <a:ext cx="4176927" cy="6226628"/>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0" y="631371"/>
            <a:ext cx="12192000" cy="0"/>
          </a:xfrm>
          <a:prstGeom prst="line">
            <a:avLst/>
          </a:prstGeom>
          <a:ln w="38100">
            <a:solidFill>
              <a:srgbClr val="B8DBE4"/>
            </a:solidFill>
          </a:ln>
        </p:spPr>
        <p:style>
          <a:lnRef idx="3">
            <a:schemeClr val="accent2"/>
          </a:lnRef>
          <a:fillRef idx="0">
            <a:schemeClr val="accent2"/>
          </a:fillRef>
          <a:effectRef idx="2">
            <a:schemeClr val="accent2"/>
          </a:effectRef>
          <a:fontRef idx="minor">
            <a:schemeClr val="tx1"/>
          </a:fontRef>
        </p:style>
      </p:cxnSp>
      <p:sp>
        <p:nvSpPr>
          <p:cNvPr id="5" name="TextBox 4"/>
          <p:cNvSpPr txBox="1"/>
          <p:nvPr/>
        </p:nvSpPr>
        <p:spPr>
          <a:xfrm>
            <a:off x="76200" y="141516"/>
            <a:ext cx="11789229" cy="400110"/>
          </a:xfrm>
          <a:prstGeom prst="rect">
            <a:avLst/>
          </a:prstGeom>
          <a:noFill/>
        </p:spPr>
        <p:txBody>
          <a:bodyPr wrap="square" rtlCol="0">
            <a:spAutoFit/>
          </a:bodyPr>
          <a:lstStyle/>
          <a:p>
            <a:r>
              <a:rPr lang="en-US" sz="200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King County’s changing population</a:t>
            </a:r>
          </a:p>
        </p:txBody>
      </p:sp>
      <p:sp>
        <p:nvSpPr>
          <p:cNvPr id="6" name="TextBox 5"/>
          <p:cNvSpPr txBox="1"/>
          <p:nvPr/>
        </p:nvSpPr>
        <p:spPr>
          <a:xfrm>
            <a:off x="260698" y="890595"/>
            <a:ext cx="3859619" cy="3077766"/>
          </a:xfrm>
          <a:prstGeom prst="rect">
            <a:avLst/>
          </a:prstGeom>
          <a:noFill/>
        </p:spPr>
        <p:txBody>
          <a:bodyPr wrap="square" rtlCol="0">
            <a:spAutoFit/>
          </a:bodyPr>
          <a:lstStyle/>
          <a:p>
            <a:r>
              <a:rPr lang="en-US" sz="2200"/>
              <a:t>In the past three years, King County has experienced a substantial growth spurt – in population and diversity </a:t>
            </a:r>
          </a:p>
          <a:p>
            <a:endParaRPr lang="en-US" sz="2200"/>
          </a:p>
          <a:p>
            <a:pPr marL="285750" indent="-285750">
              <a:buFont typeface="Arial" panose="020B0604020202020204" pitchFamily="34" charset="0"/>
              <a:buChar char="•"/>
            </a:pPr>
            <a:endParaRPr lang="en-US" sz="2200"/>
          </a:p>
          <a:p>
            <a:r>
              <a:rPr lang="en-US" sz="2200"/>
              <a:t>More than half of King County children are children of color</a:t>
            </a:r>
          </a:p>
          <a:p>
            <a:endParaRPr lang="en-US"/>
          </a:p>
        </p:txBody>
      </p:sp>
      <p:pic>
        <p:nvPicPr>
          <p:cNvPr id="3" name="Picture 2">
            <a:extLst>
              <a:ext uri="{FF2B5EF4-FFF2-40B4-BE49-F238E27FC236}">
                <a16:creationId xmlns:a16="http://schemas.microsoft.com/office/drawing/2014/main" id="{0078225E-4281-4F39-A8BD-F3CEA6988B2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124325" y="1334861"/>
            <a:ext cx="8067675" cy="4819650"/>
          </a:xfrm>
          <a:prstGeom prst="rect">
            <a:avLst/>
          </a:prstGeom>
        </p:spPr>
      </p:pic>
    </p:spTree>
    <p:extLst>
      <p:ext uri="{BB962C8B-B14F-4D97-AF65-F5344CB8AC3E}">
        <p14:creationId xmlns:p14="http://schemas.microsoft.com/office/powerpoint/2010/main" val="393330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0" y="631372"/>
            <a:ext cx="3166533" cy="6226628"/>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0" y="631371"/>
            <a:ext cx="12192000" cy="0"/>
          </a:xfrm>
          <a:prstGeom prst="line">
            <a:avLst/>
          </a:prstGeom>
          <a:ln w="38100">
            <a:solidFill>
              <a:srgbClr val="B8DBE4"/>
            </a:solidFill>
          </a:ln>
        </p:spPr>
        <p:style>
          <a:lnRef idx="3">
            <a:schemeClr val="accent2"/>
          </a:lnRef>
          <a:fillRef idx="0">
            <a:schemeClr val="accent2"/>
          </a:fillRef>
          <a:effectRef idx="2">
            <a:schemeClr val="accent2"/>
          </a:effectRef>
          <a:fontRef idx="minor">
            <a:schemeClr val="tx1"/>
          </a:fontRef>
        </p:style>
      </p:cxnSp>
      <p:sp>
        <p:nvSpPr>
          <p:cNvPr id="5" name="TextBox 4"/>
          <p:cNvSpPr txBox="1"/>
          <p:nvPr/>
        </p:nvSpPr>
        <p:spPr>
          <a:xfrm>
            <a:off x="76200" y="141516"/>
            <a:ext cx="11789229" cy="400110"/>
          </a:xfrm>
          <a:prstGeom prst="rect">
            <a:avLst/>
          </a:prstGeom>
          <a:noFill/>
        </p:spPr>
        <p:txBody>
          <a:bodyPr wrap="square" rtlCol="0">
            <a:spAutoFit/>
          </a:bodyPr>
          <a:lstStyle/>
          <a:p>
            <a:r>
              <a:rPr lang="en-US" sz="200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King County’s languages</a:t>
            </a:r>
          </a:p>
        </p:txBody>
      </p:sp>
      <p:sp>
        <p:nvSpPr>
          <p:cNvPr id="6" name="TextBox 5"/>
          <p:cNvSpPr txBox="1"/>
          <p:nvPr/>
        </p:nvSpPr>
        <p:spPr>
          <a:xfrm>
            <a:off x="308148" y="1404162"/>
            <a:ext cx="2550235" cy="2739211"/>
          </a:xfrm>
          <a:prstGeom prst="rect">
            <a:avLst/>
          </a:prstGeom>
          <a:noFill/>
        </p:spPr>
        <p:txBody>
          <a:bodyPr wrap="square" rtlCol="0">
            <a:spAutoFit/>
          </a:bodyPr>
          <a:lstStyle/>
          <a:p>
            <a:r>
              <a:rPr lang="en-US" sz="2200"/>
              <a:t>One in four King County residents live in a household where a language other than English is spoken.</a:t>
            </a:r>
          </a:p>
          <a:p>
            <a:endParaRPr lang="en-US" sz="2200"/>
          </a:p>
          <a:p>
            <a:endParaRPr lang="en-US"/>
          </a:p>
        </p:txBody>
      </p:sp>
      <p:pic>
        <p:nvPicPr>
          <p:cNvPr id="2" name="Picture 1">
            <a:extLst>
              <a:ext uri="{FF2B5EF4-FFF2-40B4-BE49-F238E27FC236}">
                <a16:creationId xmlns:a16="http://schemas.microsoft.com/office/drawing/2014/main" id="{64AFDDAE-C544-478E-AE83-5F80884AA526}"/>
              </a:ext>
            </a:extLst>
          </p:cNvPr>
          <p:cNvPicPr>
            <a:picLocks noChangeAspect="1"/>
          </p:cNvPicPr>
          <p:nvPr/>
        </p:nvPicPr>
        <p:blipFill>
          <a:blip r:embed="rId3"/>
          <a:stretch>
            <a:fillRect/>
          </a:stretch>
        </p:blipFill>
        <p:spPr>
          <a:xfrm>
            <a:off x="3296882" y="1273531"/>
            <a:ext cx="8764769" cy="4762817"/>
          </a:xfrm>
          <a:prstGeom prst="rect">
            <a:avLst/>
          </a:prstGeom>
        </p:spPr>
      </p:pic>
      <p:sp>
        <p:nvSpPr>
          <p:cNvPr id="7" name="TextBox 6">
            <a:extLst>
              <a:ext uri="{FF2B5EF4-FFF2-40B4-BE49-F238E27FC236}">
                <a16:creationId xmlns:a16="http://schemas.microsoft.com/office/drawing/2014/main" id="{F9935FA2-1181-4AB3-AD7C-809AD670D020}"/>
              </a:ext>
            </a:extLst>
          </p:cNvPr>
          <p:cNvSpPr txBox="1"/>
          <p:nvPr/>
        </p:nvSpPr>
        <p:spPr>
          <a:xfrm>
            <a:off x="4508205" y="6226629"/>
            <a:ext cx="7575659" cy="507831"/>
          </a:xfrm>
          <a:prstGeom prst="rect">
            <a:avLst/>
          </a:prstGeom>
          <a:noFill/>
        </p:spPr>
        <p:txBody>
          <a:bodyPr wrap="square" rtlCol="0">
            <a:spAutoFit/>
          </a:bodyPr>
          <a:lstStyle/>
          <a:p>
            <a:pPr algn="r"/>
            <a:r>
              <a:rPr lang="en-US" sz="1500" b="1" dirty="0"/>
              <a:t>Additional data is available by smaller geographies online (see ‘Top 10 by PUMA’ tab): </a:t>
            </a:r>
          </a:p>
          <a:p>
            <a:pPr algn="r"/>
            <a:r>
              <a:rPr lang="en-US" sz="1200" dirty="0">
                <a:hlinkClick r:id="rId4"/>
              </a:rPr>
              <a:t>Top 10 languages by region (2019)</a:t>
            </a:r>
            <a:r>
              <a:rPr lang="en-US" sz="1200" dirty="0"/>
              <a:t> [this webpage is in English] </a:t>
            </a:r>
          </a:p>
        </p:txBody>
      </p:sp>
    </p:spTree>
    <p:extLst>
      <p:ext uri="{BB962C8B-B14F-4D97-AF65-F5344CB8AC3E}">
        <p14:creationId xmlns:p14="http://schemas.microsoft.com/office/powerpoint/2010/main" val="22045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813639" y="1555498"/>
            <a:ext cx="7137664" cy="5181084"/>
          </a:xfrm>
          <a:prstGeom prst="rect">
            <a:avLst/>
          </a:prstGeom>
          <a:solidFill>
            <a:srgbClr val="FFEBEB">
              <a:alpha val="80000"/>
            </a:srgbClr>
          </a:soli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p:cNvSpPr/>
          <p:nvPr/>
        </p:nvSpPr>
        <p:spPr>
          <a:xfrm>
            <a:off x="328784" y="1555498"/>
            <a:ext cx="4380707" cy="5220949"/>
          </a:xfrm>
          <a:prstGeom prst="rect">
            <a:avLst/>
          </a:prstGeom>
          <a:solidFill>
            <a:srgbClr val="EAF4E4">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p:cNvSpPr txBox="1">
            <a:spLocks/>
          </p:cNvSpPr>
          <p:nvPr/>
        </p:nvSpPr>
        <p:spPr>
          <a:xfrm>
            <a:off x="1669901" y="219123"/>
            <a:ext cx="8875059" cy="1030815"/>
          </a:xfrm>
          <a:prstGeom prst="rect">
            <a:avLst/>
          </a:prstGeom>
          <a:solidFill>
            <a:srgbClr val="1B9ACA"/>
          </a:solidFill>
        </p:spPr>
        <p:txBody>
          <a:bodyPr vert="horz" lIns="80682" tIns="40341" rIns="80682" bIns="40341" rtlCol="0" anchor="ctr">
            <a:norm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marL="0" marR="0" lvl="0" indent="0" algn="ctr" defTabSz="1005840" rtl="0" eaLnBrk="1" fontAlgn="auto" latinLnBrk="0" hangingPunct="1">
              <a:lnSpc>
                <a:spcPct val="90000"/>
              </a:lnSpc>
              <a:spcBef>
                <a:spcPct val="0"/>
              </a:spcBef>
              <a:spcAft>
                <a:spcPts val="0"/>
              </a:spcAft>
              <a:buClrTx/>
              <a:buSzTx/>
              <a:buFontTx/>
              <a:buNone/>
              <a:tabLst/>
              <a:defRPr/>
            </a:pPr>
            <a:r>
              <a:rPr kumimoji="0" lang="en-US" sz="2647" b="1" i="0" u="none" strike="noStrike" kern="1200" cap="none" spc="0" normalizeH="0" baseline="0" noProof="0">
                <a:ln>
                  <a:noFill/>
                </a:ln>
                <a:solidFill>
                  <a:prstClr val="white"/>
                </a:solidFill>
                <a:effectLst/>
                <a:uLnTx/>
                <a:uFillTx/>
                <a:latin typeface="Calibri" panose="020F0502020204030204"/>
                <a:ea typeface="+mj-ea"/>
                <a:cs typeface="+mj-cs"/>
              </a:rPr>
              <a:t>What’s gotten better &amp; where can we improve </a:t>
            </a:r>
          </a:p>
          <a:p>
            <a:pPr marL="0" marR="0" lvl="0" indent="0" algn="ctr" defTabSz="1005840" rtl="0" eaLnBrk="1" fontAlgn="auto" latinLnBrk="0" hangingPunct="1">
              <a:lnSpc>
                <a:spcPct val="90000"/>
              </a:lnSpc>
              <a:spcBef>
                <a:spcPct val="0"/>
              </a:spcBef>
              <a:spcAft>
                <a:spcPts val="0"/>
              </a:spcAft>
              <a:buClrTx/>
              <a:buSzTx/>
              <a:buFontTx/>
              <a:buNone/>
              <a:tabLst/>
              <a:defRPr/>
            </a:pPr>
            <a:r>
              <a:rPr lang="en-US" sz="2647" b="1">
                <a:solidFill>
                  <a:prstClr val="white"/>
                </a:solidFill>
                <a:latin typeface="Calibri" panose="020F0502020204030204"/>
              </a:rPr>
              <a:t>since the 2018/2019 CHNA report (pre-COVID)</a:t>
            </a:r>
            <a:r>
              <a:rPr kumimoji="0" lang="en-US" sz="2206" b="0" i="0" u="none" strike="noStrike" kern="1200" cap="none" spc="0" normalizeH="0" baseline="0" noProof="0">
                <a:ln>
                  <a:noFill/>
                </a:ln>
                <a:solidFill>
                  <a:prstClr val="white"/>
                </a:solidFill>
                <a:effectLst/>
                <a:uLnTx/>
                <a:uFillTx/>
                <a:latin typeface="Calibri" panose="020F0502020204030204"/>
                <a:ea typeface="+mj-ea"/>
                <a:cs typeface="+mj-cs"/>
              </a:rPr>
              <a:t>?</a:t>
            </a:r>
          </a:p>
        </p:txBody>
      </p:sp>
      <p:pic>
        <p:nvPicPr>
          <p:cNvPr id="9" name="Picture 8"/>
          <p:cNvPicPr>
            <a:picLocks noChangeAspect="1"/>
          </p:cNvPicPr>
          <p:nvPr/>
        </p:nvPicPr>
        <p:blipFill rotWithShape="1">
          <a:blip r:embed="rId3">
            <a:clrChange>
              <a:clrFrom>
                <a:srgbClr val="FFFFFF"/>
              </a:clrFrom>
              <a:clrTo>
                <a:srgbClr val="FFFFFF">
                  <a:alpha val="0"/>
                </a:srgbClr>
              </a:clrTo>
            </a:clrChange>
          </a:blip>
          <a:srcRect l="6717" t="4176" r="5247"/>
          <a:stretch/>
        </p:blipFill>
        <p:spPr>
          <a:xfrm>
            <a:off x="448508" y="3044766"/>
            <a:ext cx="685386" cy="746016"/>
          </a:xfrm>
          <a:prstGeom prst="rect">
            <a:avLst/>
          </a:prstGeom>
        </p:spPr>
      </p:pic>
      <p:pic>
        <p:nvPicPr>
          <p:cNvPr id="10" name="Picture 9"/>
          <p:cNvPicPr>
            <a:picLocks noChangeAspect="1"/>
          </p:cNvPicPr>
          <p:nvPr/>
        </p:nvPicPr>
        <p:blipFill>
          <a:blip r:embed="rId4" cstate="print">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498335" y="4021433"/>
            <a:ext cx="635559" cy="635559"/>
          </a:xfrm>
          <a:prstGeom prst="rect">
            <a:avLst/>
          </a:prstGeom>
        </p:spPr>
      </p:pic>
      <p:pic>
        <p:nvPicPr>
          <p:cNvPr id="12" name="Picture 11"/>
          <p:cNvPicPr>
            <a:picLocks noChangeAspect="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20890" y="5761232"/>
            <a:ext cx="662663" cy="662663"/>
          </a:xfrm>
          <a:prstGeom prst="rect">
            <a:avLst/>
          </a:prstGeom>
        </p:spPr>
      </p:pic>
      <p:pic>
        <p:nvPicPr>
          <p:cNvPr id="16" name="Picture 15"/>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41519" y="4298066"/>
            <a:ext cx="813156" cy="777801"/>
          </a:xfrm>
          <a:prstGeom prst="rect">
            <a:avLst/>
          </a:prstGeom>
        </p:spPr>
      </p:pic>
      <p:sp>
        <p:nvSpPr>
          <p:cNvPr id="24" name="TextBox 23"/>
          <p:cNvSpPr txBox="1"/>
          <p:nvPr/>
        </p:nvSpPr>
        <p:spPr>
          <a:xfrm>
            <a:off x="1245541" y="2251736"/>
            <a:ext cx="3427721"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Light" panose="020F0302020204030204"/>
                <a:ea typeface="+mn-ea"/>
                <a:cs typeface="Shonar Bangla" panose="020B0502040204020203" pitchFamily="34" charset="0"/>
              </a:rPr>
              <a:t>Obesity</a:t>
            </a:r>
            <a:r>
              <a:rPr kumimoji="0" lang="en-US" sz="1600" b="0" i="0" u="none" strike="noStrike" kern="1200" cap="none" spc="0" normalizeH="0" baseline="0" noProof="0">
                <a:ln>
                  <a:noFill/>
                </a:ln>
                <a:solidFill>
                  <a:prstClr val="black"/>
                </a:solidFill>
                <a:effectLst/>
                <a:uLnTx/>
                <a:uFillTx/>
                <a:latin typeface="Calibri Light" panose="020F0302020204030204"/>
                <a:ea typeface="+mn-ea"/>
                <a:cs typeface="Shonar Bangla" panose="020B0502040204020203" pitchFamily="34" charset="0"/>
              </a:rPr>
              <a:t> rate is declining for American Indian/Alaska Native residents.</a:t>
            </a:r>
          </a:p>
        </p:txBody>
      </p:sp>
      <p:sp>
        <p:nvSpPr>
          <p:cNvPr id="26" name="TextBox 25"/>
          <p:cNvSpPr txBox="1"/>
          <p:nvPr/>
        </p:nvSpPr>
        <p:spPr>
          <a:xfrm>
            <a:off x="1291665" y="3100332"/>
            <a:ext cx="3362144"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Shonar Bangla" panose="020B0502040204020203" pitchFamily="34" charset="0"/>
              </a:rPr>
              <a:t>Continued declines in </a:t>
            </a:r>
            <a:r>
              <a:rPr kumimoji="0" lang="en-US" sz="1600" b="1" i="0" u="none" strike="noStrike" kern="1200" cap="none" spc="0" normalizeH="0" baseline="0" noProof="0" dirty="0">
                <a:ln>
                  <a:noFill/>
                </a:ln>
                <a:solidFill>
                  <a:prstClr val="black"/>
                </a:solidFill>
                <a:effectLst/>
                <a:uLnTx/>
                <a:uFillTx/>
                <a:latin typeface="Calibri Light" panose="020F0302020204030204"/>
                <a:ea typeface="+mn-ea"/>
                <a:cs typeface="Shonar Bangla" panose="020B0502040204020203" pitchFamily="34" charset="0"/>
              </a:rPr>
              <a:t>cigarette smoking</a:t>
            </a: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Shonar Bangla" panose="020B0502040204020203" pitchFamily="34" charset="0"/>
              </a:rPr>
              <a:t> for adults &amp; youth.</a:t>
            </a:r>
          </a:p>
        </p:txBody>
      </p:sp>
      <p:sp>
        <p:nvSpPr>
          <p:cNvPr id="27" name="TextBox 26"/>
          <p:cNvSpPr txBox="1"/>
          <p:nvPr/>
        </p:nvSpPr>
        <p:spPr>
          <a:xfrm>
            <a:off x="1291665" y="4032800"/>
            <a:ext cx="3064143"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Light" panose="020F0302020204030204"/>
                <a:ea typeface="+mn-ea"/>
                <a:cs typeface="Shonar Bangla" panose="020B0502040204020203" pitchFamily="34" charset="0"/>
              </a:rPr>
              <a:t>Continued declines in daily </a:t>
            </a:r>
            <a:r>
              <a:rPr kumimoji="0" lang="en-US" sz="1600" b="1" i="0" u="none" strike="noStrike" kern="1200" cap="none" spc="0" normalizeH="0" baseline="0" noProof="0">
                <a:ln>
                  <a:noFill/>
                </a:ln>
                <a:solidFill>
                  <a:prstClr val="black"/>
                </a:solidFill>
                <a:effectLst/>
                <a:uLnTx/>
                <a:uFillTx/>
                <a:latin typeface="Calibri Light" panose="020F0302020204030204"/>
                <a:ea typeface="+mn-ea"/>
                <a:cs typeface="Shonar Bangla" panose="020B0502040204020203" pitchFamily="34" charset="0"/>
              </a:rPr>
              <a:t>sugary beverage</a:t>
            </a:r>
            <a:r>
              <a:rPr kumimoji="0" lang="en-US" sz="1600" b="0" i="0" u="none" strike="noStrike" kern="1200" cap="none" spc="0" normalizeH="0" baseline="0" noProof="0">
                <a:ln>
                  <a:noFill/>
                </a:ln>
                <a:solidFill>
                  <a:prstClr val="black"/>
                </a:solidFill>
                <a:effectLst/>
                <a:uLnTx/>
                <a:uFillTx/>
                <a:latin typeface="Calibri Light" panose="020F0302020204030204"/>
                <a:ea typeface="+mn-ea"/>
                <a:cs typeface="Shonar Bangla" panose="020B0502040204020203" pitchFamily="34" charset="0"/>
              </a:rPr>
              <a:t> intake for youth.</a:t>
            </a:r>
          </a:p>
        </p:txBody>
      </p:sp>
      <p:sp>
        <p:nvSpPr>
          <p:cNvPr id="28" name="TextBox 27"/>
          <p:cNvSpPr txBox="1"/>
          <p:nvPr/>
        </p:nvSpPr>
        <p:spPr>
          <a:xfrm>
            <a:off x="1291665" y="5743985"/>
            <a:ext cx="3390904"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Light" panose="020F0302020204030204"/>
                <a:ea typeface="+mn-ea"/>
                <a:cs typeface="Shonar Bangla" panose="020B0502040204020203" pitchFamily="34" charset="0"/>
              </a:rPr>
              <a:t>Homelessness</a:t>
            </a:r>
            <a:r>
              <a:rPr kumimoji="0" lang="en-US" sz="1600" b="0" i="0" u="none" strike="noStrike" kern="1200" cap="none" spc="0" normalizeH="0" baseline="0" noProof="0">
                <a:ln>
                  <a:noFill/>
                </a:ln>
                <a:solidFill>
                  <a:prstClr val="black"/>
                </a:solidFill>
                <a:effectLst/>
                <a:uLnTx/>
                <a:uFillTx/>
                <a:latin typeface="Calibri Light" panose="020F0302020204030204"/>
                <a:ea typeface="+mn-ea"/>
                <a:cs typeface="Shonar Bangla" panose="020B0502040204020203" pitchFamily="34" charset="0"/>
              </a:rPr>
              <a:t> has declined for unaccompanied youth &amp; young adults.</a:t>
            </a:r>
          </a:p>
        </p:txBody>
      </p:sp>
      <p:sp>
        <p:nvSpPr>
          <p:cNvPr id="29" name="TextBox 28"/>
          <p:cNvSpPr txBox="1"/>
          <p:nvPr/>
        </p:nvSpPr>
        <p:spPr>
          <a:xfrm>
            <a:off x="5667670" y="2267330"/>
            <a:ext cx="3010642"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Light" panose="020F0302020204030204"/>
                <a:ea typeface="+mn-ea"/>
                <a:cs typeface="Shonar Bangla" panose="020B0502040204020203" pitchFamily="34" charset="0"/>
              </a:rPr>
              <a:t>Over the last 8 years, </a:t>
            </a:r>
            <a:r>
              <a:rPr kumimoji="0" lang="en-US" sz="1600" b="1" i="0" u="none" strike="noStrike" kern="1200" cap="none" spc="0" normalizeH="0" baseline="0" noProof="0">
                <a:ln>
                  <a:noFill/>
                </a:ln>
                <a:solidFill>
                  <a:prstClr val="black"/>
                </a:solidFill>
                <a:effectLst/>
                <a:uLnTx/>
                <a:uFillTx/>
                <a:latin typeface="Calibri Light" panose="020F0302020204030204"/>
                <a:ea typeface="+mn-ea"/>
                <a:cs typeface="Shonar Bangla" panose="020B0502040204020203" pitchFamily="34" charset="0"/>
              </a:rPr>
              <a:t>life expectancy</a:t>
            </a:r>
            <a:r>
              <a:rPr kumimoji="0" lang="en-US" sz="1600" b="0" i="0" u="none" strike="noStrike" kern="1200" cap="none" spc="0" normalizeH="0" baseline="0" noProof="0">
                <a:ln>
                  <a:noFill/>
                </a:ln>
                <a:solidFill>
                  <a:prstClr val="black"/>
                </a:solidFill>
                <a:effectLst/>
                <a:uLnTx/>
                <a:uFillTx/>
                <a:latin typeface="Calibri Light" panose="020F0302020204030204"/>
                <a:ea typeface="+mn-ea"/>
                <a:cs typeface="Shonar Bangla" panose="020B0502040204020203" pitchFamily="34" charset="0"/>
              </a:rPr>
              <a:t> has declined in the South Region as well as among Hispanic &amp; Native Hawaiian/ Pacific Islander residents. </a:t>
            </a:r>
          </a:p>
        </p:txBody>
      </p:sp>
      <p:sp>
        <p:nvSpPr>
          <p:cNvPr id="30" name="TextBox 29"/>
          <p:cNvSpPr txBox="1"/>
          <p:nvPr/>
        </p:nvSpPr>
        <p:spPr>
          <a:xfrm>
            <a:off x="5678197" y="3643689"/>
            <a:ext cx="3064143" cy="58105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Light" panose="020F0302020204030204"/>
                <a:ea typeface="+mn-ea"/>
                <a:cs typeface="Shonar Bangla" panose="020B0502040204020203" pitchFamily="34" charset="0"/>
              </a:rPr>
              <a:t>More residents are dying from </a:t>
            </a:r>
            <a:r>
              <a:rPr kumimoji="0" lang="en-US" sz="1600" b="1" i="0" u="none" strike="noStrike" kern="1200" cap="none" spc="0" normalizeH="0" baseline="0" noProof="0">
                <a:ln>
                  <a:noFill/>
                </a:ln>
                <a:solidFill>
                  <a:prstClr val="black"/>
                </a:solidFill>
                <a:effectLst/>
                <a:uLnTx/>
                <a:uFillTx/>
                <a:latin typeface="Calibri Light" panose="020F0302020204030204"/>
                <a:ea typeface="+mn-ea"/>
                <a:cs typeface="Shonar Bangla" panose="020B0502040204020203" pitchFamily="34" charset="0"/>
              </a:rPr>
              <a:t>unintentional injuries.</a:t>
            </a: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7278" y="895156"/>
            <a:ext cx="2952732" cy="1508899"/>
          </a:xfrm>
          <a:prstGeom prst="rect">
            <a:avLst/>
          </a:prstGeom>
        </p:spPr>
      </p:pic>
      <p:cxnSp>
        <p:nvCxnSpPr>
          <p:cNvPr id="38" name="Straight Connector 37"/>
          <p:cNvCxnSpPr/>
          <p:nvPr/>
        </p:nvCxnSpPr>
        <p:spPr>
          <a:xfrm>
            <a:off x="1535973" y="335199"/>
            <a:ext cx="911309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28784" y="1299832"/>
            <a:ext cx="4380707" cy="58105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88" b="1" i="0" u="none" strike="noStrike" kern="1200" cap="none" spc="0" normalizeH="0" baseline="0" noProof="0">
                <a:ln>
                  <a:noFill/>
                </a:ln>
                <a:solidFill>
                  <a:prstClr val="white"/>
                </a:solidFill>
                <a:effectLst/>
                <a:uLnTx/>
                <a:uFillTx/>
                <a:latin typeface="Calibri" panose="020F0502020204030204"/>
                <a:ea typeface="+mn-ea"/>
                <a:cs typeface="+mn-cs"/>
              </a:rPr>
              <a:t>Across King County,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88" b="1" i="0" u="none" strike="noStrike" kern="1200" cap="none" spc="0" normalizeH="0" baseline="0" noProof="0">
                <a:ln>
                  <a:noFill/>
                </a:ln>
                <a:solidFill>
                  <a:prstClr val="white"/>
                </a:solidFill>
                <a:effectLst/>
                <a:uLnTx/>
                <a:uFillTx/>
                <a:latin typeface="Calibri" panose="020F0502020204030204"/>
                <a:ea typeface="+mn-ea"/>
                <a:cs typeface="+mn-cs"/>
              </a:rPr>
              <a:t>successes include:</a:t>
            </a:r>
          </a:p>
        </p:txBody>
      </p:sp>
      <p:pic>
        <p:nvPicPr>
          <p:cNvPr id="39" name="Picture 3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7170" y="853993"/>
            <a:ext cx="4079989" cy="1508899"/>
          </a:xfrm>
          <a:prstGeom prst="rect">
            <a:avLst/>
          </a:prstGeom>
        </p:spPr>
      </p:pic>
      <p:sp>
        <p:nvSpPr>
          <p:cNvPr id="37" name="TextBox 36"/>
          <p:cNvSpPr txBox="1"/>
          <p:nvPr/>
        </p:nvSpPr>
        <p:spPr>
          <a:xfrm>
            <a:off x="6180710" y="1241257"/>
            <a:ext cx="4004854" cy="58105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88" b="1" i="0" u="none" strike="noStrike" kern="1200" cap="none" spc="0" normalizeH="0" baseline="0" noProof="0">
                <a:ln>
                  <a:noFill/>
                </a:ln>
                <a:solidFill>
                  <a:prstClr val="white"/>
                </a:solidFill>
                <a:effectLst/>
                <a:uLnTx/>
                <a:uFillTx/>
                <a:latin typeface="Calibri" panose="020F0502020204030204"/>
                <a:ea typeface="+mn-ea"/>
                <a:cs typeface="+mn-cs"/>
              </a:rPr>
              <a:t>Across King County,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88" b="1" i="0" u="none" strike="noStrike" kern="1200" cap="none" spc="0" normalizeH="0" baseline="0" noProof="0">
                <a:ln>
                  <a:noFill/>
                </a:ln>
                <a:solidFill>
                  <a:prstClr val="white"/>
                </a:solidFill>
                <a:effectLst/>
                <a:uLnTx/>
                <a:uFillTx/>
                <a:latin typeface="Calibri" panose="020F0502020204030204"/>
                <a:ea typeface="+mn-ea"/>
                <a:cs typeface="+mn-cs"/>
              </a:rPr>
              <a:t>opportunities for improvement include:</a:t>
            </a:r>
          </a:p>
        </p:txBody>
      </p:sp>
      <p:cxnSp>
        <p:nvCxnSpPr>
          <p:cNvPr id="41" name="Straight Connector 40"/>
          <p:cNvCxnSpPr>
            <a:cxnSpLocks/>
          </p:cNvCxnSpPr>
          <p:nvPr/>
        </p:nvCxnSpPr>
        <p:spPr>
          <a:xfrm>
            <a:off x="111250" y="2114430"/>
            <a:ext cx="11906654" cy="0"/>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262D571-CFE8-4050-8CDB-481DAC1A9A88}"/>
              </a:ext>
            </a:extLst>
          </p:cNvPr>
          <p:cNvSpPr txBox="1"/>
          <p:nvPr/>
        </p:nvSpPr>
        <p:spPr>
          <a:xfrm>
            <a:off x="1291665" y="4892771"/>
            <a:ext cx="3064143"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a:solidFill>
                  <a:prstClr val="black"/>
                </a:solidFill>
                <a:latin typeface="Calibri Light" panose="020F0302020204030204"/>
                <a:cs typeface="Shonar Bangla" panose="020B0502040204020203" pitchFamily="34" charset="0"/>
              </a:rPr>
              <a:t>More mothers receive </a:t>
            </a:r>
            <a:r>
              <a:rPr lang="en-US" sz="1600" b="1">
                <a:solidFill>
                  <a:prstClr val="black"/>
                </a:solidFill>
                <a:latin typeface="Calibri Light" panose="020F0302020204030204"/>
                <a:cs typeface="Shonar Bangla" panose="020B0502040204020203" pitchFamily="34" charset="0"/>
              </a:rPr>
              <a:t>early &amp; adequate prenatal care.</a:t>
            </a:r>
            <a:endParaRPr kumimoji="0" lang="en-US" sz="1600" b="1" i="0" u="none" strike="noStrike" kern="1200" cap="none" spc="0" normalizeH="0" baseline="0" noProof="0">
              <a:ln>
                <a:noFill/>
              </a:ln>
              <a:solidFill>
                <a:prstClr val="black"/>
              </a:solidFill>
              <a:effectLst/>
              <a:uLnTx/>
              <a:uFillTx/>
              <a:latin typeface="Calibri Light" panose="020F0302020204030204"/>
              <a:ea typeface="+mn-ea"/>
              <a:cs typeface="Shonar Bangla" panose="020B0502040204020203" pitchFamily="34" charset="0"/>
            </a:endParaRPr>
          </a:p>
        </p:txBody>
      </p:sp>
      <p:pic>
        <p:nvPicPr>
          <p:cNvPr id="7" name="Picture 6">
            <a:extLst>
              <a:ext uri="{FF2B5EF4-FFF2-40B4-BE49-F238E27FC236}">
                <a16:creationId xmlns:a16="http://schemas.microsoft.com/office/drawing/2014/main" id="{8AB698EB-EFA4-4422-BAB0-082D6D8BDE94}"/>
              </a:ext>
            </a:extLst>
          </p:cNvPr>
          <p:cNvPicPr>
            <a:picLocks noChangeAspect="1"/>
          </p:cNvPicPr>
          <p:nvPr/>
        </p:nvPicPr>
        <p:blipFill>
          <a:blip r:embed="rId9">
            <a:clrChange>
              <a:clrFrom>
                <a:srgbClr val="FAFAFA"/>
              </a:clrFrom>
              <a:clrTo>
                <a:srgbClr val="FAFAFA">
                  <a:alpha val="0"/>
                </a:srgbClr>
              </a:clrTo>
            </a:clrChange>
            <a:duotone>
              <a:schemeClr val="accent3">
                <a:shade val="45000"/>
                <a:satMod val="135000"/>
              </a:schemeClr>
              <a:prstClr val="white"/>
            </a:duotone>
          </a:blip>
          <a:stretch>
            <a:fillRect/>
          </a:stretch>
        </p:blipFill>
        <p:spPr>
          <a:xfrm>
            <a:off x="381349" y="4845041"/>
            <a:ext cx="742079" cy="691731"/>
          </a:xfrm>
          <a:prstGeom prst="rect">
            <a:avLst/>
          </a:prstGeom>
        </p:spPr>
      </p:pic>
      <p:pic>
        <p:nvPicPr>
          <p:cNvPr id="11" name="Picture 10">
            <a:extLst>
              <a:ext uri="{FF2B5EF4-FFF2-40B4-BE49-F238E27FC236}">
                <a16:creationId xmlns:a16="http://schemas.microsoft.com/office/drawing/2014/main" id="{67C9A2F9-7C76-412C-AF9C-179EB3647EB3}"/>
              </a:ext>
            </a:extLst>
          </p:cNvPr>
          <p:cNvPicPr>
            <a:picLocks noChangeAspect="1"/>
          </p:cNvPicPr>
          <p:nvPr/>
        </p:nvPicPr>
        <p:blipFill>
          <a:blip r:embed="rId10">
            <a:clrChange>
              <a:clrFrom>
                <a:srgbClr val="FAFAFA"/>
              </a:clrFrom>
              <a:clrTo>
                <a:srgbClr val="FAFAFA">
                  <a:alpha val="0"/>
                </a:srgbClr>
              </a:clrTo>
            </a:clrChange>
            <a:duotone>
              <a:schemeClr val="accent4">
                <a:shade val="45000"/>
                <a:satMod val="135000"/>
              </a:schemeClr>
              <a:prstClr val="white"/>
            </a:duotone>
          </a:blip>
          <a:stretch>
            <a:fillRect/>
          </a:stretch>
        </p:blipFill>
        <p:spPr>
          <a:xfrm>
            <a:off x="484895" y="2272461"/>
            <a:ext cx="598552" cy="732667"/>
          </a:xfrm>
          <a:prstGeom prst="rect">
            <a:avLst/>
          </a:prstGeom>
        </p:spPr>
      </p:pic>
      <p:pic>
        <p:nvPicPr>
          <p:cNvPr id="15" name="Picture 14">
            <a:extLst>
              <a:ext uri="{FF2B5EF4-FFF2-40B4-BE49-F238E27FC236}">
                <a16:creationId xmlns:a16="http://schemas.microsoft.com/office/drawing/2014/main" id="{5ABDCF96-9AC0-4C73-8FC8-53A0E006AB93}"/>
              </a:ext>
            </a:extLst>
          </p:cNvPr>
          <p:cNvPicPr>
            <a:picLocks noChangeAspect="1"/>
          </p:cNvPicPr>
          <p:nvPr/>
        </p:nvPicPr>
        <p:blipFill>
          <a:blip r:embed="rId11">
            <a:clrChange>
              <a:clrFrom>
                <a:srgbClr val="FAFAFA"/>
              </a:clrFrom>
              <a:clrTo>
                <a:srgbClr val="FAFAFA">
                  <a:alpha val="0"/>
                </a:srgbClr>
              </a:clrTo>
            </a:clrChange>
          </a:blip>
          <a:stretch>
            <a:fillRect/>
          </a:stretch>
        </p:blipFill>
        <p:spPr>
          <a:xfrm>
            <a:off x="4861526" y="2292565"/>
            <a:ext cx="779436" cy="699770"/>
          </a:xfrm>
          <a:prstGeom prst="rect">
            <a:avLst/>
          </a:prstGeom>
        </p:spPr>
      </p:pic>
      <p:pic>
        <p:nvPicPr>
          <p:cNvPr id="17" name="Picture 16">
            <a:extLst>
              <a:ext uri="{FF2B5EF4-FFF2-40B4-BE49-F238E27FC236}">
                <a16:creationId xmlns:a16="http://schemas.microsoft.com/office/drawing/2014/main" id="{B5F33BBB-35BA-4911-A12E-5C4BB8BF0983}"/>
              </a:ext>
            </a:extLst>
          </p:cNvPr>
          <p:cNvPicPr>
            <a:picLocks noChangeAspect="1"/>
          </p:cNvPicPr>
          <p:nvPr/>
        </p:nvPicPr>
        <p:blipFill>
          <a:blip r:embed="rId12">
            <a:clrChange>
              <a:clrFrom>
                <a:srgbClr val="FAFAFA"/>
              </a:clrFrom>
              <a:clrTo>
                <a:srgbClr val="FAFAFA">
                  <a:alpha val="0"/>
                </a:srgbClr>
              </a:clrTo>
            </a:clrChange>
            <a:duotone>
              <a:schemeClr val="accent1">
                <a:shade val="45000"/>
                <a:satMod val="135000"/>
              </a:schemeClr>
              <a:prstClr val="white"/>
            </a:duotone>
          </a:blip>
          <a:stretch>
            <a:fillRect/>
          </a:stretch>
        </p:blipFill>
        <p:spPr>
          <a:xfrm>
            <a:off x="4919768" y="3671474"/>
            <a:ext cx="657321" cy="581057"/>
          </a:xfrm>
          <a:prstGeom prst="rect">
            <a:avLst/>
          </a:prstGeom>
        </p:spPr>
      </p:pic>
      <p:sp>
        <p:nvSpPr>
          <p:cNvPr id="35" name="TextBox 34">
            <a:extLst>
              <a:ext uri="{FF2B5EF4-FFF2-40B4-BE49-F238E27FC236}">
                <a16:creationId xmlns:a16="http://schemas.microsoft.com/office/drawing/2014/main" id="{0E2F65CA-2E52-4FED-A6FD-81CC86906942}"/>
              </a:ext>
            </a:extLst>
          </p:cNvPr>
          <p:cNvSpPr txBox="1"/>
          <p:nvPr/>
        </p:nvSpPr>
        <p:spPr>
          <a:xfrm>
            <a:off x="5689978" y="4356144"/>
            <a:ext cx="3064143" cy="825419"/>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libri Light" panose="020F0302020204030204"/>
                <a:ea typeface="+mn-ea"/>
                <a:cs typeface="Shonar Bangla"/>
              </a:rPr>
              <a:t>The gap between white and Black </a:t>
            </a:r>
            <a:r>
              <a:rPr kumimoji="0" lang="en-US" sz="1600" b="1" i="0" u="none" strike="noStrike" kern="1200" cap="none" spc="0" normalizeH="0" baseline="0" noProof="0" dirty="0">
                <a:ln>
                  <a:noFill/>
                </a:ln>
                <a:effectLst/>
                <a:uLnTx/>
                <a:uFillTx/>
                <a:latin typeface="Calibri Light" panose="020F0302020204030204"/>
                <a:ea typeface="+mn-ea"/>
                <a:cs typeface="Shonar Bangla"/>
              </a:rPr>
              <a:t>food insecure </a:t>
            </a:r>
            <a:r>
              <a:rPr kumimoji="0" lang="en-US" sz="1600" b="0" i="0" u="none" strike="noStrike" kern="1200" cap="none" spc="0" normalizeH="0" baseline="0" noProof="0" dirty="0">
                <a:ln>
                  <a:noFill/>
                </a:ln>
                <a:effectLst/>
                <a:uLnTx/>
                <a:uFillTx/>
                <a:latin typeface="Calibri Light" panose="020F0302020204030204"/>
                <a:ea typeface="+mn-ea"/>
                <a:cs typeface="Shonar Bangla"/>
              </a:rPr>
              <a:t>households has </a:t>
            </a:r>
            <a:r>
              <a:rPr lang="en-US" sz="1600" dirty="0">
                <a:latin typeface="Calibri Light" panose="020F0302020204030204"/>
                <a:cs typeface="Shonar Bangla"/>
              </a:rPr>
              <a:t>quadrupled</a:t>
            </a:r>
            <a:r>
              <a:rPr kumimoji="0" lang="en-US" sz="1600" b="0" i="0" u="none" strike="noStrike" kern="1200" cap="none" spc="0" normalizeH="0" baseline="0" noProof="0" dirty="0">
                <a:ln>
                  <a:noFill/>
                </a:ln>
                <a:effectLst/>
                <a:uLnTx/>
                <a:uFillTx/>
                <a:latin typeface="Calibri Light" panose="020F0302020204030204"/>
                <a:ea typeface="+mn-ea"/>
                <a:cs typeface="Shonar Bangla"/>
              </a:rPr>
              <a:t> over a 5-year period.</a:t>
            </a:r>
          </a:p>
        </p:txBody>
      </p:sp>
      <p:pic>
        <p:nvPicPr>
          <p:cNvPr id="36" name="Picture 35">
            <a:extLst>
              <a:ext uri="{FF2B5EF4-FFF2-40B4-BE49-F238E27FC236}">
                <a16:creationId xmlns:a16="http://schemas.microsoft.com/office/drawing/2014/main" id="{2ECF0FCD-B357-4DFA-84DC-51361B765971}"/>
              </a:ext>
            </a:extLst>
          </p:cNvPr>
          <p:cNvPicPr>
            <a:picLocks noChangeAspect="1"/>
          </p:cNvPicPr>
          <p:nvPr/>
        </p:nvPicPr>
        <p:blipFill>
          <a:blip r:embed="rId10">
            <a:clrChange>
              <a:clrFrom>
                <a:srgbClr val="FAFAFA"/>
              </a:clrFrom>
              <a:clrTo>
                <a:srgbClr val="FAFAFA">
                  <a:alpha val="0"/>
                </a:srgbClr>
              </a:clrTo>
            </a:clrChange>
            <a:duotone>
              <a:schemeClr val="accent4">
                <a:shade val="45000"/>
                <a:satMod val="135000"/>
              </a:schemeClr>
              <a:prstClr val="white"/>
            </a:duotone>
          </a:blip>
          <a:stretch>
            <a:fillRect/>
          </a:stretch>
        </p:blipFill>
        <p:spPr>
          <a:xfrm>
            <a:off x="4948821" y="6003919"/>
            <a:ext cx="598552" cy="732667"/>
          </a:xfrm>
          <a:prstGeom prst="rect">
            <a:avLst/>
          </a:prstGeom>
        </p:spPr>
      </p:pic>
      <p:sp>
        <p:nvSpPr>
          <p:cNvPr id="40" name="TextBox 39">
            <a:extLst>
              <a:ext uri="{FF2B5EF4-FFF2-40B4-BE49-F238E27FC236}">
                <a16:creationId xmlns:a16="http://schemas.microsoft.com/office/drawing/2014/main" id="{3F4413CE-6379-4F3F-B903-C996A16EAC24}"/>
              </a:ext>
            </a:extLst>
          </p:cNvPr>
          <p:cNvSpPr txBox="1"/>
          <p:nvPr/>
        </p:nvSpPr>
        <p:spPr>
          <a:xfrm>
            <a:off x="5675243" y="6142707"/>
            <a:ext cx="3571809"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prstClr val="black"/>
                </a:solidFill>
                <a:effectLst/>
                <a:uLnTx/>
                <a:uFillTx/>
                <a:latin typeface="Calibri Light" panose="020F0302020204030204"/>
                <a:ea typeface="+mn-ea"/>
                <a:cs typeface="Shonar Bangla" panose="020B0502040204020203" pitchFamily="34" charset="0"/>
              </a:rPr>
              <a:t>Youth </a:t>
            </a:r>
            <a:r>
              <a:rPr kumimoji="0" lang="en-US" sz="1600" b="1" i="0" u="none" strike="noStrike" kern="1200" cap="none" spc="0" normalizeH="0" baseline="0" noProof="0">
                <a:ln>
                  <a:noFill/>
                </a:ln>
                <a:solidFill>
                  <a:prstClr val="black"/>
                </a:solidFill>
                <a:effectLst/>
                <a:uLnTx/>
                <a:uFillTx/>
                <a:latin typeface="Calibri Light" panose="020F0302020204030204"/>
                <a:ea typeface="+mn-ea"/>
                <a:cs typeface="Shonar Bangla" panose="020B0502040204020203" pitchFamily="34" charset="0"/>
              </a:rPr>
              <a:t>obesity</a:t>
            </a:r>
            <a:r>
              <a:rPr kumimoji="0" lang="en-US" sz="1600" i="0" u="none" strike="noStrike" kern="1200" cap="none" spc="0" normalizeH="0" baseline="0" noProof="0">
                <a:ln>
                  <a:noFill/>
                </a:ln>
                <a:solidFill>
                  <a:prstClr val="black"/>
                </a:solidFill>
                <a:effectLst/>
                <a:uLnTx/>
                <a:uFillTx/>
                <a:latin typeface="Calibri Light" panose="020F0302020204030204"/>
                <a:ea typeface="+mn-ea"/>
                <a:cs typeface="Shonar Bangla" panose="020B0502040204020203" pitchFamily="34" charset="0"/>
              </a:rPr>
              <a:t> rates are increasing. </a:t>
            </a:r>
            <a:r>
              <a:rPr lang="en-US" sz="1600">
                <a:solidFill>
                  <a:prstClr val="black"/>
                </a:solidFill>
                <a:latin typeface="Calibri Light" panose="020F0302020204030204"/>
                <a:cs typeface="Shonar Bangla" panose="020B0502040204020203" pitchFamily="34" charset="0"/>
              </a:rPr>
              <a:t>Physical</a:t>
            </a:r>
            <a:r>
              <a:rPr kumimoji="0" lang="en-US" sz="1600" i="0" u="none" strike="noStrike" kern="1200" cap="none" spc="0" normalizeH="0" baseline="0" noProof="0">
                <a:ln>
                  <a:noFill/>
                </a:ln>
                <a:solidFill>
                  <a:prstClr val="black"/>
                </a:solidFill>
                <a:effectLst/>
                <a:uLnTx/>
                <a:uFillTx/>
                <a:latin typeface="Calibri Light" panose="020F0302020204030204"/>
                <a:ea typeface="+mn-ea"/>
                <a:cs typeface="Shonar Bangla" panose="020B0502040204020203" pitchFamily="34" charset="0"/>
              </a:rPr>
              <a:t> activity continues to decline. </a:t>
            </a:r>
          </a:p>
        </p:txBody>
      </p:sp>
      <p:pic>
        <p:nvPicPr>
          <p:cNvPr id="42" name="Picture 41">
            <a:extLst>
              <a:ext uri="{FF2B5EF4-FFF2-40B4-BE49-F238E27FC236}">
                <a16:creationId xmlns:a16="http://schemas.microsoft.com/office/drawing/2014/main" id="{43961427-B953-46B4-BB55-54AB567D81D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45473" y="5261887"/>
            <a:ext cx="640355" cy="640355"/>
          </a:xfrm>
          <a:prstGeom prst="rect">
            <a:avLst/>
          </a:prstGeom>
        </p:spPr>
      </p:pic>
      <p:sp>
        <p:nvSpPr>
          <p:cNvPr id="43" name="TextBox 42">
            <a:extLst>
              <a:ext uri="{FF2B5EF4-FFF2-40B4-BE49-F238E27FC236}">
                <a16:creationId xmlns:a16="http://schemas.microsoft.com/office/drawing/2014/main" id="{538244AB-390D-4861-AF42-3680562CC2FB}"/>
              </a:ext>
            </a:extLst>
          </p:cNvPr>
          <p:cNvSpPr txBox="1"/>
          <p:nvPr/>
        </p:nvSpPr>
        <p:spPr>
          <a:xfrm>
            <a:off x="5700251" y="5281726"/>
            <a:ext cx="3204448" cy="830997"/>
          </a:xfrm>
          <a:prstGeom prst="rect">
            <a:avLst/>
          </a:prstGeom>
          <a:noFill/>
        </p:spPr>
        <p:txBody>
          <a:bodyPr wrap="square" lIns="91440" tIns="45720" rIns="91440" bIns="45720" rtlCol="0" anchor="t">
            <a:spAutoFit/>
          </a:bodyPr>
          <a:lstStyle/>
          <a:p>
            <a:pPr defTabSz="457200">
              <a:defRPr/>
            </a:pPr>
            <a:r>
              <a:rPr kumimoji="0" lang="en-US" sz="1600" b="0" i="0" u="none" strike="noStrike" kern="1200" cap="none" spc="0" normalizeH="0" baseline="0" noProof="0" dirty="0">
                <a:ln>
                  <a:noFill/>
                </a:ln>
                <a:effectLst/>
                <a:uLnTx/>
                <a:uFillTx/>
                <a:latin typeface="Calibri Light" panose="020F0302020204030204"/>
                <a:ea typeface="+mn-ea"/>
                <a:cs typeface="Shonar Bangla"/>
              </a:rPr>
              <a:t>Communities of color continue to be disproportionately </a:t>
            </a:r>
            <a:r>
              <a:rPr kumimoji="0" lang="en-US" sz="1600" b="1" i="0" u="none" strike="noStrike" kern="1200" cap="none" spc="0" normalizeH="0" baseline="0" noProof="0" dirty="0">
                <a:ln>
                  <a:noFill/>
                </a:ln>
                <a:effectLst/>
                <a:uLnTx/>
                <a:uFillTx/>
                <a:latin typeface="Calibri Light" panose="020F0302020204030204"/>
                <a:ea typeface="+mn-ea"/>
                <a:cs typeface="Shonar Bangla"/>
              </a:rPr>
              <a:t>uninsured</a:t>
            </a:r>
            <a:r>
              <a:rPr lang="en-US" sz="1600" dirty="0">
                <a:latin typeface="Calibri Light" panose="020F0302020204030204"/>
                <a:cs typeface="Shonar Bangla"/>
              </a:rPr>
              <a:t> with widening racial/ethnic disparities.</a:t>
            </a:r>
            <a:endParaRPr kumimoji="0" lang="en-US" sz="1600" b="0" i="0" u="none" strike="noStrike" kern="1200" cap="none" spc="0" normalizeH="0" baseline="0" noProof="0" dirty="0">
              <a:ln>
                <a:noFill/>
              </a:ln>
              <a:effectLst/>
              <a:uLnTx/>
              <a:uFillTx/>
              <a:latin typeface="Calibri Light" panose="020F0302020204030204"/>
              <a:ea typeface="+mn-ea"/>
              <a:cs typeface="Shonar Bangla"/>
            </a:endParaRPr>
          </a:p>
        </p:txBody>
      </p:sp>
      <p:sp>
        <p:nvSpPr>
          <p:cNvPr id="3" name="TextBox 2">
            <a:extLst>
              <a:ext uri="{FF2B5EF4-FFF2-40B4-BE49-F238E27FC236}">
                <a16:creationId xmlns:a16="http://schemas.microsoft.com/office/drawing/2014/main" id="{D7FBEA61-64B6-401B-8743-5178193294FF}"/>
              </a:ext>
            </a:extLst>
          </p:cNvPr>
          <p:cNvSpPr txBox="1"/>
          <p:nvPr/>
        </p:nvSpPr>
        <p:spPr>
          <a:xfrm>
            <a:off x="9378122" y="3235011"/>
            <a:ext cx="2667932" cy="3554819"/>
          </a:xfrm>
          <a:prstGeom prst="rect">
            <a:avLst/>
          </a:prstGeom>
          <a:noFill/>
        </p:spPr>
        <p:txBody>
          <a:bodyPr wrap="square" lIns="91440" tIns="45720" rIns="91440" bIns="45720" rtlCol="0" anchor="t">
            <a:spAutoFit/>
          </a:bodyPr>
          <a:lstStyle/>
          <a:p>
            <a:r>
              <a:rPr lang="en-US" sz="1500" b="1" i="1"/>
              <a:t>Ongoing areas from 18/19 report for improvement:</a:t>
            </a:r>
          </a:p>
          <a:p>
            <a:endParaRPr lang="en-US" sz="500" b="1" i="1">
              <a:latin typeface="+mj-lt"/>
            </a:endParaRPr>
          </a:p>
          <a:p>
            <a:endParaRPr lang="en-US" sz="500" b="1" i="1">
              <a:latin typeface="+mj-lt"/>
            </a:endParaRPr>
          </a:p>
          <a:p>
            <a:r>
              <a:rPr lang="en-US" sz="1500" b="1">
                <a:latin typeface="+mj-lt"/>
              </a:rPr>
              <a:t>Youth depression </a:t>
            </a:r>
            <a:r>
              <a:rPr lang="en-US" sz="1500">
                <a:latin typeface="+mj-lt"/>
              </a:rPr>
              <a:t>has continued to rise for the past 10 years – more than 1 out of 3 students in 12</a:t>
            </a:r>
            <a:r>
              <a:rPr lang="en-US" sz="1500" baseline="30000">
                <a:latin typeface="+mj-lt"/>
              </a:rPr>
              <a:t>th</a:t>
            </a:r>
            <a:r>
              <a:rPr lang="en-US" sz="1500">
                <a:latin typeface="+mj-lt"/>
              </a:rPr>
              <a:t> grade report depressive feelings.</a:t>
            </a:r>
          </a:p>
          <a:p>
            <a:endParaRPr lang="en-US" sz="500">
              <a:latin typeface="+mj-lt"/>
            </a:endParaRPr>
          </a:p>
          <a:p>
            <a:endParaRPr lang="en-US" sz="500">
              <a:latin typeface="+mj-lt"/>
            </a:endParaRPr>
          </a:p>
          <a:p>
            <a:endParaRPr lang="en-US" sz="500">
              <a:latin typeface="+mj-lt"/>
            </a:endParaRPr>
          </a:p>
          <a:p>
            <a:endParaRPr lang="en-US" sz="500">
              <a:latin typeface="+mj-lt"/>
            </a:endParaRPr>
          </a:p>
          <a:p>
            <a:r>
              <a:rPr lang="en-US" sz="1500" b="1">
                <a:latin typeface="+mj-lt"/>
              </a:rPr>
              <a:t>Drug-induced deaths </a:t>
            </a:r>
            <a:r>
              <a:rPr lang="en-US" sz="1500">
                <a:latin typeface="+mj-lt"/>
              </a:rPr>
              <a:t>have increased over the past 10  years with dramatic increases in overdose deaths involving methamphetamine &amp; fentanyl.</a:t>
            </a:r>
          </a:p>
        </p:txBody>
      </p:sp>
      <p:pic>
        <p:nvPicPr>
          <p:cNvPr id="13" name="Picture 12">
            <a:extLst>
              <a:ext uri="{FF2B5EF4-FFF2-40B4-BE49-F238E27FC236}">
                <a16:creationId xmlns:a16="http://schemas.microsoft.com/office/drawing/2014/main" id="{2C048ABA-76F7-400D-8EC7-09F662D66869}"/>
              </a:ext>
            </a:extLst>
          </p:cNvPr>
          <p:cNvPicPr>
            <a:picLocks noChangeAspect="1"/>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t="15024" r="29210"/>
          <a:stretch/>
        </p:blipFill>
        <p:spPr>
          <a:xfrm>
            <a:off x="8832034" y="2282687"/>
            <a:ext cx="529460" cy="635560"/>
          </a:xfrm>
          <a:prstGeom prst="rect">
            <a:avLst/>
          </a:prstGeom>
        </p:spPr>
      </p:pic>
      <p:sp>
        <p:nvSpPr>
          <p:cNvPr id="45" name="TextBox 44">
            <a:extLst>
              <a:ext uri="{FF2B5EF4-FFF2-40B4-BE49-F238E27FC236}">
                <a16:creationId xmlns:a16="http://schemas.microsoft.com/office/drawing/2014/main" id="{0E3B1B1B-8258-4334-B1CC-75A0AC3C7020}"/>
              </a:ext>
            </a:extLst>
          </p:cNvPr>
          <p:cNvSpPr txBox="1"/>
          <p:nvPr/>
        </p:nvSpPr>
        <p:spPr>
          <a:xfrm>
            <a:off x="9394258" y="2284092"/>
            <a:ext cx="2472066"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prstClr val="black"/>
                </a:solidFill>
                <a:effectLst/>
                <a:uLnTx/>
                <a:uFillTx/>
                <a:latin typeface="Calibri Light" panose="020F0302020204030204"/>
                <a:ea typeface="+mn-ea"/>
                <a:cs typeface="Shonar Bangla" panose="020B0502040204020203" pitchFamily="34" charset="0"/>
              </a:rPr>
              <a:t>Youth using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prstClr val="black"/>
                </a:solidFill>
                <a:effectLst/>
                <a:uLnTx/>
                <a:uFillTx/>
                <a:latin typeface="Calibri Light" panose="020F0302020204030204"/>
                <a:ea typeface="+mn-ea"/>
                <a:cs typeface="Shonar Bangla" panose="020B0502040204020203" pitchFamily="34" charset="0"/>
              </a:rPr>
              <a:t> </a:t>
            </a:r>
            <a:r>
              <a:rPr kumimoji="0" lang="en-US" sz="1600" b="1" i="0" u="none" strike="noStrike" kern="1200" cap="none" spc="0" normalizeH="0" baseline="0" noProof="0">
                <a:ln>
                  <a:noFill/>
                </a:ln>
                <a:solidFill>
                  <a:prstClr val="black"/>
                </a:solidFill>
                <a:effectLst/>
                <a:uLnTx/>
                <a:uFillTx/>
                <a:latin typeface="Calibri Light" panose="020F0302020204030204"/>
                <a:ea typeface="+mn-ea"/>
                <a:cs typeface="Shonar Bangla" panose="020B0502040204020203" pitchFamily="34" charset="0"/>
              </a:rPr>
              <a:t>e-cigs/vape pens</a:t>
            </a:r>
            <a:r>
              <a:rPr kumimoji="0" lang="en-US" sz="1600" i="0" u="none" strike="noStrike" kern="1200" cap="none" spc="0" normalizeH="0" baseline="0" noProof="0">
                <a:ln>
                  <a:noFill/>
                </a:ln>
                <a:solidFill>
                  <a:prstClr val="black"/>
                </a:solidFill>
                <a:effectLst/>
                <a:uLnTx/>
                <a:uFillTx/>
                <a:latin typeface="Calibri Light" panose="020F0302020204030204"/>
                <a:ea typeface="+mn-ea"/>
                <a:cs typeface="Shonar Bangla" panose="020B0502040204020203"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prstClr val="black"/>
                </a:solidFill>
                <a:effectLst/>
                <a:uLnTx/>
                <a:uFillTx/>
                <a:latin typeface="Calibri Light" panose="020F0302020204030204"/>
                <a:ea typeface="+mn-ea"/>
                <a:cs typeface="Shonar Bangla" panose="020B0502040204020203" pitchFamily="34" charset="0"/>
              </a:rPr>
              <a:t>are increasing. </a:t>
            </a:r>
          </a:p>
        </p:txBody>
      </p:sp>
      <p:pic>
        <p:nvPicPr>
          <p:cNvPr id="44" name="Picture 43">
            <a:extLst>
              <a:ext uri="{FF2B5EF4-FFF2-40B4-BE49-F238E27FC236}">
                <a16:creationId xmlns:a16="http://schemas.microsoft.com/office/drawing/2014/main" id="{BEA1B470-0716-4469-8420-4DDBF48DE6A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806268" y="3884113"/>
            <a:ext cx="519780" cy="519780"/>
          </a:xfrm>
          <a:prstGeom prst="rect">
            <a:avLst/>
          </a:prstGeom>
        </p:spPr>
      </p:pic>
      <p:pic>
        <p:nvPicPr>
          <p:cNvPr id="46" name="Picture 45">
            <a:extLst>
              <a:ext uri="{FF2B5EF4-FFF2-40B4-BE49-F238E27FC236}">
                <a16:creationId xmlns:a16="http://schemas.microsoft.com/office/drawing/2014/main" id="{E2571E19-67CC-4228-9907-BD2F5B568B92}"/>
              </a:ext>
            </a:extLst>
          </p:cNvPr>
          <p:cNvPicPr>
            <a:picLocks noChangeAspect="1"/>
          </p:cNvPicPr>
          <p:nvPr/>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l="3768" t="3561" r="-1"/>
          <a:stretch/>
        </p:blipFill>
        <p:spPr>
          <a:xfrm>
            <a:off x="8842475" y="5379804"/>
            <a:ext cx="450668" cy="451640"/>
          </a:xfrm>
          <a:prstGeom prst="rect">
            <a:avLst/>
          </a:prstGeom>
        </p:spPr>
      </p:pic>
    </p:spTree>
    <p:extLst>
      <p:ext uri="{BB962C8B-B14F-4D97-AF65-F5344CB8AC3E}">
        <p14:creationId xmlns:p14="http://schemas.microsoft.com/office/powerpoint/2010/main" val="368792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4f33e7f-4e5f-4a45-8dc0-35222c6b16b4">
      <UserInfo>
        <DisplayName>Ro, Marguerite</DisplayName>
        <AccountId>40</AccountId>
        <AccountType/>
      </UserInfo>
      <UserInfo>
        <DisplayName>Tippens, Kim</DisplayName>
        <AccountId>27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B42996FB0B6A644B38B260EDFEE24C2" ma:contentTypeVersion="11" ma:contentTypeDescription="Create a new document." ma:contentTypeScope="" ma:versionID="f262c6683bdf6caaf6cea6a5c1b21458">
  <xsd:schema xmlns:xsd="http://www.w3.org/2001/XMLSchema" xmlns:xs="http://www.w3.org/2001/XMLSchema" xmlns:p="http://schemas.microsoft.com/office/2006/metadata/properties" xmlns:ns2="3f0cd6ac-c1c8-434a-ace4-77cf2735d881" xmlns:ns3="14f33e7f-4e5f-4a45-8dc0-35222c6b16b4" targetNamespace="http://schemas.microsoft.com/office/2006/metadata/properties" ma:root="true" ma:fieldsID="3238d643acd84b045edc59d17caa7bbf" ns2:_="" ns3:_="">
    <xsd:import namespace="3f0cd6ac-c1c8-434a-ace4-77cf2735d881"/>
    <xsd:import namespace="14f33e7f-4e5f-4a45-8dc0-35222c6b16b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0cd6ac-c1c8-434a-ace4-77cf2735d8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4f33e7f-4e5f-4a45-8dc0-35222c6b16b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52DC71-4A3C-4F83-9351-E1C35A1F6E3B}">
  <ds:schemaRefs>
    <ds:schemaRef ds:uri="14f33e7f-4e5f-4a45-8dc0-35222c6b16b4"/>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0B30901-9E27-430A-9B61-72C2BEA05E29}">
  <ds:schemaRefs>
    <ds:schemaRef ds:uri="http://schemas.microsoft.com/sharepoint/v3/contenttype/forms"/>
  </ds:schemaRefs>
</ds:datastoreItem>
</file>

<file path=customXml/itemProps3.xml><?xml version="1.0" encoding="utf-8"?>
<ds:datastoreItem xmlns:ds="http://schemas.openxmlformats.org/officeDocument/2006/customXml" ds:itemID="{B727D185-25EF-482D-BFE6-9D69F49EB29E}">
  <ds:schemaRefs>
    <ds:schemaRef ds:uri="14f33e7f-4e5f-4a45-8dc0-35222c6b16b4"/>
    <ds:schemaRef ds:uri="3f0cd6ac-c1c8-434a-ace4-77cf2735d8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5396</TotalTime>
  <Words>4225</Words>
  <Application>Microsoft Office PowerPoint</Application>
  <PresentationFormat>Widescreen</PresentationFormat>
  <Paragraphs>317</Paragraphs>
  <Slides>16</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MyriadPro-Bold</vt:lpstr>
      <vt:lpstr>MyriadPro-Light</vt:lpstr>
      <vt:lpstr>Verdana</vt:lpstr>
      <vt:lpstr>Office Theme</vt:lpstr>
      <vt:lpstr>2_Office Theme</vt:lpstr>
      <vt:lpstr>PowerPoint Presentation</vt:lpstr>
      <vt:lpstr>PowerPoint Presentation</vt:lpstr>
      <vt:lpstr>PowerPoint Presentation</vt:lpstr>
      <vt:lpstr>PowerPoint Presentation</vt:lpstr>
      <vt:lpstr>PowerPoint Presentation</vt:lpstr>
      <vt:lpstr>Recap of Key Findings:  CHNA 2021/2022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King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McCracken, Joie</dc:creator>
  <cp:lastModifiedBy>McCracken, Joie</cp:lastModifiedBy>
  <cp:revision>1</cp:revision>
  <cp:lastPrinted>2019-11-25T16:42:03Z</cp:lastPrinted>
  <dcterms:created xsi:type="dcterms:W3CDTF">2019-10-24T22:42:14Z</dcterms:created>
  <dcterms:modified xsi:type="dcterms:W3CDTF">2021-05-11T17:40:14Z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0x0101008B42996FB0B6A644B38B260EDFEE24C2</vt:lpwstr>
  </property>
</Properties>
</file>