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368" r:id="rId5"/>
    <p:sldId id="332" r:id="rId6"/>
    <p:sldId id="388" r:id="rId7"/>
    <p:sldId id="389" r:id="rId8"/>
    <p:sldId id="283" r:id="rId9"/>
    <p:sldId id="259" r:id="rId10"/>
    <p:sldId id="323" r:id="rId11"/>
    <p:sldId id="373" r:id="rId12"/>
    <p:sldId id="375" r:id="rId13"/>
    <p:sldId id="285" r:id="rId14"/>
    <p:sldId id="331" r:id="rId15"/>
    <p:sldId id="326" r:id="rId16"/>
    <p:sldId id="367" r:id="rId17"/>
    <p:sldId id="327" r:id="rId18"/>
    <p:sldId id="379" r:id="rId19"/>
    <p:sldId id="380" r:id="rId20"/>
    <p:sldId id="384" r:id="rId21"/>
    <p:sldId id="385" r:id="rId22"/>
    <p:sldId id="378" r:id="rId23"/>
    <p:sldId id="347" r:id="rId24"/>
    <p:sldId id="320"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DA7973-450D-4CAC-B0D5-AAC8AE519FFD}">
          <p14:sldIdLst>
            <p14:sldId id="368"/>
            <p14:sldId id="332"/>
            <p14:sldId id="388"/>
            <p14:sldId id="389"/>
            <p14:sldId id="283"/>
            <p14:sldId id="259"/>
            <p14:sldId id="323"/>
            <p14:sldId id="373"/>
            <p14:sldId id="375"/>
            <p14:sldId id="285"/>
            <p14:sldId id="331"/>
            <p14:sldId id="326"/>
            <p14:sldId id="367"/>
            <p14:sldId id="327"/>
            <p14:sldId id="379"/>
            <p14:sldId id="380"/>
            <p14:sldId id="384"/>
            <p14:sldId id="385"/>
            <p14:sldId id="378"/>
            <p14:sldId id="347"/>
            <p14:sldId id="32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F3C00-C585-785B-6C8C-4304F53A1282}" name="McCracken, Joie" initials="MJ" userId="S::jmccracken@kingcounty.gov::7172864d-b669-4a2d-a2ee-07eea4cbeca0" providerId="AD"/>
  <p188:author id="{0C444403-DBA8-E3D8-5972-A9CABA76024A}" name="Turcheti E Melo, Nicole" initials="TEMN" userId="S::nturcheti@kingcounty.gov::33b82b75-35be-4ce4-8818-a0a7e55ec125" providerId="AD"/>
  <p188:author id="{A13DEC13-4F75-0D4C-D3FD-FA0D3330F7BA}" name="McGroder, Nancy" initials="MN" userId="S::Nancy.McGroder@kingcounty.gov::0f2f887a-9acd-496a-a785-cd2b4292f0b6" providerId="AD"/>
  <p188:author id="{F70DD13E-FC57-9EDD-0A5D-6256CE465DAB}" name="Tippens, Kim" initials="TK" userId="S::KTippens@KingCounty.gov::d200ff29-2bb1-4d9d-a2a5-35ddea19f4bf" providerId="AD"/>
  <p188:author id="{7F4E9342-C974-2AF7-B69C-BF0BBCBA5326}" name="Tippens, Kim" initials="TK" userId="S::ktippens@kingcounty.gov::d200ff29-2bb1-4d9d-a2a5-35ddea19f4bf" providerId="AD"/>
  <p188:author id="{BB03C643-EC4F-430F-EA20-C73BA04D0368}" name="McGroder, Nancy" initials="MN" userId="S::nancy.mcgroder@kingcounty.gov::0f2f887a-9acd-496a-a785-cd2b4292f0b6" providerId="AD"/>
  <p188:author id="{BC93DF64-FE9D-38D1-3CCD-66EBD5576475}" name="Ford Shah, Melissa" initials="FSM" userId="S::mfords@kingcounty.gov::769cf277-8e6e-43d8-b2a2-5fb3ecdd7dd5" providerId="AD"/>
  <p188:author id="{224BED7B-6C55-DDC3-500C-53D95FACF241}" name="Joseph, Aley" initials="JA" userId="S::aley.joseph@kingcounty.gov::c9d1d529-d20e-4661-8cd5-ef54f8f6dce3" providerId="AD"/>
  <p188:author id="{AC86E284-7236-9009-E0F5-552397BC1371}" name="Joseph, Aley" initials="JA" userId="S::Aley.Joseph@kingcounty.gov::c9d1d529-d20e-4661-8cd5-ef54f8f6dce3" providerId="AD"/>
  <p188:author id="{6E9AA5A9-A28C-12D7-BDA5-5F6DACA695EB}" name="Whitehurst, Tiffany (she/her)" initials="WT(" userId="S::twhitehurst@kingcounty.gov::298a17e2-2e94-41c2-9b0f-8f9f78f0d9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su, Joie" initials="HJ" lastIdx="0" clrIdx="0">
    <p:extLst>
      <p:ext uri="{19B8F6BF-5375-455C-9EA6-DF929625EA0E}">
        <p15:presenceInfo xmlns:p15="http://schemas.microsoft.com/office/powerpoint/2012/main" userId="Hsu, Jo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CCB"/>
    <a:srgbClr val="8BBB3E"/>
    <a:srgbClr val="996633"/>
    <a:srgbClr val="000000"/>
    <a:srgbClr val="FFFFFF"/>
    <a:srgbClr val="D6DCE5"/>
    <a:srgbClr val="3E6F89"/>
    <a:srgbClr val="AFAFAF"/>
    <a:srgbClr val="F4B183"/>
    <a:srgbClr val="CB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A60303-AE55-4F52-BDDA-6E1FD418D0C7}" v="1" dt="2024-08-05T21:01:20.780"/>
    <p1510:client id="{C5C3E8D2-B5D1-4DEA-8720-E3F7AB1E7AED}" v="1" dt="2024-08-05T20:47:24.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008" autoAdjust="0"/>
  </p:normalViewPr>
  <p:slideViewPr>
    <p:cSldViewPr snapToGrid="0">
      <p:cViewPr varScale="1">
        <p:scale>
          <a:sx n="54" d="100"/>
          <a:sy n="54" d="100"/>
        </p:scale>
        <p:origin x="2676" y="60"/>
      </p:cViewPr>
      <p:guideLst/>
    </p:cSldViewPr>
  </p:slideViewPr>
  <p:notesTextViewPr>
    <p:cViewPr>
      <p:scale>
        <a:sx n="100" d="100"/>
        <a:sy n="100" d="100"/>
      </p:scale>
      <p:origin x="0" y="-158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roder, Nancy" userId="0f2f887a-9acd-496a-a785-cd2b4292f0b6" providerId="ADAL" clId="{8AC3A4BF-C6B7-43FE-A0F6-E63F99B29BCC}"/>
    <pc:docChg chg="undo custSel modSld">
      <pc:chgData name="McGroder, Nancy" userId="0f2f887a-9acd-496a-a785-cd2b4292f0b6" providerId="ADAL" clId="{8AC3A4BF-C6B7-43FE-A0F6-E63F99B29BCC}" dt="2024-03-29T19:27:09.602" v="1641" actId="1076"/>
      <pc:docMkLst>
        <pc:docMk/>
      </pc:docMkLst>
      <pc:sldChg chg="addSp delSp modSp mod">
        <pc:chgData name="McGroder, Nancy" userId="0f2f887a-9acd-496a-a785-cd2b4292f0b6" providerId="ADAL" clId="{8AC3A4BF-C6B7-43FE-A0F6-E63F99B29BCC}" dt="2024-03-28T23:40:43.682" v="69" actId="1076"/>
        <pc:sldMkLst>
          <pc:docMk/>
          <pc:sldMk cId="393330549" sldId="259"/>
        </pc:sldMkLst>
        <pc:spChg chg="add mod">
          <ac:chgData name="McGroder, Nancy" userId="0f2f887a-9acd-496a-a785-cd2b4292f0b6" providerId="ADAL" clId="{8AC3A4BF-C6B7-43FE-A0F6-E63F99B29BCC}" dt="2024-03-27T23:13:15.235" v="17" actId="1076"/>
          <ac:spMkLst>
            <pc:docMk/>
            <pc:sldMk cId="393330549" sldId="259"/>
            <ac:spMk id="6" creationId="{E143A3C6-311E-E035-ED1C-CB883C315DE6}"/>
          </ac:spMkLst>
        </pc:spChg>
        <pc:picChg chg="del">
          <ac:chgData name="McGroder, Nancy" userId="0f2f887a-9acd-496a-a785-cd2b4292f0b6" providerId="ADAL" clId="{8AC3A4BF-C6B7-43FE-A0F6-E63F99B29BCC}" dt="2024-03-27T23:12:46.125" v="12" actId="478"/>
          <ac:picMkLst>
            <pc:docMk/>
            <pc:sldMk cId="393330549" sldId="259"/>
            <ac:picMk id="2" creationId="{666164E2-4D7F-14DE-5DE4-CE5693B1A37D}"/>
          </ac:picMkLst>
        </pc:picChg>
        <pc:picChg chg="add del mod">
          <ac:chgData name="McGroder, Nancy" userId="0f2f887a-9acd-496a-a785-cd2b4292f0b6" providerId="ADAL" clId="{8AC3A4BF-C6B7-43FE-A0F6-E63F99B29BCC}" dt="2024-03-28T23:40:30.122" v="64" actId="478"/>
          <ac:picMkLst>
            <pc:docMk/>
            <pc:sldMk cId="393330549" sldId="259"/>
            <ac:picMk id="3" creationId="{130CEA62-C768-0C98-AE88-0E9F8B03E940}"/>
          </ac:picMkLst>
        </pc:picChg>
        <pc:picChg chg="add mod">
          <ac:chgData name="McGroder, Nancy" userId="0f2f887a-9acd-496a-a785-cd2b4292f0b6" providerId="ADAL" clId="{8AC3A4BF-C6B7-43FE-A0F6-E63F99B29BCC}" dt="2024-03-28T23:40:43.682" v="69" actId="1076"/>
          <ac:picMkLst>
            <pc:docMk/>
            <pc:sldMk cId="393330549" sldId="259"/>
            <ac:picMk id="4" creationId="{19400319-FBF2-1339-B00B-F9C9CAC8743F}"/>
          </ac:picMkLst>
        </pc:picChg>
      </pc:sldChg>
      <pc:sldChg chg="addSp delSp modSp mod">
        <pc:chgData name="McGroder, Nancy" userId="0f2f887a-9acd-496a-a785-cd2b4292f0b6" providerId="ADAL" clId="{8AC3A4BF-C6B7-43FE-A0F6-E63F99B29BCC}" dt="2024-03-29T16:13:37.790" v="149" actId="1076"/>
        <pc:sldMkLst>
          <pc:docMk/>
          <pc:sldMk cId="2787993172" sldId="285"/>
        </pc:sldMkLst>
        <pc:picChg chg="del">
          <ac:chgData name="McGroder, Nancy" userId="0f2f887a-9acd-496a-a785-cd2b4292f0b6" providerId="ADAL" clId="{8AC3A4BF-C6B7-43FE-A0F6-E63F99B29BCC}" dt="2024-03-28T23:41:23.941" v="73" actId="478"/>
          <ac:picMkLst>
            <pc:docMk/>
            <pc:sldMk cId="2787993172" sldId="285"/>
            <ac:picMk id="2" creationId="{BB0AC417-8908-BE42-6DD0-0272CC1C5305}"/>
          </ac:picMkLst>
        </pc:picChg>
        <pc:picChg chg="del">
          <ac:chgData name="McGroder, Nancy" userId="0f2f887a-9acd-496a-a785-cd2b4292f0b6" providerId="ADAL" clId="{8AC3A4BF-C6B7-43FE-A0F6-E63F99B29BCC}" dt="2024-03-28T23:41:58.357" v="80" actId="478"/>
          <ac:picMkLst>
            <pc:docMk/>
            <pc:sldMk cId="2787993172" sldId="285"/>
            <ac:picMk id="3" creationId="{3AB78777-D821-B471-7F11-1B4BAADE389E}"/>
          </ac:picMkLst>
        </pc:picChg>
        <pc:picChg chg="add mod">
          <ac:chgData name="McGroder, Nancy" userId="0f2f887a-9acd-496a-a785-cd2b4292f0b6" providerId="ADAL" clId="{8AC3A4BF-C6B7-43FE-A0F6-E63F99B29BCC}" dt="2024-03-29T16:13:37.790" v="149" actId="1076"/>
          <ac:picMkLst>
            <pc:docMk/>
            <pc:sldMk cId="2787993172" sldId="285"/>
            <ac:picMk id="3" creationId="{D11745F2-C62A-FBA3-9CA4-CAD1C8359186}"/>
          </ac:picMkLst>
        </pc:picChg>
        <pc:picChg chg="add mod">
          <ac:chgData name="McGroder, Nancy" userId="0f2f887a-9acd-496a-a785-cd2b4292f0b6" providerId="ADAL" clId="{8AC3A4BF-C6B7-43FE-A0F6-E63F99B29BCC}" dt="2024-03-28T23:41:36.979" v="76" actId="1076"/>
          <ac:picMkLst>
            <pc:docMk/>
            <pc:sldMk cId="2787993172" sldId="285"/>
            <ac:picMk id="7" creationId="{D839C72A-E55D-0D64-4AA3-375952C73359}"/>
          </ac:picMkLst>
        </pc:picChg>
        <pc:picChg chg="add del mod">
          <ac:chgData name="McGroder, Nancy" userId="0f2f887a-9acd-496a-a785-cd2b4292f0b6" providerId="ADAL" clId="{8AC3A4BF-C6B7-43FE-A0F6-E63F99B29BCC}" dt="2024-03-29T16:13:15.403" v="144" actId="478"/>
          <ac:picMkLst>
            <pc:docMk/>
            <pc:sldMk cId="2787993172" sldId="285"/>
            <ac:picMk id="9" creationId="{94F48846-FDDA-6DD2-910F-F18C02E61506}"/>
          </ac:picMkLst>
        </pc:picChg>
      </pc:sldChg>
      <pc:sldChg chg="addSp delSp modSp mod">
        <pc:chgData name="McGroder, Nancy" userId="0f2f887a-9acd-496a-a785-cd2b4292f0b6" providerId="ADAL" clId="{8AC3A4BF-C6B7-43FE-A0F6-E63F99B29BCC}" dt="2024-03-27T23:29:49.701" v="51" actId="14100"/>
        <pc:sldMkLst>
          <pc:docMk/>
          <pc:sldMk cId="220459527" sldId="323"/>
        </pc:sldMkLst>
        <pc:spChg chg="mod">
          <ac:chgData name="McGroder, Nancy" userId="0f2f887a-9acd-496a-a785-cd2b4292f0b6" providerId="ADAL" clId="{8AC3A4BF-C6B7-43FE-A0F6-E63F99B29BCC}" dt="2024-03-27T23:29:49.701" v="51" actId="14100"/>
          <ac:spMkLst>
            <pc:docMk/>
            <pc:sldMk cId="220459527" sldId="323"/>
            <ac:spMk id="7" creationId="{F9935FA2-1181-4AB3-AD7C-809AD670D020}"/>
          </ac:spMkLst>
        </pc:spChg>
        <pc:picChg chg="add mod">
          <ac:chgData name="McGroder, Nancy" userId="0f2f887a-9acd-496a-a785-cd2b4292f0b6" providerId="ADAL" clId="{8AC3A4BF-C6B7-43FE-A0F6-E63F99B29BCC}" dt="2024-03-27T23:13:49.854" v="22" actId="14100"/>
          <ac:picMkLst>
            <pc:docMk/>
            <pc:sldMk cId="220459527" sldId="323"/>
            <ac:picMk id="2" creationId="{6B8F44D4-20D9-D1FE-D2D0-196AAF13286D}"/>
          </ac:picMkLst>
        </pc:picChg>
        <pc:picChg chg="del">
          <ac:chgData name="McGroder, Nancy" userId="0f2f887a-9acd-496a-a785-cd2b4292f0b6" providerId="ADAL" clId="{8AC3A4BF-C6B7-43FE-A0F6-E63F99B29BCC}" dt="2024-03-27T23:13:33.830" v="18" actId="478"/>
          <ac:picMkLst>
            <pc:docMk/>
            <pc:sldMk cId="220459527" sldId="323"/>
            <ac:picMk id="3" creationId="{A078B57B-55C6-C6B3-2A0B-0B4D244637A6}"/>
          </ac:picMkLst>
        </pc:picChg>
      </pc:sldChg>
      <pc:sldChg chg="addSp delSp modSp mod">
        <pc:chgData name="McGroder, Nancy" userId="0f2f887a-9acd-496a-a785-cd2b4292f0b6" providerId="ADAL" clId="{8AC3A4BF-C6B7-43FE-A0F6-E63F99B29BCC}" dt="2024-03-28T23:44:00.199" v="95" actId="1076"/>
        <pc:sldMkLst>
          <pc:docMk/>
          <pc:sldMk cId="2688799891" sldId="326"/>
        </pc:sldMkLst>
        <pc:picChg chg="add mod">
          <ac:chgData name="McGroder, Nancy" userId="0f2f887a-9acd-496a-a785-cd2b4292f0b6" providerId="ADAL" clId="{8AC3A4BF-C6B7-43FE-A0F6-E63F99B29BCC}" dt="2024-03-28T23:44:00.199" v="95" actId="1076"/>
          <ac:picMkLst>
            <pc:docMk/>
            <pc:sldMk cId="2688799891" sldId="326"/>
            <ac:picMk id="4" creationId="{B9208F99-E47A-3F63-5E57-CC3EC3D03044}"/>
          </ac:picMkLst>
        </pc:picChg>
        <pc:picChg chg="del">
          <ac:chgData name="McGroder, Nancy" userId="0f2f887a-9acd-496a-a785-cd2b4292f0b6" providerId="ADAL" clId="{8AC3A4BF-C6B7-43FE-A0F6-E63F99B29BCC}" dt="2024-03-28T23:43:36.362" v="93" actId="478"/>
          <ac:picMkLst>
            <pc:docMk/>
            <pc:sldMk cId="2688799891" sldId="326"/>
            <ac:picMk id="5" creationId="{91594C92-D981-28ED-C03F-862DB8D9A4E6}"/>
          </ac:picMkLst>
        </pc:picChg>
      </pc:sldChg>
      <pc:sldChg chg="addSp delSp modSp mod">
        <pc:chgData name="McGroder, Nancy" userId="0f2f887a-9acd-496a-a785-cd2b4292f0b6" providerId="ADAL" clId="{8AC3A4BF-C6B7-43FE-A0F6-E63F99B29BCC}" dt="2024-03-27T23:15:54.736" v="35" actId="1076"/>
        <pc:sldMkLst>
          <pc:docMk/>
          <pc:sldMk cId="2874368485" sldId="327"/>
        </pc:sldMkLst>
        <pc:picChg chg="add mod">
          <ac:chgData name="McGroder, Nancy" userId="0f2f887a-9acd-496a-a785-cd2b4292f0b6" providerId="ADAL" clId="{8AC3A4BF-C6B7-43FE-A0F6-E63F99B29BCC}" dt="2024-03-27T23:15:54.736" v="35" actId="1076"/>
          <ac:picMkLst>
            <pc:docMk/>
            <pc:sldMk cId="2874368485" sldId="327"/>
            <ac:picMk id="3" creationId="{369F217C-4633-E57F-E415-B4C5FF610B66}"/>
          </ac:picMkLst>
        </pc:picChg>
        <pc:picChg chg="del">
          <ac:chgData name="McGroder, Nancy" userId="0f2f887a-9acd-496a-a785-cd2b4292f0b6" providerId="ADAL" clId="{8AC3A4BF-C6B7-43FE-A0F6-E63F99B29BCC}" dt="2024-03-27T23:15:51.837" v="34" actId="478"/>
          <ac:picMkLst>
            <pc:docMk/>
            <pc:sldMk cId="2874368485" sldId="327"/>
            <ac:picMk id="5" creationId="{9243417D-8979-4CB2-4951-68BF8357E841}"/>
          </ac:picMkLst>
        </pc:picChg>
      </pc:sldChg>
      <pc:sldChg chg="addSp delSp modSp mod">
        <pc:chgData name="McGroder, Nancy" userId="0f2f887a-9acd-496a-a785-cd2b4292f0b6" providerId="ADAL" clId="{8AC3A4BF-C6B7-43FE-A0F6-E63F99B29BCC}" dt="2024-03-29T18:30:37.063" v="178" actId="1076"/>
        <pc:sldMkLst>
          <pc:docMk/>
          <pc:sldMk cId="3771036821" sldId="331"/>
        </pc:sldMkLst>
        <pc:spChg chg="mod">
          <ac:chgData name="McGroder, Nancy" userId="0f2f887a-9acd-496a-a785-cd2b4292f0b6" providerId="ADAL" clId="{8AC3A4BF-C6B7-43FE-A0F6-E63F99B29BCC}" dt="2024-03-29T18:30:31.974" v="177" actId="1076"/>
          <ac:spMkLst>
            <pc:docMk/>
            <pc:sldMk cId="3771036821" sldId="331"/>
            <ac:spMk id="6" creationId="{5D7B9A7D-514E-81D3-5D6B-5D6D40E109E5}"/>
          </ac:spMkLst>
        </pc:spChg>
        <pc:picChg chg="add del mod ord">
          <ac:chgData name="McGroder, Nancy" userId="0f2f887a-9acd-496a-a785-cd2b4292f0b6" providerId="ADAL" clId="{8AC3A4BF-C6B7-43FE-A0F6-E63F99B29BCC}" dt="2024-03-29T18:18:39.197" v="154" actId="478"/>
          <ac:picMkLst>
            <pc:docMk/>
            <pc:sldMk cId="3771036821" sldId="331"/>
            <ac:picMk id="4" creationId="{8EC9ABEB-AB57-2595-61FE-8F88906F00E9}"/>
          </ac:picMkLst>
        </pc:picChg>
        <pc:picChg chg="add mod ord">
          <ac:chgData name="McGroder, Nancy" userId="0f2f887a-9acd-496a-a785-cd2b4292f0b6" providerId="ADAL" clId="{8AC3A4BF-C6B7-43FE-A0F6-E63F99B29BCC}" dt="2024-03-29T18:30:37.063" v="178" actId="1076"/>
          <ac:picMkLst>
            <pc:docMk/>
            <pc:sldMk cId="3771036821" sldId="331"/>
            <ac:picMk id="5" creationId="{ADBCA0E2-C026-FC9B-3EE9-C050F79D4C12}"/>
          </ac:picMkLst>
        </pc:picChg>
        <pc:picChg chg="del">
          <ac:chgData name="McGroder, Nancy" userId="0f2f887a-9acd-496a-a785-cd2b4292f0b6" providerId="ADAL" clId="{8AC3A4BF-C6B7-43FE-A0F6-E63F99B29BCC}" dt="2024-03-28T23:42:42.240" v="85" actId="478"/>
          <ac:picMkLst>
            <pc:docMk/>
            <pc:sldMk cId="3771036821" sldId="331"/>
            <ac:picMk id="5" creationId="{D8EDF759-61C9-8A05-664F-2BDCB86CB9DE}"/>
          </ac:picMkLst>
        </pc:picChg>
      </pc:sldChg>
      <pc:sldChg chg="modSp mod">
        <pc:chgData name="McGroder, Nancy" userId="0f2f887a-9acd-496a-a785-cd2b4292f0b6" providerId="ADAL" clId="{8AC3A4BF-C6B7-43FE-A0F6-E63F99B29BCC}" dt="2024-03-29T19:05:24.563" v="181" actId="962"/>
        <pc:sldMkLst>
          <pc:docMk/>
          <pc:sldMk cId="1166583909" sldId="332"/>
        </pc:sldMkLst>
        <pc:picChg chg="mod">
          <ac:chgData name="McGroder, Nancy" userId="0f2f887a-9acd-496a-a785-cd2b4292f0b6" providerId="ADAL" clId="{8AC3A4BF-C6B7-43FE-A0F6-E63F99B29BCC}" dt="2024-03-29T19:05:24.563" v="181" actId="962"/>
          <ac:picMkLst>
            <pc:docMk/>
            <pc:sldMk cId="1166583909" sldId="332"/>
            <ac:picMk id="6" creationId="{E73AFEE7-87B7-BA85-1649-66BFD34A8615}"/>
          </ac:picMkLst>
        </pc:picChg>
      </pc:sldChg>
      <pc:sldChg chg="addSp delSp modSp mod">
        <pc:chgData name="McGroder, Nancy" userId="0f2f887a-9acd-496a-a785-cd2b4292f0b6" providerId="ADAL" clId="{8AC3A4BF-C6B7-43FE-A0F6-E63F99B29BCC}" dt="2024-03-28T23:44:47.578" v="102" actId="1076"/>
        <pc:sldMkLst>
          <pc:docMk/>
          <pc:sldMk cId="1854103066" sldId="367"/>
        </pc:sldMkLst>
        <pc:picChg chg="add del mod">
          <ac:chgData name="McGroder, Nancy" userId="0f2f887a-9acd-496a-a785-cd2b4292f0b6" providerId="ADAL" clId="{8AC3A4BF-C6B7-43FE-A0F6-E63F99B29BCC}" dt="2024-03-27T23:15:16.209" v="30" actId="14100"/>
          <ac:picMkLst>
            <pc:docMk/>
            <pc:sldMk cId="1854103066" sldId="367"/>
            <ac:picMk id="3" creationId="{CAB5161D-AEB1-161C-08A8-44D520031AF2}"/>
          </ac:picMkLst>
        </pc:picChg>
        <pc:picChg chg="add mod">
          <ac:chgData name="McGroder, Nancy" userId="0f2f887a-9acd-496a-a785-cd2b4292f0b6" providerId="ADAL" clId="{8AC3A4BF-C6B7-43FE-A0F6-E63F99B29BCC}" dt="2024-03-28T23:44:47.578" v="102" actId="1076"/>
          <ac:picMkLst>
            <pc:docMk/>
            <pc:sldMk cId="1854103066" sldId="367"/>
            <ac:picMk id="6" creationId="{30D5A0F3-380E-53B6-7247-553A2E74B9FC}"/>
          </ac:picMkLst>
        </pc:picChg>
        <pc:picChg chg="del">
          <ac:chgData name="McGroder, Nancy" userId="0f2f887a-9acd-496a-a785-cd2b4292f0b6" providerId="ADAL" clId="{8AC3A4BF-C6B7-43FE-A0F6-E63F99B29BCC}" dt="2024-03-27T23:15:02.745" v="28" actId="478"/>
          <ac:picMkLst>
            <pc:docMk/>
            <pc:sldMk cId="1854103066" sldId="367"/>
            <ac:picMk id="6" creationId="{9BE7400A-9762-30CD-E17C-1D5F40E7B86C}"/>
          </ac:picMkLst>
        </pc:picChg>
        <pc:picChg chg="del">
          <ac:chgData name="McGroder, Nancy" userId="0f2f887a-9acd-496a-a785-cd2b4292f0b6" providerId="ADAL" clId="{8AC3A4BF-C6B7-43FE-A0F6-E63F99B29BCC}" dt="2024-03-28T23:44:33.518" v="99" actId="478"/>
          <ac:picMkLst>
            <pc:docMk/>
            <pc:sldMk cId="1854103066" sldId="367"/>
            <ac:picMk id="8" creationId="{58D8A2AA-9B87-A5D8-F7BC-89F903D30E8C}"/>
          </ac:picMkLst>
        </pc:picChg>
      </pc:sldChg>
      <pc:sldChg chg="addSp delSp modSp mod">
        <pc:chgData name="McGroder, Nancy" userId="0f2f887a-9acd-496a-a785-cd2b4292f0b6" providerId="ADAL" clId="{8AC3A4BF-C6B7-43FE-A0F6-E63F99B29BCC}" dt="2024-03-29T00:40:14.063" v="140" actId="478"/>
        <pc:sldMkLst>
          <pc:docMk/>
          <pc:sldMk cId="1149714704" sldId="368"/>
        </pc:sldMkLst>
        <pc:spChg chg="add del mod">
          <ac:chgData name="McGroder, Nancy" userId="0f2f887a-9acd-496a-a785-cd2b4292f0b6" providerId="ADAL" clId="{8AC3A4BF-C6B7-43FE-A0F6-E63F99B29BCC}" dt="2024-03-29T00:40:14.063" v="140" actId="478"/>
          <ac:spMkLst>
            <pc:docMk/>
            <pc:sldMk cId="1149714704" sldId="368"/>
            <ac:spMk id="3" creationId="{7360AA41-9395-DEE9-12D3-8F6D72E5FBC2}"/>
          </ac:spMkLst>
        </pc:spChg>
      </pc:sldChg>
      <pc:sldChg chg="addSp delSp modSp mod">
        <pc:chgData name="McGroder, Nancy" userId="0f2f887a-9acd-496a-a785-cd2b4292f0b6" providerId="ADAL" clId="{8AC3A4BF-C6B7-43FE-A0F6-E63F99B29BCC}" dt="2024-03-28T23:46:38.948" v="112" actId="14100"/>
        <pc:sldMkLst>
          <pc:docMk/>
          <pc:sldMk cId="1985942501" sldId="379"/>
        </pc:sldMkLst>
        <pc:spChg chg="mod">
          <ac:chgData name="McGroder, Nancy" userId="0f2f887a-9acd-496a-a785-cd2b4292f0b6" providerId="ADAL" clId="{8AC3A4BF-C6B7-43FE-A0F6-E63F99B29BCC}" dt="2024-03-28T23:46:17.411" v="110" actId="1076"/>
          <ac:spMkLst>
            <pc:docMk/>
            <pc:sldMk cId="1985942501" sldId="379"/>
            <ac:spMk id="19" creationId="{00000000-0000-0000-0000-000000000000}"/>
          </ac:spMkLst>
        </pc:spChg>
        <pc:picChg chg="add mod ord">
          <ac:chgData name="McGroder, Nancy" userId="0f2f887a-9acd-496a-a785-cd2b4292f0b6" providerId="ADAL" clId="{8AC3A4BF-C6B7-43FE-A0F6-E63F99B29BCC}" dt="2024-03-27T23:17:06.295" v="46" actId="1076"/>
          <ac:picMkLst>
            <pc:docMk/>
            <pc:sldMk cId="1985942501" sldId="379"/>
            <ac:picMk id="3" creationId="{DEE39AF4-C5AD-1B75-D806-4B220A151B83}"/>
          </ac:picMkLst>
        </pc:picChg>
        <pc:picChg chg="del">
          <ac:chgData name="McGroder, Nancy" userId="0f2f887a-9acd-496a-a785-cd2b4292f0b6" providerId="ADAL" clId="{8AC3A4BF-C6B7-43FE-A0F6-E63F99B29BCC}" dt="2024-03-28T23:45:17.700" v="105" actId="478"/>
          <ac:picMkLst>
            <pc:docMk/>
            <pc:sldMk cId="1985942501" sldId="379"/>
            <ac:picMk id="5" creationId="{4AE3DFE6-8DC6-6743-6FBE-FB25A3E5720E}"/>
          </ac:picMkLst>
        </pc:picChg>
        <pc:picChg chg="del">
          <ac:chgData name="McGroder, Nancy" userId="0f2f887a-9acd-496a-a785-cd2b4292f0b6" providerId="ADAL" clId="{8AC3A4BF-C6B7-43FE-A0F6-E63F99B29BCC}" dt="2024-03-27T23:16:27.802" v="38" actId="478"/>
          <ac:picMkLst>
            <pc:docMk/>
            <pc:sldMk cId="1985942501" sldId="379"/>
            <ac:picMk id="6" creationId="{27D05097-BEDA-7B4D-243C-77763AC1817A}"/>
          </ac:picMkLst>
        </pc:picChg>
        <pc:picChg chg="add mod ord">
          <ac:chgData name="McGroder, Nancy" userId="0f2f887a-9acd-496a-a785-cd2b4292f0b6" providerId="ADAL" clId="{8AC3A4BF-C6B7-43FE-A0F6-E63F99B29BCC}" dt="2024-03-28T23:46:38.948" v="112" actId="14100"/>
          <ac:picMkLst>
            <pc:docMk/>
            <pc:sldMk cId="1985942501" sldId="379"/>
            <ac:picMk id="6" creationId="{F9890EFF-5242-6D87-6E87-1AC353721CEA}"/>
          </ac:picMkLst>
        </pc:picChg>
        <pc:picChg chg="del">
          <ac:chgData name="McGroder, Nancy" userId="0f2f887a-9acd-496a-a785-cd2b4292f0b6" providerId="ADAL" clId="{8AC3A4BF-C6B7-43FE-A0F6-E63F99B29BCC}" dt="2024-03-27T23:16:45.232" v="43" actId="478"/>
          <ac:picMkLst>
            <pc:docMk/>
            <pc:sldMk cId="1985942501" sldId="379"/>
            <ac:picMk id="7" creationId="{6481C720-9443-3D66-7238-1F00D79E4E97}"/>
          </ac:picMkLst>
        </pc:picChg>
        <pc:picChg chg="add mod">
          <ac:chgData name="McGroder, Nancy" userId="0f2f887a-9acd-496a-a785-cd2b4292f0b6" providerId="ADAL" clId="{8AC3A4BF-C6B7-43FE-A0F6-E63F99B29BCC}" dt="2024-03-27T23:16:48.636" v="44" actId="1076"/>
          <ac:picMkLst>
            <pc:docMk/>
            <pc:sldMk cId="1985942501" sldId="379"/>
            <ac:picMk id="12" creationId="{E4D2078E-28D6-FE1D-8F8C-93C4EAFC749F}"/>
          </ac:picMkLst>
        </pc:picChg>
      </pc:sldChg>
      <pc:sldChg chg="addSp delSp modSp mod">
        <pc:chgData name="McGroder, Nancy" userId="0f2f887a-9acd-496a-a785-cd2b4292f0b6" providerId="ADAL" clId="{8AC3A4BF-C6B7-43FE-A0F6-E63F99B29BCC}" dt="2024-03-28T23:47:14.086" v="116" actId="1076"/>
        <pc:sldMkLst>
          <pc:docMk/>
          <pc:sldMk cId="640314049" sldId="380"/>
        </pc:sldMkLst>
        <pc:picChg chg="add mod">
          <ac:chgData name="McGroder, Nancy" userId="0f2f887a-9acd-496a-a785-cd2b4292f0b6" providerId="ADAL" clId="{8AC3A4BF-C6B7-43FE-A0F6-E63F99B29BCC}" dt="2024-03-28T23:47:14.086" v="116" actId="1076"/>
          <ac:picMkLst>
            <pc:docMk/>
            <pc:sldMk cId="640314049" sldId="380"/>
            <ac:picMk id="4" creationId="{B24DD8CF-83F0-AE28-8C76-F8BF8615DBD4}"/>
          </ac:picMkLst>
        </pc:picChg>
        <pc:picChg chg="del">
          <ac:chgData name="McGroder, Nancy" userId="0f2f887a-9acd-496a-a785-cd2b4292f0b6" providerId="ADAL" clId="{8AC3A4BF-C6B7-43FE-A0F6-E63F99B29BCC}" dt="2024-03-28T23:47:09.547" v="115" actId="478"/>
          <ac:picMkLst>
            <pc:docMk/>
            <pc:sldMk cId="640314049" sldId="380"/>
            <ac:picMk id="5" creationId="{797F2745-1971-9F21-0A06-63437B51FE49}"/>
          </ac:picMkLst>
        </pc:picChg>
      </pc:sldChg>
      <pc:sldChg chg="addSp delSp modSp mod">
        <pc:chgData name="McGroder, Nancy" userId="0f2f887a-9acd-496a-a785-cd2b4292f0b6" providerId="ADAL" clId="{8AC3A4BF-C6B7-43FE-A0F6-E63F99B29BCC}" dt="2024-03-29T19:27:09.602" v="1641" actId="1076"/>
        <pc:sldMkLst>
          <pc:docMk/>
          <pc:sldMk cId="606285588" sldId="384"/>
        </pc:sldMkLst>
        <pc:spChg chg="add del mod">
          <ac:chgData name="McGroder, Nancy" userId="0f2f887a-9acd-496a-a785-cd2b4292f0b6" providerId="ADAL" clId="{8AC3A4BF-C6B7-43FE-A0F6-E63F99B29BCC}" dt="2024-03-29T19:21:17.284" v="1626" actId="478"/>
          <ac:spMkLst>
            <pc:docMk/>
            <pc:sldMk cId="606285588" sldId="384"/>
            <ac:spMk id="10" creationId="{8A0D6886-BEB1-13D4-505C-7B7AAE757D6F}"/>
          </ac:spMkLst>
        </pc:spChg>
        <pc:spChg chg="add del mod">
          <ac:chgData name="McGroder, Nancy" userId="0f2f887a-9acd-496a-a785-cd2b4292f0b6" providerId="ADAL" clId="{8AC3A4BF-C6B7-43FE-A0F6-E63F99B29BCC}" dt="2024-03-29T19:26:48.074" v="1638" actId="478"/>
          <ac:spMkLst>
            <pc:docMk/>
            <pc:sldMk cId="606285588" sldId="384"/>
            <ac:spMk id="12" creationId="{7AC13180-C8BE-8A65-ED8B-AF643FDA0EF1}"/>
          </ac:spMkLst>
        </pc:spChg>
        <pc:spChg chg="add mod">
          <ac:chgData name="McGroder, Nancy" userId="0f2f887a-9acd-496a-a785-cd2b4292f0b6" providerId="ADAL" clId="{8AC3A4BF-C6B7-43FE-A0F6-E63F99B29BCC}" dt="2024-03-29T19:24:33.202" v="1633" actId="14100"/>
          <ac:spMkLst>
            <pc:docMk/>
            <pc:sldMk cId="606285588" sldId="384"/>
            <ac:spMk id="13" creationId="{4E07CADE-D699-51D4-0294-42AA1B296FF7}"/>
          </ac:spMkLst>
        </pc:spChg>
        <pc:spChg chg="add mod">
          <ac:chgData name="McGroder, Nancy" userId="0f2f887a-9acd-496a-a785-cd2b4292f0b6" providerId="ADAL" clId="{8AC3A4BF-C6B7-43FE-A0F6-E63F99B29BCC}" dt="2024-03-29T19:26:57.676" v="1640" actId="478"/>
          <ac:spMkLst>
            <pc:docMk/>
            <pc:sldMk cId="606285588" sldId="384"/>
            <ac:spMk id="16" creationId="{72930DE2-0FCE-DF7B-6790-AD1B528B294F}"/>
          </ac:spMkLst>
        </pc:spChg>
        <pc:picChg chg="add mod">
          <ac:chgData name="McGroder, Nancy" userId="0f2f887a-9acd-496a-a785-cd2b4292f0b6" providerId="ADAL" clId="{8AC3A4BF-C6B7-43FE-A0F6-E63F99B29BCC}" dt="2024-03-28T23:47:52.376" v="123" actId="1076"/>
          <ac:picMkLst>
            <pc:docMk/>
            <pc:sldMk cId="606285588" sldId="384"/>
            <ac:picMk id="4" creationId="{D6B97E82-5590-60A6-CFF7-E9D34C16FAFE}"/>
          </ac:picMkLst>
        </pc:picChg>
        <pc:picChg chg="add del mod">
          <ac:chgData name="McGroder, Nancy" userId="0f2f887a-9acd-496a-a785-cd2b4292f0b6" providerId="ADAL" clId="{8AC3A4BF-C6B7-43FE-A0F6-E63F99B29BCC}" dt="2024-03-29T18:37:21.735" v="180" actId="478"/>
          <ac:picMkLst>
            <pc:docMk/>
            <pc:sldMk cId="606285588" sldId="384"/>
            <ac:picMk id="5" creationId="{2D6564FA-7D6F-F6C4-09BA-56CE5209C086}"/>
          </ac:picMkLst>
        </pc:picChg>
        <pc:picChg chg="add mod">
          <ac:chgData name="McGroder, Nancy" userId="0f2f887a-9acd-496a-a785-cd2b4292f0b6" providerId="ADAL" clId="{8AC3A4BF-C6B7-43FE-A0F6-E63F99B29BCC}" dt="2024-03-29T19:22:00.256" v="1631" actId="1076"/>
          <ac:picMkLst>
            <pc:docMk/>
            <pc:sldMk cId="606285588" sldId="384"/>
            <ac:picMk id="5" creationId="{62B04FE9-D240-2045-6F39-F859B4848E84}"/>
          </ac:picMkLst>
        </pc:picChg>
        <pc:picChg chg="del">
          <ac:chgData name="McGroder, Nancy" userId="0f2f887a-9acd-496a-a785-cd2b4292f0b6" providerId="ADAL" clId="{8AC3A4BF-C6B7-43FE-A0F6-E63F99B29BCC}" dt="2024-03-28T23:47:46.846" v="122" actId="478"/>
          <ac:picMkLst>
            <pc:docMk/>
            <pc:sldMk cId="606285588" sldId="384"/>
            <ac:picMk id="6" creationId="{0D7F5445-5129-EF18-D7B8-74F667799591}"/>
          </ac:picMkLst>
        </pc:picChg>
        <pc:picChg chg="add mod">
          <ac:chgData name="McGroder, Nancy" userId="0f2f887a-9acd-496a-a785-cd2b4292f0b6" providerId="ADAL" clId="{8AC3A4BF-C6B7-43FE-A0F6-E63F99B29BCC}" dt="2024-03-29T19:27:09.602" v="1641" actId="1076"/>
          <ac:picMkLst>
            <pc:docMk/>
            <pc:sldMk cId="606285588" sldId="384"/>
            <ac:picMk id="6" creationId="{CAF5CD1B-9B7E-D87C-5429-DA29BD6BD778}"/>
          </ac:picMkLst>
        </pc:picChg>
        <pc:picChg chg="add mod">
          <ac:chgData name="McGroder, Nancy" userId="0f2f887a-9acd-496a-a785-cd2b4292f0b6" providerId="ADAL" clId="{8AC3A4BF-C6B7-43FE-A0F6-E63F99B29BCC}" dt="2024-03-28T23:48:14.776" v="129" actId="1076"/>
          <ac:picMkLst>
            <pc:docMk/>
            <pc:sldMk cId="606285588" sldId="384"/>
            <ac:picMk id="8" creationId="{87DDD461-86BF-0E29-1702-E3CE149D5238}"/>
          </ac:picMkLst>
        </pc:picChg>
        <pc:picChg chg="add del mod">
          <ac:chgData name="McGroder, Nancy" userId="0f2f887a-9acd-496a-a785-cd2b4292f0b6" providerId="ADAL" clId="{8AC3A4BF-C6B7-43FE-A0F6-E63F99B29BCC}" dt="2024-03-29T19:26:57.676" v="1640" actId="478"/>
          <ac:picMkLst>
            <pc:docMk/>
            <pc:sldMk cId="606285588" sldId="384"/>
            <ac:picMk id="11" creationId="{D80C0BE3-F38B-F6C1-D8CE-C79BA88C0F9D}"/>
          </ac:picMkLst>
        </pc:picChg>
        <pc:picChg chg="del">
          <ac:chgData name="McGroder, Nancy" userId="0f2f887a-9acd-496a-a785-cd2b4292f0b6" providerId="ADAL" clId="{8AC3A4BF-C6B7-43FE-A0F6-E63F99B29BCC}" dt="2024-03-28T23:48:06.514" v="127" actId="478"/>
          <ac:picMkLst>
            <pc:docMk/>
            <pc:sldMk cId="606285588" sldId="384"/>
            <ac:picMk id="12" creationId="{F57561C8-6459-7B10-A419-3360C7B9A248}"/>
          </ac:picMkLst>
        </pc:picChg>
      </pc:sldChg>
      <pc:sldChg chg="addSp delSp modSp mod">
        <pc:chgData name="McGroder, Nancy" userId="0f2f887a-9acd-496a-a785-cd2b4292f0b6" providerId="ADAL" clId="{8AC3A4BF-C6B7-43FE-A0F6-E63F99B29BCC}" dt="2024-03-28T23:49:15.509" v="137" actId="1076"/>
        <pc:sldMkLst>
          <pc:docMk/>
          <pc:sldMk cId="3491525218" sldId="385"/>
        </pc:sldMkLst>
        <pc:picChg chg="del">
          <ac:chgData name="McGroder, Nancy" userId="0f2f887a-9acd-496a-a785-cd2b4292f0b6" providerId="ADAL" clId="{8AC3A4BF-C6B7-43FE-A0F6-E63F99B29BCC}" dt="2024-03-27T23:17:41.454" v="49" actId="478"/>
          <ac:picMkLst>
            <pc:docMk/>
            <pc:sldMk cId="3491525218" sldId="385"/>
            <ac:picMk id="3" creationId="{9B0FC267-23BC-31FC-8380-55F588BE93D2}"/>
          </ac:picMkLst>
        </pc:picChg>
        <pc:picChg chg="add mod">
          <ac:chgData name="McGroder, Nancy" userId="0f2f887a-9acd-496a-a785-cd2b4292f0b6" providerId="ADAL" clId="{8AC3A4BF-C6B7-43FE-A0F6-E63F99B29BCC}" dt="2024-03-27T23:17:44.949" v="50" actId="1076"/>
          <ac:picMkLst>
            <pc:docMk/>
            <pc:sldMk cId="3491525218" sldId="385"/>
            <ac:picMk id="4" creationId="{DD1CFBFE-9477-DC16-A02D-5199D795487E}"/>
          </ac:picMkLst>
        </pc:picChg>
        <pc:picChg chg="add mod">
          <ac:chgData name="McGroder, Nancy" userId="0f2f887a-9acd-496a-a785-cd2b4292f0b6" providerId="ADAL" clId="{8AC3A4BF-C6B7-43FE-A0F6-E63F99B29BCC}" dt="2024-03-28T23:49:15.509" v="137" actId="1076"/>
          <ac:picMkLst>
            <pc:docMk/>
            <pc:sldMk cId="3491525218" sldId="385"/>
            <ac:picMk id="6" creationId="{9B4D9D89-21EE-8B5F-81AD-4A4EF98D41A0}"/>
          </ac:picMkLst>
        </pc:picChg>
        <pc:picChg chg="del">
          <ac:chgData name="McGroder, Nancy" userId="0f2f887a-9acd-496a-a785-cd2b4292f0b6" providerId="ADAL" clId="{8AC3A4BF-C6B7-43FE-A0F6-E63F99B29BCC}" dt="2024-03-28T23:49:08.574" v="136" actId="478"/>
          <ac:picMkLst>
            <pc:docMk/>
            <pc:sldMk cId="3491525218" sldId="385"/>
            <ac:picMk id="8" creationId="{46129B46-FA14-E3C4-B6C7-1BA4910E0D80}"/>
          </ac:picMkLst>
        </pc:picChg>
      </pc:sldChg>
      <pc:sldChg chg="addSp delSp modSp mod">
        <pc:chgData name="McGroder, Nancy" userId="0f2f887a-9acd-496a-a785-cd2b4292f0b6" providerId="ADAL" clId="{8AC3A4BF-C6B7-43FE-A0F6-E63F99B29BCC}" dt="2024-03-28T23:39:38.493" v="61" actId="167"/>
        <pc:sldMkLst>
          <pc:docMk/>
          <pc:sldMk cId="1093358822" sldId="388"/>
        </pc:sldMkLst>
        <pc:picChg chg="add del mod">
          <ac:chgData name="McGroder, Nancy" userId="0f2f887a-9acd-496a-a785-cd2b4292f0b6" providerId="ADAL" clId="{8AC3A4BF-C6B7-43FE-A0F6-E63F99B29BCC}" dt="2024-03-28T23:39:24.793" v="59" actId="478"/>
          <ac:picMkLst>
            <pc:docMk/>
            <pc:sldMk cId="1093358822" sldId="388"/>
            <ac:picMk id="3" creationId="{8EB69A8E-3C03-6520-6653-689B40D12CF7}"/>
          </ac:picMkLst>
        </pc:picChg>
        <pc:picChg chg="add mod ord">
          <ac:chgData name="McGroder, Nancy" userId="0f2f887a-9acd-496a-a785-cd2b4292f0b6" providerId="ADAL" clId="{8AC3A4BF-C6B7-43FE-A0F6-E63F99B29BCC}" dt="2024-03-28T23:39:38.493" v="61" actId="167"/>
          <ac:picMkLst>
            <pc:docMk/>
            <pc:sldMk cId="1093358822" sldId="388"/>
            <ac:picMk id="6" creationId="{6590CB63-2673-C78B-9609-C09C98A915DE}"/>
          </ac:picMkLst>
        </pc:picChg>
        <pc:picChg chg="del">
          <ac:chgData name="McGroder, Nancy" userId="0f2f887a-9acd-496a-a785-cd2b4292f0b6" providerId="ADAL" clId="{8AC3A4BF-C6B7-43FE-A0F6-E63F99B29BCC}" dt="2024-03-27T23:11:46.442" v="2" actId="478"/>
          <ac:picMkLst>
            <pc:docMk/>
            <pc:sldMk cId="1093358822" sldId="388"/>
            <ac:picMk id="7" creationId="{2D5F8603-D897-59BD-8F11-10FED440401A}"/>
          </ac:picMkLst>
        </pc:picChg>
      </pc:sldChg>
      <pc:sldChg chg="addSp delSp modSp mod">
        <pc:chgData name="McGroder, Nancy" userId="0f2f887a-9acd-496a-a785-cd2b4292f0b6" providerId="ADAL" clId="{8AC3A4BF-C6B7-43FE-A0F6-E63F99B29BCC}" dt="2024-03-27T23:12:31.612" v="11" actId="1076"/>
        <pc:sldMkLst>
          <pc:docMk/>
          <pc:sldMk cId="4013796591" sldId="389"/>
        </pc:sldMkLst>
        <pc:picChg chg="add mod ord">
          <ac:chgData name="McGroder, Nancy" userId="0f2f887a-9acd-496a-a785-cd2b4292f0b6" providerId="ADAL" clId="{8AC3A4BF-C6B7-43FE-A0F6-E63F99B29BCC}" dt="2024-03-27T23:12:31.612" v="11" actId="1076"/>
          <ac:picMkLst>
            <pc:docMk/>
            <pc:sldMk cId="4013796591" sldId="389"/>
            <ac:picMk id="6" creationId="{0C96FA7F-09BC-2AAC-72C4-3B580F7DAC91}"/>
          </ac:picMkLst>
        </pc:picChg>
        <pc:picChg chg="del">
          <ac:chgData name="McGroder, Nancy" userId="0f2f887a-9acd-496a-a785-cd2b4292f0b6" providerId="ADAL" clId="{8AC3A4BF-C6B7-43FE-A0F6-E63F99B29BCC}" dt="2024-03-27T23:12:15.209" v="7" actId="478"/>
          <ac:picMkLst>
            <pc:docMk/>
            <pc:sldMk cId="4013796591" sldId="389"/>
            <ac:picMk id="13" creationId="{72AA0AE8-85AF-34AA-36E1-EA56196D0607}"/>
          </ac:picMkLst>
        </pc:picChg>
      </pc:sldChg>
    </pc:docChg>
  </pc:docChgLst>
  <pc:docChgLst>
    <pc:chgData name="McGroder, Nancy" userId="0f2f887a-9acd-496a-a785-cd2b4292f0b6" providerId="ADAL" clId="{B3259A48-B5E8-4142-A7DF-32FEBC85FA1C}"/>
    <pc:docChg chg="undo custSel modSld">
      <pc:chgData name="McGroder, Nancy" userId="0f2f887a-9acd-496a-a785-cd2b4292f0b6" providerId="ADAL" clId="{B3259A48-B5E8-4142-A7DF-32FEBC85FA1C}" dt="2024-05-14T22:24:17.712" v="1969" actId="962"/>
      <pc:docMkLst>
        <pc:docMk/>
      </pc:docMkLst>
      <pc:sldChg chg="modSp mod">
        <pc:chgData name="McGroder, Nancy" userId="0f2f887a-9acd-496a-a785-cd2b4292f0b6" providerId="ADAL" clId="{B3259A48-B5E8-4142-A7DF-32FEBC85FA1C}" dt="2024-04-29T19:07:29.709" v="1410"/>
        <pc:sldMkLst>
          <pc:docMk/>
          <pc:sldMk cId="393330549" sldId="259"/>
        </pc:sldMkLst>
        <pc:spChg chg="ord">
          <ac:chgData name="McGroder, Nancy" userId="0f2f887a-9acd-496a-a785-cd2b4292f0b6" providerId="ADAL" clId="{B3259A48-B5E8-4142-A7DF-32FEBC85FA1C}" dt="2024-04-29T19:07:29.709" v="1410"/>
          <ac:spMkLst>
            <pc:docMk/>
            <pc:sldMk cId="393330549" sldId="259"/>
            <ac:spMk id="6" creationId="{E143A3C6-311E-E035-ED1C-CB883C315DE6}"/>
          </ac:spMkLst>
        </pc:spChg>
        <pc:picChg chg="mod">
          <ac:chgData name="McGroder, Nancy" userId="0f2f887a-9acd-496a-a785-cd2b4292f0b6" providerId="ADAL" clId="{B3259A48-B5E8-4142-A7DF-32FEBC85FA1C}" dt="2024-04-29T17:54:53.897" v="292" actId="962"/>
          <ac:picMkLst>
            <pc:docMk/>
            <pc:sldMk cId="393330549" sldId="259"/>
            <ac:picMk id="4" creationId="{19400319-FBF2-1339-B00B-F9C9CAC8743F}"/>
          </ac:picMkLst>
        </pc:picChg>
      </pc:sldChg>
      <pc:sldChg chg="modSp mod">
        <pc:chgData name="McGroder, Nancy" userId="0f2f887a-9acd-496a-a785-cd2b4292f0b6" providerId="ADAL" clId="{B3259A48-B5E8-4142-A7DF-32FEBC85FA1C}" dt="2024-04-29T17:52:12.122" v="142" actId="962"/>
        <pc:sldMkLst>
          <pc:docMk/>
          <pc:sldMk cId="3043792447" sldId="283"/>
        </pc:sldMkLst>
        <pc:picChg chg="mod">
          <ac:chgData name="McGroder, Nancy" userId="0f2f887a-9acd-496a-a785-cd2b4292f0b6" providerId="ADAL" clId="{B3259A48-B5E8-4142-A7DF-32FEBC85FA1C}" dt="2024-04-29T17:52:12.122" v="142" actId="962"/>
          <ac:picMkLst>
            <pc:docMk/>
            <pc:sldMk cId="3043792447" sldId="283"/>
            <ac:picMk id="3" creationId="{1732E06F-A1AC-CE4D-5C44-D30E09573712}"/>
          </ac:picMkLst>
        </pc:picChg>
      </pc:sldChg>
      <pc:sldChg chg="modSp mod">
        <pc:chgData name="McGroder, Nancy" userId="0f2f887a-9acd-496a-a785-cd2b4292f0b6" providerId="ADAL" clId="{B3259A48-B5E8-4142-A7DF-32FEBC85FA1C}" dt="2024-04-29T19:12:06.808" v="1433"/>
        <pc:sldMkLst>
          <pc:docMk/>
          <pc:sldMk cId="2787993172" sldId="285"/>
        </pc:sldMkLst>
        <pc:spChg chg="ord">
          <ac:chgData name="McGroder, Nancy" userId="0f2f887a-9acd-496a-a785-cd2b4292f0b6" providerId="ADAL" clId="{B3259A48-B5E8-4142-A7DF-32FEBC85FA1C}" dt="2024-04-29T19:11:43.902" v="1428"/>
          <ac:spMkLst>
            <pc:docMk/>
            <pc:sldMk cId="2787993172" sldId="285"/>
            <ac:spMk id="19" creationId="{00000000-0000-0000-0000-000000000000}"/>
          </ac:spMkLst>
        </pc:spChg>
        <pc:spChg chg="ord">
          <ac:chgData name="McGroder, Nancy" userId="0f2f887a-9acd-496a-a785-cd2b4292f0b6" providerId="ADAL" clId="{B3259A48-B5E8-4142-A7DF-32FEBC85FA1C}" dt="2024-04-29T19:12:06.808" v="1433"/>
          <ac:spMkLst>
            <pc:docMk/>
            <pc:sldMk cId="2787993172" sldId="285"/>
            <ac:spMk id="21" creationId="{1AFAD5D1-5BC6-4072-96A5-895D3E4C25AC}"/>
          </ac:spMkLst>
        </pc:spChg>
        <pc:picChg chg="mod">
          <ac:chgData name="McGroder, Nancy" userId="0f2f887a-9acd-496a-a785-cd2b4292f0b6" providerId="ADAL" clId="{B3259A48-B5E8-4142-A7DF-32FEBC85FA1C}" dt="2024-04-29T18:03:20.001" v="338" actId="962"/>
          <ac:picMkLst>
            <pc:docMk/>
            <pc:sldMk cId="2787993172" sldId="285"/>
            <ac:picMk id="3" creationId="{D11745F2-C62A-FBA3-9CA4-CAD1C8359186}"/>
          </ac:picMkLst>
        </pc:picChg>
        <pc:picChg chg="mod ord">
          <ac:chgData name="McGroder, Nancy" userId="0f2f887a-9acd-496a-a785-cd2b4292f0b6" providerId="ADAL" clId="{B3259A48-B5E8-4142-A7DF-32FEBC85FA1C}" dt="2024-04-29T19:11:55.001" v="1432"/>
          <ac:picMkLst>
            <pc:docMk/>
            <pc:sldMk cId="2787993172" sldId="285"/>
            <ac:picMk id="7" creationId="{D839C72A-E55D-0D64-4AA3-375952C73359}"/>
          </ac:picMkLst>
        </pc:picChg>
      </pc:sldChg>
      <pc:sldChg chg="modSp mod">
        <pc:chgData name="McGroder, Nancy" userId="0f2f887a-9acd-496a-a785-cd2b4292f0b6" providerId="ADAL" clId="{B3259A48-B5E8-4142-A7DF-32FEBC85FA1C}" dt="2024-04-29T19:20:03.238" v="1490" actId="962"/>
        <pc:sldMkLst>
          <pc:docMk/>
          <pc:sldMk cId="526254570" sldId="320"/>
        </pc:sldMkLst>
        <pc:picChg chg="mod">
          <ac:chgData name="McGroder, Nancy" userId="0f2f887a-9acd-496a-a785-cd2b4292f0b6" providerId="ADAL" clId="{B3259A48-B5E8-4142-A7DF-32FEBC85FA1C}" dt="2024-04-29T19:19:44.961" v="1479" actId="962"/>
          <ac:picMkLst>
            <pc:docMk/>
            <pc:sldMk cId="526254570" sldId="320"/>
            <ac:picMk id="3" creationId="{E4EF14AB-915E-2D23-6D8A-5F88321EE155}"/>
          </ac:picMkLst>
        </pc:picChg>
        <pc:picChg chg="mod">
          <ac:chgData name="McGroder, Nancy" userId="0f2f887a-9acd-496a-a785-cd2b4292f0b6" providerId="ADAL" clId="{B3259A48-B5E8-4142-A7DF-32FEBC85FA1C}" dt="2024-04-29T19:19:48.388" v="1480" actId="962"/>
          <ac:picMkLst>
            <pc:docMk/>
            <pc:sldMk cId="526254570" sldId="320"/>
            <ac:picMk id="6" creationId="{1BC55535-8F63-6F33-FCD9-9A05670E2B0B}"/>
          </ac:picMkLst>
        </pc:picChg>
        <pc:picChg chg="mod">
          <ac:chgData name="McGroder, Nancy" userId="0f2f887a-9acd-496a-a785-cd2b4292f0b6" providerId="ADAL" clId="{B3259A48-B5E8-4142-A7DF-32FEBC85FA1C}" dt="2024-04-29T19:19:51.919" v="1483" actId="962"/>
          <ac:picMkLst>
            <pc:docMk/>
            <pc:sldMk cId="526254570" sldId="320"/>
            <ac:picMk id="10" creationId="{F556BF6B-A87E-6D7F-7CD2-23D81429FF86}"/>
          </ac:picMkLst>
        </pc:picChg>
        <pc:picChg chg="mod">
          <ac:chgData name="McGroder, Nancy" userId="0f2f887a-9acd-496a-a785-cd2b4292f0b6" providerId="ADAL" clId="{B3259A48-B5E8-4142-A7DF-32FEBC85FA1C}" dt="2024-04-29T19:19:54.307" v="1486" actId="962"/>
          <ac:picMkLst>
            <pc:docMk/>
            <pc:sldMk cId="526254570" sldId="320"/>
            <ac:picMk id="12" creationId="{F5CE1A64-85B6-9231-4D1D-042C27A7D45A}"/>
          </ac:picMkLst>
        </pc:picChg>
        <pc:picChg chg="mod">
          <ac:chgData name="McGroder, Nancy" userId="0f2f887a-9acd-496a-a785-cd2b4292f0b6" providerId="ADAL" clId="{B3259A48-B5E8-4142-A7DF-32FEBC85FA1C}" dt="2024-04-29T19:19:55.249" v="1487" actId="962"/>
          <ac:picMkLst>
            <pc:docMk/>
            <pc:sldMk cId="526254570" sldId="320"/>
            <ac:picMk id="20" creationId="{1CB23263-6507-43C8-86CB-68C4CBD3374E}"/>
          </ac:picMkLst>
        </pc:picChg>
        <pc:picChg chg="mod">
          <ac:chgData name="McGroder, Nancy" userId="0f2f887a-9acd-496a-a785-cd2b4292f0b6" providerId="ADAL" clId="{B3259A48-B5E8-4142-A7DF-32FEBC85FA1C}" dt="2024-04-29T19:19:50.726" v="1482" actId="962"/>
          <ac:picMkLst>
            <pc:docMk/>
            <pc:sldMk cId="526254570" sldId="320"/>
            <ac:picMk id="22" creationId="{5B6FD2D1-D0BC-5108-8E33-F850148F5435}"/>
          </ac:picMkLst>
        </pc:picChg>
        <pc:picChg chg="mod">
          <ac:chgData name="McGroder, Nancy" userId="0f2f887a-9acd-496a-a785-cd2b4292f0b6" providerId="ADAL" clId="{B3259A48-B5E8-4142-A7DF-32FEBC85FA1C}" dt="2024-04-29T19:19:53.297" v="1485" actId="962"/>
          <ac:picMkLst>
            <pc:docMk/>
            <pc:sldMk cId="526254570" sldId="320"/>
            <ac:picMk id="29" creationId="{A00BCFAD-5903-3565-68B7-5F13CECDAA68}"/>
          </ac:picMkLst>
        </pc:picChg>
        <pc:picChg chg="mod">
          <ac:chgData name="McGroder, Nancy" userId="0f2f887a-9acd-496a-a785-cd2b4292f0b6" providerId="ADAL" clId="{B3259A48-B5E8-4142-A7DF-32FEBC85FA1C}" dt="2024-04-29T19:19:52.734" v="1484" actId="962"/>
          <ac:picMkLst>
            <pc:docMk/>
            <pc:sldMk cId="526254570" sldId="320"/>
            <ac:picMk id="31" creationId="{2B0A8A52-A194-D75D-13E7-5A6FAECDE610}"/>
          </ac:picMkLst>
        </pc:picChg>
        <pc:picChg chg="mod">
          <ac:chgData name="McGroder, Nancy" userId="0f2f887a-9acd-496a-a785-cd2b4292f0b6" providerId="ADAL" clId="{B3259A48-B5E8-4142-A7DF-32FEBC85FA1C}" dt="2024-04-29T19:19:49.361" v="1481" actId="962"/>
          <ac:picMkLst>
            <pc:docMk/>
            <pc:sldMk cId="526254570" sldId="320"/>
            <ac:picMk id="37" creationId="{D1D2DB96-ECB5-90C7-1438-DAF38BD02AE5}"/>
          </ac:picMkLst>
        </pc:picChg>
        <pc:picChg chg="mod">
          <ac:chgData name="McGroder, Nancy" userId="0f2f887a-9acd-496a-a785-cd2b4292f0b6" providerId="ADAL" clId="{B3259A48-B5E8-4142-A7DF-32FEBC85FA1C}" dt="2024-04-29T19:20:02.251" v="1489" actId="962"/>
          <ac:picMkLst>
            <pc:docMk/>
            <pc:sldMk cId="526254570" sldId="320"/>
            <ac:picMk id="43" creationId="{7293C231-54A1-F0DA-935D-A27E415F5635}"/>
          </ac:picMkLst>
        </pc:picChg>
        <pc:picChg chg="mod">
          <ac:chgData name="McGroder, Nancy" userId="0f2f887a-9acd-496a-a785-cd2b4292f0b6" providerId="ADAL" clId="{B3259A48-B5E8-4142-A7DF-32FEBC85FA1C}" dt="2024-04-29T19:20:03.238" v="1490" actId="962"/>
          <ac:picMkLst>
            <pc:docMk/>
            <pc:sldMk cId="526254570" sldId="320"/>
            <ac:picMk id="45" creationId="{4FCC1FEC-8145-45DA-3E64-24C147DFE0B1}"/>
          </ac:picMkLst>
        </pc:picChg>
        <pc:picChg chg="mod">
          <ac:chgData name="McGroder, Nancy" userId="0f2f887a-9acd-496a-a785-cd2b4292f0b6" providerId="ADAL" clId="{B3259A48-B5E8-4142-A7DF-32FEBC85FA1C}" dt="2024-04-29T19:19:56.473" v="1488" actId="962"/>
          <ac:picMkLst>
            <pc:docMk/>
            <pc:sldMk cId="526254570" sldId="320"/>
            <ac:picMk id="48" creationId="{F7759690-010F-45E8-B01E-AEB08F9840EE}"/>
          </ac:picMkLst>
        </pc:picChg>
      </pc:sldChg>
      <pc:sldChg chg="modSp mod">
        <pc:chgData name="McGroder, Nancy" userId="0f2f887a-9acd-496a-a785-cd2b4292f0b6" providerId="ADAL" clId="{B3259A48-B5E8-4142-A7DF-32FEBC85FA1C}" dt="2024-04-29T19:08:06.117" v="1416"/>
        <pc:sldMkLst>
          <pc:docMk/>
          <pc:sldMk cId="220459527" sldId="323"/>
        </pc:sldMkLst>
        <pc:spChg chg="ord">
          <ac:chgData name="McGroder, Nancy" userId="0f2f887a-9acd-496a-a785-cd2b4292f0b6" providerId="ADAL" clId="{B3259A48-B5E8-4142-A7DF-32FEBC85FA1C}" dt="2024-04-29T19:08:06.117" v="1416"/>
          <ac:spMkLst>
            <pc:docMk/>
            <pc:sldMk cId="220459527" sldId="323"/>
            <ac:spMk id="7" creationId="{F9935FA2-1181-4AB3-AD7C-809AD670D020}"/>
          </ac:spMkLst>
        </pc:spChg>
        <pc:spChg chg="ord">
          <ac:chgData name="McGroder, Nancy" userId="0f2f887a-9acd-496a-a785-cd2b4292f0b6" providerId="ADAL" clId="{B3259A48-B5E8-4142-A7DF-32FEBC85FA1C}" dt="2024-04-29T19:07:55.264" v="1413"/>
          <ac:spMkLst>
            <pc:docMk/>
            <pc:sldMk cId="220459527" sldId="323"/>
            <ac:spMk id="8" creationId="{C8E414D4-C482-5817-71C1-BDB18750D1F6}"/>
          </ac:spMkLst>
        </pc:spChg>
        <pc:picChg chg="mod ord">
          <ac:chgData name="McGroder, Nancy" userId="0f2f887a-9acd-496a-a785-cd2b4292f0b6" providerId="ADAL" clId="{B3259A48-B5E8-4142-A7DF-32FEBC85FA1C}" dt="2024-04-29T19:07:57.525" v="1415"/>
          <ac:picMkLst>
            <pc:docMk/>
            <pc:sldMk cId="220459527" sldId="323"/>
            <ac:picMk id="2" creationId="{6B8F44D4-20D9-D1FE-D2D0-196AAF13286D}"/>
          </ac:picMkLst>
        </pc:picChg>
      </pc:sldChg>
      <pc:sldChg chg="modSp mod">
        <pc:chgData name="McGroder, Nancy" userId="0f2f887a-9acd-496a-a785-cd2b4292f0b6" providerId="ADAL" clId="{B3259A48-B5E8-4142-A7DF-32FEBC85FA1C}" dt="2024-05-14T22:24:17.712" v="1969" actId="962"/>
        <pc:sldMkLst>
          <pc:docMk/>
          <pc:sldMk cId="2688799891" sldId="326"/>
        </pc:sldMkLst>
        <pc:spChg chg="mod">
          <ac:chgData name="McGroder, Nancy" userId="0f2f887a-9acd-496a-a785-cd2b4292f0b6" providerId="ADAL" clId="{B3259A48-B5E8-4142-A7DF-32FEBC85FA1C}" dt="2024-04-29T19:13:36.379" v="1441" actId="1076"/>
          <ac:spMkLst>
            <pc:docMk/>
            <pc:sldMk cId="2688799891" sldId="326"/>
            <ac:spMk id="9" creationId="{45551787-ADE5-4FC9-9460-682F7CA7A4D8}"/>
          </ac:spMkLst>
        </pc:spChg>
        <pc:picChg chg="mod ord">
          <ac:chgData name="McGroder, Nancy" userId="0f2f887a-9acd-496a-a785-cd2b4292f0b6" providerId="ADAL" clId="{B3259A48-B5E8-4142-A7DF-32FEBC85FA1C}" dt="2024-05-14T22:24:17.712" v="1969" actId="962"/>
          <ac:picMkLst>
            <pc:docMk/>
            <pc:sldMk cId="2688799891" sldId="326"/>
            <ac:picMk id="4" creationId="{B9208F99-E47A-3F63-5E57-CC3EC3D03044}"/>
          </ac:picMkLst>
        </pc:picChg>
      </pc:sldChg>
      <pc:sldChg chg="modSp mod">
        <pc:chgData name="McGroder, Nancy" userId="0f2f887a-9acd-496a-a785-cd2b4292f0b6" providerId="ADAL" clId="{B3259A48-B5E8-4142-A7DF-32FEBC85FA1C}" dt="2024-04-29T19:15:08.783" v="1450"/>
        <pc:sldMkLst>
          <pc:docMk/>
          <pc:sldMk cId="2874368485" sldId="327"/>
        </pc:sldMkLst>
        <pc:spChg chg="ord">
          <ac:chgData name="McGroder, Nancy" userId="0f2f887a-9acd-496a-a785-cd2b4292f0b6" providerId="ADAL" clId="{B3259A48-B5E8-4142-A7DF-32FEBC85FA1C}" dt="2024-04-29T19:15:08.783" v="1450"/>
          <ac:spMkLst>
            <pc:docMk/>
            <pc:sldMk cId="2874368485" sldId="327"/>
            <ac:spMk id="19" creationId="{00000000-0000-0000-0000-000000000000}"/>
          </ac:spMkLst>
        </pc:spChg>
        <pc:picChg chg="mod">
          <ac:chgData name="McGroder, Nancy" userId="0f2f887a-9acd-496a-a785-cd2b4292f0b6" providerId="ADAL" clId="{B3259A48-B5E8-4142-A7DF-32FEBC85FA1C}" dt="2024-04-29T18:16:19.587" v="1228" actId="962"/>
          <ac:picMkLst>
            <pc:docMk/>
            <pc:sldMk cId="2874368485" sldId="327"/>
            <ac:picMk id="3" creationId="{369F217C-4633-E57F-E415-B4C5FF610B66}"/>
          </ac:picMkLst>
        </pc:picChg>
      </pc:sldChg>
      <pc:sldChg chg="modSp mod">
        <pc:chgData name="McGroder, Nancy" userId="0f2f887a-9acd-496a-a785-cd2b4292f0b6" providerId="ADAL" clId="{B3259A48-B5E8-4142-A7DF-32FEBC85FA1C}" dt="2024-05-14T22:22:47.151" v="1961" actId="962"/>
        <pc:sldMkLst>
          <pc:docMk/>
          <pc:sldMk cId="3771036821" sldId="331"/>
        </pc:sldMkLst>
        <pc:spChg chg="ord">
          <ac:chgData name="McGroder, Nancy" userId="0f2f887a-9acd-496a-a785-cd2b4292f0b6" providerId="ADAL" clId="{B3259A48-B5E8-4142-A7DF-32FEBC85FA1C}" dt="2024-04-29T19:12:17.914" v="1434"/>
          <ac:spMkLst>
            <pc:docMk/>
            <pc:sldMk cId="3771036821" sldId="331"/>
            <ac:spMk id="2" creationId="{1A0BF736-3786-00A6-E370-D614DDA297E3}"/>
          </ac:spMkLst>
        </pc:spChg>
        <pc:spChg chg="ord">
          <ac:chgData name="McGroder, Nancy" userId="0f2f887a-9acd-496a-a785-cd2b4292f0b6" providerId="ADAL" clId="{B3259A48-B5E8-4142-A7DF-32FEBC85FA1C}" dt="2024-04-29T19:12:23.749" v="1435"/>
          <ac:spMkLst>
            <pc:docMk/>
            <pc:sldMk cId="3771036821" sldId="331"/>
            <ac:spMk id="6" creationId="{5D7B9A7D-514E-81D3-5D6B-5D6D40E109E5}"/>
          </ac:spMkLst>
        </pc:spChg>
        <pc:spChg chg="ord">
          <ac:chgData name="McGroder, Nancy" userId="0f2f887a-9acd-496a-a785-cd2b4292f0b6" providerId="ADAL" clId="{B3259A48-B5E8-4142-A7DF-32FEBC85FA1C}" dt="2024-04-29T19:12:34.338" v="1438" actId="13244"/>
          <ac:spMkLst>
            <pc:docMk/>
            <pc:sldMk cId="3771036821" sldId="331"/>
            <ac:spMk id="8" creationId="{E235A834-7BDF-4D34-BBEB-DEBAF6C1EB70}"/>
          </ac:spMkLst>
        </pc:spChg>
        <pc:picChg chg="mod ord">
          <ac:chgData name="McGroder, Nancy" userId="0f2f887a-9acd-496a-a785-cd2b4292f0b6" providerId="ADAL" clId="{B3259A48-B5E8-4142-A7DF-32FEBC85FA1C}" dt="2024-05-14T22:22:47.151" v="1961" actId="962"/>
          <ac:picMkLst>
            <pc:docMk/>
            <pc:sldMk cId="3771036821" sldId="331"/>
            <ac:picMk id="5" creationId="{ADBCA0E2-C026-FC9B-3EE9-C050F79D4C12}"/>
          </ac:picMkLst>
        </pc:picChg>
      </pc:sldChg>
      <pc:sldChg chg="addSp delSp modSp mod">
        <pc:chgData name="McGroder, Nancy" userId="0f2f887a-9acd-496a-a785-cd2b4292f0b6" providerId="ADAL" clId="{B3259A48-B5E8-4142-A7DF-32FEBC85FA1C}" dt="2024-04-29T17:43:35.187" v="8" actId="962"/>
        <pc:sldMkLst>
          <pc:docMk/>
          <pc:sldMk cId="1166583909" sldId="332"/>
        </pc:sldMkLst>
        <pc:spChg chg="add del">
          <ac:chgData name="McGroder, Nancy" userId="0f2f887a-9acd-496a-a785-cd2b4292f0b6" providerId="ADAL" clId="{B3259A48-B5E8-4142-A7DF-32FEBC85FA1C}" dt="2024-04-29T17:43:20.031" v="1" actId="22"/>
          <ac:spMkLst>
            <pc:docMk/>
            <pc:sldMk cId="1166583909" sldId="332"/>
            <ac:spMk id="3" creationId="{28BB60AD-341B-1349-A4DD-E2CD44C299FE}"/>
          </ac:spMkLst>
        </pc:spChg>
        <pc:picChg chg="mod">
          <ac:chgData name="McGroder, Nancy" userId="0f2f887a-9acd-496a-a785-cd2b4292f0b6" providerId="ADAL" clId="{B3259A48-B5E8-4142-A7DF-32FEBC85FA1C}" dt="2024-04-29T17:43:35.187" v="8" actId="962"/>
          <ac:picMkLst>
            <pc:docMk/>
            <pc:sldMk cId="1166583909" sldId="332"/>
            <ac:picMk id="6" creationId="{E73AFEE7-87B7-BA85-1649-66BFD34A8615}"/>
          </ac:picMkLst>
        </pc:picChg>
      </pc:sldChg>
      <pc:sldChg chg="modSp mod">
        <pc:chgData name="McGroder, Nancy" userId="0f2f887a-9acd-496a-a785-cd2b4292f0b6" providerId="ADAL" clId="{B3259A48-B5E8-4142-A7DF-32FEBC85FA1C}" dt="2024-04-29T19:18:59.696" v="1477" actId="962"/>
        <pc:sldMkLst>
          <pc:docMk/>
          <pc:sldMk cId="1411659190" sldId="347"/>
        </pc:sldMkLst>
        <pc:spChg chg="mod">
          <ac:chgData name="McGroder, Nancy" userId="0f2f887a-9acd-496a-a785-cd2b4292f0b6" providerId="ADAL" clId="{B3259A48-B5E8-4142-A7DF-32FEBC85FA1C}" dt="2024-04-29T19:18:55.658" v="1476" actId="962"/>
          <ac:spMkLst>
            <pc:docMk/>
            <pc:sldMk cId="1411659190" sldId="347"/>
            <ac:spMk id="17" creationId="{AD5AA9DF-2467-7EDC-88EA-083AF44E44E6}"/>
          </ac:spMkLst>
        </pc:spChg>
        <pc:picChg chg="mod">
          <ac:chgData name="McGroder, Nancy" userId="0f2f887a-9acd-496a-a785-cd2b4292f0b6" providerId="ADAL" clId="{B3259A48-B5E8-4142-A7DF-32FEBC85FA1C}" dt="2024-04-29T19:18:59.696" v="1477" actId="962"/>
          <ac:picMkLst>
            <pc:docMk/>
            <pc:sldMk cId="1411659190" sldId="347"/>
            <ac:picMk id="4" creationId="{41A65D75-671E-F66C-AC42-42EB29AF78AD}"/>
          </ac:picMkLst>
        </pc:picChg>
      </pc:sldChg>
      <pc:sldChg chg="modSp mod">
        <pc:chgData name="McGroder, Nancy" userId="0f2f887a-9acd-496a-a785-cd2b4292f0b6" providerId="ADAL" clId="{B3259A48-B5E8-4142-A7DF-32FEBC85FA1C}" dt="2024-04-29T19:14:48.854" v="1449"/>
        <pc:sldMkLst>
          <pc:docMk/>
          <pc:sldMk cId="1854103066" sldId="367"/>
        </pc:sldMkLst>
        <pc:picChg chg="mod ord">
          <ac:chgData name="McGroder, Nancy" userId="0f2f887a-9acd-496a-a785-cd2b4292f0b6" providerId="ADAL" clId="{B3259A48-B5E8-4142-A7DF-32FEBC85FA1C}" dt="2024-04-29T19:14:20.756" v="1446"/>
          <ac:picMkLst>
            <pc:docMk/>
            <pc:sldMk cId="1854103066" sldId="367"/>
            <ac:picMk id="3" creationId="{CAB5161D-AEB1-161C-08A8-44D520031AF2}"/>
          </ac:picMkLst>
        </pc:picChg>
        <pc:picChg chg="mod ord">
          <ac:chgData name="McGroder, Nancy" userId="0f2f887a-9acd-496a-a785-cd2b4292f0b6" providerId="ADAL" clId="{B3259A48-B5E8-4142-A7DF-32FEBC85FA1C}" dt="2024-04-29T19:14:48.854" v="1449"/>
          <ac:picMkLst>
            <pc:docMk/>
            <pc:sldMk cId="1854103066" sldId="367"/>
            <ac:picMk id="6" creationId="{30D5A0F3-380E-53B6-7247-553A2E74B9FC}"/>
          </ac:picMkLst>
        </pc:picChg>
      </pc:sldChg>
      <pc:sldChg chg="modSp mod">
        <pc:chgData name="McGroder, Nancy" userId="0f2f887a-9acd-496a-a785-cd2b4292f0b6" providerId="ADAL" clId="{B3259A48-B5E8-4142-A7DF-32FEBC85FA1C}" dt="2024-04-29T19:11:23.394" v="1427"/>
        <pc:sldMkLst>
          <pc:docMk/>
          <pc:sldMk cId="2464309404" sldId="373"/>
        </pc:sldMkLst>
        <pc:spChg chg="ord">
          <ac:chgData name="McGroder, Nancy" userId="0f2f887a-9acd-496a-a785-cd2b4292f0b6" providerId="ADAL" clId="{B3259A48-B5E8-4142-A7DF-32FEBC85FA1C}" dt="2024-04-29T19:11:23.394" v="1427"/>
          <ac:spMkLst>
            <pc:docMk/>
            <pc:sldMk cId="2464309404" sldId="373"/>
            <ac:spMk id="27" creationId="{00000000-0000-0000-0000-000000000000}"/>
          </ac:spMkLst>
        </pc:spChg>
      </pc:sldChg>
      <pc:sldChg chg="modSp mod">
        <pc:chgData name="McGroder, Nancy" userId="0f2f887a-9acd-496a-a785-cd2b4292f0b6" providerId="ADAL" clId="{B3259A48-B5E8-4142-A7DF-32FEBC85FA1C}" dt="2024-04-29T19:10:43.635" v="1425" actId="962"/>
        <pc:sldMkLst>
          <pc:docMk/>
          <pc:sldMk cId="3016255258" sldId="375"/>
        </pc:sldMkLst>
        <pc:picChg chg="mod">
          <ac:chgData name="McGroder, Nancy" userId="0f2f887a-9acd-496a-a785-cd2b4292f0b6" providerId="ADAL" clId="{B3259A48-B5E8-4142-A7DF-32FEBC85FA1C}" dt="2024-04-29T19:10:33.695" v="1419" actId="962"/>
          <ac:picMkLst>
            <pc:docMk/>
            <pc:sldMk cId="3016255258" sldId="375"/>
            <ac:picMk id="2" creationId="{4B1546C3-DEB4-BEC5-01C2-06CF2A137D89}"/>
          </ac:picMkLst>
        </pc:picChg>
        <pc:picChg chg="mod">
          <ac:chgData name="McGroder, Nancy" userId="0f2f887a-9acd-496a-a785-cd2b4292f0b6" providerId="ADAL" clId="{B3259A48-B5E8-4142-A7DF-32FEBC85FA1C}" dt="2024-04-29T19:10:31.139" v="1417" actId="962"/>
          <ac:picMkLst>
            <pc:docMk/>
            <pc:sldMk cId="3016255258" sldId="375"/>
            <ac:picMk id="5" creationId="{CB8F90FF-D46C-7179-9E5C-1E1B2BE94F65}"/>
          </ac:picMkLst>
        </pc:picChg>
        <pc:picChg chg="mod">
          <ac:chgData name="McGroder, Nancy" userId="0f2f887a-9acd-496a-a785-cd2b4292f0b6" providerId="ADAL" clId="{B3259A48-B5E8-4142-A7DF-32FEBC85FA1C}" dt="2024-04-29T19:10:35.421" v="1420" actId="962"/>
          <ac:picMkLst>
            <pc:docMk/>
            <pc:sldMk cId="3016255258" sldId="375"/>
            <ac:picMk id="10" creationId="{0BA13C9D-D2A7-E77C-D9F4-E1D0C6A80BE1}"/>
          </ac:picMkLst>
        </pc:picChg>
        <pc:picChg chg="mod">
          <ac:chgData name="McGroder, Nancy" userId="0f2f887a-9acd-496a-a785-cd2b4292f0b6" providerId="ADAL" clId="{B3259A48-B5E8-4142-A7DF-32FEBC85FA1C}" dt="2024-04-29T19:10:43.635" v="1425" actId="962"/>
          <ac:picMkLst>
            <pc:docMk/>
            <pc:sldMk cId="3016255258" sldId="375"/>
            <ac:picMk id="16" creationId="{822A5F91-A697-9FD0-C3B1-7A3725F99413}"/>
          </ac:picMkLst>
        </pc:picChg>
        <pc:picChg chg="mod">
          <ac:chgData name="McGroder, Nancy" userId="0f2f887a-9acd-496a-a785-cd2b4292f0b6" providerId="ADAL" clId="{B3259A48-B5E8-4142-A7DF-32FEBC85FA1C}" dt="2024-04-29T19:10:40.213" v="1424" actId="962"/>
          <ac:picMkLst>
            <pc:docMk/>
            <pc:sldMk cId="3016255258" sldId="375"/>
            <ac:picMk id="20" creationId="{83D8A406-BF7A-93EB-9EDE-9ED447180284}"/>
          </ac:picMkLst>
        </pc:picChg>
        <pc:picChg chg="mod">
          <ac:chgData name="McGroder, Nancy" userId="0f2f887a-9acd-496a-a785-cd2b4292f0b6" providerId="ADAL" clId="{B3259A48-B5E8-4142-A7DF-32FEBC85FA1C}" dt="2024-04-29T19:10:38.265" v="1423" actId="962"/>
          <ac:picMkLst>
            <pc:docMk/>
            <pc:sldMk cId="3016255258" sldId="375"/>
            <ac:picMk id="26" creationId="{24CB0BA2-56A2-DFF0-E8FA-D73045C3011C}"/>
          </ac:picMkLst>
        </pc:picChg>
        <pc:picChg chg="mod">
          <ac:chgData name="McGroder, Nancy" userId="0f2f887a-9acd-496a-a785-cd2b4292f0b6" providerId="ADAL" clId="{B3259A48-B5E8-4142-A7DF-32FEBC85FA1C}" dt="2024-04-29T19:10:37.087" v="1422" actId="962"/>
          <ac:picMkLst>
            <pc:docMk/>
            <pc:sldMk cId="3016255258" sldId="375"/>
            <ac:picMk id="27" creationId="{196D5825-8169-B39F-F7B9-B9452F6B163E}"/>
          </ac:picMkLst>
        </pc:picChg>
        <pc:picChg chg="mod">
          <ac:chgData name="McGroder, Nancy" userId="0f2f887a-9acd-496a-a785-cd2b4292f0b6" providerId="ADAL" clId="{B3259A48-B5E8-4142-A7DF-32FEBC85FA1C}" dt="2024-04-29T19:10:36.270" v="1421" actId="962"/>
          <ac:picMkLst>
            <pc:docMk/>
            <pc:sldMk cId="3016255258" sldId="375"/>
            <ac:picMk id="28" creationId="{D4D39D57-CCC7-F59F-9ABA-9EA169329970}"/>
          </ac:picMkLst>
        </pc:picChg>
        <pc:picChg chg="mod">
          <ac:chgData name="McGroder, Nancy" userId="0f2f887a-9acd-496a-a785-cd2b4292f0b6" providerId="ADAL" clId="{B3259A48-B5E8-4142-A7DF-32FEBC85FA1C}" dt="2024-04-29T19:10:32.691" v="1418" actId="962"/>
          <ac:picMkLst>
            <pc:docMk/>
            <pc:sldMk cId="3016255258" sldId="375"/>
            <ac:picMk id="35" creationId="{8C652F48-33AC-CFDC-E4ED-7EC4AD203E37}"/>
          </ac:picMkLst>
        </pc:picChg>
      </pc:sldChg>
      <pc:sldChg chg="modSp mod">
        <pc:chgData name="McGroder, Nancy" userId="0f2f887a-9acd-496a-a785-cd2b4292f0b6" providerId="ADAL" clId="{B3259A48-B5E8-4142-A7DF-32FEBC85FA1C}" dt="2024-04-29T19:18:36.814" v="1475" actId="962"/>
        <pc:sldMkLst>
          <pc:docMk/>
          <pc:sldMk cId="727788915" sldId="378"/>
        </pc:sldMkLst>
        <pc:picChg chg="mod">
          <ac:chgData name="McGroder, Nancy" userId="0f2f887a-9acd-496a-a785-cd2b4292f0b6" providerId="ADAL" clId="{B3259A48-B5E8-4142-A7DF-32FEBC85FA1C}" dt="2024-04-29T19:18:34.350" v="1472" actId="962"/>
          <ac:picMkLst>
            <pc:docMk/>
            <pc:sldMk cId="727788915" sldId="378"/>
            <ac:picMk id="39" creationId="{5D2B0620-B31D-483A-800E-35C255371CAC}"/>
          </ac:picMkLst>
        </pc:picChg>
        <pc:picChg chg="mod">
          <ac:chgData name="McGroder, Nancy" userId="0f2f887a-9acd-496a-a785-cd2b4292f0b6" providerId="ADAL" clId="{B3259A48-B5E8-4142-A7DF-32FEBC85FA1C}" dt="2024-04-29T19:18:35.114" v="1473" actId="962"/>
          <ac:picMkLst>
            <pc:docMk/>
            <pc:sldMk cId="727788915" sldId="378"/>
            <ac:picMk id="40" creationId="{DE057C1E-506F-4876-A603-5DA58EF3D85B}"/>
          </ac:picMkLst>
        </pc:picChg>
        <pc:picChg chg="mod">
          <ac:chgData name="McGroder, Nancy" userId="0f2f887a-9acd-496a-a785-cd2b4292f0b6" providerId="ADAL" clId="{B3259A48-B5E8-4142-A7DF-32FEBC85FA1C}" dt="2024-04-29T19:18:36.108" v="1474" actId="962"/>
          <ac:picMkLst>
            <pc:docMk/>
            <pc:sldMk cId="727788915" sldId="378"/>
            <ac:picMk id="42" creationId="{BEB0413A-0B22-4203-A409-A7A7E7879966}"/>
          </ac:picMkLst>
        </pc:picChg>
        <pc:picChg chg="mod">
          <ac:chgData name="McGroder, Nancy" userId="0f2f887a-9acd-496a-a785-cd2b4292f0b6" providerId="ADAL" clId="{B3259A48-B5E8-4142-A7DF-32FEBC85FA1C}" dt="2024-04-29T19:18:36.814" v="1475" actId="962"/>
          <ac:picMkLst>
            <pc:docMk/>
            <pc:sldMk cId="727788915" sldId="378"/>
            <ac:picMk id="45" creationId="{86C1841B-C618-47E0-AF98-0813B7FCA35E}"/>
          </ac:picMkLst>
        </pc:picChg>
        <pc:picChg chg="mod">
          <ac:chgData name="McGroder, Nancy" userId="0f2f887a-9acd-496a-a785-cd2b4292f0b6" providerId="ADAL" clId="{B3259A48-B5E8-4142-A7DF-32FEBC85FA1C}" dt="2024-04-29T19:18:31.738" v="1471" actId="962"/>
          <ac:picMkLst>
            <pc:docMk/>
            <pc:sldMk cId="727788915" sldId="378"/>
            <ac:picMk id="48" creationId="{F28455A2-BEFE-436A-8F2E-AD441551B1AC}"/>
          </ac:picMkLst>
        </pc:picChg>
      </pc:sldChg>
      <pc:sldChg chg="modSp mod">
        <pc:chgData name="McGroder, Nancy" userId="0f2f887a-9acd-496a-a785-cd2b4292f0b6" providerId="ADAL" clId="{B3259A48-B5E8-4142-A7DF-32FEBC85FA1C}" dt="2024-04-29T19:16:54.502" v="1461"/>
        <pc:sldMkLst>
          <pc:docMk/>
          <pc:sldMk cId="1985942501" sldId="379"/>
        </pc:sldMkLst>
        <pc:spChg chg="ord">
          <ac:chgData name="McGroder, Nancy" userId="0f2f887a-9acd-496a-a785-cd2b4292f0b6" providerId="ADAL" clId="{B3259A48-B5E8-4142-A7DF-32FEBC85FA1C}" dt="2024-04-29T19:15:19.035" v="1452"/>
          <ac:spMkLst>
            <pc:docMk/>
            <pc:sldMk cId="1985942501" sldId="379"/>
            <ac:spMk id="2" creationId="{0E0BCF93-F411-1517-4575-39CBE0338ECF}"/>
          </ac:spMkLst>
        </pc:spChg>
        <pc:spChg chg="ord">
          <ac:chgData name="McGroder, Nancy" userId="0f2f887a-9acd-496a-a785-cd2b4292f0b6" providerId="ADAL" clId="{B3259A48-B5E8-4142-A7DF-32FEBC85FA1C}" dt="2024-04-29T19:16:44.828" v="1460"/>
          <ac:spMkLst>
            <pc:docMk/>
            <pc:sldMk cId="1985942501" sldId="379"/>
            <ac:spMk id="8" creationId="{5FB2454D-1F20-BA5E-A1DD-5FF6FD37498A}"/>
          </ac:spMkLst>
        </pc:spChg>
        <pc:spChg chg="ord">
          <ac:chgData name="McGroder, Nancy" userId="0f2f887a-9acd-496a-a785-cd2b4292f0b6" providerId="ADAL" clId="{B3259A48-B5E8-4142-A7DF-32FEBC85FA1C}" dt="2024-04-29T19:15:40.103" v="1456"/>
          <ac:spMkLst>
            <pc:docMk/>
            <pc:sldMk cId="1985942501" sldId="379"/>
            <ac:spMk id="9" creationId="{5C6F3362-192D-4393-BE47-4E3BF663D0C5}"/>
          </ac:spMkLst>
        </pc:spChg>
        <pc:spChg chg="ord">
          <ac:chgData name="McGroder, Nancy" userId="0f2f887a-9acd-496a-a785-cd2b4292f0b6" providerId="ADAL" clId="{B3259A48-B5E8-4142-A7DF-32FEBC85FA1C}" dt="2024-04-29T19:15:32.569" v="1454"/>
          <ac:spMkLst>
            <pc:docMk/>
            <pc:sldMk cId="1985942501" sldId="379"/>
            <ac:spMk id="10" creationId="{1CB72140-EDEF-563F-C1C0-693B585A6194}"/>
          </ac:spMkLst>
        </pc:spChg>
        <pc:spChg chg="ord">
          <ac:chgData name="McGroder, Nancy" userId="0f2f887a-9acd-496a-a785-cd2b4292f0b6" providerId="ADAL" clId="{B3259A48-B5E8-4142-A7DF-32FEBC85FA1C}" dt="2024-04-29T19:16:54.502" v="1461"/>
          <ac:spMkLst>
            <pc:docMk/>
            <pc:sldMk cId="1985942501" sldId="379"/>
            <ac:spMk id="11" creationId="{5E234E43-F3F3-B6F7-148B-4A11D6FE1F12}"/>
          </ac:spMkLst>
        </pc:spChg>
        <pc:spChg chg="ord">
          <ac:chgData name="McGroder, Nancy" userId="0f2f887a-9acd-496a-a785-cd2b4292f0b6" providerId="ADAL" clId="{B3259A48-B5E8-4142-A7DF-32FEBC85FA1C}" dt="2024-04-29T19:15:47.483" v="1457"/>
          <ac:spMkLst>
            <pc:docMk/>
            <pc:sldMk cId="1985942501" sldId="379"/>
            <ac:spMk id="19" creationId="{00000000-0000-0000-0000-000000000000}"/>
          </ac:spMkLst>
        </pc:spChg>
        <pc:picChg chg="mod">
          <ac:chgData name="McGroder, Nancy" userId="0f2f887a-9acd-496a-a785-cd2b4292f0b6" providerId="ADAL" clId="{B3259A48-B5E8-4142-A7DF-32FEBC85FA1C}" dt="2024-04-29T18:18:59.437" v="1322" actId="962"/>
          <ac:picMkLst>
            <pc:docMk/>
            <pc:sldMk cId="1985942501" sldId="379"/>
            <ac:picMk id="3" creationId="{DEE39AF4-C5AD-1B75-D806-4B220A151B83}"/>
          </ac:picMkLst>
        </pc:picChg>
        <pc:picChg chg="mod">
          <ac:chgData name="McGroder, Nancy" userId="0f2f887a-9acd-496a-a785-cd2b4292f0b6" providerId="ADAL" clId="{B3259A48-B5E8-4142-A7DF-32FEBC85FA1C}" dt="2024-04-29T18:18:14.480" v="1314" actId="962"/>
          <ac:picMkLst>
            <pc:docMk/>
            <pc:sldMk cId="1985942501" sldId="379"/>
            <ac:picMk id="6" creationId="{F9890EFF-5242-6D87-6E87-1AC353721CEA}"/>
          </ac:picMkLst>
        </pc:picChg>
      </pc:sldChg>
      <pc:sldChg chg="modSp mod">
        <pc:chgData name="McGroder, Nancy" userId="0f2f887a-9acd-496a-a785-cd2b4292f0b6" providerId="ADAL" clId="{B3259A48-B5E8-4142-A7DF-32FEBC85FA1C}" dt="2024-04-29T19:17:15.555" v="1462"/>
        <pc:sldMkLst>
          <pc:docMk/>
          <pc:sldMk cId="640314049" sldId="380"/>
        </pc:sldMkLst>
        <pc:spChg chg="ord">
          <ac:chgData name="McGroder, Nancy" userId="0f2f887a-9acd-496a-a785-cd2b4292f0b6" providerId="ADAL" clId="{B3259A48-B5E8-4142-A7DF-32FEBC85FA1C}" dt="2024-04-29T19:17:15.555" v="1462"/>
          <ac:spMkLst>
            <pc:docMk/>
            <pc:sldMk cId="640314049" sldId="380"/>
            <ac:spMk id="19" creationId="{00000000-0000-0000-0000-000000000000}"/>
          </ac:spMkLst>
        </pc:spChg>
        <pc:picChg chg="mod">
          <ac:chgData name="McGroder, Nancy" userId="0f2f887a-9acd-496a-a785-cd2b4292f0b6" providerId="ADAL" clId="{B3259A48-B5E8-4142-A7DF-32FEBC85FA1C}" dt="2024-04-29T18:20:24.145" v="1328" actId="962"/>
          <ac:picMkLst>
            <pc:docMk/>
            <pc:sldMk cId="640314049" sldId="380"/>
            <ac:picMk id="4" creationId="{B24DD8CF-83F0-AE28-8C76-F8BF8615DBD4}"/>
          </ac:picMkLst>
        </pc:picChg>
      </pc:sldChg>
      <pc:sldChg chg="delSp modSp mod">
        <pc:chgData name="McGroder, Nancy" userId="0f2f887a-9acd-496a-a785-cd2b4292f0b6" providerId="ADAL" clId="{B3259A48-B5E8-4142-A7DF-32FEBC85FA1C}" dt="2024-04-29T19:17:54.135" v="1467"/>
        <pc:sldMkLst>
          <pc:docMk/>
          <pc:sldMk cId="606285588" sldId="384"/>
        </pc:sldMkLst>
        <pc:spChg chg="del mod">
          <ac:chgData name="McGroder, Nancy" userId="0f2f887a-9acd-496a-a785-cd2b4292f0b6" providerId="ADAL" clId="{B3259A48-B5E8-4142-A7DF-32FEBC85FA1C}" dt="2024-04-29T18:21:58.641" v="1330" actId="478"/>
          <ac:spMkLst>
            <pc:docMk/>
            <pc:sldMk cId="606285588" sldId="384"/>
            <ac:spMk id="16" creationId="{72930DE2-0FCE-DF7B-6790-AD1B528B294F}"/>
          </ac:spMkLst>
        </pc:spChg>
        <pc:spChg chg="ord">
          <ac:chgData name="McGroder, Nancy" userId="0f2f887a-9acd-496a-a785-cd2b4292f0b6" providerId="ADAL" clId="{B3259A48-B5E8-4142-A7DF-32FEBC85FA1C}" dt="2024-04-29T19:17:46.017" v="1466"/>
          <ac:spMkLst>
            <pc:docMk/>
            <pc:sldMk cId="606285588" sldId="384"/>
            <ac:spMk id="19" creationId="{00000000-0000-0000-0000-000000000000}"/>
          </ac:spMkLst>
        </pc:spChg>
        <pc:picChg chg="mod ord">
          <ac:chgData name="McGroder, Nancy" userId="0f2f887a-9acd-496a-a785-cd2b4292f0b6" providerId="ADAL" clId="{B3259A48-B5E8-4142-A7DF-32FEBC85FA1C}" dt="2024-04-29T19:17:36.396" v="1465"/>
          <ac:picMkLst>
            <pc:docMk/>
            <pc:sldMk cId="606285588" sldId="384"/>
            <ac:picMk id="4" creationId="{D6B97E82-5590-60A6-CFF7-E9D34C16FAFE}"/>
          </ac:picMkLst>
        </pc:picChg>
        <pc:picChg chg="mod">
          <ac:chgData name="McGroder, Nancy" userId="0f2f887a-9acd-496a-a785-cd2b4292f0b6" providerId="ADAL" clId="{B3259A48-B5E8-4142-A7DF-32FEBC85FA1C}" dt="2024-04-29T18:23:40.548" v="1376" actId="962"/>
          <ac:picMkLst>
            <pc:docMk/>
            <pc:sldMk cId="606285588" sldId="384"/>
            <ac:picMk id="6" creationId="{CAF5CD1B-9B7E-D87C-5429-DA29BD6BD778}"/>
          </ac:picMkLst>
        </pc:picChg>
        <pc:picChg chg="ord">
          <ac:chgData name="McGroder, Nancy" userId="0f2f887a-9acd-496a-a785-cd2b4292f0b6" providerId="ADAL" clId="{B3259A48-B5E8-4142-A7DF-32FEBC85FA1C}" dt="2024-04-29T19:17:54.135" v="1467"/>
          <ac:picMkLst>
            <pc:docMk/>
            <pc:sldMk cId="606285588" sldId="384"/>
            <ac:picMk id="8" creationId="{87DDD461-86BF-0E29-1702-E3CE149D5238}"/>
          </ac:picMkLst>
        </pc:picChg>
      </pc:sldChg>
      <pc:sldChg chg="modSp mod">
        <pc:chgData name="McGroder, Nancy" userId="0f2f887a-9acd-496a-a785-cd2b4292f0b6" providerId="ADAL" clId="{B3259A48-B5E8-4142-A7DF-32FEBC85FA1C}" dt="2024-04-29T19:18:15.486" v="1470"/>
        <pc:sldMkLst>
          <pc:docMk/>
          <pc:sldMk cId="3491525218" sldId="385"/>
        </pc:sldMkLst>
        <pc:spChg chg="ord">
          <ac:chgData name="McGroder, Nancy" userId="0f2f887a-9acd-496a-a785-cd2b4292f0b6" providerId="ADAL" clId="{B3259A48-B5E8-4142-A7DF-32FEBC85FA1C}" dt="2024-04-29T19:18:15.486" v="1470"/>
          <ac:spMkLst>
            <pc:docMk/>
            <pc:sldMk cId="3491525218" sldId="385"/>
            <ac:spMk id="19" creationId="{00000000-0000-0000-0000-000000000000}"/>
          </ac:spMkLst>
        </pc:spChg>
        <pc:picChg chg="mod ord">
          <ac:chgData name="McGroder, Nancy" userId="0f2f887a-9acd-496a-a785-cd2b4292f0b6" providerId="ADAL" clId="{B3259A48-B5E8-4142-A7DF-32FEBC85FA1C}" dt="2024-04-29T19:18:07.304" v="1469"/>
          <ac:picMkLst>
            <pc:docMk/>
            <pc:sldMk cId="3491525218" sldId="385"/>
            <ac:picMk id="4" creationId="{DD1CFBFE-9477-DC16-A02D-5199D795487E}"/>
          </ac:picMkLst>
        </pc:picChg>
        <pc:picChg chg="mod">
          <ac:chgData name="McGroder, Nancy" userId="0f2f887a-9acd-496a-a785-cd2b4292f0b6" providerId="ADAL" clId="{B3259A48-B5E8-4142-A7DF-32FEBC85FA1C}" dt="2024-04-29T18:25:25.696" v="1392" actId="962"/>
          <ac:picMkLst>
            <pc:docMk/>
            <pc:sldMk cId="3491525218" sldId="385"/>
            <ac:picMk id="6" creationId="{9B4D9D89-21EE-8B5F-81AD-4A4EF98D41A0}"/>
          </ac:picMkLst>
        </pc:picChg>
      </pc:sldChg>
      <pc:sldChg chg="addSp delSp modSp mod">
        <pc:chgData name="McGroder, Nancy" userId="0f2f887a-9acd-496a-a785-cd2b4292f0b6" providerId="ADAL" clId="{B3259A48-B5E8-4142-A7DF-32FEBC85FA1C}" dt="2024-04-29T19:22:46.225" v="1503"/>
        <pc:sldMkLst>
          <pc:docMk/>
          <pc:sldMk cId="1093358822" sldId="388"/>
        </pc:sldMkLst>
        <pc:spChg chg="ord">
          <ac:chgData name="McGroder, Nancy" userId="0f2f887a-9acd-496a-a785-cd2b4292f0b6" providerId="ADAL" clId="{B3259A48-B5E8-4142-A7DF-32FEBC85FA1C}" dt="2024-04-29T18:57:42.358" v="1393" actId="13244"/>
          <ac:spMkLst>
            <pc:docMk/>
            <pc:sldMk cId="1093358822" sldId="388"/>
            <ac:spMk id="2" creationId="{5EF61F43-7780-8129-4CAA-F6F00D5170A2}"/>
          </ac:spMkLst>
        </pc:spChg>
        <pc:spChg chg="add mod">
          <ac:chgData name="McGroder, Nancy" userId="0f2f887a-9acd-496a-a785-cd2b4292f0b6" providerId="ADAL" clId="{B3259A48-B5E8-4142-A7DF-32FEBC85FA1C}" dt="2024-04-29T19:22:25.385" v="1499" actId="1076"/>
          <ac:spMkLst>
            <pc:docMk/>
            <pc:sldMk cId="1093358822" sldId="388"/>
            <ac:spMk id="3" creationId="{8F98A78F-7619-8CD8-CAEF-871DA6E69123}"/>
          </ac:spMkLst>
        </pc:spChg>
        <pc:spChg chg="del mod ord">
          <ac:chgData name="McGroder, Nancy" userId="0f2f887a-9acd-496a-a785-cd2b4292f0b6" providerId="ADAL" clId="{B3259A48-B5E8-4142-A7DF-32FEBC85FA1C}" dt="2024-04-29T19:22:08.584" v="1497" actId="478"/>
          <ac:spMkLst>
            <pc:docMk/>
            <pc:sldMk cId="1093358822" sldId="388"/>
            <ac:spMk id="12" creationId="{A7F5397D-0EF7-6F07-F1BF-9E0723A6074B}"/>
          </ac:spMkLst>
        </pc:spChg>
        <pc:spChg chg="ord">
          <ac:chgData name="McGroder, Nancy" userId="0f2f887a-9acd-496a-a785-cd2b4292f0b6" providerId="ADAL" clId="{B3259A48-B5E8-4142-A7DF-32FEBC85FA1C}" dt="2024-04-29T19:22:40.445" v="1502"/>
          <ac:spMkLst>
            <pc:docMk/>
            <pc:sldMk cId="1093358822" sldId="388"/>
            <ac:spMk id="23" creationId="{6C7C4365-19A1-DD6D-7356-46669D06425B}"/>
          </ac:spMkLst>
        </pc:spChg>
        <pc:picChg chg="mod ord">
          <ac:chgData name="McGroder, Nancy" userId="0f2f887a-9acd-496a-a785-cd2b4292f0b6" providerId="ADAL" clId="{B3259A48-B5E8-4142-A7DF-32FEBC85FA1C}" dt="2024-04-29T19:22:46.225" v="1503"/>
          <ac:picMkLst>
            <pc:docMk/>
            <pc:sldMk cId="1093358822" sldId="388"/>
            <ac:picMk id="6" creationId="{6590CB63-2673-C78B-9609-C09C98A915DE}"/>
          </ac:picMkLst>
        </pc:picChg>
      </pc:sldChg>
      <pc:sldChg chg="modSp mod">
        <pc:chgData name="McGroder, Nancy" userId="0f2f887a-9acd-496a-a785-cd2b4292f0b6" providerId="ADAL" clId="{B3259A48-B5E8-4142-A7DF-32FEBC85FA1C}" dt="2024-05-14T22:21:41.813" v="1509" actId="962"/>
        <pc:sldMkLst>
          <pc:docMk/>
          <pc:sldMk cId="4013796591" sldId="389"/>
        </pc:sldMkLst>
        <pc:spChg chg="ord">
          <ac:chgData name="McGroder, Nancy" userId="0f2f887a-9acd-496a-a785-cd2b4292f0b6" providerId="ADAL" clId="{B3259A48-B5E8-4142-A7DF-32FEBC85FA1C}" dt="2024-04-29T19:06:21.519" v="1403"/>
          <ac:spMkLst>
            <pc:docMk/>
            <pc:sldMk cId="4013796591" sldId="389"/>
            <ac:spMk id="2" creationId="{05A9E5F7-51B9-9330-8500-F8C2F5E2EFBF}"/>
          </ac:spMkLst>
        </pc:spChg>
        <pc:spChg chg="ord">
          <ac:chgData name="McGroder, Nancy" userId="0f2f887a-9acd-496a-a785-cd2b4292f0b6" providerId="ADAL" clId="{B3259A48-B5E8-4142-A7DF-32FEBC85FA1C}" dt="2024-04-29T19:07:00.193" v="1409"/>
          <ac:spMkLst>
            <pc:docMk/>
            <pc:sldMk cId="4013796591" sldId="389"/>
            <ac:spMk id="3" creationId="{6105CF9F-6461-8AF4-4971-222956B30CA7}"/>
          </ac:spMkLst>
        </pc:spChg>
        <pc:spChg chg="ord">
          <ac:chgData name="McGroder, Nancy" userId="0f2f887a-9acd-496a-a785-cd2b4292f0b6" providerId="ADAL" clId="{B3259A48-B5E8-4142-A7DF-32FEBC85FA1C}" dt="2024-04-29T19:06:26.948" v="1404"/>
          <ac:spMkLst>
            <pc:docMk/>
            <pc:sldMk cId="4013796591" sldId="389"/>
            <ac:spMk id="5" creationId="{17B6295E-BBB7-C156-009C-8E8C8830E869}"/>
          </ac:spMkLst>
        </pc:spChg>
        <pc:picChg chg="mod ord">
          <ac:chgData name="McGroder, Nancy" userId="0f2f887a-9acd-496a-a785-cd2b4292f0b6" providerId="ADAL" clId="{B3259A48-B5E8-4142-A7DF-32FEBC85FA1C}" dt="2024-05-14T22:21:41.813" v="1509" actId="962"/>
          <ac:picMkLst>
            <pc:docMk/>
            <pc:sldMk cId="4013796591" sldId="389"/>
            <ac:picMk id="6" creationId="{0C96FA7F-09BC-2AAC-72C4-3B580F7DAC91}"/>
          </ac:picMkLst>
        </pc:picChg>
      </pc:sldChg>
    </pc:docChg>
  </pc:docChgLst>
  <pc:docChgLst>
    <pc:chgData name="Whitehurst, Tiffany (she/her)" userId="298a17e2-2e94-41c2-9b0f-8f9f78f0d902" providerId="ADAL" clId="{F6A32FCC-9A91-46F1-95AF-CE1CFAF74259}"/>
    <pc:docChg chg="undo custSel modSld modMainMaster">
      <pc:chgData name="Whitehurst, Tiffany (she/her)" userId="298a17e2-2e94-41c2-9b0f-8f9f78f0d902" providerId="ADAL" clId="{F6A32FCC-9A91-46F1-95AF-CE1CFAF74259}" dt="2024-03-29T17:25:40.011" v="160" actId="20577"/>
      <pc:docMkLst>
        <pc:docMk/>
      </pc:docMkLst>
      <pc:sldChg chg="modSp mod">
        <pc:chgData name="Whitehurst, Tiffany (she/her)" userId="298a17e2-2e94-41c2-9b0f-8f9f78f0d902" providerId="ADAL" clId="{F6A32FCC-9A91-46F1-95AF-CE1CFAF74259}" dt="2024-03-29T17:09:56.330" v="39" actId="242"/>
        <pc:sldMkLst>
          <pc:docMk/>
          <pc:sldMk cId="393330549" sldId="259"/>
        </pc:sldMkLst>
        <pc:spChg chg="mod">
          <ac:chgData name="Whitehurst, Tiffany (she/her)" userId="298a17e2-2e94-41c2-9b0f-8f9f78f0d902" providerId="ADAL" clId="{F6A32FCC-9A91-46F1-95AF-CE1CFAF74259}" dt="2024-03-29T17:09:56.330" v="39" actId="242"/>
          <ac:spMkLst>
            <pc:docMk/>
            <pc:sldMk cId="393330549" sldId="259"/>
            <ac:spMk id="8" creationId="{2E7FBC67-A7D0-C67A-48CA-E6FFC6EC4C12}"/>
          </ac:spMkLst>
        </pc:spChg>
      </pc:sldChg>
      <pc:sldChg chg="modSp mod">
        <pc:chgData name="Whitehurst, Tiffany (she/her)" userId="298a17e2-2e94-41c2-9b0f-8f9f78f0d902" providerId="ADAL" clId="{F6A32FCC-9A91-46F1-95AF-CE1CFAF74259}" dt="2024-03-29T17:10:04.740" v="40" actId="242"/>
        <pc:sldMkLst>
          <pc:docMk/>
          <pc:sldMk cId="2787993172" sldId="285"/>
        </pc:sldMkLst>
        <pc:spChg chg="mod">
          <ac:chgData name="Whitehurst, Tiffany (she/her)" userId="298a17e2-2e94-41c2-9b0f-8f9f78f0d902" providerId="ADAL" clId="{F6A32FCC-9A91-46F1-95AF-CE1CFAF74259}" dt="2024-03-29T17:10:04.740" v="40" actId="242"/>
          <ac:spMkLst>
            <pc:docMk/>
            <pc:sldMk cId="2787993172" sldId="285"/>
            <ac:spMk id="6" creationId="{01CEE519-6173-7AF9-277C-0A25D520C9E8}"/>
          </ac:spMkLst>
        </pc:spChg>
        <pc:spChg chg="mod">
          <ac:chgData name="Whitehurst, Tiffany (she/her)" userId="298a17e2-2e94-41c2-9b0f-8f9f78f0d902" providerId="ADAL" clId="{F6A32FCC-9A91-46F1-95AF-CE1CFAF74259}" dt="2024-03-29T17:08:11.791" v="37" actId="1036"/>
          <ac:spMkLst>
            <pc:docMk/>
            <pc:sldMk cId="2787993172" sldId="285"/>
            <ac:spMk id="21" creationId="{1AFAD5D1-5BC6-4072-96A5-895D3E4C25AC}"/>
          </ac:spMkLst>
        </pc:spChg>
      </pc:sldChg>
      <pc:sldChg chg="modSp mod">
        <pc:chgData name="Whitehurst, Tiffany (she/her)" userId="298a17e2-2e94-41c2-9b0f-8f9f78f0d902" providerId="ADAL" clId="{F6A32FCC-9A91-46F1-95AF-CE1CFAF74259}" dt="2024-03-29T17:25:40.011" v="160" actId="20577"/>
        <pc:sldMkLst>
          <pc:docMk/>
          <pc:sldMk cId="526254570" sldId="320"/>
        </pc:sldMkLst>
        <pc:spChg chg="mod">
          <ac:chgData name="Whitehurst, Tiffany (she/her)" userId="298a17e2-2e94-41c2-9b0f-8f9f78f0d902" providerId="ADAL" clId="{F6A32FCC-9A91-46F1-95AF-CE1CFAF74259}" dt="2024-03-29T17:25:40.011" v="160" actId="20577"/>
          <ac:spMkLst>
            <pc:docMk/>
            <pc:sldMk cId="526254570" sldId="320"/>
            <ac:spMk id="35" creationId="{2C29A230-5E5F-E8A1-7271-432133966077}"/>
          </ac:spMkLst>
        </pc:spChg>
      </pc:sldChg>
      <pc:sldChg chg="modSp mod">
        <pc:chgData name="Whitehurst, Tiffany (she/her)" userId="298a17e2-2e94-41c2-9b0f-8f9f78f0d902" providerId="ADAL" clId="{F6A32FCC-9A91-46F1-95AF-CE1CFAF74259}" dt="2024-03-29T17:10:31.544" v="45" actId="1076"/>
        <pc:sldMkLst>
          <pc:docMk/>
          <pc:sldMk cId="2688799891" sldId="326"/>
        </pc:sldMkLst>
        <pc:spChg chg="mod">
          <ac:chgData name="Whitehurst, Tiffany (she/her)" userId="298a17e2-2e94-41c2-9b0f-8f9f78f0d902" providerId="ADAL" clId="{F6A32FCC-9A91-46F1-95AF-CE1CFAF74259}" dt="2024-03-29T17:10:31.544" v="45" actId="1076"/>
          <ac:spMkLst>
            <pc:docMk/>
            <pc:sldMk cId="2688799891" sldId="326"/>
            <ac:spMk id="6" creationId="{1BFD6BED-29C3-EC6C-FC9F-ED635B0270FA}"/>
          </ac:spMkLst>
        </pc:spChg>
      </pc:sldChg>
      <pc:sldChg chg="modSp mod">
        <pc:chgData name="Whitehurst, Tiffany (she/her)" userId="298a17e2-2e94-41c2-9b0f-8f9f78f0d902" providerId="ADAL" clId="{F6A32FCC-9A91-46F1-95AF-CE1CFAF74259}" dt="2024-03-29T17:10:53.947" v="49" actId="1076"/>
        <pc:sldMkLst>
          <pc:docMk/>
          <pc:sldMk cId="2874368485" sldId="327"/>
        </pc:sldMkLst>
        <pc:spChg chg="mod">
          <ac:chgData name="Whitehurst, Tiffany (she/her)" userId="298a17e2-2e94-41c2-9b0f-8f9f78f0d902" providerId="ADAL" clId="{F6A32FCC-9A91-46F1-95AF-CE1CFAF74259}" dt="2024-03-29T17:10:53.947" v="49" actId="1076"/>
          <ac:spMkLst>
            <pc:docMk/>
            <pc:sldMk cId="2874368485" sldId="327"/>
            <ac:spMk id="6" creationId="{3D4A47EF-16F4-2B53-A558-95504E6C15D2}"/>
          </ac:spMkLst>
        </pc:spChg>
      </pc:sldChg>
      <pc:sldChg chg="modSp mod">
        <pc:chgData name="Whitehurst, Tiffany (she/her)" userId="298a17e2-2e94-41c2-9b0f-8f9f78f0d902" providerId="ADAL" clId="{F6A32FCC-9A91-46F1-95AF-CE1CFAF74259}" dt="2024-03-29T17:10:19.961" v="43" actId="1076"/>
        <pc:sldMkLst>
          <pc:docMk/>
          <pc:sldMk cId="3771036821" sldId="331"/>
        </pc:sldMkLst>
        <pc:spChg chg="mod">
          <ac:chgData name="Whitehurst, Tiffany (she/her)" userId="298a17e2-2e94-41c2-9b0f-8f9f78f0d902" providerId="ADAL" clId="{F6A32FCC-9A91-46F1-95AF-CE1CFAF74259}" dt="2024-03-29T17:10:19.961" v="43" actId="1076"/>
          <ac:spMkLst>
            <pc:docMk/>
            <pc:sldMk cId="3771036821" sldId="331"/>
            <ac:spMk id="6" creationId="{5D7B9A7D-514E-81D3-5D6B-5D6D40E109E5}"/>
          </ac:spMkLst>
        </pc:spChg>
      </pc:sldChg>
      <pc:sldChg chg="modSp mod">
        <pc:chgData name="Whitehurst, Tiffany (she/her)" userId="298a17e2-2e94-41c2-9b0f-8f9f78f0d902" providerId="ADAL" clId="{F6A32FCC-9A91-46F1-95AF-CE1CFAF74259}" dt="2024-03-29T17:25:23.692" v="158" actId="1036"/>
        <pc:sldMkLst>
          <pc:docMk/>
          <pc:sldMk cId="1411659190" sldId="347"/>
        </pc:sldMkLst>
        <pc:spChg chg="mod">
          <ac:chgData name="Whitehurst, Tiffany (she/her)" userId="298a17e2-2e94-41c2-9b0f-8f9f78f0d902" providerId="ADAL" clId="{F6A32FCC-9A91-46F1-95AF-CE1CFAF74259}" dt="2024-03-29T17:24:37.522" v="141" actId="14100"/>
          <ac:spMkLst>
            <pc:docMk/>
            <pc:sldMk cId="1411659190" sldId="347"/>
            <ac:spMk id="7" creationId="{16F1FF95-5FF0-7573-ADB2-0F86D328CE6B}"/>
          </ac:spMkLst>
        </pc:spChg>
        <pc:spChg chg="mod">
          <ac:chgData name="Whitehurst, Tiffany (she/her)" userId="298a17e2-2e94-41c2-9b0f-8f9f78f0d902" providerId="ADAL" clId="{F6A32FCC-9A91-46F1-95AF-CE1CFAF74259}" dt="2024-03-29T17:24:44.146" v="146" actId="1036"/>
          <ac:spMkLst>
            <pc:docMk/>
            <pc:sldMk cId="1411659190" sldId="347"/>
            <ac:spMk id="8" creationId="{A63918AB-F2FC-8F75-A320-3E97E71EB607}"/>
          </ac:spMkLst>
        </pc:spChg>
        <pc:spChg chg="mod">
          <ac:chgData name="Whitehurst, Tiffany (she/her)" userId="298a17e2-2e94-41c2-9b0f-8f9f78f0d902" providerId="ADAL" clId="{F6A32FCC-9A91-46F1-95AF-CE1CFAF74259}" dt="2024-03-29T17:24:26.916" v="140" actId="1036"/>
          <ac:spMkLst>
            <pc:docMk/>
            <pc:sldMk cId="1411659190" sldId="347"/>
            <ac:spMk id="9" creationId="{3B4344BF-E821-CE98-B345-F4B971D0A809}"/>
          </ac:spMkLst>
        </pc:spChg>
        <pc:spChg chg="mod">
          <ac:chgData name="Whitehurst, Tiffany (she/her)" userId="298a17e2-2e94-41c2-9b0f-8f9f78f0d902" providerId="ADAL" clId="{F6A32FCC-9A91-46F1-95AF-CE1CFAF74259}" dt="2024-03-29T17:24:20.930" v="131" actId="1036"/>
          <ac:spMkLst>
            <pc:docMk/>
            <pc:sldMk cId="1411659190" sldId="347"/>
            <ac:spMk id="12" creationId="{2E590B0C-B948-E59B-8B91-36EAFB2761D1}"/>
          </ac:spMkLst>
        </pc:spChg>
        <pc:spChg chg="mod">
          <ac:chgData name="Whitehurst, Tiffany (she/her)" userId="298a17e2-2e94-41c2-9b0f-8f9f78f0d902" providerId="ADAL" clId="{F6A32FCC-9A91-46F1-95AF-CE1CFAF74259}" dt="2024-03-29T17:24:44.146" v="146" actId="1036"/>
          <ac:spMkLst>
            <pc:docMk/>
            <pc:sldMk cId="1411659190" sldId="347"/>
            <ac:spMk id="13" creationId="{EF41B85C-DAEA-D721-4A41-E258FDFC0BC0}"/>
          </ac:spMkLst>
        </pc:spChg>
        <pc:spChg chg="mod">
          <ac:chgData name="Whitehurst, Tiffany (she/her)" userId="298a17e2-2e94-41c2-9b0f-8f9f78f0d902" providerId="ADAL" clId="{F6A32FCC-9A91-46F1-95AF-CE1CFAF74259}" dt="2024-03-29T17:25:23.692" v="158" actId="1036"/>
          <ac:spMkLst>
            <pc:docMk/>
            <pc:sldMk cId="1411659190" sldId="347"/>
            <ac:spMk id="17" creationId="{AD5AA9DF-2467-7EDC-88EA-083AF44E44E6}"/>
          </ac:spMkLst>
        </pc:spChg>
        <pc:picChg chg="mod">
          <ac:chgData name="Whitehurst, Tiffany (she/her)" userId="298a17e2-2e94-41c2-9b0f-8f9f78f0d902" providerId="ADAL" clId="{F6A32FCC-9A91-46F1-95AF-CE1CFAF74259}" dt="2024-03-29T17:25:23.692" v="158" actId="1036"/>
          <ac:picMkLst>
            <pc:docMk/>
            <pc:sldMk cId="1411659190" sldId="347"/>
            <ac:picMk id="4" creationId="{41A65D75-671E-F66C-AC42-42EB29AF78AD}"/>
          </ac:picMkLst>
        </pc:picChg>
        <pc:cxnChg chg="mod">
          <ac:chgData name="Whitehurst, Tiffany (she/her)" userId="298a17e2-2e94-41c2-9b0f-8f9f78f0d902" providerId="ADAL" clId="{F6A32FCC-9A91-46F1-95AF-CE1CFAF74259}" dt="2024-03-29T17:24:20.930" v="131" actId="1036"/>
          <ac:cxnSpMkLst>
            <pc:docMk/>
            <pc:sldMk cId="1411659190" sldId="347"/>
            <ac:cxnSpMk id="22" creationId="{7E8B4375-A05B-3615-2D82-1001865F27C0}"/>
          </ac:cxnSpMkLst>
        </pc:cxnChg>
        <pc:cxnChg chg="mod">
          <ac:chgData name="Whitehurst, Tiffany (she/her)" userId="298a17e2-2e94-41c2-9b0f-8f9f78f0d902" providerId="ADAL" clId="{F6A32FCC-9A91-46F1-95AF-CE1CFAF74259}" dt="2024-03-29T17:24:37.522" v="141" actId="14100"/>
          <ac:cxnSpMkLst>
            <pc:docMk/>
            <pc:sldMk cId="1411659190" sldId="347"/>
            <ac:cxnSpMk id="33" creationId="{594EA532-2AFD-CEDE-6DB3-FA3695E690C7}"/>
          </ac:cxnSpMkLst>
        </pc:cxnChg>
        <pc:cxnChg chg="mod">
          <ac:chgData name="Whitehurst, Tiffany (she/her)" userId="298a17e2-2e94-41c2-9b0f-8f9f78f0d902" providerId="ADAL" clId="{F6A32FCC-9A91-46F1-95AF-CE1CFAF74259}" dt="2024-03-29T17:24:44.146" v="146" actId="1036"/>
          <ac:cxnSpMkLst>
            <pc:docMk/>
            <pc:sldMk cId="1411659190" sldId="347"/>
            <ac:cxnSpMk id="38" creationId="{C00C177C-1136-FD94-45CF-1474ABFF0ECA}"/>
          </ac:cxnSpMkLst>
        </pc:cxnChg>
        <pc:cxnChg chg="mod">
          <ac:chgData name="Whitehurst, Tiffany (she/her)" userId="298a17e2-2e94-41c2-9b0f-8f9f78f0d902" providerId="ADAL" clId="{F6A32FCC-9A91-46F1-95AF-CE1CFAF74259}" dt="2024-03-29T17:25:23.692" v="158" actId="1036"/>
          <ac:cxnSpMkLst>
            <pc:docMk/>
            <pc:sldMk cId="1411659190" sldId="347"/>
            <ac:cxnSpMk id="44" creationId="{B671055D-DC64-342D-88DD-99AB618C2119}"/>
          </ac:cxnSpMkLst>
        </pc:cxnChg>
        <pc:cxnChg chg="mod">
          <ac:chgData name="Whitehurst, Tiffany (she/her)" userId="298a17e2-2e94-41c2-9b0f-8f9f78f0d902" providerId="ADAL" clId="{F6A32FCC-9A91-46F1-95AF-CE1CFAF74259}" dt="2024-03-29T17:25:23.692" v="158" actId="1036"/>
          <ac:cxnSpMkLst>
            <pc:docMk/>
            <pc:sldMk cId="1411659190" sldId="347"/>
            <ac:cxnSpMk id="47" creationId="{8F8F2500-7F8F-F5E6-0214-56DCA05B9059}"/>
          </ac:cxnSpMkLst>
        </pc:cxnChg>
        <pc:cxnChg chg="mod">
          <ac:chgData name="Whitehurst, Tiffany (she/her)" userId="298a17e2-2e94-41c2-9b0f-8f9f78f0d902" providerId="ADAL" clId="{F6A32FCC-9A91-46F1-95AF-CE1CFAF74259}" dt="2024-03-29T17:25:23.692" v="158" actId="1036"/>
          <ac:cxnSpMkLst>
            <pc:docMk/>
            <pc:sldMk cId="1411659190" sldId="347"/>
            <ac:cxnSpMk id="51" creationId="{1E03A3A2-DBEF-4E30-4E8E-D3FA6B7215F4}"/>
          </ac:cxnSpMkLst>
        </pc:cxnChg>
        <pc:cxnChg chg="mod">
          <ac:chgData name="Whitehurst, Tiffany (she/her)" userId="298a17e2-2e94-41c2-9b0f-8f9f78f0d902" providerId="ADAL" clId="{F6A32FCC-9A91-46F1-95AF-CE1CFAF74259}" dt="2024-03-29T17:25:23.692" v="158" actId="1036"/>
          <ac:cxnSpMkLst>
            <pc:docMk/>
            <pc:sldMk cId="1411659190" sldId="347"/>
            <ac:cxnSpMk id="54" creationId="{A6005E37-57C1-849A-025D-78649A72B98B}"/>
          </ac:cxnSpMkLst>
        </pc:cxnChg>
        <pc:cxnChg chg="mod">
          <ac:chgData name="Whitehurst, Tiffany (she/her)" userId="298a17e2-2e94-41c2-9b0f-8f9f78f0d902" providerId="ADAL" clId="{F6A32FCC-9A91-46F1-95AF-CE1CFAF74259}" dt="2024-03-29T17:25:23.692" v="158" actId="1036"/>
          <ac:cxnSpMkLst>
            <pc:docMk/>
            <pc:sldMk cId="1411659190" sldId="347"/>
            <ac:cxnSpMk id="55" creationId="{906CFC45-BD9A-7B20-8D10-D89529CF30A5}"/>
          </ac:cxnSpMkLst>
        </pc:cxnChg>
      </pc:sldChg>
      <pc:sldChg chg="modSp mod">
        <pc:chgData name="Whitehurst, Tiffany (she/her)" userId="298a17e2-2e94-41c2-9b0f-8f9f78f0d902" providerId="ADAL" clId="{F6A32FCC-9A91-46F1-95AF-CE1CFAF74259}" dt="2024-03-29T17:10:48.020" v="47" actId="1076"/>
        <pc:sldMkLst>
          <pc:docMk/>
          <pc:sldMk cId="1854103066" sldId="367"/>
        </pc:sldMkLst>
        <pc:spChg chg="mod">
          <ac:chgData name="Whitehurst, Tiffany (she/her)" userId="298a17e2-2e94-41c2-9b0f-8f9f78f0d902" providerId="ADAL" clId="{F6A32FCC-9A91-46F1-95AF-CE1CFAF74259}" dt="2024-03-29T17:10:48.020" v="47" actId="1076"/>
          <ac:spMkLst>
            <pc:docMk/>
            <pc:sldMk cId="1854103066" sldId="367"/>
            <ac:spMk id="10" creationId="{4EBBFCA2-6660-65B9-947E-BE696D24A012}"/>
          </ac:spMkLst>
        </pc:spChg>
      </pc:sldChg>
      <pc:sldChg chg="modSp mod">
        <pc:chgData name="Whitehurst, Tiffany (she/her)" userId="298a17e2-2e94-41c2-9b0f-8f9f78f0d902" providerId="ADAL" clId="{F6A32FCC-9A91-46F1-95AF-CE1CFAF74259}" dt="2024-03-29T17:07:41.612" v="32" actId="1076"/>
        <pc:sldMkLst>
          <pc:docMk/>
          <pc:sldMk cId="2464309404" sldId="373"/>
        </pc:sldMkLst>
        <pc:spChg chg="mod">
          <ac:chgData name="Whitehurst, Tiffany (she/her)" userId="298a17e2-2e94-41c2-9b0f-8f9f78f0d902" providerId="ADAL" clId="{F6A32FCC-9A91-46F1-95AF-CE1CFAF74259}" dt="2024-03-29T17:07:01.227" v="15" actId="14100"/>
          <ac:spMkLst>
            <pc:docMk/>
            <pc:sldMk cId="2464309404" sldId="373"/>
            <ac:spMk id="33" creationId="{6262D571-CFE8-4050-8CDB-481DAC1A9A88}"/>
          </ac:spMkLst>
        </pc:spChg>
        <pc:picChg chg="mod">
          <ac:chgData name="Whitehurst, Tiffany (she/her)" userId="298a17e2-2e94-41c2-9b0f-8f9f78f0d902" providerId="ADAL" clId="{F6A32FCC-9A91-46F1-95AF-CE1CFAF74259}" dt="2024-03-29T17:07:19.243" v="29" actId="1038"/>
          <ac:picMkLst>
            <pc:docMk/>
            <pc:sldMk cId="2464309404" sldId="373"/>
            <ac:picMk id="4" creationId="{4B0EF484-0B27-C88D-0A6B-FFE1E5F8781E}"/>
          </ac:picMkLst>
        </pc:picChg>
        <pc:picChg chg="mod">
          <ac:chgData name="Whitehurst, Tiffany (she/her)" userId="298a17e2-2e94-41c2-9b0f-8f9f78f0d902" providerId="ADAL" clId="{F6A32FCC-9A91-46F1-95AF-CE1CFAF74259}" dt="2024-03-29T17:07:41.612" v="32" actId="1076"/>
          <ac:picMkLst>
            <pc:docMk/>
            <pc:sldMk cId="2464309404" sldId="373"/>
            <ac:picMk id="10" creationId="{00000000-0000-0000-0000-000000000000}"/>
          </ac:picMkLst>
        </pc:picChg>
      </pc:sldChg>
      <pc:sldChg chg="modSp mod">
        <pc:chgData name="Whitehurst, Tiffany (she/her)" userId="298a17e2-2e94-41c2-9b0f-8f9f78f0d902" providerId="ADAL" clId="{F6A32FCC-9A91-46F1-95AF-CE1CFAF74259}" dt="2024-03-29T17:24:02.159" v="123" actId="14100"/>
        <pc:sldMkLst>
          <pc:docMk/>
          <pc:sldMk cId="727788915" sldId="378"/>
        </pc:sldMkLst>
        <pc:spChg chg="mod">
          <ac:chgData name="Whitehurst, Tiffany (she/her)" userId="298a17e2-2e94-41c2-9b0f-8f9f78f0d902" providerId="ADAL" clId="{F6A32FCC-9A91-46F1-95AF-CE1CFAF74259}" dt="2024-03-29T17:24:02.159" v="123" actId="14100"/>
          <ac:spMkLst>
            <pc:docMk/>
            <pc:sldMk cId="727788915" sldId="378"/>
            <ac:spMk id="3" creationId="{5AE26993-90D3-80BF-A2E1-284FE064419B}"/>
          </ac:spMkLst>
        </pc:spChg>
      </pc:sldChg>
      <pc:sldChg chg="modSp mod">
        <pc:chgData name="Whitehurst, Tiffany (she/her)" userId="298a17e2-2e94-41c2-9b0f-8f9f78f0d902" providerId="ADAL" clId="{F6A32FCC-9A91-46F1-95AF-CE1CFAF74259}" dt="2024-03-29T17:21:58.948" v="95" actId="403"/>
        <pc:sldMkLst>
          <pc:docMk/>
          <pc:sldMk cId="1985942501" sldId="379"/>
        </pc:sldMkLst>
        <pc:spChg chg="mod">
          <ac:chgData name="Whitehurst, Tiffany (she/her)" userId="298a17e2-2e94-41c2-9b0f-8f9f78f0d902" providerId="ADAL" clId="{F6A32FCC-9A91-46F1-95AF-CE1CFAF74259}" dt="2024-03-29T17:12:27.905" v="59" actId="1076"/>
          <ac:spMkLst>
            <pc:docMk/>
            <pc:sldMk cId="1985942501" sldId="379"/>
            <ac:spMk id="10" creationId="{1CB72140-EDEF-563F-C1C0-693B585A6194}"/>
          </ac:spMkLst>
        </pc:spChg>
        <pc:spChg chg="mod">
          <ac:chgData name="Whitehurst, Tiffany (she/her)" userId="298a17e2-2e94-41c2-9b0f-8f9f78f0d902" providerId="ADAL" clId="{F6A32FCC-9A91-46F1-95AF-CE1CFAF74259}" dt="2024-03-29T17:21:58.948" v="95" actId="403"/>
          <ac:spMkLst>
            <pc:docMk/>
            <pc:sldMk cId="1985942501" sldId="379"/>
            <ac:spMk id="19" creationId="{00000000-0000-0000-0000-000000000000}"/>
          </ac:spMkLst>
        </pc:spChg>
        <pc:picChg chg="mod">
          <ac:chgData name="Whitehurst, Tiffany (she/her)" userId="298a17e2-2e94-41c2-9b0f-8f9f78f0d902" providerId="ADAL" clId="{F6A32FCC-9A91-46F1-95AF-CE1CFAF74259}" dt="2024-03-29T17:21:39.860" v="91" actId="1038"/>
          <ac:picMkLst>
            <pc:docMk/>
            <pc:sldMk cId="1985942501" sldId="379"/>
            <ac:picMk id="6" creationId="{F9890EFF-5242-6D87-6E87-1AC353721CEA}"/>
          </ac:picMkLst>
        </pc:picChg>
      </pc:sldChg>
      <pc:sldChg chg="modSp mod">
        <pc:chgData name="Whitehurst, Tiffany (she/her)" userId="298a17e2-2e94-41c2-9b0f-8f9f78f0d902" providerId="ADAL" clId="{F6A32FCC-9A91-46F1-95AF-CE1CFAF74259}" dt="2024-03-29T17:22:24.064" v="102" actId="1076"/>
        <pc:sldMkLst>
          <pc:docMk/>
          <pc:sldMk cId="640314049" sldId="380"/>
        </pc:sldMkLst>
        <pc:spChg chg="mod">
          <ac:chgData name="Whitehurst, Tiffany (she/her)" userId="298a17e2-2e94-41c2-9b0f-8f9f78f0d902" providerId="ADAL" clId="{F6A32FCC-9A91-46F1-95AF-CE1CFAF74259}" dt="2024-03-29T17:22:24.064" v="102" actId="1076"/>
          <ac:spMkLst>
            <pc:docMk/>
            <pc:sldMk cId="640314049" sldId="380"/>
            <ac:spMk id="6" creationId="{E878AB07-6FBF-9155-A7E4-188C9B627B38}"/>
          </ac:spMkLst>
        </pc:spChg>
      </pc:sldChg>
      <pc:sldChg chg="modSp mod">
        <pc:chgData name="Whitehurst, Tiffany (she/her)" userId="298a17e2-2e94-41c2-9b0f-8f9f78f0d902" providerId="ADAL" clId="{F6A32FCC-9A91-46F1-95AF-CE1CFAF74259}" dt="2024-03-29T17:22:42.392" v="105" actId="1076"/>
        <pc:sldMkLst>
          <pc:docMk/>
          <pc:sldMk cId="606285588" sldId="384"/>
        </pc:sldMkLst>
        <pc:spChg chg="mod">
          <ac:chgData name="Whitehurst, Tiffany (she/her)" userId="298a17e2-2e94-41c2-9b0f-8f9f78f0d902" providerId="ADAL" clId="{F6A32FCC-9A91-46F1-95AF-CE1CFAF74259}" dt="2024-03-29T17:22:42.392" v="105" actId="1076"/>
          <ac:spMkLst>
            <pc:docMk/>
            <pc:sldMk cId="606285588" sldId="384"/>
            <ac:spMk id="14" creationId="{A2511798-3B5B-56A2-B47E-F32705344634}"/>
          </ac:spMkLst>
        </pc:spChg>
      </pc:sldChg>
      <pc:sldChg chg="modSp mod">
        <pc:chgData name="Whitehurst, Tiffany (she/her)" userId="298a17e2-2e94-41c2-9b0f-8f9f78f0d902" providerId="ADAL" clId="{F6A32FCC-9A91-46F1-95AF-CE1CFAF74259}" dt="2024-03-29T17:23:03.391" v="115" actId="1037"/>
        <pc:sldMkLst>
          <pc:docMk/>
          <pc:sldMk cId="3491525218" sldId="385"/>
        </pc:sldMkLst>
        <pc:spChg chg="mod">
          <ac:chgData name="Whitehurst, Tiffany (she/her)" userId="298a17e2-2e94-41c2-9b0f-8f9f78f0d902" providerId="ADAL" clId="{F6A32FCC-9A91-46F1-95AF-CE1CFAF74259}" dt="2024-03-29T17:23:03.391" v="115" actId="1037"/>
          <ac:spMkLst>
            <pc:docMk/>
            <pc:sldMk cId="3491525218" sldId="385"/>
            <ac:spMk id="5" creationId="{BF0559B0-AD52-3C4F-9D1A-87B873628FF6}"/>
          </ac:spMkLst>
        </pc:spChg>
      </pc:sldChg>
      <pc:sldMasterChg chg="modSldLayout">
        <pc:chgData name="Whitehurst, Tiffany (she/her)" userId="298a17e2-2e94-41c2-9b0f-8f9f78f0d902" providerId="ADAL" clId="{F6A32FCC-9A91-46F1-95AF-CE1CFAF74259}" dt="2024-03-29T17:04:41.905" v="2" actId="1076"/>
        <pc:sldMasterMkLst>
          <pc:docMk/>
          <pc:sldMasterMk cId="1156590040" sldId="2147483660"/>
        </pc:sldMasterMkLst>
        <pc:sldLayoutChg chg="addSp delSp modSp mod">
          <pc:chgData name="Whitehurst, Tiffany (she/her)" userId="298a17e2-2e94-41c2-9b0f-8f9f78f0d902" providerId="ADAL" clId="{F6A32FCC-9A91-46F1-95AF-CE1CFAF74259}" dt="2024-03-29T17:04:41.905" v="2" actId="1076"/>
          <pc:sldLayoutMkLst>
            <pc:docMk/>
            <pc:sldMasterMk cId="1156590040" sldId="2147483660"/>
            <pc:sldLayoutMk cId="906431213" sldId="2147483661"/>
          </pc:sldLayoutMkLst>
          <pc:spChg chg="del">
            <ac:chgData name="Whitehurst, Tiffany (she/her)" userId="298a17e2-2e94-41c2-9b0f-8f9f78f0d902" providerId="ADAL" clId="{F6A32FCC-9A91-46F1-95AF-CE1CFAF74259}" dt="2024-03-29T17:04:24.413" v="0" actId="478"/>
            <ac:spMkLst>
              <pc:docMk/>
              <pc:sldMasterMk cId="1156590040" sldId="2147483660"/>
              <pc:sldLayoutMk cId="906431213" sldId="2147483661"/>
              <ac:spMk id="9" creationId="{7DAE39E1-28F2-56CA-2641-71FFC034FC24}"/>
            </ac:spMkLst>
          </pc:spChg>
          <pc:picChg chg="add mod">
            <ac:chgData name="Whitehurst, Tiffany (she/her)" userId="298a17e2-2e94-41c2-9b0f-8f9f78f0d902" providerId="ADAL" clId="{F6A32FCC-9A91-46F1-95AF-CE1CFAF74259}" dt="2024-03-29T17:04:41.905" v="2" actId="1076"/>
            <ac:picMkLst>
              <pc:docMk/>
              <pc:sldMasterMk cId="1156590040" sldId="2147483660"/>
              <pc:sldLayoutMk cId="906431213" sldId="2147483661"/>
              <ac:picMk id="2" creationId="{160D1831-9DB4-C6C2-F87D-D4278782C1D3}"/>
            </ac:picMkLst>
          </pc:picChg>
        </pc:sldLayoutChg>
      </pc:sldMasterChg>
    </pc:docChg>
  </pc:docChgLst>
  <pc:docChgLst>
    <pc:chgData name="McGroder, Nancy" userId="0f2f887a-9acd-496a-a785-cd2b4292f0b6" providerId="ADAL" clId="{C5A60303-AE55-4F52-BDDA-6E1FD418D0C7}"/>
    <pc:docChg chg="modSld">
      <pc:chgData name="McGroder, Nancy" userId="0f2f887a-9acd-496a-a785-cd2b4292f0b6" providerId="ADAL" clId="{C5A60303-AE55-4F52-BDDA-6E1FD418D0C7}" dt="2024-08-05T21:01:26.591" v="3" actId="6549"/>
      <pc:docMkLst>
        <pc:docMk/>
      </pc:docMkLst>
      <pc:sldChg chg="modNotesTx">
        <pc:chgData name="McGroder, Nancy" userId="0f2f887a-9acd-496a-a785-cd2b4292f0b6" providerId="ADAL" clId="{C5A60303-AE55-4F52-BDDA-6E1FD418D0C7}" dt="2024-08-05T21:01:26.591" v="3" actId="6549"/>
        <pc:sldMkLst>
          <pc:docMk/>
          <pc:sldMk cId="3016255258" sldId="375"/>
        </pc:sldMkLst>
      </pc:sldChg>
    </pc:docChg>
  </pc:docChgLst>
  <pc:docChgLst>
    <pc:chgData name="McCracken, Joie" userId="7172864d-b669-4a2d-a2ee-07eea4cbeca0" providerId="ADAL" clId="{C5C3E8D2-B5D1-4DEA-8720-E3F7AB1E7AED}"/>
    <pc:docChg chg="custSel modSld">
      <pc:chgData name="McCracken, Joie" userId="7172864d-b669-4a2d-a2ee-07eea4cbeca0" providerId="ADAL" clId="{C5C3E8D2-B5D1-4DEA-8720-E3F7AB1E7AED}" dt="2024-08-05T20:47:52.730" v="32" actId="1076"/>
      <pc:docMkLst>
        <pc:docMk/>
      </pc:docMkLst>
      <pc:sldChg chg="addSp modSp mod">
        <pc:chgData name="McCracken, Joie" userId="7172864d-b669-4a2d-a2ee-07eea4cbeca0" providerId="ADAL" clId="{C5C3E8D2-B5D1-4DEA-8720-E3F7AB1E7AED}" dt="2024-08-05T20:47:52.730" v="32" actId="1076"/>
        <pc:sldMkLst>
          <pc:docMk/>
          <pc:sldMk cId="1149714704" sldId="368"/>
        </pc:sldMkLst>
        <pc:spChg chg="add mod">
          <ac:chgData name="McCracken, Joie" userId="7172864d-b669-4a2d-a2ee-07eea4cbeca0" providerId="ADAL" clId="{C5C3E8D2-B5D1-4DEA-8720-E3F7AB1E7AED}" dt="2024-08-05T20:47:52.730" v="32" actId="1076"/>
          <ac:spMkLst>
            <pc:docMk/>
            <pc:sldMk cId="1149714704" sldId="368"/>
            <ac:spMk id="2" creationId="{D5FF77E8-62FF-DC32-AFFC-FDE4DE6353D0}"/>
          </ac:spMkLst>
        </pc:spChg>
      </pc:sldChg>
      <pc:sldChg chg="delSp modSp mod modNotesTx">
        <pc:chgData name="McCracken, Joie" userId="7172864d-b669-4a2d-a2ee-07eea4cbeca0" providerId="ADAL" clId="{C5C3E8D2-B5D1-4DEA-8720-E3F7AB1E7AED}" dt="2024-08-05T15:57:58.082" v="23" actId="20577"/>
        <pc:sldMkLst>
          <pc:docMk/>
          <pc:sldMk cId="2464309404" sldId="373"/>
        </pc:sldMkLst>
        <pc:spChg chg="del">
          <ac:chgData name="McCracken, Joie" userId="7172864d-b669-4a2d-a2ee-07eea4cbeca0" providerId="ADAL" clId="{C5C3E8D2-B5D1-4DEA-8720-E3F7AB1E7AED}" dt="2024-08-05T15:56:27.802" v="1" actId="478"/>
          <ac:spMkLst>
            <pc:docMk/>
            <pc:sldMk cId="2464309404" sldId="373"/>
            <ac:spMk id="24" creationId="{00000000-0000-0000-0000-000000000000}"/>
          </ac:spMkLst>
        </pc:spChg>
        <pc:spChg chg="mod">
          <ac:chgData name="McCracken, Joie" userId="7172864d-b669-4a2d-a2ee-07eea4cbeca0" providerId="ADAL" clId="{C5C3E8D2-B5D1-4DEA-8720-E3F7AB1E7AED}" dt="2024-08-05T15:56:48.306" v="12" actId="1036"/>
          <ac:spMkLst>
            <pc:docMk/>
            <pc:sldMk cId="2464309404" sldId="373"/>
            <ac:spMk id="26" creationId="{00000000-0000-0000-0000-000000000000}"/>
          </ac:spMkLst>
        </pc:spChg>
        <pc:spChg chg="mod">
          <ac:chgData name="McCracken, Joie" userId="7172864d-b669-4a2d-a2ee-07eea4cbeca0" providerId="ADAL" clId="{C5C3E8D2-B5D1-4DEA-8720-E3F7AB1E7AED}" dt="2024-08-05T15:56:44.219" v="5" actId="1076"/>
          <ac:spMkLst>
            <pc:docMk/>
            <pc:sldMk cId="2464309404" sldId="373"/>
            <ac:spMk id="27" creationId="{00000000-0000-0000-0000-000000000000}"/>
          </ac:spMkLst>
        </pc:spChg>
        <pc:spChg chg="mod ord">
          <ac:chgData name="McCracken, Joie" userId="7172864d-b669-4a2d-a2ee-07eea4cbeca0" providerId="ADAL" clId="{C5C3E8D2-B5D1-4DEA-8720-E3F7AB1E7AED}" dt="2024-08-05T15:57:02.903" v="15" actId="13244"/>
          <ac:spMkLst>
            <pc:docMk/>
            <pc:sldMk cId="2464309404" sldId="373"/>
            <ac:spMk id="33" creationId="{6262D571-CFE8-4050-8CDB-481DAC1A9A88}"/>
          </ac:spMkLst>
        </pc:spChg>
        <pc:picChg chg="mod">
          <ac:chgData name="McCracken, Joie" userId="7172864d-b669-4a2d-a2ee-07eea4cbeca0" providerId="ADAL" clId="{C5C3E8D2-B5D1-4DEA-8720-E3F7AB1E7AED}" dt="2024-08-05T15:56:48.306" v="12" actId="1036"/>
          <ac:picMkLst>
            <pc:docMk/>
            <pc:sldMk cId="2464309404" sldId="373"/>
            <ac:picMk id="3" creationId="{12758004-9A77-E967-B159-3138DB6A7962}"/>
          </ac:picMkLst>
        </pc:picChg>
        <pc:picChg chg="mod ord">
          <ac:chgData name="McCracken, Joie" userId="7172864d-b669-4a2d-a2ee-07eea4cbeca0" providerId="ADAL" clId="{C5C3E8D2-B5D1-4DEA-8720-E3F7AB1E7AED}" dt="2024-08-05T15:57:00.307" v="14" actId="13244"/>
          <ac:picMkLst>
            <pc:docMk/>
            <pc:sldMk cId="2464309404" sldId="373"/>
            <ac:picMk id="4" creationId="{4B0EF484-0B27-C88D-0A6B-FFE1E5F8781E}"/>
          </ac:picMkLst>
        </pc:picChg>
        <pc:picChg chg="mod ord">
          <ac:chgData name="McCracken, Joie" userId="7172864d-b669-4a2d-a2ee-07eea4cbeca0" providerId="ADAL" clId="{C5C3E8D2-B5D1-4DEA-8720-E3F7AB1E7AED}" dt="2024-08-05T15:57:04.173" v="16" actId="13244"/>
          <ac:picMkLst>
            <pc:docMk/>
            <pc:sldMk cId="2464309404" sldId="373"/>
            <ac:picMk id="10" creationId="{00000000-0000-0000-0000-000000000000}"/>
          </ac:picMkLst>
        </pc:picChg>
        <pc:picChg chg="del">
          <ac:chgData name="McCracken, Joie" userId="7172864d-b669-4a2d-a2ee-07eea4cbeca0" providerId="ADAL" clId="{C5C3E8D2-B5D1-4DEA-8720-E3F7AB1E7AED}" dt="2024-08-05T15:56:25.898" v="0" actId="478"/>
          <ac:picMkLst>
            <pc:docMk/>
            <pc:sldMk cId="2464309404" sldId="373"/>
            <ac:picMk id="20" creationId="{DB55768A-3CCE-BDC8-8D63-6C2BC1FAEB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6D23E348-E61B-4DD2-A2A4-77CBFC363A2C}" type="datetimeFigureOut">
              <a:rPr lang="en-US" smtClean="0"/>
              <a:t>8/5/2024</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DE7C7EA5-A37F-4429-AB9F-5D6DD5157FBD}" type="slidenum">
              <a:rPr lang="en-US" smtClean="0"/>
              <a:t>‹#›</a:t>
            </a:fld>
            <a:endParaRPr lang="en-US"/>
          </a:p>
        </p:txBody>
      </p:sp>
    </p:spTree>
    <p:extLst>
      <p:ext uri="{BB962C8B-B14F-4D97-AF65-F5344CB8AC3E}">
        <p14:creationId xmlns:p14="http://schemas.microsoft.com/office/powerpoint/2010/main" val="283683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17EC3C69-61D3-4386-B106-61CC2E2C6E3E}" type="datetimeFigureOut">
              <a:rPr lang="en-US" smtClean="0"/>
              <a:t>8/5/2024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2BA913D9-5A03-4434-AF44-4DB4A28D5920}" type="slidenum">
              <a:rPr lang="en-US" smtClean="0"/>
              <a:t>‹#›</a:t>
            </a:fld>
            <a:endParaRPr lang="en-US"/>
          </a:p>
        </p:txBody>
      </p:sp>
    </p:spTree>
    <p:extLst>
      <p:ext uri="{BB962C8B-B14F-4D97-AF65-F5344CB8AC3E}">
        <p14:creationId xmlns:p14="http://schemas.microsoft.com/office/powerpoint/2010/main" val="64109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c.gov/healthyyouth/data/yrbs/pdf/YRBS_Data-Summary-Trends_Report2023_5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ingcounty.gov/covid/wellbe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BA913D9-5A03-4434-AF44-4DB4A28D5920}" type="slidenum">
              <a:rPr lang="en-US" smtClean="0"/>
              <a:t>1</a:t>
            </a:fld>
            <a:endParaRPr lang="en-US"/>
          </a:p>
        </p:txBody>
      </p:sp>
    </p:spTree>
    <p:extLst>
      <p:ext uri="{BB962C8B-B14F-4D97-AF65-F5344CB8AC3E}">
        <p14:creationId xmlns:p14="http://schemas.microsoft.com/office/powerpoint/2010/main" val="178430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0" u="none" strike="noStrike" dirty="0">
                <a:solidFill>
                  <a:srgbClr val="000000"/>
                </a:solidFill>
                <a:effectLst/>
                <a:latin typeface="Arial" panose="020B0604020202020204" pitchFamily="34" charset="0"/>
              </a:rPr>
              <a:t>就健康與財富而論，</a:t>
            </a:r>
            <a:r>
              <a:rPr lang="zh-TW" altLang="en-US" sz="1800" b="1" i="0" u="none" strike="noStrike" dirty="0">
                <a:solidFill>
                  <a:srgbClr val="000000"/>
                </a:solidFill>
                <a:effectLst/>
                <a:latin typeface="Arial" panose="020B0604020202020204" pitchFamily="34" charset="0"/>
              </a:rPr>
              <a:t>金</a:t>
            </a:r>
            <a:r>
              <a:rPr lang="zh-TW" sz="1800" b="1"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位於全國前列的</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中，但是種族和區域之間的預期壽命仍然有差距。在近年的數據中顯示，金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的預期壽命在近幾年是最低的。</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死亡率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金</a:t>
            </a:r>
            <a:r>
              <a:rPr lang="zh-TW" sz="1800" dirty="0">
                <a:solidFill>
                  <a:srgbClr val="231F20"/>
                </a:solidFill>
                <a:effectLst/>
                <a:ea typeface="MingLiU" panose="02020509000000000000" pitchFamily="49" charset="-120"/>
                <a:cs typeface="Microsoft YaHei" panose="020B0503020204020204" pitchFamily="34" charset="-122"/>
              </a:rPr>
              <a:t>縣</a:t>
            </a:r>
            <a:r>
              <a:rPr lang="zh-CN" altLang="en-US" sz="1800" b="0" i="0" u="none" strike="noStrike" dirty="0">
                <a:solidFill>
                  <a:srgbClr val="000000"/>
                </a:solidFill>
                <a:effectLst/>
                <a:latin typeface="Arial" panose="020B0604020202020204" pitchFamily="34" charset="0"/>
                <a:ea typeface="MingLiU" panose="02020509000000000000" pitchFamily="49" charset="-120"/>
                <a:cs typeface="Microsoft YaHei" panose="020B0503020204020204" pitchFamily="34" charset="-122"/>
              </a:rPr>
              <a:t>至</a:t>
            </a:r>
            <a:r>
              <a:rPr lang="zh-TW" altLang="en-US" sz="1800" b="0" i="0" u="none" strike="noStrike" dirty="0">
                <a:solidFill>
                  <a:srgbClr val="000000"/>
                </a:solidFill>
                <a:effectLst/>
                <a:latin typeface="Arial" panose="020B0604020202020204" pitchFamily="34" charset="0"/>
              </a:rPr>
              <a:t>大流行的第一年 </a:t>
            </a:r>
            <a:r>
              <a:rPr lang="en-US" altLang="zh-TW" sz="1800" b="0" i="0" u="none" strike="noStrike" dirty="0">
                <a:solidFill>
                  <a:srgbClr val="000000"/>
                </a:solidFill>
                <a:effectLst/>
                <a:latin typeface="Arial" panose="020B0604020202020204" pitchFamily="34" charset="0"/>
              </a:rPr>
              <a:t>(2020)</a:t>
            </a:r>
            <a:r>
              <a:rPr lang="zh-CN" altLang="en-US" sz="1800" b="0" i="0" u="none" strike="noStrike" dirty="0">
                <a:solidFill>
                  <a:srgbClr val="000000"/>
                </a:solidFill>
                <a:effectLst/>
                <a:latin typeface="Arial" panose="020B0604020202020204" pitchFamily="34" charset="0"/>
              </a:rPr>
              <a:t> 末</a:t>
            </a:r>
            <a:r>
              <a:rPr lang="zh-TW" altLang="en-US" sz="1800" b="0" i="0" u="none" strike="noStrike" dirty="0">
                <a:solidFill>
                  <a:srgbClr val="000000"/>
                </a:solidFill>
                <a:effectLst/>
                <a:latin typeface="Arial" panose="020B0604020202020204" pitchFamily="34" charset="0"/>
              </a:rPr>
              <a:t>，死亡率比之前的三年 </a:t>
            </a:r>
            <a:r>
              <a:rPr lang="en-US" altLang="zh-TW" sz="1800" b="0" i="0" u="none" strike="noStrike" dirty="0">
                <a:solidFill>
                  <a:srgbClr val="000000"/>
                </a:solidFill>
                <a:effectLst/>
                <a:latin typeface="Arial" panose="020B0604020202020204" pitchFamily="34" charset="0"/>
              </a:rPr>
              <a:t>(2017-2019) </a:t>
            </a:r>
            <a:r>
              <a:rPr lang="zh-TW" altLang="en-US" sz="1800" b="0" i="0" u="none" strike="noStrike" dirty="0">
                <a:solidFill>
                  <a:srgbClr val="000000"/>
                </a:solidFill>
                <a:effectLst/>
                <a:latin typeface="Arial" panose="020B0604020202020204" pitchFamily="34" charset="0"/>
              </a:rPr>
              <a:t>多</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，有些次群組的死亡率更是多</a:t>
            </a:r>
            <a:r>
              <a:rPr lang="en-US" altLang="zh-TW" sz="1800" b="0" i="0" u="none" strike="noStrike" dirty="0">
                <a:solidFill>
                  <a:srgbClr val="000000"/>
                </a:solidFill>
                <a:effectLst/>
                <a:latin typeface="Arial" panose="020B0604020202020204" pitchFamily="34" charset="0"/>
              </a:rPr>
              <a:t>38%</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br>
              <a:rPr lang="zh-TW" altLang="en-US" dirty="0"/>
            </a:br>
            <a:r>
              <a:rPr lang="zh-TW" altLang="en-US" sz="1200" b="0" i="0" u="none" strike="noStrike" dirty="0">
                <a:solidFill>
                  <a:srgbClr val="000000"/>
                </a:solidFill>
                <a:effectLst/>
                <a:latin typeface="Arial" panose="020B0604020202020204" pitchFamily="34" charset="0"/>
              </a:rPr>
              <a:t>差距是巨大的</a:t>
            </a:r>
            <a:endParaRPr lang="en-US" altLang="zh-TW" sz="1200" b="0" i="0" u="none" strike="noStrike" dirty="0">
              <a:solidFill>
                <a:srgbClr val="000000"/>
              </a:solidFill>
              <a:effectLst/>
              <a:latin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鄰里區之間相差</a:t>
            </a:r>
            <a:r>
              <a:rPr lang="en-US" altLang="zh-TW" sz="1800" b="0" i="0" u="none" strike="noStrike" dirty="0">
                <a:solidFill>
                  <a:srgbClr val="000000"/>
                </a:solidFill>
                <a:effectLst/>
                <a:latin typeface="Arial" panose="020B0604020202020204" pitchFamily="34" charset="0"/>
              </a:rPr>
              <a:t>15</a:t>
            </a:r>
            <a:r>
              <a:rPr lang="zh-TW" altLang="en-US" sz="1800" b="0" i="0" u="none" strike="noStrike" dirty="0">
                <a:solidFill>
                  <a:srgbClr val="000000"/>
                </a:solidFill>
                <a:effectLst/>
                <a:latin typeface="Arial" panose="020B0604020202020204" pitchFamily="34" charset="0"/>
              </a:rPr>
              <a:t>年，南部</a:t>
            </a:r>
            <a:r>
              <a:rPr lang="en-US" sz="1800" dirty="0">
                <a:effectLst/>
                <a:latin typeface="Calibri" panose="020F0502020204030204" pitchFamily="34" charset="0"/>
                <a:ea typeface="Calibri" panose="020F0502020204030204" pitchFamily="34" charset="0"/>
                <a:cs typeface="Calibri" panose="020F0502020204030204" pitchFamily="34" charset="0"/>
              </a:rPr>
              <a:t>Auburn</a:t>
            </a:r>
            <a:r>
              <a:rPr lang="zh-TW" altLang="en-US" sz="1800" b="0" i="0" u="none" strike="noStrike" dirty="0">
                <a:solidFill>
                  <a:srgbClr val="000000"/>
                </a:solidFill>
                <a:effectLst/>
                <a:latin typeface="Arial" panose="020B060402020202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(~75) </a:t>
            </a:r>
            <a:r>
              <a:rPr lang="zh-TW" altLang="en-US" sz="1800" dirty="0">
                <a:effectLst/>
                <a:latin typeface="Calibri" panose="020F0502020204030204" pitchFamily="34" charset="0"/>
                <a:ea typeface="Calibri" panose="020F0502020204030204" pitchFamily="34" charset="0"/>
                <a:cs typeface="Calibri" panose="020F0502020204030204" pitchFamily="34" charset="0"/>
              </a:rPr>
              <a:t>比</a:t>
            </a:r>
            <a:r>
              <a:rPr lang="zh-TW" altLang="en-US" sz="1800" b="0" i="0" u="none" strike="noStrike" dirty="0">
                <a:solidFill>
                  <a:srgbClr val="000000"/>
                </a:solidFill>
                <a:effectLst/>
                <a:latin typeface="Arial" panose="020B0604020202020204" pitchFamily="34" charset="0"/>
              </a:rPr>
              <a:t>大學區 </a:t>
            </a:r>
            <a:r>
              <a:rPr lang="en-US" sz="1800" dirty="0">
                <a:effectLst/>
                <a:latin typeface="Calibri" panose="020F0502020204030204" pitchFamily="34" charset="0"/>
                <a:ea typeface="Calibri" panose="020F0502020204030204" pitchFamily="34" charset="0"/>
                <a:cs typeface="Calibri" panose="020F0502020204030204" pitchFamily="34" charset="0"/>
              </a:rPr>
              <a:t>(~90) </a:t>
            </a:r>
            <a:r>
              <a:rPr lang="zh-TW" altLang="en-US" sz="1800" b="0" i="0" u="none" strike="noStrike" dirty="0">
                <a:solidFill>
                  <a:srgbClr val="000000"/>
                </a:solidFill>
                <a:effectLst/>
                <a:latin typeface="Arial" panose="020B0604020202020204" pitchFamily="34" charset="0"/>
              </a:rPr>
              <a:t>少</a:t>
            </a:r>
            <a:r>
              <a:rPr lang="en-US" altLang="zh-TW" sz="1800" b="0" i="0" u="none" strike="noStrike" dirty="0">
                <a:solidFill>
                  <a:srgbClr val="000000"/>
                </a:solidFill>
                <a:effectLst/>
                <a:latin typeface="Arial" panose="020B0604020202020204" pitchFamily="34" charset="0"/>
              </a:rPr>
              <a:t>15</a:t>
            </a:r>
            <a:r>
              <a:rPr lang="zh-TW" altLang="en-US" sz="1800" b="0" i="0" u="none" strike="noStrike" dirty="0">
                <a:solidFill>
                  <a:srgbClr val="000000"/>
                </a:solidFill>
                <a:effectLst/>
                <a:latin typeface="Arial" panose="020B0604020202020204" pitchFamily="34" charset="0"/>
              </a:rPr>
              <a:t>年</a:t>
            </a:r>
            <a:endParaRPr lang="en-US" altLang="zh-TW" sz="1200" b="0" i="0" u="none" strike="noStrike" dirty="0">
              <a:solidFill>
                <a:srgbClr val="000000"/>
              </a:solidFill>
              <a:effectLst/>
              <a:latin typeface="Arial" panose="020B0604020202020204" pitchFamily="34" charset="0"/>
            </a:endParaRPr>
          </a:p>
          <a:p>
            <a:pPr marL="628650" lvl="1" indent="-171450">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按種族</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族裔，金</a:t>
            </a:r>
            <a:r>
              <a:rPr lang="zh-TW" sz="120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居民中夏威夷</a:t>
            </a:r>
            <a:r>
              <a:rPr lang="zh-TW" sz="1800" dirty="0">
                <a:solidFill>
                  <a:srgbClr val="231F20"/>
                </a:solidFill>
                <a:effectLst/>
                <a:ea typeface="PMingLiU" panose="02020500000000000000" pitchFamily="18" charset="-120"/>
                <a:cs typeface="Microsoft YaHei" panose="020B0503020204020204" pitchFamily="34" charset="-122"/>
              </a:rPr>
              <a:t>原住民</a:t>
            </a:r>
            <a:r>
              <a:rPr lang="en-US" sz="1800" dirty="0">
                <a:solidFill>
                  <a:srgbClr val="231F20"/>
                </a:solidFill>
                <a:effectLst/>
                <a:latin typeface="PMingLiU" panose="02020500000000000000" pitchFamily="18" charset="-120"/>
                <a:cs typeface="Gill Sans MT" panose="020B0502020104020203" pitchFamily="34" charset="0"/>
              </a:rPr>
              <a:t>/</a:t>
            </a:r>
            <a:r>
              <a:rPr lang="zh-TW" sz="1800" dirty="0">
                <a:solidFill>
                  <a:srgbClr val="231F20"/>
                </a:solidFill>
                <a:effectLst/>
                <a:ea typeface="PMingLiU" panose="02020500000000000000" pitchFamily="18" charset="-120"/>
                <a:cs typeface="Microsoft YaHei" panose="020B0503020204020204" pitchFamily="34" charset="-122"/>
              </a:rPr>
              <a:t>太平洋島民</a:t>
            </a:r>
            <a:r>
              <a:rPr lang="en-US" altLang="zh-TW" sz="1800" dirty="0">
                <a:solidFill>
                  <a:srgbClr val="231F20"/>
                </a:solidFill>
                <a:effectLst/>
                <a:ea typeface="PMingLiU" panose="02020500000000000000" pitchFamily="18" charset="-120"/>
                <a:cs typeface="Microsoft YaHei" panose="020B0503020204020204" pitchFamily="34" charset="-122"/>
              </a:rPr>
              <a:t> </a:t>
            </a:r>
            <a:r>
              <a:rPr lang="en-US" sz="1200" dirty="0">
                <a:effectLst/>
                <a:latin typeface="Calibri" panose="020F0502020204030204" pitchFamily="34" charset="0"/>
                <a:ea typeface="Calibri" panose="020F0502020204030204" pitchFamily="34" charset="0"/>
                <a:cs typeface="Calibri" panose="020F0502020204030204" pitchFamily="34" charset="0"/>
              </a:rPr>
              <a:t>(68.5</a:t>
            </a:r>
            <a:r>
              <a:rPr lang="zh-TW" altLang="en-US" sz="1200" dirty="0">
                <a:effectLst/>
                <a:latin typeface="Calibri" panose="020F0502020204030204" pitchFamily="34" charset="0"/>
                <a:ea typeface="Calibri" panose="020F0502020204030204" pitchFamily="34" charset="0"/>
                <a:cs typeface="Calibri" panose="020F0502020204030204" pitchFamily="34" charset="0"/>
              </a:rPr>
              <a:t>歲</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zh-TW" altLang="en-US" sz="1200" b="0" i="0" u="none" strike="noStrike" dirty="0">
                <a:solidFill>
                  <a:srgbClr val="000000"/>
                </a:solidFill>
                <a:effectLst/>
                <a:latin typeface="Arial" panose="020B0604020202020204" pitchFamily="34" charset="0"/>
              </a:rPr>
              <a:t>和美洲</a:t>
            </a:r>
            <a:r>
              <a:rPr lang="zh-TW" sz="1800" dirty="0">
                <a:solidFill>
                  <a:srgbClr val="231F20"/>
                </a:solidFill>
                <a:effectLst/>
                <a:ea typeface="PMingLiU" panose="02020500000000000000" pitchFamily="18" charset="-120"/>
                <a:cs typeface="Microsoft YaHei" panose="020B0503020204020204" pitchFamily="34" charset="-122"/>
              </a:rPr>
              <a:t>印第安人</a:t>
            </a:r>
            <a:r>
              <a:rPr lang="en-US" sz="1800" dirty="0">
                <a:solidFill>
                  <a:srgbClr val="231F20"/>
                </a:solidFill>
                <a:effectLst/>
                <a:latin typeface="PMingLiU" panose="02020500000000000000" pitchFamily="18" charset="-120"/>
                <a:cs typeface="Gill Sans MT" panose="020B0502020104020203" pitchFamily="34" charset="0"/>
              </a:rPr>
              <a:t>/</a:t>
            </a:r>
            <a:r>
              <a:rPr lang="zh-TW" sz="1800" dirty="0">
                <a:solidFill>
                  <a:srgbClr val="231F20"/>
                </a:solidFill>
                <a:effectLst/>
                <a:ea typeface="PMingLiU" panose="02020500000000000000" pitchFamily="18" charset="-120"/>
                <a:cs typeface="Microsoft YaHei" panose="020B0503020204020204" pitchFamily="34" charset="-122"/>
              </a:rPr>
              <a:t>阿拉斯加原住民</a:t>
            </a:r>
            <a:r>
              <a:rPr lang="en-US" altLang="zh-TW" sz="1800" dirty="0">
                <a:solidFill>
                  <a:srgbClr val="231F20"/>
                </a:solidFill>
                <a:effectLst/>
                <a:ea typeface="PMingLiU" panose="02020500000000000000" pitchFamily="18" charset="-120"/>
                <a:cs typeface="Microsoft YaHei" panose="020B0503020204020204" pitchFamily="34" charset="-122"/>
              </a:rPr>
              <a:t> </a:t>
            </a:r>
            <a:r>
              <a:rPr lang="en-US" sz="1200" dirty="0">
                <a:effectLst/>
                <a:latin typeface="Calibri" panose="020F0502020204030204" pitchFamily="34" charset="0"/>
                <a:ea typeface="Calibri" panose="020F0502020204030204" pitchFamily="34" charset="0"/>
                <a:cs typeface="Calibri" panose="020F0502020204030204" pitchFamily="34" charset="0"/>
              </a:rPr>
              <a:t>(69.1</a:t>
            </a:r>
            <a:r>
              <a:rPr lang="zh-TW" altLang="en-US" sz="1200" dirty="0">
                <a:effectLst/>
                <a:latin typeface="Calibri" panose="020F0502020204030204" pitchFamily="34" charset="0"/>
                <a:ea typeface="Calibri" panose="020F0502020204030204" pitchFamily="34" charset="0"/>
                <a:cs typeface="Calibri" panose="020F0502020204030204" pitchFamily="34" charset="0"/>
              </a:rPr>
              <a:t>歲</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zh-TW" altLang="en-US" sz="1200" b="0" i="0" u="none" strike="noStrike" dirty="0">
                <a:solidFill>
                  <a:srgbClr val="000000"/>
                </a:solidFill>
                <a:effectLst/>
                <a:latin typeface="Arial" panose="020B0604020202020204" pitchFamily="34" charset="0"/>
              </a:rPr>
              <a:t>的比率是最低的 </a:t>
            </a:r>
            <a:r>
              <a:rPr lang="en-US" altLang="zh-TW" sz="1200" b="0" i="0" u="none" strike="noStrike" dirty="0">
                <a:solidFill>
                  <a:srgbClr val="000000"/>
                </a:solidFill>
                <a:effectLst/>
                <a:latin typeface="Arial" panose="020B0604020202020204" pitchFamily="34" charset="0"/>
              </a:rPr>
              <a:t>– </a:t>
            </a:r>
            <a:r>
              <a:rPr lang="zh-TW" altLang="en-US" sz="1200" b="0" i="0" u="none" strike="noStrike" dirty="0">
                <a:solidFill>
                  <a:srgbClr val="000000"/>
                </a:solidFill>
                <a:effectLst/>
                <a:latin typeface="Arial" panose="020B0604020202020204" pitchFamily="34" charset="0"/>
              </a:rPr>
              <a:t>比金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平均比率少</a:t>
            </a:r>
            <a:r>
              <a:rPr lang="en-US" altLang="zh-TW" sz="1200" b="0" i="0" u="none" strike="noStrike" dirty="0">
                <a:solidFill>
                  <a:srgbClr val="000000"/>
                </a:solidFill>
                <a:effectLst/>
                <a:latin typeface="Arial" panose="020B0604020202020204" pitchFamily="34" charset="0"/>
              </a:rPr>
              <a:t>10</a:t>
            </a:r>
            <a:r>
              <a:rPr lang="zh-TW" altLang="en-US" sz="1200" b="0" i="0" u="none" strike="noStrike" dirty="0">
                <a:solidFill>
                  <a:srgbClr val="000000"/>
                </a:solidFill>
                <a:effectLst/>
                <a:latin typeface="Arial" panose="020B0604020202020204" pitchFamily="34" charset="0"/>
              </a:rPr>
              <a:t>年以上 </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鄰</a:t>
            </a:r>
            <a:r>
              <a:rPr lang="zh-TW" altLang="en-US" sz="1200" b="0" i="0" u="none" strike="noStrike" dirty="0">
                <a:solidFill>
                  <a:srgbClr val="000000"/>
                </a:solidFill>
                <a:effectLst/>
                <a:latin typeface="Arial" panose="020B0604020202020204" pitchFamily="34" charset="0"/>
              </a:rPr>
              <a:t>里區貧窮分佈 </a:t>
            </a:r>
            <a:r>
              <a:rPr lang="en-US" altLang="zh-TW" sz="1200" b="0" i="0" u="none" strike="noStrike" dirty="0">
                <a:solidFill>
                  <a:srgbClr val="000000"/>
                </a:solidFill>
                <a:effectLst/>
                <a:latin typeface="Arial" panose="020B0604020202020204" pitchFamily="34" charset="0"/>
              </a:rPr>
              <a:t>: </a:t>
            </a:r>
            <a:r>
              <a:rPr lang="zh-TW" altLang="en-US" sz="1200" b="0" i="0" u="none" strike="noStrike" dirty="0">
                <a:solidFill>
                  <a:srgbClr val="000000"/>
                </a:solidFill>
                <a:effectLst/>
                <a:latin typeface="Arial" panose="020B0604020202020204" pitchFamily="34" charset="0"/>
              </a:rPr>
              <a:t>在高度和非常高度貧窮地區的預期壽命</a:t>
            </a:r>
            <a:r>
              <a:rPr lang="zh-CN" altLang="en-US" sz="1200" b="0" i="0" u="none" strike="noStrike" dirty="0">
                <a:solidFill>
                  <a:srgbClr val="000000"/>
                </a:solidFill>
                <a:effectLst/>
                <a:latin typeface="Arial" panose="020B0604020202020204" pitchFamily="34" charset="0"/>
              </a:rPr>
              <a:t>低於</a:t>
            </a:r>
            <a:r>
              <a:rPr lang="zh-TW" altLang="en-US" sz="1200" b="0" i="0" u="none" strike="noStrike" dirty="0">
                <a:solidFill>
                  <a:srgbClr val="000000"/>
                </a:solidFill>
                <a:effectLst/>
                <a:latin typeface="Arial" panose="020B0604020202020204" pitchFamily="34" charset="0"/>
              </a:rPr>
              <a:t>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平均比率 </a:t>
            </a:r>
            <a:endParaRPr lang="en-US" altLang="zh-TW" sz="1200" b="0" i="0" u="none" strike="noStrike" dirty="0">
              <a:solidFill>
                <a:srgbClr val="000000"/>
              </a:solidFill>
              <a:effectLst/>
              <a:latin typeface="Arial" panose="020B0604020202020204" pitchFamily="34" charset="0"/>
            </a:endParaRPr>
          </a:p>
          <a:p>
            <a:pPr marL="628650" lvl="1" indent="-171450" rtl="0">
              <a:spcBef>
                <a:spcPts val="0"/>
              </a:spcBef>
              <a:spcAft>
                <a:spcPts val="0"/>
              </a:spcAft>
              <a:buFont typeface="Arial" panose="020B0604020202020204" pitchFamily="34" charset="0"/>
              <a:buChar char="•"/>
            </a:pPr>
            <a:endParaRPr lang="zh-TW" altLang="en-US" b="0" dirty="0">
              <a:effectLst/>
            </a:endParaRPr>
          </a:p>
          <a:p>
            <a:pPr rtl="0">
              <a:spcBef>
                <a:spcPts val="0"/>
              </a:spcBef>
              <a:spcAft>
                <a:spcPts val="0"/>
              </a:spcAft>
            </a:pPr>
            <a:r>
              <a:rPr lang="zh-TW" altLang="en-US" sz="1200" b="1" i="0" u="none" strike="noStrike" dirty="0">
                <a:solidFill>
                  <a:srgbClr val="000000"/>
                </a:solidFill>
                <a:effectLst/>
                <a:latin typeface="Arial" panose="020B0604020202020204" pitchFamily="34" charset="0"/>
              </a:rPr>
              <a:t>這與全國</a:t>
            </a:r>
            <a:r>
              <a:rPr lang="zh-CN" sz="1200" b="1" dirty="0">
                <a:solidFill>
                  <a:srgbClr val="231F20"/>
                </a:solidFill>
                <a:effectLst/>
                <a:ea typeface="MingLiU" panose="02020509000000000000" pitchFamily="49" charset="-120"/>
                <a:cs typeface="Microsoft YaHei" panose="020B0503020204020204" pitchFamily="34" charset="-122"/>
              </a:rPr>
              <a:t>模式</a:t>
            </a:r>
            <a:r>
              <a:rPr lang="zh-TW" altLang="en-US" sz="1200" b="1" i="0" u="none" strike="noStrike" dirty="0">
                <a:solidFill>
                  <a:srgbClr val="000000"/>
                </a:solidFill>
                <a:effectLst/>
                <a:latin typeface="Arial" panose="020B0604020202020204" pitchFamily="34" charset="0"/>
              </a:rPr>
              <a:t>相約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雖然金</a:t>
            </a:r>
            <a:r>
              <a:rPr lang="zh-TW" sz="120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比全國統計數據好一些</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。全國的預期壽命在</a:t>
            </a:r>
            <a:r>
              <a:rPr lang="en-US" altLang="zh-TW" sz="1200" b="0" i="0" u="none" strike="noStrike" dirty="0">
                <a:solidFill>
                  <a:srgbClr val="000000"/>
                </a:solidFill>
                <a:effectLst/>
                <a:latin typeface="Arial" panose="020B0604020202020204" pitchFamily="34" charset="0"/>
              </a:rPr>
              <a:t>2020</a:t>
            </a:r>
            <a:r>
              <a:rPr lang="zh-TW" altLang="en-US" sz="1200" b="0" i="0" u="none" strike="noStrike" dirty="0">
                <a:solidFill>
                  <a:srgbClr val="000000"/>
                </a:solidFill>
                <a:effectLst/>
                <a:latin typeface="Arial" panose="020B0604020202020204" pitchFamily="34" charset="0"/>
              </a:rPr>
              <a:t>年開始下降，</a:t>
            </a:r>
            <a:r>
              <a:rPr lang="en-US" altLang="zh-TW" sz="1200" b="0" i="0" u="none" strike="noStrike" dirty="0">
                <a:solidFill>
                  <a:srgbClr val="000000"/>
                </a:solidFill>
                <a:effectLst/>
                <a:latin typeface="Arial" panose="020B0604020202020204" pitchFamily="34" charset="0"/>
              </a:rPr>
              <a:t>COVID-19</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200" b="0" i="0" u="none" strike="noStrike" dirty="0">
                <a:solidFill>
                  <a:srgbClr val="000000"/>
                </a:solidFill>
                <a:effectLst/>
                <a:latin typeface="Arial" panose="020B0604020202020204" pitchFamily="34" charset="0"/>
              </a:rPr>
              <a:t>藥物用量過量</a:t>
            </a:r>
            <a:r>
              <a:rPr lang="zh-TW" altLang="en-US" sz="1800" b="0" i="0" u="none" strike="noStrike" dirty="0">
                <a:solidFill>
                  <a:srgbClr val="231F20"/>
                </a:solidFill>
                <a:effectLst/>
                <a:latin typeface="Arial" panose="020B0604020202020204" pitchFamily="34" charset="0"/>
                <a:ea typeface="PMingLiU" panose="02020500000000000000" pitchFamily="18" charset="-120"/>
              </a:rPr>
              <a:t>和</a:t>
            </a:r>
            <a:r>
              <a:rPr lang="zh-TW" altLang="en-US" sz="1200" b="0" i="0" u="none" strike="noStrike" dirty="0">
                <a:solidFill>
                  <a:srgbClr val="000000"/>
                </a:solidFill>
                <a:effectLst/>
                <a:latin typeface="Arial" panose="020B0604020202020204" pitchFamily="34" charset="0"/>
              </a:rPr>
              <a:t>意外傷害是預期壽命下降的主因。全國的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死亡危機</a:t>
            </a:r>
            <a:r>
              <a:rPr lang="en-US" altLang="zh-TW" sz="1200" b="0" i="0" u="none" strike="noStrike" dirty="0">
                <a:solidFill>
                  <a:srgbClr val="000000"/>
                </a:solidFill>
                <a:effectLst/>
                <a:latin typeface="Arial" panose="020B0604020202020204" pitchFamily="34" charset="0"/>
              </a:rPr>
              <a:t>” </a:t>
            </a:r>
            <a:r>
              <a:rPr lang="zh-TW" altLang="en-US" sz="1200" b="0" i="0" u="none" strike="noStrike" dirty="0">
                <a:solidFill>
                  <a:srgbClr val="000000"/>
                </a:solidFill>
                <a:effectLst/>
                <a:latin typeface="Arial" panose="020B0604020202020204" pitchFamily="34" charset="0"/>
              </a:rPr>
              <a:t>在媒體中有所報道，就是在全國範圍獲取健康的社會和環境決定因素整體變差。</a:t>
            </a:r>
            <a:endParaRPr lang="zh-TW" altLang="en-US" b="0" dirty="0">
              <a:effectLst/>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0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zh-TW" sz="1800" b="0" i="0" u="none" strike="noStrike" dirty="0">
                <a:solidFill>
                  <a:srgbClr val="000000"/>
                </a:solidFill>
                <a:effectLst/>
                <a:latin typeface="Arial" panose="020B0604020202020204" pitchFamily="34" charset="0"/>
              </a:rPr>
              <a:t>2017- 2021 </a:t>
            </a:r>
            <a:r>
              <a:rPr lang="zh-TW" altLang="en-US" sz="1800" b="0" i="0" u="none" strike="noStrike" dirty="0">
                <a:solidFill>
                  <a:srgbClr val="000000"/>
                </a:solidFill>
                <a:effectLst/>
                <a:latin typeface="Arial" panose="020B0604020202020204" pitchFamily="34" charset="0"/>
              </a:rPr>
              <a:t>年平均數據顯示，金</a:t>
            </a:r>
            <a:r>
              <a:rPr lang="zh-TW" altLang="en-US" sz="1800" dirty="0"/>
              <a:t>縣</a:t>
            </a:r>
            <a:r>
              <a:rPr lang="zh-TW" altLang="en-US" sz="1800" b="0" i="0" u="none" strike="noStrike" dirty="0">
                <a:solidFill>
                  <a:srgbClr val="000000"/>
                </a:solidFill>
                <a:effectLst/>
                <a:latin typeface="Arial" panose="020B0604020202020204" pitchFamily="34" charset="0"/>
              </a:rPr>
              <a:t>居民每 </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dirty="0"/>
              <a:t>非蓄意傷害</a:t>
            </a:r>
            <a:r>
              <a:rPr lang="zh-TW" altLang="en-US" sz="1800" dirty="0">
                <a:solidFill>
                  <a:srgbClr val="231F20"/>
                </a:solidFill>
                <a:effectLst/>
                <a:ea typeface="MingLiU" panose="02020509000000000000" pitchFamily="49" charset="-120"/>
              </a:rPr>
              <a:t>的死亡</a:t>
            </a:r>
            <a:r>
              <a:rPr lang="zh-TW" altLang="en-US" sz="1800" dirty="0">
                <a:solidFill>
                  <a:srgbClr val="231F20"/>
                </a:solidFill>
                <a:effectLst/>
                <a:ea typeface="MingLiU" panose="02020509000000000000" pitchFamily="49" charset="-120"/>
                <a:cs typeface="Microsoft YaHei" panose="020B0503020204020204" pitchFamily="34" charset="-122"/>
              </a:rPr>
              <a:t>比率是</a:t>
            </a:r>
            <a:r>
              <a:rPr lang="en-US" sz="1800" dirty="0">
                <a:solidFill>
                  <a:srgbClr val="231F20"/>
                </a:solidFill>
                <a:effectLst/>
                <a:latin typeface="MingLiU" panose="02020509000000000000" pitchFamily="49" charset="-120"/>
                <a:cs typeface="Gill Sans MT" panose="020B0502020104020203" pitchFamily="34" charset="0"/>
              </a:rPr>
              <a:t> 39.8</a:t>
            </a:r>
            <a:r>
              <a:rPr lang="zh-TW" altLang="en-US" sz="1800" dirty="0">
                <a:solidFill>
                  <a:srgbClr val="231F20"/>
                </a:solidFill>
                <a:effectLst/>
                <a:ea typeface="MingLiU" panose="02020509000000000000" pitchFamily="49" charset="-120"/>
                <a:cs typeface="Microsoft YaHei" panose="020B0503020204020204" pitchFamily="34" charset="-122"/>
              </a:rPr>
              <a:t>。在過</a:t>
            </a:r>
            <a:r>
              <a:rPr lang="zh-TW" altLang="en-US" sz="1800" b="0" i="0" u="none" strike="noStrike" dirty="0">
                <a:solidFill>
                  <a:srgbClr val="000000"/>
                </a:solidFill>
                <a:effectLst/>
                <a:latin typeface="Arial" panose="020B0604020202020204" pitchFamily="34" charset="0"/>
              </a:rPr>
              <a:t>去十年，死亡率慢慢增加。</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美洲</a:t>
            </a:r>
            <a:r>
              <a:rPr lang="zh-TW" sz="1800" dirty="0">
                <a:solidFill>
                  <a:srgbClr val="231F20"/>
                </a:solidFill>
                <a:effectLst/>
                <a:ea typeface="PMingLiU" panose="02020500000000000000" pitchFamily="18" charset="-120"/>
                <a:cs typeface="Microsoft YaHei" panose="020B0503020204020204" pitchFamily="34" charset="-122"/>
              </a:rPr>
              <a:t>印第安人</a:t>
            </a:r>
            <a:r>
              <a:rPr lang="en-US" sz="1800" dirty="0">
                <a:solidFill>
                  <a:srgbClr val="231F20"/>
                </a:solidFill>
                <a:effectLst/>
                <a:latin typeface="PMingLiU" panose="02020500000000000000" pitchFamily="18" charset="-120"/>
                <a:cs typeface="Gill Sans MT" panose="020B0502020104020203" pitchFamily="34" charset="0"/>
              </a:rPr>
              <a:t>/</a:t>
            </a:r>
            <a:r>
              <a:rPr lang="zh-TW" sz="1800" dirty="0">
                <a:solidFill>
                  <a:srgbClr val="231F20"/>
                </a:solidFill>
                <a:effectLst/>
                <a:ea typeface="PMingLiU" panose="02020500000000000000" pitchFamily="18" charset="-120"/>
                <a:cs typeface="Microsoft YaHei" panose="020B0503020204020204" pitchFamily="34" charset="-122"/>
              </a:rPr>
              <a:t>阿拉斯加原住民</a:t>
            </a:r>
            <a:r>
              <a:rPr lang="zh-TW" altLang="en-US" sz="1800" b="0" i="0" u="none" strike="noStrike" dirty="0">
                <a:solidFill>
                  <a:srgbClr val="000000"/>
                </a:solidFill>
                <a:effectLst/>
                <a:latin typeface="Arial" panose="020B0604020202020204" pitchFamily="34" charset="0"/>
              </a:rPr>
              <a:t>居民的</a:t>
            </a:r>
            <a:r>
              <a:rPr lang="zh-TW" sz="1800" dirty="0">
                <a:solidFill>
                  <a:srgbClr val="231F20"/>
                </a:solidFill>
                <a:effectLst/>
                <a:ea typeface="MingLiU" panose="02020509000000000000" pitchFamily="49" charset="-120"/>
                <a:cs typeface="Microsoft YaHei" panose="020B0503020204020204" pitchFamily="34" charset="-122"/>
              </a:rPr>
              <a:t>非蓄意</a:t>
            </a:r>
            <a:r>
              <a:rPr lang="zh-TW" altLang="en-US" sz="1800" b="0" i="0" u="none" strike="noStrike" dirty="0">
                <a:solidFill>
                  <a:srgbClr val="000000"/>
                </a:solidFill>
                <a:effectLst/>
                <a:latin typeface="Arial" panose="020B0604020202020204" pitchFamily="34" charset="0"/>
              </a:rPr>
              <a:t>傷害死亡比率每</a:t>
            </a:r>
            <a:r>
              <a:rPr lang="en-US" sz="1800" dirty="0">
                <a:solidFill>
                  <a:srgbClr val="231F20"/>
                </a:solidFill>
                <a:effectLst/>
                <a:latin typeface="PMingLiU" panose="02020500000000000000" pitchFamily="18" charset="-120"/>
                <a:cs typeface="Gill Sans MT" panose="020B0502020104020203" pitchFamily="34" charset="0"/>
              </a:rPr>
              <a:t>10 </a:t>
            </a:r>
            <a:r>
              <a:rPr lang="zh-TW" sz="1800" dirty="0">
                <a:solidFill>
                  <a:srgbClr val="231F20"/>
                </a:solidFill>
                <a:effectLst/>
                <a:ea typeface="PMingLiU" panose="02020500000000000000" pitchFamily="18" charset="-120"/>
                <a:cs typeface="Microsoft YaHei" panose="020B0503020204020204" pitchFamily="34" charset="-122"/>
              </a:rPr>
              <a:t>萬</a:t>
            </a:r>
            <a:r>
              <a:rPr lang="zh-CN" altLang="en-US" sz="1800" dirty="0">
                <a:solidFill>
                  <a:srgbClr val="231F20"/>
                </a:solidFill>
                <a:effectLst/>
                <a:ea typeface="PMingLiU" panose="02020500000000000000" pitchFamily="18" charset="-120"/>
                <a:cs typeface="Microsoft YaHei" panose="020B0503020204020204" pitchFamily="34" charset="-122"/>
              </a:rPr>
              <a:t>是</a:t>
            </a:r>
            <a:r>
              <a:rPr lang="en-US" altLang="zh-TW" sz="1800" b="0" i="0" u="none" strike="noStrike" dirty="0">
                <a:solidFill>
                  <a:srgbClr val="000000"/>
                </a:solidFill>
                <a:effectLst/>
                <a:latin typeface="Arial" panose="020B0604020202020204" pitchFamily="34" charset="0"/>
              </a:rPr>
              <a:t>160.7</a:t>
            </a:r>
            <a:r>
              <a:rPr lang="zh-TW" altLang="en-US" sz="1800" b="0" i="0" u="none" strike="noStrike" dirty="0">
                <a:solidFill>
                  <a:srgbClr val="000000"/>
                </a:solidFill>
                <a:effectLst/>
                <a:latin typeface="Arial" panose="020B0604020202020204" pitchFamily="34" charset="0"/>
              </a:rPr>
              <a:t>，即是 </a:t>
            </a:r>
            <a:r>
              <a:rPr lang="en-US" altLang="zh-TW" sz="1800" b="0" i="0" u="none" strike="noStrike" dirty="0">
                <a:solidFill>
                  <a:srgbClr val="000000"/>
                </a:solidFill>
                <a:effectLst/>
                <a:latin typeface="Arial" panose="020B0604020202020204" pitchFamily="34" charset="0"/>
              </a:rPr>
              <a:t>99 </a:t>
            </a:r>
            <a:r>
              <a:rPr lang="zh-TW" altLang="en-US" sz="1800" b="0" i="0" u="none" strike="noStrike" dirty="0">
                <a:solidFill>
                  <a:srgbClr val="000000"/>
                </a:solidFill>
                <a:effectLst/>
                <a:latin typeface="Arial" panose="020B0604020202020204" pitchFamily="34" charset="0"/>
              </a:rPr>
              <a:t>人死亡。這個比率幾乎是亞裔居民的九倍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PMingLiU" panose="02020500000000000000" pitchFamily="18" charset="-120"/>
                <a:cs typeface="Gill Sans MT" panose="020B0502020104020203" pitchFamily="34" charset="0"/>
              </a:rPr>
              <a:t>10 </a:t>
            </a:r>
            <a:r>
              <a:rPr lang="zh-TW" sz="1800" dirty="0">
                <a:solidFill>
                  <a:srgbClr val="231F20"/>
                </a:solidFill>
                <a:effectLst/>
                <a:ea typeface="PMingLiU" panose="02020500000000000000" pitchFamily="18" charset="-120"/>
                <a:cs typeface="Microsoft YaHei" panose="020B0503020204020204" pitchFamily="34" charset="-122"/>
              </a:rPr>
              <a:t>萬</a:t>
            </a:r>
            <a:r>
              <a:rPr lang="zh-CN" altLang="en-US" sz="1800" dirty="0">
                <a:solidFill>
                  <a:srgbClr val="231F20"/>
                </a:solidFill>
                <a:effectLst/>
                <a:ea typeface="PMingLiU" panose="02020500000000000000" pitchFamily="18" charset="-120"/>
                <a:cs typeface="Microsoft YaHei" panose="020B0503020204020204" pitchFamily="34" charset="-122"/>
              </a:rPr>
              <a:t>是</a:t>
            </a:r>
            <a:r>
              <a:rPr lang="en-US" altLang="zh-TW" sz="1800" dirty="0">
                <a:solidFill>
                  <a:srgbClr val="231F20"/>
                </a:solidFill>
                <a:effectLst/>
                <a:ea typeface="PMingLiU" panose="02020500000000000000" pitchFamily="18" charset="-120"/>
                <a:cs typeface="Microsoft YaHei" panose="020B0503020204020204" pitchFamily="34" charset="-122"/>
              </a:rPr>
              <a:t>18</a:t>
            </a:r>
            <a:r>
              <a:rPr lang="en-US" altLang="zh-TW" sz="1800" b="0" i="0" u="none" strike="noStrike" dirty="0">
                <a:solidFill>
                  <a:srgbClr val="000000"/>
                </a:solidFill>
                <a:effectLst/>
                <a:latin typeface="Arial" panose="020B0604020202020204" pitchFamily="34" charset="0"/>
              </a:rPr>
              <a:t>.7)</a:t>
            </a:r>
            <a:r>
              <a:rPr lang="zh-TW" altLang="en-US" sz="1800" b="0" i="0" u="none" strike="noStrike" dirty="0">
                <a:solidFill>
                  <a:srgbClr val="000000"/>
                </a:solidFill>
                <a:effectLst/>
                <a:latin typeface="Arial" panose="020B0604020202020204" pitchFamily="34" charset="0"/>
              </a:rPr>
              <a:t>，是金</a:t>
            </a:r>
            <a:r>
              <a:rPr lang="zh-TW" altLang="en-US" sz="1800" dirty="0"/>
              <a:t>縣</a:t>
            </a:r>
            <a:r>
              <a:rPr lang="zh-TW" altLang="en-US" sz="1800" b="0" i="0" u="none" strike="noStrike" dirty="0">
                <a:solidFill>
                  <a:srgbClr val="000000"/>
                </a:solidFill>
                <a:effectLst/>
                <a:latin typeface="Arial" panose="020B0604020202020204" pitchFamily="34" charset="0"/>
              </a:rPr>
              <a:t>平均比率的四倍。第二最高死亡比率的種族</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族裔是黑人居民，每</a:t>
            </a:r>
            <a:r>
              <a:rPr lang="en-US" sz="1800" dirty="0">
                <a:solidFill>
                  <a:srgbClr val="231F20"/>
                </a:solidFill>
                <a:effectLst/>
                <a:latin typeface="PMingLiU" panose="02020500000000000000" pitchFamily="18" charset="-120"/>
                <a:cs typeface="Gill Sans MT" panose="020B0502020104020203" pitchFamily="34" charset="0"/>
              </a:rPr>
              <a:t>10 </a:t>
            </a:r>
            <a:r>
              <a:rPr lang="zh-TW" sz="1800" dirty="0">
                <a:solidFill>
                  <a:srgbClr val="231F20"/>
                </a:solidFill>
                <a:effectLst/>
                <a:ea typeface="PMingLiU" panose="02020500000000000000" pitchFamily="18" charset="-120"/>
                <a:cs typeface="Microsoft YaHei" panose="020B0503020204020204" pitchFamily="34" charset="-122"/>
              </a:rPr>
              <a:t>萬</a:t>
            </a:r>
            <a:r>
              <a:rPr lang="zh-CN" altLang="en-US" sz="1800" dirty="0">
                <a:solidFill>
                  <a:srgbClr val="231F20"/>
                </a:solidFill>
                <a:effectLst/>
                <a:ea typeface="PMingLiU" panose="02020500000000000000" pitchFamily="18" charset="-120"/>
                <a:cs typeface="Microsoft YaHei" panose="020B0503020204020204" pitchFamily="34" charset="-122"/>
              </a:rPr>
              <a:t>是</a:t>
            </a:r>
            <a:r>
              <a:rPr lang="en-US" altLang="zh-TW" sz="1800" b="0" i="0" u="none" strike="noStrike" dirty="0">
                <a:solidFill>
                  <a:srgbClr val="000000"/>
                </a:solidFill>
                <a:effectLst/>
                <a:latin typeface="Arial" panose="020B0604020202020204" pitchFamily="34" charset="0"/>
                <a:ea typeface="PMingLiU" panose="02020500000000000000" pitchFamily="18" charset="-120"/>
                <a:cs typeface="Microsoft YaHei" panose="020B0503020204020204" pitchFamily="34" charset="-122"/>
              </a:rPr>
              <a:t> </a:t>
            </a:r>
            <a:r>
              <a:rPr lang="en-US" altLang="zh-TW" sz="1800" b="0" i="0" u="none" strike="noStrike" dirty="0">
                <a:solidFill>
                  <a:srgbClr val="000000"/>
                </a:solidFill>
                <a:effectLst/>
                <a:latin typeface="Arial" panose="020B0604020202020204" pitchFamily="34" charset="0"/>
              </a:rPr>
              <a:t>64.4</a:t>
            </a:r>
            <a:r>
              <a:rPr lang="zh-TW" altLang="en-US" sz="1800" b="0" i="0" u="none" strike="noStrike" dirty="0">
                <a:solidFill>
                  <a:srgbClr val="000000"/>
                </a:solidFill>
                <a:effectLst/>
                <a:latin typeface="Arial" panose="020B0604020202020204" pitchFamily="34" charset="0"/>
              </a:rPr>
              <a:t>，即是 </a:t>
            </a:r>
            <a:r>
              <a:rPr lang="en-US" altLang="zh-TW" sz="1800" b="0" i="0" u="none" strike="noStrike" dirty="0">
                <a:solidFill>
                  <a:srgbClr val="000000"/>
                </a:solidFill>
                <a:effectLst/>
                <a:latin typeface="Arial" panose="020B0604020202020204" pitchFamily="34" charset="0"/>
              </a:rPr>
              <a:t>452 </a:t>
            </a:r>
            <a:r>
              <a:rPr lang="zh-TW" altLang="en-US" sz="1800" b="0" i="0" u="none" strike="noStrike" dirty="0">
                <a:solidFill>
                  <a:srgbClr val="000000"/>
                </a:solidFill>
                <a:effectLst/>
                <a:latin typeface="Arial" panose="020B0604020202020204" pitchFamily="34" charset="0"/>
              </a:rPr>
              <a:t>人死亡。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sz="1800" dirty="0">
                <a:solidFill>
                  <a:srgbClr val="231F20"/>
                </a:solidFill>
                <a:effectLst/>
                <a:ea typeface="MingLiU" panose="02020509000000000000" pitchFamily="49" charset="-120"/>
                <a:cs typeface="Microsoft YaHei" panose="020B0503020204020204" pitchFamily="34" charset="-122"/>
              </a:rPr>
              <a:t>非蓄意</a:t>
            </a:r>
            <a:r>
              <a:rPr lang="zh-TW" altLang="en-US" sz="1800" b="0" i="0" u="none" strike="noStrike" dirty="0">
                <a:solidFill>
                  <a:srgbClr val="000000"/>
                </a:solidFill>
                <a:effectLst/>
                <a:latin typeface="Arial" panose="020B0604020202020204" pitchFamily="34" charset="0"/>
              </a:rPr>
              <a:t>傷害死亡比率隨著鄰里區的貧窮程度而增加，在非常貧窮地區，每 </a:t>
            </a:r>
            <a:r>
              <a:rPr lang="en-US" sz="1800" dirty="0">
                <a:solidFill>
                  <a:srgbClr val="231F20"/>
                </a:solidFill>
                <a:effectLst/>
                <a:latin typeface="PMingLiU" panose="02020500000000000000" pitchFamily="18" charset="-120"/>
                <a:cs typeface="Gill Sans MT" panose="020B0502020104020203" pitchFamily="34" charset="0"/>
              </a:rPr>
              <a:t>10 </a:t>
            </a:r>
            <a:r>
              <a:rPr lang="zh-TW" sz="1800" dirty="0">
                <a:solidFill>
                  <a:srgbClr val="231F20"/>
                </a:solidFill>
                <a:effectLst/>
                <a:ea typeface="PMingLiU" panose="02020500000000000000" pitchFamily="18" charset="-120"/>
                <a:cs typeface="Microsoft YaHei" panose="020B0503020204020204" pitchFamily="34" charset="-122"/>
              </a:rPr>
              <a:t>萬</a:t>
            </a:r>
            <a:r>
              <a:rPr lang="zh-TW" altLang="en-US" sz="1800" dirty="0">
                <a:solidFill>
                  <a:srgbClr val="231F20"/>
                </a:solidFill>
                <a:effectLst/>
                <a:ea typeface="PMingLiU" panose="02020500000000000000" pitchFamily="18" charset="-120"/>
                <a:cs typeface="Microsoft YaHei" panose="020B0503020204020204" pitchFamily="34" charset="-122"/>
              </a:rPr>
              <a:t>名</a:t>
            </a:r>
            <a:r>
              <a:rPr lang="zh-TW" altLang="en-US" sz="1800" b="0" i="0" u="none" strike="noStrike" dirty="0">
                <a:solidFill>
                  <a:srgbClr val="000000"/>
                </a:solidFill>
                <a:effectLst/>
                <a:latin typeface="Arial" panose="020B0604020202020204" pitchFamily="34" charset="0"/>
              </a:rPr>
              <a:t>居民的比率是 </a:t>
            </a:r>
            <a:r>
              <a:rPr lang="en-US" altLang="zh-TW" sz="1800" b="0" i="0" u="none" strike="noStrike" dirty="0">
                <a:solidFill>
                  <a:srgbClr val="000000"/>
                </a:solidFill>
                <a:effectLst/>
                <a:latin typeface="Arial" panose="020B0604020202020204" pitchFamily="34" charset="0"/>
              </a:rPr>
              <a:t>61.0</a:t>
            </a:r>
            <a:r>
              <a:rPr lang="zh-TW" altLang="en-US" sz="1800" b="0" i="0" u="none" strike="noStrike" dirty="0">
                <a:solidFill>
                  <a:srgbClr val="000000"/>
                </a:solidFill>
                <a:effectLst/>
                <a:latin typeface="Arial" panose="020B0604020202020204" pitchFamily="34" charset="0"/>
              </a:rPr>
              <a:t>。</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與之前 </a:t>
            </a:r>
            <a:r>
              <a:rPr lang="en-US" altLang="zh-TW" sz="1800" b="0" i="0" u="none" strike="noStrike" dirty="0">
                <a:solidFill>
                  <a:srgbClr val="000000"/>
                </a:solidFill>
                <a:effectLst/>
                <a:latin typeface="Arial" panose="020B0604020202020204" pitchFamily="34" charset="0"/>
              </a:rPr>
              <a:t>2016- 2018 </a:t>
            </a:r>
            <a:r>
              <a:rPr lang="zh-TW" altLang="en-US" sz="1800" b="0" i="0" u="none" strike="noStrike" dirty="0">
                <a:solidFill>
                  <a:srgbClr val="000000"/>
                </a:solidFill>
                <a:effectLst/>
                <a:latin typeface="Arial" panose="020B0604020202020204" pitchFamily="34" charset="0"/>
              </a:rPr>
              <a:t>時段相比，</a:t>
            </a:r>
            <a:r>
              <a:rPr lang="zh-CN" altLang="en-US" sz="1800" b="0" i="0" u="none" strike="noStrike" dirty="0">
                <a:solidFill>
                  <a:srgbClr val="000000"/>
                </a:solidFill>
                <a:effectLst/>
                <a:latin typeface="Arial" panose="020B0604020202020204" pitchFamily="34" charset="0"/>
              </a:rPr>
              <a:t>在 </a:t>
            </a:r>
            <a:r>
              <a:rPr lang="en-US" altLang="zh-TW" sz="1800" b="0" i="0" u="none" strike="noStrike" dirty="0">
                <a:solidFill>
                  <a:srgbClr val="000000"/>
                </a:solidFill>
                <a:effectLst/>
                <a:latin typeface="Arial" panose="020B0604020202020204" pitchFamily="34" charset="0"/>
              </a:rPr>
              <a:t>2019- 2021 </a:t>
            </a:r>
            <a:r>
              <a:rPr lang="zh-TW" altLang="en-US" sz="1800" b="0" i="0" u="none" strike="noStrike" dirty="0">
                <a:solidFill>
                  <a:srgbClr val="000000"/>
                </a:solidFill>
                <a:effectLst/>
                <a:latin typeface="Arial" panose="020B0604020202020204" pitchFamily="34" charset="0"/>
              </a:rPr>
              <a:t>時段內，西雅圖和金</a:t>
            </a:r>
            <a:r>
              <a:rPr lang="zh-TW" altLang="en-US" sz="1800" dirty="0"/>
              <a:t>縣</a:t>
            </a:r>
            <a:r>
              <a:rPr lang="zh-TW" altLang="en-US" sz="1800" b="0" i="0" u="none" strike="noStrike" dirty="0">
                <a:solidFill>
                  <a:srgbClr val="000000"/>
                </a:solidFill>
                <a:effectLst/>
                <a:latin typeface="Arial" panose="020B0604020202020204" pitchFamily="34" charset="0"/>
              </a:rPr>
              <a:t>南部的</a:t>
            </a:r>
            <a:r>
              <a:rPr lang="zh-TW" sz="1800" dirty="0">
                <a:solidFill>
                  <a:srgbClr val="231F20"/>
                </a:solidFill>
                <a:effectLst/>
                <a:ea typeface="MingLiU" panose="02020509000000000000" pitchFamily="49" charset="-120"/>
                <a:cs typeface="Microsoft YaHei" panose="020B0503020204020204" pitchFamily="34" charset="-122"/>
              </a:rPr>
              <a:t>非蓄意</a:t>
            </a:r>
            <a:r>
              <a:rPr lang="zh-TW" altLang="en-US" sz="1800" b="0" i="0" u="none" strike="noStrike" dirty="0">
                <a:solidFill>
                  <a:srgbClr val="000000"/>
                </a:solidFill>
                <a:effectLst/>
                <a:latin typeface="Arial" panose="020B0604020202020204" pitchFamily="34" charset="0"/>
              </a:rPr>
              <a:t>傷害死亡率上升。</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2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0" u="none" strike="noStrike" dirty="0">
                <a:solidFill>
                  <a:srgbClr val="000000"/>
                </a:solidFill>
                <a:effectLst/>
                <a:latin typeface="Arial" panose="020B0604020202020204" pitchFamily="34" charset="0"/>
              </a:rPr>
              <a:t>金</a:t>
            </a:r>
            <a:r>
              <a:rPr lang="zh-TW" altLang="en-US" sz="6000" dirty="0"/>
              <a:t>縣 </a:t>
            </a:r>
            <a:r>
              <a:rPr lang="en-US" altLang="zh-TW" sz="1800" b="0" i="0" u="none" strike="noStrike" dirty="0">
                <a:solidFill>
                  <a:srgbClr val="000000"/>
                </a:solidFill>
                <a:effectLst/>
                <a:latin typeface="Arial" panose="020B0604020202020204" pitchFamily="34" charset="0"/>
              </a:rPr>
              <a:t>2018-2021 </a:t>
            </a:r>
            <a:r>
              <a:rPr lang="zh-TW" altLang="en-US" sz="1800" b="0" i="0" u="none" strike="noStrike" dirty="0">
                <a:solidFill>
                  <a:srgbClr val="000000"/>
                </a:solidFill>
                <a:effectLst/>
                <a:latin typeface="Arial" panose="020B0604020202020204" pitchFamily="34" charset="0"/>
              </a:rPr>
              <a:t>平均數據顯示，有 </a:t>
            </a:r>
            <a:r>
              <a:rPr lang="en-US" altLang="zh-TW" sz="1800" b="0" i="0" u="none" strike="noStrike" dirty="0">
                <a:solidFill>
                  <a:srgbClr val="000000"/>
                </a:solidFill>
                <a:effectLst/>
                <a:latin typeface="Arial" panose="020B0604020202020204" pitchFamily="34" charset="0"/>
              </a:rPr>
              <a:t>10.3% </a:t>
            </a:r>
            <a:r>
              <a:rPr lang="zh-TW" altLang="en-US" sz="1800" b="0" i="0" u="none" strike="noStrike" dirty="0">
                <a:solidFill>
                  <a:srgbClr val="000000"/>
                </a:solidFill>
                <a:effectLst/>
                <a:latin typeface="Arial" panose="020B0604020202020204" pitchFamily="34" charset="0"/>
              </a:rPr>
              <a:t>的成年人經歷食物不足。在過去幾年，比率雖然保持穩定，但差距仍然持續。</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marL="742950" marR="0" lvl="1" indent="-285750">
              <a:lnSpc>
                <a:spcPct val="107000"/>
              </a:lnSpc>
              <a:spcBef>
                <a:spcPts val="0"/>
              </a:spcBef>
              <a:spcAft>
                <a:spcPts val="800"/>
              </a:spcAft>
              <a:buFont typeface="Arial" panose="020B0604020202020204" pitchFamily="34" charset="0"/>
              <a:buChar char="•"/>
            </a:pPr>
            <a:r>
              <a:rPr lang="zh-TW" sz="1800" dirty="0">
                <a:effectLst/>
                <a:ea typeface="PMingLiU" panose="02020500000000000000" pitchFamily="18" charset="-120"/>
                <a:cs typeface="Times New Roman" panose="02020603050405020304" pitchFamily="18" charset="0"/>
              </a:rPr>
              <a:t>跨性別成年人</a:t>
            </a:r>
            <a:r>
              <a:rPr lang="zh-TW" altLang="en-US" sz="1800" dirty="0"/>
              <a:t>食物不足的比率 </a:t>
            </a:r>
            <a:r>
              <a:rPr lang="en-US" altLang="zh-TW" sz="1800" dirty="0">
                <a:effectLst/>
                <a:ea typeface="PMingLiU" panose="02020500000000000000" pitchFamily="18" charset="-120"/>
                <a:cs typeface="Times New Roman" panose="02020603050405020304" pitchFamily="18" charset="0"/>
              </a:rPr>
              <a:t>(</a:t>
            </a:r>
            <a:r>
              <a:rPr lang="en-US" sz="1800" dirty="0">
                <a:effectLst/>
                <a:latin typeface="PMingLiU" panose="02020500000000000000" pitchFamily="18" charset="-120"/>
                <a:cs typeface="Times New Roman" panose="02020603050405020304" pitchFamily="18" charset="0"/>
              </a:rPr>
              <a:t>38.5%) </a:t>
            </a:r>
            <a:r>
              <a:rPr lang="zh-TW" altLang="en-US" sz="1800" dirty="0"/>
              <a:t>差不多是</a:t>
            </a:r>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順性別成年人</a:t>
            </a:r>
            <a:r>
              <a:rPr lang="en-US" altLang="zh-TW" sz="1800" kern="100"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kern="100" dirty="0">
                <a:effectLst/>
                <a:latin typeface="PMingLiU" panose="02020500000000000000" pitchFamily="18" charset="-120"/>
                <a:ea typeface="Calibri" panose="020F0502020204030204" pitchFamily="34" charset="0"/>
                <a:cs typeface="Times New Roman" panose="02020603050405020304" pitchFamily="18" charset="0"/>
              </a:rPr>
              <a:t>9.9%) </a:t>
            </a:r>
            <a:r>
              <a:rPr lang="zh-TW" altLang="en-US" sz="1800" dirty="0"/>
              <a:t>的四倍。 </a:t>
            </a:r>
            <a:endParaRPr lang="en-US" altLang="zh-TW" sz="1800" kern="1200" dirty="0">
              <a:effectLst/>
              <a:latin typeface="+mn-lt"/>
              <a:ea typeface="+mn-ea"/>
              <a:cs typeface="+mn-cs"/>
            </a:endParaRPr>
          </a:p>
          <a:p>
            <a:pPr marL="742950" marR="0" lvl="1" indent="-285750">
              <a:lnSpc>
                <a:spcPct val="107000"/>
              </a:lnSpc>
              <a:spcBef>
                <a:spcPts val="0"/>
              </a:spcBef>
              <a:spcAft>
                <a:spcPts val="800"/>
              </a:spcAft>
              <a:buFont typeface="Arial" panose="020B0604020202020204" pitchFamily="34" charset="0"/>
              <a:buChar char="•"/>
            </a:pPr>
            <a:r>
              <a:rPr lang="en-US" sz="1800" kern="100" dirty="0">
                <a:effectLst/>
                <a:latin typeface="PMingLiU" panose="02020500000000000000" pitchFamily="18" charset="-120"/>
                <a:ea typeface="Calibri" panose="020F0502020204030204" pitchFamily="34" charset="0"/>
                <a:cs typeface="Times New Roman" panose="02020603050405020304" pitchFamily="18" charset="0"/>
              </a:rPr>
              <a:t>LGB</a:t>
            </a:r>
            <a:r>
              <a:rPr lang="zh-TW" sz="1800" dirty="0">
                <a:effectLst/>
                <a:ea typeface="PMingLiU" panose="02020500000000000000" pitchFamily="18" charset="-120"/>
                <a:cs typeface="Times New Roman" panose="02020603050405020304" pitchFamily="18" charset="0"/>
              </a:rPr>
              <a:t>成年人</a:t>
            </a:r>
            <a:r>
              <a:rPr lang="en-US" altLang="zh-TW" sz="1800" dirty="0">
                <a:effectLst/>
                <a:ea typeface="PMingLiU" panose="02020500000000000000" pitchFamily="18" charset="-120"/>
                <a:cs typeface="Times New Roman" panose="02020603050405020304" pitchFamily="18" charset="0"/>
              </a:rPr>
              <a:t> (</a:t>
            </a:r>
            <a:r>
              <a:rPr lang="en-US" sz="1800" kern="100" dirty="0">
                <a:effectLst/>
                <a:latin typeface="PMingLiU" panose="02020500000000000000" pitchFamily="18" charset="-120"/>
                <a:ea typeface="Calibri" panose="020F0502020204030204" pitchFamily="34" charset="0"/>
                <a:cs typeface="Times New Roman" panose="02020603050405020304" pitchFamily="18" charset="0"/>
              </a:rPr>
              <a:t>15.0%) </a:t>
            </a:r>
            <a:r>
              <a:rPr lang="zh-TW" altLang="en-US" sz="1800" kern="100" dirty="0">
                <a:effectLst/>
                <a:latin typeface="PMingLiU" panose="02020500000000000000" pitchFamily="18" charset="-120"/>
                <a:ea typeface="Calibri" panose="020F0502020204030204" pitchFamily="34" charset="0"/>
                <a:cs typeface="Times New Roman" panose="02020603050405020304" pitchFamily="18" charset="0"/>
              </a:rPr>
              <a:t>顯著較</a:t>
            </a:r>
            <a:r>
              <a:rPr lang="zh-TW" sz="1800" dirty="0">
                <a:effectLst/>
                <a:ea typeface="PMingLiU" panose="02020500000000000000" pitchFamily="18" charset="-120"/>
                <a:cs typeface="Times New Roman" panose="02020603050405020304" pitchFamily="18" charset="0"/>
              </a:rPr>
              <a:t>金縣平均</a:t>
            </a:r>
            <a:r>
              <a:rPr lang="zh-TW" altLang="en-US" sz="1800" dirty="0">
                <a:effectLst/>
                <a:ea typeface="PMingLiU" panose="02020500000000000000" pitchFamily="18" charset="-120"/>
                <a:cs typeface="Times New Roman" panose="02020603050405020304" pitchFamily="18" charset="0"/>
              </a:rPr>
              <a:t>更高。</a:t>
            </a:r>
            <a:r>
              <a:rPr lang="zh-TW" altLang="en-US" sz="1800" dirty="0"/>
              <a:t>黑人成年人 </a:t>
            </a:r>
            <a:r>
              <a:rPr lang="en-US" altLang="zh-TW" sz="1800" dirty="0"/>
              <a:t>(29.8%) </a:t>
            </a:r>
            <a:r>
              <a:rPr lang="zh-TW" altLang="en-US" sz="1800" dirty="0"/>
              <a:t>和西班牙裔成年人 </a:t>
            </a:r>
            <a:r>
              <a:rPr lang="en-US" altLang="zh-TW" sz="1800" dirty="0"/>
              <a:t>(28.4%)</a:t>
            </a:r>
            <a:r>
              <a:rPr lang="zh-TW" altLang="en-US" sz="1800" dirty="0"/>
              <a:t> 食物不足的比率是最高，差不多是金縣平均比率的三倍。  </a:t>
            </a:r>
            <a:r>
              <a:rPr lang="en-US" sz="1800" dirty="0"/>
              <a:t> </a:t>
            </a:r>
            <a:endParaRPr lang="en-US" altLang="zh-TW" sz="1800" dirty="0"/>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最低收入類別的家庭食物不足比率最高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收入少於 </a:t>
            </a:r>
            <a:r>
              <a:rPr lang="en-US" sz="1800" dirty="0">
                <a:latin typeface="+mn-lt"/>
              </a:rPr>
              <a:t>$20,000 </a:t>
            </a:r>
            <a:r>
              <a:rPr lang="zh-TW" altLang="en-US" sz="1800" b="0" i="0" u="none" strike="noStrike" dirty="0">
                <a:solidFill>
                  <a:srgbClr val="000000"/>
                </a:solidFill>
                <a:effectLst/>
                <a:latin typeface="Arial" panose="020B0604020202020204" pitchFamily="34" charset="0"/>
              </a:rPr>
              <a:t>家庭</a:t>
            </a:r>
            <a:r>
              <a:rPr lang="zh-CN" altLang="en-US" sz="1800" b="0" i="0" u="none" strike="noStrike" dirty="0">
                <a:solidFill>
                  <a:srgbClr val="000000"/>
                </a:solidFill>
                <a:effectLst/>
                <a:latin typeface="Arial" panose="020B0604020202020204" pitchFamily="34" charset="0"/>
              </a:rPr>
              <a:t>的比率</a:t>
            </a:r>
            <a:r>
              <a:rPr lang="zh-TW" altLang="en-US" sz="1800" b="0" i="0" u="none" strike="noStrike" dirty="0">
                <a:solidFill>
                  <a:srgbClr val="000000"/>
                </a:solidFill>
                <a:effectLst/>
                <a:latin typeface="Arial" panose="020B0604020202020204" pitchFamily="34" charset="0"/>
              </a:rPr>
              <a:t>接近 </a:t>
            </a:r>
            <a:r>
              <a:rPr lang="en-US" altLang="zh-TW" sz="1800" b="0" i="0" u="none" strike="noStrike" dirty="0">
                <a:solidFill>
                  <a:srgbClr val="000000"/>
                </a:solidFill>
                <a:effectLst/>
                <a:latin typeface="Arial" panose="020B0604020202020204" pitchFamily="34" charset="0"/>
              </a:rPr>
              <a:t>40%</a:t>
            </a:r>
            <a:r>
              <a:rPr lang="zh-CN" altLang="en-US"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收入在 </a:t>
            </a:r>
            <a:r>
              <a:rPr lang="en-US" altLang="zh-TW" sz="1800" b="0" i="0" u="none" strike="noStrike" dirty="0">
                <a:solidFill>
                  <a:srgbClr val="000000"/>
                </a:solidFill>
                <a:effectLst/>
                <a:latin typeface="Arial" panose="020B0604020202020204" pitchFamily="34" charset="0"/>
              </a:rPr>
              <a:t>$20,000 </a:t>
            </a:r>
            <a:r>
              <a:rPr lang="zh-TW" altLang="en-US" sz="1800" b="0" i="0" u="none" strike="noStrike" dirty="0">
                <a:solidFill>
                  <a:srgbClr val="000000"/>
                </a:solidFill>
                <a:effectLst/>
                <a:latin typeface="Arial" panose="020B0604020202020204" pitchFamily="34" charset="0"/>
              </a:rPr>
              <a:t>和 </a:t>
            </a:r>
            <a:r>
              <a:rPr lang="en-US" altLang="zh-TW" sz="1800" b="0" i="0" u="none" strike="noStrike" dirty="0">
                <a:solidFill>
                  <a:srgbClr val="000000"/>
                </a:solidFill>
                <a:effectLst/>
                <a:latin typeface="Arial" panose="020B0604020202020204" pitchFamily="34" charset="0"/>
              </a:rPr>
              <a:t>$34,999 </a:t>
            </a:r>
            <a:r>
              <a:rPr lang="zh-TW" altLang="en-US" sz="1800" b="0" i="0" u="none" strike="noStrike" dirty="0">
                <a:solidFill>
                  <a:srgbClr val="000000"/>
                </a:solidFill>
                <a:effectLst/>
                <a:latin typeface="Arial" panose="020B0604020202020204" pitchFamily="34" charset="0"/>
              </a:rPr>
              <a:t>之間家庭的比率接近 </a:t>
            </a:r>
            <a:r>
              <a:rPr lang="en-US" altLang="zh-TW" sz="1800" b="0" i="0" u="none" strike="noStrike" dirty="0">
                <a:solidFill>
                  <a:srgbClr val="000000"/>
                </a:solidFill>
                <a:effectLst/>
                <a:latin typeface="Arial" panose="020B0604020202020204" pitchFamily="34" charset="0"/>
              </a:rPr>
              <a:t>30%</a:t>
            </a:r>
            <a:r>
              <a:rPr lang="zh-TW" altLang="en-US" sz="1800" b="0" i="0" u="none" strike="noStrike" dirty="0">
                <a:solidFill>
                  <a:srgbClr val="000000"/>
                </a:solidFill>
                <a:effectLst/>
                <a:latin typeface="Arial" panose="020B0604020202020204" pitchFamily="34" charset="0"/>
              </a:rPr>
              <a:t>。 </a:t>
            </a:r>
            <a:endParaRPr lang="en-US" altLang="zh-TW" sz="1200" b="0" i="0" u="none" strike="noStrike" dirty="0">
              <a:solidFill>
                <a:schemeClr val="tx1"/>
              </a:solidFill>
              <a:effectLst/>
              <a:latin typeface="+mn-lt"/>
            </a:endParaRPr>
          </a:p>
          <a:p>
            <a:pPr marL="457200" lvl="1" indent="0" rtl="0">
              <a:spcBef>
                <a:spcPts val="0"/>
              </a:spcBef>
              <a:spcAft>
                <a:spcPts val="0"/>
              </a:spcAft>
              <a:buFont typeface="Arial" panose="020B0604020202020204" pitchFamily="34" charset="0"/>
              <a:buNone/>
            </a:pPr>
            <a:endParaRPr lang="en-US" altLang="zh-TW" sz="1200" b="0" i="0" u="none" strike="noStrike" dirty="0">
              <a:solidFill>
                <a:schemeClr val="tx1"/>
              </a:solidFill>
              <a:effectLst/>
              <a:latin typeface="+mn-lt"/>
            </a:endParaRPr>
          </a:p>
          <a:p>
            <a:pPr marL="0" lvl="0" indent="0" rtl="0">
              <a:spcBef>
                <a:spcPts val="0"/>
              </a:spcBef>
              <a:spcAft>
                <a:spcPts val="0"/>
              </a:spcAft>
              <a:buFont typeface="Arial" panose="020B0604020202020204" pitchFamily="34" charset="0"/>
              <a:buNone/>
            </a:pP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這個華州</a:t>
            </a:r>
            <a:r>
              <a:rPr lang="en-US" altLang="zh-TW" sz="1800" b="0" i="0" u="none" strike="noStrike" dirty="0">
                <a:solidFill>
                  <a:srgbClr val="000000"/>
                </a:solidFill>
                <a:effectLst/>
                <a:latin typeface="Arial" panose="020B0604020202020204" pitchFamily="34" charset="0"/>
              </a:rPr>
              <a:t>BRFSS</a:t>
            </a:r>
            <a:r>
              <a:rPr lang="zh-TW" altLang="en-US" sz="1800" b="0" i="0" u="none" strike="noStrike" dirty="0">
                <a:solidFill>
                  <a:srgbClr val="000000"/>
                </a:solidFill>
                <a:effectLst/>
                <a:latin typeface="Arial" panose="020B0604020202020204" pitchFamily="34" charset="0"/>
              </a:rPr>
              <a:t>指數描述成年人表示在過去</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個月期間食物不足的比率，他們購買的食物有時或時時不能維持一段時間，並且他們沒有足夠的金錢購買更多食物。</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 </a:t>
            </a:r>
            <a:endParaRPr lang="en-US" altLang="zh-TW" sz="1800" b="0" i="0" u="none" strike="noStrike" dirty="0">
              <a:solidFill>
                <a:srgbClr val="000000"/>
              </a:solidFill>
              <a:effectLst/>
              <a:latin typeface="Arial" panose="020B0604020202020204" pitchFamily="34" charset="0"/>
            </a:endParaRPr>
          </a:p>
          <a:p>
            <a:pPr marL="0" lvl="0" indent="0" rtl="0">
              <a:spcBef>
                <a:spcPts val="0"/>
              </a:spcBef>
              <a:spcAft>
                <a:spcPts val="0"/>
              </a:spcAft>
              <a:buFont typeface="Arial" panose="020B0604020202020204" pitchFamily="34" charset="0"/>
              <a:buNone/>
            </a:pPr>
            <a:endParaRPr lang="en-US" altLang="zh-TW" sz="1800" b="0" i="0" u="none" strike="noStrike" dirty="0">
              <a:solidFill>
                <a:srgbClr val="000000"/>
              </a:solidFill>
              <a:effectLst/>
              <a:latin typeface="Arial" panose="020B0604020202020204" pitchFamily="34" charset="0"/>
            </a:endParaRPr>
          </a:p>
          <a:p>
            <a:pPr marL="0" lvl="0" indent="0" rtl="0">
              <a:spcBef>
                <a:spcPts val="0"/>
              </a:spcBef>
              <a:spcAft>
                <a:spcPts val="0"/>
              </a:spcAft>
              <a:buFont typeface="Arial" panose="020B0604020202020204" pitchFamily="34" charset="0"/>
              <a:buNone/>
            </a:pPr>
            <a:r>
              <a:rPr lang="zh-TW" altLang="en-US" sz="1800" b="0" i="0" u="none" strike="noStrike" dirty="0">
                <a:solidFill>
                  <a:srgbClr val="000000"/>
                </a:solidFill>
                <a:effectLst/>
                <a:latin typeface="Arial" panose="020B0604020202020204" pitchFamily="34" charset="0"/>
              </a:rPr>
              <a:t>美國人口普查局的家庭脈搏調查發現食物不足比率在</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緩解措施實施後增加接近一倍。有小孩的家庭食物不足情況在</a:t>
            </a:r>
            <a:r>
              <a:rPr lang="en-US" altLang="zh-TW" sz="1800" b="0" i="0" u="none" strike="noStrike" dirty="0">
                <a:solidFill>
                  <a:srgbClr val="000000"/>
                </a:solidFill>
                <a:effectLst/>
                <a:latin typeface="Arial" panose="020B0604020202020204" pitchFamily="34" charset="0"/>
              </a:rPr>
              <a:t>2020</a:t>
            </a:r>
            <a:r>
              <a:rPr lang="zh-TW" altLang="en-US" sz="1800" b="0" i="0" u="none" strike="noStrike" dirty="0">
                <a:solidFill>
                  <a:srgbClr val="000000"/>
                </a:solidFill>
                <a:effectLst/>
                <a:latin typeface="Arial" panose="020B0604020202020204" pitchFamily="34" charset="0"/>
              </a:rPr>
              <a:t>年達到高峰，有</a:t>
            </a:r>
            <a:r>
              <a:rPr lang="en-US" altLang="zh-TW" sz="1800" b="0" i="0" u="none" strike="noStrike" dirty="0">
                <a:solidFill>
                  <a:srgbClr val="000000"/>
                </a:solidFill>
                <a:effectLst/>
                <a:latin typeface="Arial" panose="020B0604020202020204" pitchFamily="34" charset="0"/>
              </a:rPr>
              <a:t>16.7%</a:t>
            </a:r>
            <a:r>
              <a:rPr lang="zh-TW" altLang="en-US" sz="1800" b="0" i="0" u="none" strike="noStrike" dirty="0">
                <a:solidFill>
                  <a:srgbClr val="000000"/>
                </a:solidFill>
                <a:effectLst/>
                <a:latin typeface="Arial" panose="020B0604020202020204" pitchFamily="34" charset="0"/>
              </a:rPr>
              <a:t>；在</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年是</a:t>
            </a:r>
            <a:r>
              <a:rPr lang="en-US" altLang="zh-TW" sz="1800" b="0" i="0" u="none" strike="noStrike" dirty="0">
                <a:solidFill>
                  <a:srgbClr val="000000"/>
                </a:solidFill>
                <a:effectLst/>
                <a:latin typeface="Arial" panose="020B0604020202020204" pitchFamily="34" charset="0"/>
              </a:rPr>
              <a:t>13.5%</a:t>
            </a:r>
            <a:r>
              <a:rPr lang="zh-TW" altLang="en-US" sz="1800" b="0" i="0" u="none" strike="noStrike" dirty="0">
                <a:solidFill>
                  <a:srgbClr val="000000"/>
                </a:solidFill>
                <a:effectLst/>
                <a:latin typeface="Arial" panose="020B0604020202020204" pitchFamily="34" charset="0"/>
              </a:rPr>
              <a:t>。</a:t>
            </a:r>
            <a:endParaRPr lang="zh-TW" altLang="en-US" b="0" dirty="0">
              <a:effectLst/>
            </a:endParaRPr>
          </a:p>
          <a:p>
            <a:pPr marL="171450" indent="-171450">
              <a:buFontTx/>
              <a:buChar char="-"/>
            </a:pPr>
            <a:endParaRPr lang="en-US" dirty="0"/>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96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1" i="0" u="none" strike="noStrike" dirty="0">
                <a:solidFill>
                  <a:srgbClr val="000000"/>
                </a:solidFill>
                <a:effectLst/>
                <a:latin typeface="Arial" panose="020B0604020202020204" pitchFamily="34" charset="0"/>
              </a:rPr>
              <a:t>與槍支有關的事件持續增加 </a:t>
            </a:r>
            <a:endParaRPr lang="zh-TW" altLang="en-US" b="1"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金</a:t>
            </a:r>
            <a:r>
              <a:rPr lang="zh-TW" sz="1800" spc="-10"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每月收集的</a:t>
            </a:r>
            <a:r>
              <a:rPr lang="zh-CN" sz="1800" dirty="0">
                <a:solidFill>
                  <a:srgbClr val="231F20"/>
                </a:solidFill>
                <a:effectLst/>
                <a:ea typeface="MingLiU" panose="02020509000000000000" pitchFamily="49" charset="-120"/>
                <a:cs typeface="Microsoft YaHei" panose="020B0503020204020204" pitchFamily="34" charset="-122"/>
              </a:rPr>
              <a:t>急救醫療服務</a:t>
            </a:r>
            <a:r>
              <a:rPr lang="en-US" altLang="zh-CN" sz="1800" dirty="0">
                <a:solidFill>
                  <a:srgbClr val="231F20"/>
                </a:solidFill>
                <a:effectLst/>
                <a:ea typeface="MingLiU" panose="02020509000000000000" pitchFamily="49" charset="-120"/>
                <a:cs typeface="Microsoft YaHei" panose="020B0503020204020204" pitchFamily="34" charset="-122"/>
              </a:rPr>
              <a:t> (</a:t>
            </a:r>
            <a:r>
              <a:rPr lang="en-US" altLang="zh-TW" sz="1800" b="0" i="0" u="none" strike="noStrike" dirty="0">
                <a:solidFill>
                  <a:srgbClr val="000000"/>
                </a:solidFill>
                <a:effectLst/>
                <a:latin typeface="Arial" panose="020B0604020202020204" pitchFamily="34" charset="0"/>
              </a:rPr>
              <a:t>EMS) </a:t>
            </a:r>
            <a:r>
              <a:rPr lang="zh-TW" altLang="en-US" sz="1800" b="0" i="0" u="none" strike="noStrike" dirty="0">
                <a:solidFill>
                  <a:srgbClr val="000000"/>
                </a:solidFill>
                <a:effectLst/>
                <a:latin typeface="Arial" panose="020B0604020202020204" pitchFamily="34" charset="0"/>
              </a:rPr>
              <a:t>數據提供與槍枝有關事件較接近現況的回應。這些數據顯示與槍枝有關事件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尤其是與槍枝相關的襲擊</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 自</a:t>
            </a:r>
            <a:r>
              <a:rPr lang="en-US" altLang="zh-TW" sz="1800" b="0" i="0" u="none" strike="noStrike" dirty="0">
                <a:solidFill>
                  <a:srgbClr val="000000"/>
                </a:solidFill>
                <a:effectLst/>
                <a:latin typeface="Arial" panose="020B0604020202020204" pitchFamily="34" charset="0"/>
              </a:rPr>
              <a:t>2019</a:t>
            </a:r>
            <a:r>
              <a:rPr lang="zh-TW" altLang="en-US" sz="1800" b="0" i="0" u="none" strike="noStrike" dirty="0">
                <a:solidFill>
                  <a:srgbClr val="000000"/>
                </a:solidFill>
                <a:effectLst/>
                <a:latin typeface="Arial" panose="020B0604020202020204" pitchFamily="34" charset="0"/>
              </a:rPr>
              <a:t>年起持續增加。</a:t>
            </a:r>
            <a:endParaRPr lang="zh-TW" altLang="en-US" b="0" dirty="0">
              <a:effectLst/>
            </a:endParaRPr>
          </a:p>
          <a:p>
            <a:pPr marL="742950" lvl="1" indent="-285750" rtl="0">
              <a:spcBef>
                <a:spcPts val="0"/>
              </a:spcBef>
              <a:spcAft>
                <a:spcPts val="0"/>
              </a:spcAft>
              <a:buFont typeface="Arial" panose="020B0604020202020204" pitchFamily="34" charset="0"/>
              <a:buChar char="•"/>
            </a:pPr>
            <a:r>
              <a:rPr lang="en-US" altLang="zh-TW" sz="1800" b="0" i="0" u="none" strike="noStrike" dirty="0">
                <a:solidFill>
                  <a:srgbClr val="000000"/>
                </a:solidFill>
                <a:effectLst/>
                <a:latin typeface="Arial" panose="020B0604020202020204" pitchFamily="34" charset="0"/>
              </a:rPr>
              <a:t>2017</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的平均數據顯示，金</a:t>
            </a:r>
            <a:r>
              <a:rPr lang="zh-TW" sz="1800" spc="-10" dirty="0">
                <a:solidFill>
                  <a:srgbClr val="231F20"/>
                </a:solidFill>
                <a:effectLst/>
                <a:ea typeface="MingLiU" panose="02020509000000000000" pitchFamily="49" charset="-120"/>
                <a:cs typeface="Microsoft YaHei" panose="020B0503020204020204" pitchFamily="34" charset="-122"/>
              </a:rPr>
              <a:t>縣</a:t>
            </a:r>
            <a:r>
              <a:rPr lang="zh-TW" altLang="en-US" sz="1800" spc="-10" dirty="0">
                <a:solidFill>
                  <a:srgbClr val="231F20"/>
                </a:solidFill>
                <a:effectLst/>
                <a:ea typeface="MingLiU" panose="02020509000000000000" pitchFamily="49" charset="-120"/>
                <a:cs typeface="Microsoft YaHei" panose="020B0503020204020204" pitchFamily="34" charset="-122"/>
              </a:rPr>
              <a:t>居民</a:t>
            </a:r>
            <a:r>
              <a:rPr lang="zh-TW" altLang="en-US" sz="1800" b="0" i="0" u="none" strike="noStrike" dirty="0">
                <a:solidFill>
                  <a:srgbClr val="000000"/>
                </a:solidFill>
                <a:effectLst/>
                <a:latin typeface="Arial" panose="020B0604020202020204" pitchFamily="34" charset="0"/>
              </a:rPr>
              <a:t>與槍枝有關</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死亡比率每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8.3</a:t>
            </a:r>
            <a:r>
              <a:rPr lang="zh-TW" altLang="en-US" sz="1800" b="0" i="0" u="none" strike="noStrike" dirty="0">
                <a:solidFill>
                  <a:srgbClr val="000000"/>
                </a:solidFill>
                <a:effectLst/>
                <a:latin typeface="Arial" panose="020B0604020202020204" pitchFamily="34" charset="0"/>
              </a:rPr>
              <a:t>。</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200" b="1" i="0" u="none" strike="noStrike" dirty="0">
                <a:solidFill>
                  <a:srgbClr val="000000"/>
                </a:solidFill>
                <a:effectLst/>
                <a:latin typeface="Arial" panose="020B0604020202020204" pitchFamily="34" charset="0"/>
              </a:rPr>
              <a:t>在整個金</a:t>
            </a:r>
            <a:r>
              <a:rPr lang="zh-TW" sz="1200" b="1" spc="-10" dirty="0">
                <a:solidFill>
                  <a:srgbClr val="231F20"/>
                </a:solidFill>
                <a:effectLst/>
                <a:ea typeface="MingLiU" panose="02020509000000000000" pitchFamily="49" charset="-120"/>
                <a:cs typeface="Microsoft YaHei" panose="020B0503020204020204" pitchFamily="34" charset="-122"/>
              </a:rPr>
              <a:t>縣</a:t>
            </a:r>
            <a:r>
              <a:rPr lang="zh-TW" altLang="en-US" sz="1200" b="1" i="0" u="none" strike="noStrike" dirty="0">
                <a:solidFill>
                  <a:srgbClr val="000000"/>
                </a:solidFill>
                <a:effectLst/>
                <a:latin typeface="Arial" panose="020B0604020202020204" pitchFamily="34" charset="0"/>
              </a:rPr>
              <a:t>極大的不成比例影響繼續呈現  </a:t>
            </a:r>
            <a:endParaRPr lang="zh-TW" altLang="en-US" b="1"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黑人居民的</a:t>
            </a:r>
            <a:r>
              <a:rPr lang="zh-TW" sz="18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死亡率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altLang="zh-TW" sz="1200" spc="-10" dirty="0">
                <a:solidFill>
                  <a:srgbClr val="231F20"/>
                </a:solidFill>
                <a:effectLst/>
                <a:ea typeface="MingLiU" panose="02020509000000000000" pitchFamily="49" charset="-120"/>
                <a:cs typeface="Microsoft YaHei" panose="020B0503020204020204" pitchFamily="34" charset="-122"/>
              </a:rPr>
              <a:t>21.7) </a:t>
            </a:r>
            <a:r>
              <a:rPr lang="zh-TW" altLang="en-US" sz="1200" b="0" i="0" u="none" strike="noStrike" dirty="0">
                <a:solidFill>
                  <a:srgbClr val="000000"/>
                </a:solidFill>
                <a:effectLst/>
                <a:latin typeface="Arial" panose="020B0604020202020204" pitchFamily="34" charset="0"/>
              </a:rPr>
              <a:t>是金</a:t>
            </a:r>
            <a:r>
              <a:rPr lang="zh-TW" sz="1200" spc="-1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平均比率的</a:t>
            </a:r>
            <a:r>
              <a:rPr lang="en-US" altLang="zh-TW" sz="1200" b="0" i="0" u="none" strike="noStrike" dirty="0">
                <a:solidFill>
                  <a:srgbClr val="000000"/>
                </a:solidFill>
                <a:effectLst/>
                <a:latin typeface="Arial" panose="020B0604020202020204" pitchFamily="34" charset="0"/>
              </a:rPr>
              <a:t>2.5</a:t>
            </a:r>
            <a:r>
              <a:rPr lang="zh-TW" altLang="en-US" sz="1200" b="0" i="0" u="none" strike="noStrike" dirty="0">
                <a:solidFill>
                  <a:srgbClr val="000000"/>
                </a:solidFill>
                <a:effectLst/>
                <a:latin typeface="Arial" panose="020B0604020202020204" pitchFamily="34" charset="0"/>
              </a:rPr>
              <a:t>倍多，是亞裔居民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altLang="zh-TW" sz="1200" spc="-10" dirty="0">
                <a:solidFill>
                  <a:srgbClr val="231F20"/>
                </a:solidFill>
                <a:effectLst/>
                <a:ea typeface="MingLiU" panose="02020509000000000000" pitchFamily="49" charset="-120"/>
                <a:cs typeface="Microsoft YaHei" panose="020B0503020204020204" pitchFamily="34" charset="-122"/>
              </a:rPr>
              <a:t>2.5) </a:t>
            </a:r>
            <a:r>
              <a:rPr lang="zh-TW" altLang="en-US" sz="1200" b="0" i="0" u="none" strike="noStrike" dirty="0">
                <a:solidFill>
                  <a:srgbClr val="000000"/>
                </a:solidFill>
                <a:effectLst/>
                <a:latin typeface="Arial" panose="020B0604020202020204" pitchFamily="34" charset="0"/>
              </a:rPr>
              <a:t>的八倍多。 </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在金</a:t>
            </a:r>
            <a:r>
              <a:rPr lang="zh-TW" sz="1200" spc="-1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的所有區域，南部的槍枝相關死亡是最高，每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altLang="zh-TW" sz="1200" spc="-10" dirty="0">
                <a:solidFill>
                  <a:srgbClr val="231F20"/>
                </a:solidFill>
                <a:effectLst/>
                <a:ea typeface="MingLiU" panose="02020509000000000000" pitchFamily="49" charset="-120"/>
                <a:cs typeface="Microsoft YaHei" panose="020B0503020204020204" pitchFamily="34" charset="-122"/>
              </a:rPr>
              <a:t>12.2</a:t>
            </a:r>
            <a:r>
              <a:rPr lang="zh-TW" altLang="en-US" sz="1200" spc="-10" dirty="0">
                <a:solidFill>
                  <a:srgbClr val="231F20"/>
                </a:solidFill>
                <a:effectLst/>
                <a:ea typeface="MingLiU" panose="02020509000000000000" pitchFamily="49" charset="-120"/>
                <a:cs typeface="Microsoft YaHei" panose="020B0503020204020204" pitchFamily="34" charset="-122"/>
              </a:rPr>
              <a:t>。</a:t>
            </a:r>
            <a:r>
              <a:rPr lang="zh-TW" altLang="en-US" sz="1200" b="0" i="0" u="none" strike="noStrike" dirty="0">
                <a:solidFill>
                  <a:srgbClr val="000000"/>
                </a:solidFill>
                <a:effectLst/>
                <a:latin typeface="Arial" panose="020B0604020202020204" pitchFamily="34" charset="0"/>
              </a:rPr>
              <a:t>同樣地，在</a:t>
            </a:r>
            <a:r>
              <a:rPr lang="en-US" altLang="zh-TW" sz="1200" b="0" i="0" u="none" strike="noStrike" dirty="0">
                <a:solidFill>
                  <a:srgbClr val="000000"/>
                </a:solidFill>
                <a:effectLst/>
                <a:latin typeface="Arial" panose="020B0604020202020204" pitchFamily="34" charset="0"/>
              </a:rPr>
              <a:t>2022</a:t>
            </a:r>
            <a:r>
              <a:rPr lang="zh-TW" altLang="en-US" sz="1200" b="0" i="0" u="none" strike="noStrike" dirty="0">
                <a:solidFill>
                  <a:srgbClr val="000000"/>
                </a:solidFill>
                <a:effectLst/>
                <a:latin typeface="Arial" panose="020B0604020202020204" pitchFamily="34" charset="0"/>
              </a:rPr>
              <a:t>年金</a:t>
            </a:r>
            <a:r>
              <a:rPr lang="zh-TW" sz="1200" spc="-1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南部的槍枝相關傷害比率是最高的，包括 </a:t>
            </a:r>
            <a:r>
              <a:rPr lang="en-US" sz="1200" dirty="0">
                <a:latin typeface="+mn-lt"/>
              </a:rPr>
              <a:t>North Highline </a:t>
            </a:r>
            <a:r>
              <a:rPr lang="zh-TW" altLang="en-US" sz="1200" dirty="0">
                <a:latin typeface="+mn-lt"/>
              </a:rPr>
              <a:t>和</a:t>
            </a:r>
            <a:r>
              <a:rPr lang="en-US" sz="1200" dirty="0">
                <a:latin typeface="+mn-lt"/>
              </a:rPr>
              <a:t> White Center (</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112.8)</a:t>
            </a:r>
            <a:r>
              <a:rPr lang="zh-TW" sz="1800" dirty="0">
                <a:solidFill>
                  <a:srgbClr val="231F20"/>
                </a:solidFill>
                <a:effectLst/>
                <a:ea typeface="MingLiU" panose="02020509000000000000" pitchFamily="49" charset="-120"/>
                <a:cs typeface="Microsoft YaHei" panose="020B0503020204020204" pitchFamily="34" charset="-122"/>
              </a:rPr>
              <a:t> 、</a:t>
            </a:r>
            <a:r>
              <a:rPr lang="en-US" sz="1200" dirty="0">
                <a:latin typeface="+mn-lt"/>
              </a:rPr>
              <a:t>Tukwila (</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100.4)</a:t>
            </a:r>
            <a:r>
              <a:rPr lang="zh-TW" sz="1200" dirty="0">
                <a:solidFill>
                  <a:srgbClr val="231F20"/>
                </a:solidFill>
                <a:effectLst/>
                <a:ea typeface="MingLiU" panose="02020509000000000000" pitchFamily="49" charset="-120"/>
                <a:cs typeface="Microsoft YaHei" panose="020B0503020204020204" pitchFamily="34" charset="-122"/>
              </a:rPr>
              <a:t> 、</a:t>
            </a:r>
            <a:r>
              <a:rPr lang="zh-TW" altLang="en-US" sz="1200" b="0" i="0" u="none" strike="noStrike" dirty="0">
                <a:solidFill>
                  <a:srgbClr val="000000"/>
                </a:solidFill>
                <a:effectLst/>
                <a:latin typeface="Arial" panose="020B0604020202020204" pitchFamily="34" charset="0"/>
              </a:rPr>
              <a:t>西雅圖市中心</a:t>
            </a:r>
            <a:r>
              <a:rPr lang="zh-TW" sz="1200" dirty="0">
                <a:solidFill>
                  <a:srgbClr val="231F20"/>
                </a:solidFill>
                <a:effectLst/>
                <a:ea typeface="MingLiU" panose="02020509000000000000" pitchFamily="49" charset="-120"/>
                <a:cs typeface="Microsoft YaHei" panose="020B0503020204020204" pitchFamily="34" charset="-122"/>
              </a:rPr>
              <a:t>、</a:t>
            </a:r>
            <a:r>
              <a:rPr lang="en-US" sz="1200" dirty="0">
                <a:latin typeface="+mn-lt"/>
              </a:rPr>
              <a:t>Belltown </a:t>
            </a:r>
            <a:r>
              <a:rPr lang="zh-TW" altLang="en-US" sz="1200" b="0" i="0" u="none" strike="noStrike" dirty="0">
                <a:solidFill>
                  <a:srgbClr val="000000"/>
                </a:solidFill>
                <a:effectLst/>
                <a:latin typeface="Arial" panose="020B0604020202020204" pitchFamily="34" charset="0"/>
              </a:rPr>
              <a:t>和</a:t>
            </a:r>
            <a:r>
              <a:rPr lang="en-US" sz="1200" dirty="0">
                <a:latin typeface="+mn-lt"/>
              </a:rPr>
              <a:t> First Hill (</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104.9)</a:t>
            </a:r>
            <a:r>
              <a:rPr lang="zh-TW" altLang="en-US" sz="1200" dirty="0">
                <a:latin typeface="+mn-lt"/>
              </a:rPr>
              <a:t>。</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與其他年齡群組比較，較年輕的和年長的成年人的</a:t>
            </a:r>
            <a:r>
              <a:rPr lang="zh-TW" sz="18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相關死亡率是最高的：</a:t>
            </a:r>
            <a:r>
              <a:rPr lang="en-US" sz="1200" dirty="0">
                <a:latin typeface="+mn-lt"/>
              </a:rPr>
              <a:t>18-24</a:t>
            </a:r>
            <a:r>
              <a:rPr lang="zh-TW" altLang="en-US" sz="1200" dirty="0">
                <a:latin typeface="+mn-lt"/>
              </a:rPr>
              <a:t>歲</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CN"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18.7</a:t>
            </a:r>
            <a:r>
              <a:rPr lang="zh-TW" altLang="en-US" sz="1200" dirty="0">
                <a:latin typeface="+mn-lt"/>
              </a:rPr>
              <a:t>，</a:t>
            </a:r>
            <a:r>
              <a:rPr lang="en-US" altLang="zh-TW" sz="1200" dirty="0">
                <a:latin typeface="+mn-lt"/>
              </a:rPr>
              <a:t>75</a:t>
            </a:r>
            <a:r>
              <a:rPr lang="zh-TW" sz="1800" dirty="0">
                <a:effectLst/>
                <a:ea typeface="PMingLiU" panose="02020500000000000000" pitchFamily="18" charset="-120"/>
                <a:cs typeface="Times New Roman" panose="02020603050405020304" pitchFamily="18" charset="0"/>
              </a:rPr>
              <a:t>歲以上</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14.7</a:t>
            </a:r>
            <a:r>
              <a:rPr lang="zh-TW" altLang="en-US" sz="1200" dirty="0">
                <a:latin typeface="+mn-lt"/>
              </a:rPr>
              <a:t>。</a:t>
            </a:r>
            <a:r>
              <a:rPr lang="zh-TW" altLang="en-US" sz="1200" b="0" i="0" u="none" strike="noStrike" dirty="0">
                <a:solidFill>
                  <a:srgbClr val="000000"/>
                </a:solidFill>
                <a:effectLst/>
                <a:latin typeface="Arial" panose="020B0604020202020204" pitchFamily="34" charset="0"/>
              </a:rPr>
              <a:t>以意圖來分析</a:t>
            </a:r>
            <a:r>
              <a:rPr lang="zh-TW" sz="18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死亡事件，在</a:t>
            </a:r>
            <a:r>
              <a:rPr lang="zh-TW" sz="12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自殺死亡中，</a:t>
            </a:r>
            <a:r>
              <a:rPr lang="en-US" altLang="zh-TW" sz="1200" b="0" i="0" u="none" strike="noStrike" dirty="0">
                <a:solidFill>
                  <a:srgbClr val="000000"/>
                </a:solidFill>
                <a:effectLst/>
                <a:latin typeface="Arial" panose="020B0604020202020204" pitchFamily="34" charset="0"/>
              </a:rPr>
              <a:t>65</a:t>
            </a:r>
            <a:r>
              <a:rPr lang="zh-TW" altLang="en-US" sz="1200" b="0" i="0" u="none" strike="noStrike" dirty="0">
                <a:solidFill>
                  <a:srgbClr val="000000"/>
                </a:solidFill>
                <a:effectLst/>
                <a:latin typeface="Arial" panose="020B0604020202020204" pitchFamily="34" charset="0"/>
              </a:rPr>
              <a:t>歲以上群組的比率最高；另一方面，在</a:t>
            </a:r>
            <a:r>
              <a:rPr lang="zh-TW" sz="12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兇殺死亡中，</a:t>
            </a:r>
            <a:r>
              <a:rPr lang="en-US" altLang="zh-TW" sz="1200" b="0" i="0" u="none" strike="noStrike" dirty="0">
                <a:solidFill>
                  <a:srgbClr val="000000"/>
                </a:solidFill>
                <a:effectLst/>
                <a:latin typeface="Arial" panose="020B0604020202020204" pitchFamily="34" charset="0"/>
              </a:rPr>
              <a:t>18</a:t>
            </a:r>
            <a:r>
              <a:rPr lang="zh-TW" altLang="en-US" sz="1200" b="0" i="0" u="none" strike="noStrike" dirty="0">
                <a:solidFill>
                  <a:srgbClr val="000000"/>
                </a:solidFill>
                <a:effectLst/>
                <a:latin typeface="Arial" panose="020B0604020202020204" pitchFamily="34" charset="0"/>
              </a:rPr>
              <a:t>至</a:t>
            </a:r>
            <a:r>
              <a:rPr lang="en-US" altLang="zh-TW" sz="1200" b="0" i="0" u="none" strike="noStrike" dirty="0">
                <a:solidFill>
                  <a:srgbClr val="000000"/>
                </a:solidFill>
                <a:effectLst/>
                <a:latin typeface="Arial" panose="020B0604020202020204" pitchFamily="34" charset="0"/>
              </a:rPr>
              <a:t>24</a:t>
            </a:r>
            <a:r>
              <a:rPr lang="zh-TW" altLang="en-US" sz="1200" b="0" i="0" u="none" strike="noStrike" dirty="0">
                <a:solidFill>
                  <a:srgbClr val="000000"/>
                </a:solidFill>
                <a:effectLst/>
                <a:latin typeface="Arial" panose="020B0604020202020204" pitchFamily="34" charset="0"/>
              </a:rPr>
              <a:t>歲群組的比率最高。 </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在之前的年份，</a:t>
            </a:r>
            <a:r>
              <a:rPr lang="en-US" altLang="zh-TW" sz="1200" b="0" i="0" u="none" strike="noStrike" dirty="0">
                <a:solidFill>
                  <a:srgbClr val="000000"/>
                </a:solidFill>
                <a:effectLst/>
                <a:latin typeface="Arial" panose="020B0604020202020204" pitchFamily="34" charset="0"/>
              </a:rPr>
              <a:t>18</a:t>
            </a:r>
            <a:r>
              <a:rPr lang="zh-TW" altLang="en-US" sz="1200" b="0" i="0" u="none" strike="noStrike" dirty="0">
                <a:solidFill>
                  <a:srgbClr val="000000"/>
                </a:solidFill>
                <a:effectLst/>
                <a:latin typeface="Arial" panose="020B0604020202020204" pitchFamily="34" charset="0"/>
              </a:rPr>
              <a:t>至</a:t>
            </a:r>
            <a:r>
              <a:rPr lang="en-US" altLang="zh-TW" sz="1200" b="0" i="0" u="none" strike="noStrike" dirty="0">
                <a:solidFill>
                  <a:srgbClr val="000000"/>
                </a:solidFill>
                <a:effectLst/>
                <a:latin typeface="Arial" panose="020B0604020202020204" pitchFamily="34" charset="0"/>
              </a:rPr>
              <a:t>24</a:t>
            </a:r>
            <a:r>
              <a:rPr lang="zh-TW" altLang="en-US" sz="1200" b="0" i="0" u="none" strike="noStrike" dirty="0">
                <a:solidFill>
                  <a:srgbClr val="000000"/>
                </a:solidFill>
                <a:effectLst/>
                <a:latin typeface="Arial" panose="020B0604020202020204" pitchFamily="34" charset="0"/>
              </a:rPr>
              <a:t>歲群組的槍枝事件數目上升，但</a:t>
            </a:r>
            <a:r>
              <a:rPr lang="en-US" altLang="zh-TW" sz="1200" b="0" i="0" u="none" strike="noStrike" dirty="0">
                <a:solidFill>
                  <a:srgbClr val="000000"/>
                </a:solidFill>
                <a:effectLst/>
                <a:latin typeface="Arial" panose="020B0604020202020204" pitchFamily="34" charset="0"/>
              </a:rPr>
              <a:t>2022</a:t>
            </a:r>
            <a:r>
              <a:rPr lang="zh-TW" altLang="en-US" sz="1200" b="0" i="0" u="none" strike="noStrike" dirty="0">
                <a:solidFill>
                  <a:srgbClr val="000000"/>
                </a:solidFill>
                <a:effectLst/>
                <a:latin typeface="Arial" panose="020B0604020202020204" pitchFamily="34" charset="0"/>
              </a:rPr>
              <a:t>年的數目少於</a:t>
            </a:r>
            <a:r>
              <a:rPr lang="en-US" altLang="zh-TW" sz="1200" b="0" i="0" u="none" strike="noStrike" dirty="0">
                <a:solidFill>
                  <a:srgbClr val="000000"/>
                </a:solidFill>
                <a:effectLst/>
                <a:latin typeface="Arial" panose="020B0604020202020204" pitchFamily="34" charset="0"/>
              </a:rPr>
              <a:t>2021</a:t>
            </a:r>
            <a:r>
              <a:rPr lang="zh-TW" altLang="en-US" sz="1200" b="0" i="0" u="none" strike="noStrike" dirty="0">
                <a:solidFill>
                  <a:srgbClr val="000000"/>
                </a:solidFill>
                <a:effectLst/>
                <a:latin typeface="Arial" panose="020B0604020202020204" pitchFamily="34" charset="0"/>
              </a:rPr>
              <a:t>年。另一方面，與</a:t>
            </a:r>
            <a:r>
              <a:rPr lang="en-US" altLang="zh-TW" sz="1200" b="0" i="0" u="none" strike="noStrike" dirty="0">
                <a:solidFill>
                  <a:srgbClr val="000000"/>
                </a:solidFill>
                <a:effectLst/>
                <a:latin typeface="Arial" panose="020B0604020202020204" pitchFamily="34" charset="0"/>
              </a:rPr>
              <a:t>2020</a:t>
            </a:r>
            <a:r>
              <a:rPr lang="zh-TW" altLang="en-US" sz="1200" b="0" i="0" u="none" strike="noStrike" dirty="0">
                <a:solidFill>
                  <a:srgbClr val="000000"/>
                </a:solidFill>
                <a:effectLst/>
                <a:latin typeface="Arial" panose="020B0604020202020204" pitchFamily="34" charset="0"/>
              </a:rPr>
              <a:t>年比較，</a:t>
            </a:r>
            <a:r>
              <a:rPr lang="en-US" altLang="zh-TW" sz="1200" b="0" i="0" u="none" strike="noStrike" dirty="0">
                <a:solidFill>
                  <a:srgbClr val="000000"/>
                </a:solidFill>
                <a:effectLst/>
                <a:latin typeface="Arial" panose="020B0604020202020204" pitchFamily="34" charset="0"/>
              </a:rPr>
              <a:t>25</a:t>
            </a:r>
            <a:r>
              <a:rPr lang="zh-TW" altLang="en-US" sz="1200" b="0" i="0" u="none" strike="noStrike" dirty="0">
                <a:solidFill>
                  <a:srgbClr val="000000"/>
                </a:solidFill>
                <a:effectLst/>
                <a:latin typeface="Arial" panose="020B0604020202020204" pitchFamily="34" charset="0"/>
              </a:rPr>
              <a:t>至</a:t>
            </a:r>
            <a:r>
              <a:rPr lang="en-US" altLang="zh-TW" sz="1200" b="0" i="0" u="none" strike="noStrike" dirty="0">
                <a:solidFill>
                  <a:srgbClr val="000000"/>
                </a:solidFill>
                <a:effectLst/>
                <a:latin typeface="Arial" panose="020B0604020202020204" pitchFamily="34" charset="0"/>
              </a:rPr>
              <a:t>44</a:t>
            </a:r>
            <a:r>
              <a:rPr lang="zh-TW" altLang="en-US" sz="1200" b="0" i="0" u="none" strike="noStrike" dirty="0">
                <a:solidFill>
                  <a:srgbClr val="000000"/>
                </a:solidFill>
                <a:effectLst/>
                <a:latin typeface="Arial" panose="020B0604020202020204" pitchFamily="34" charset="0"/>
              </a:rPr>
              <a:t>歲群組的槍枝相關傷害事件在</a:t>
            </a:r>
            <a:r>
              <a:rPr lang="en-US" altLang="zh-TW" sz="1200" b="0" i="0" u="none" strike="noStrike" dirty="0">
                <a:solidFill>
                  <a:srgbClr val="000000"/>
                </a:solidFill>
                <a:effectLst/>
                <a:latin typeface="Arial" panose="020B0604020202020204" pitchFamily="34" charset="0"/>
              </a:rPr>
              <a:t>2022</a:t>
            </a:r>
            <a:r>
              <a:rPr lang="zh-TW" altLang="en-US" sz="1200" b="0" i="0" u="none" strike="noStrike" dirty="0">
                <a:solidFill>
                  <a:srgbClr val="000000"/>
                </a:solidFill>
                <a:effectLst/>
                <a:latin typeface="Arial" panose="020B0604020202020204" pitchFamily="34" charset="0"/>
              </a:rPr>
              <a:t>年增加</a:t>
            </a:r>
            <a:r>
              <a:rPr lang="en-US" altLang="zh-TW" sz="1200" b="0" i="0" u="none" strike="noStrike" dirty="0">
                <a:solidFill>
                  <a:srgbClr val="000000"/>
                </a:solidFill>
                <a:effectLst/>
                <a:latin typeface="Arial" panose="020B0604020202020204" pitchFamily="34" charset="0"/>
              </a:rPr>
              <a:t>68%</a:t>
            </a:r>
            <a:r>
              <a:rPr lang="zh-TW" altLang="en-US" sz="1200" b="0" i="0" u="none" strike="noStrike" dirty="0">
                <a:solidFill>
                  <a:srgbClr val="000000"/>
                </a:solidFill>
                <a:effectLst/>
                <a:latin typeface="Arial" panose="020B0604020202020204" pitchFamily="34" charset="0"/>
              </a:rPr>
              <a:t>。</a:t>
            </a:r>
            <a:endParaRPr lang="zh-TW" altLang="en-US" b="0" dirty="0">
              <a:effectLst/>
            </a:endParaRPr>
          </a:p>
          <a:p>
            <a:endParaRPr lang="en-US" sz="1200" b="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98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r>
              <a:rPr lang="zh-TW" altLang="en-US" sz="1200" dirty="0">
                <a:latin typeface="MyriadPro-Light"/>
              </a:rPr>
              <a:t>按</a:t>
            </a:r>
            <a:r>
              <a:rPr lang="en-US" sz="1200" dirty="0">
                <a:latin typeface="MyriadPro-Light"/>
              </a:rPr>
              <a:t>APDE </a:t>
            </a:r>
            <a:r>
              <a:rPr lang="zh-TW" altLang="en-US" sz="1200" dirty="0">
                <a:latin typeface="MyriadPro-Light"/>
              </a:rPr>
              <a:t>數據抑壓指引和私隱要求，折線斷</a:t>
            </a:r>
            <a:r>
              <a:rPr lang="zh-CN" altLang="en-US" sz="1200" dirty="0">
                <a:latin typeface="MyriadPro-Light"/>
              </a:rPr>
              <a:t>開</a:t>
            </a:r>
            <a:r>
              <a:rPr lang="zh-TW" altLang="en-US" sz="1200" dirty="0">
                <a:latin typeface="MyriadPro-Light"/>
              </a:rPr>
              <a:t>部分顯示因數據量太少而不披露該等數據。 </a:t>
            </a:r>
            <a:endParaRPr lang="en-US" altLang="zh-TW" sz="1200" dirty="0">
              <a:latin typeface="MyriadPro-Light"/>
            </a:endParaRPr>
          </a:p>
          <a:p>
            <a:endParaRPr lang="en-US" sz="1200" dirty="0">
              <a:latin typeface="+mn-lt"/>
            </a:endParaRP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2017-2021</a:t>
            </a:r>
            <a:r>
              <a:rPr lang="zh-TW" altLang="en-US" sz="1800" b="0" i="0" u="none" strike="noStrike" dirty="0">
                <a:solidFill>
                  <a:srgbClr val="000000"/>
                </a:solidFill>
                <a:effectLst/>
                <a:latin typeface="Arial" panose="020B0604020202020204" pitchFamily="34" charset="0"/>
              </a:rPr>
              <a:t>年期間金</a:t>
            </a:r>
            <a:r>
              <a:rPr lang="zh-TW" altLang="en-US" sz="1800" dirty="0"/>
              <a:t>縣</a:t>
            </a:r>
            <a:r>
              <a:rPr lang="zh-TW" altLang="en-US" sz="1800" b="0" i="0" u="none" strike="noStrike" dirty="0">
                <a:solidFill>
                  <a:srgbClr val="000000"/>
                </a:solidFill>
                <a:effectLst/>
                <a:latin typeface="Arial" panose="020B0604020202020204" pitchFamily="34" charset="0"/>
              </a:rPr>
              <a:t>居民的平均數據顯示，每 </a:t>
            </a:r>
            <a:r>
              <a:rPr lang="en-US" altLang="zh-TW" sz="1800" b="0" i="0" u="none" strike="noStrike" dirty="0">
                <a:solidFill>
                  <a:srgbClr val="000000"/>
                </a:solidFill>
                <a:effectLst/>
                <a:latin typeface="Arial" panose="020B0604020202020204" pitchFamily="34" charset="0"/>
              </a:rPr>
              <a:t>10 </a:t>
            </a:r>
            <a:r>
              <a:rPr lang="zh-TW" altLang="en-US" sz="1800" b="0" i="0" u="none" strike="noStrike" dirty="0">
                <a:solidFill>
                  <a:srgbClr val="000000"/>
                </a:solidFill>
                <a:effectLst/>
                <a:latin typeface="Arial" panose="020B0604020202020204" pitchFamily="34" charset="0"/>
              </a:rPr>
              <a:t>萬活產有 </a:t>
            </a:r>
            <a:r>
              <a:rPr lang="en-US" altLang="zh-TW" sz="1800" b="0" i="0" u="none" strike="noStrike" dirty="0">
                <a:solidFill>
                  <a:srgbClr val="000000"/>
                </a:solidFill>
                <a:effectLst/>
                <a:latin typeface="Arial" panose="020B0604020202020204" pitchFamily="34" charset="0"/>
              </a:rPr>
              <a:t>19.1 </a:t>
            </a:r>
            <a:r>
              <a:rPr lang="zh-TW" altLang="en-US" sz="1800" b="0" i="0" u="none" strike="noStrike" dirty="0">
                <a:solidFill>
                  <a:srgbClr val="000000"/>
                </a:solidFill>
                <a:effectLst/>
                <a:latin typeface="Arial" panose="020B0604020202020204" pitchFamily="34" charset="0"/>
              </a:rPr>
              <a:t>分娩者死於與懷孕相關的原因，表示有 </a:t>
            </a:r>
            <a:r>
              <a:rPr lang="en-US" altLang="zh-TW" sz="1800" b="0" i="0" u="none" strike="noStrike" dirty="0">
                <a:solidFill>
                  <a:srgbClr val="000000"/>
                </a:solidFill>
                <a:effectLst/>
                <a:latin typeface="Arial" panose="020B0604020202020204" pitchFamily="34" charset="0"/>
              </a:rPr>
              <a:t>23 </a:t>
            </a:r>
            <a:r>
              <a:rPr lang="zh-TW" altLang="en-US" sz="1800" b="0" i="0" u="none" strike="noStrike" dirty="0">
                <a:solidFill>
                  <a:srgbClr val="000000"/>
                </a:solidFill>
                <a:effectLst/>
                <a:latin typeface="Arial" panose="020B0604020202020204" pitchFamily="34" charset="0"/>
              </a:rPr>
              <a:t>例死亡。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在同一時段內，華盛頓州有</a:t>
            </a:r>
            <a:r>
              <a:rPr lang="en-US" altLang="zh-TW" sz="1800" b="0" i="0" u="none" strike="noStrike" dirty="0">
                <a:solidFill>
                  <a:srgbClr val="000000"/>
                </a:solidFill>
                <a:effectLst/>
                <a:latin typeface="Arial" panose="020B0604020202020204" pitchFamily="34" charset="0"/>
              </a:rPr>
              <a:t>106</a:t>
            </a:r>
            <a:r>
              <a:rPr lang="zh-TW" altLang="en-US" sz="1800" b="0" i="0" u="none" strike="noStrike" dirty="0">
                <a:solidFill>
                  <a:srgbClr val="000000"/>
                </a:solidFill>
                <a:effectLst/>
                <a:latin typeface="Arial" panose="020B0604020202020204" pitchFamily="34" charset="0"/>
              </a:rPr>
              <a:t>例死亡。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與全國的平均比例比較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由</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年，孕產婦死亡比例每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spc="-10" dirty="0">
                <a:solidFill>
                  <a:srgbClr val="231F20"/>
                </a:solidFill>
                <a:effectLst/>
                <a:ea typeface="MingLiU" panose="02020509000000000000" pitchFamily="49" charset="-120"/>
                <a:cs typeface="Microsoft YaHei" panose="020B0503020204020204" pitchFamily="34" charset="-122"/>
              </a:rPr>
              <a:t>活產是 </a:t>
            </a:r>
            <a:r>
              <a:rPr lang="en-US" altLang="zh-TW" sz="1800" b="0" i="0" u="none" strike="noStrike" dirty="0">
                <a:solidFill>
                  <a:srgbClr val="000000"/>
                </a:solidFill>
                <a:effectLst/>
                <a:latin typeface="Arial" panose="020B0604020202020204" pitchFamily="34" charset="0"/>
              </a:rPr>
              <a:t>23.5)</a:t>
            </a:r>
            <a:r>
              <a:rPr lang="zh-TW" altLang="en-US" sz="1800" b="0" i="0" u="none" strike="noStrike" dirty="0">
                <a:solidFill>
                  <a:srgbClr val="000000"/>
                </a:solidFill>
                <a:effectLst/>
                <a:latin typeface="Arial" panose="020B0604020202020204" pitchFamily="34" charset="0"/>
              </a:rPr>
              <a:t>，金</a:t>
            </a:r>
            <a:r>
              <a:rPr lang="zh-TW" altLang="en-US" sz="1800" dirty="0"/>
              <a:t>縣</a:t>
            </a:r>
            <a:r>
              <a:rPr lang="zh-TW" altLang="en-US" sz="1800" b="0" i="0" u="none" strike="noStrike" dirty="0">
                <a:solidFill>
                  <a:srgbClr val="000000"/>
                </a:solidFill>
                <a:effectLst/>
                <a:latin typeface="Arial" panose="020B0604020202020204" pitchFamily="34" charset="0"/>
              </a:rPr>
              <a:t>在同一時段的孕產婦或分娩者死亡率較低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自</a:t>
            </a:r>
            <a:r>
              <a:rPr lang="en-US" altLang="zh-TW" sz="1800" b="0" i="0" u="none" strike="noStrike" dirty="0">
                <a:solidFill>
                  <a:srgbClr val="000000"/>
                </a:solidFill>
                <a:effectLst/>
                <a:latin typeface="Arial" panose="020B0604020202020204" pitchFamily="34" charset="0"/>
              </a:rPr>
              <a:t>2017</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年，比率是每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CN" altLang="en-US" sz="1800" dirty="0">
                <a:solidFill>
                  <a:srgbClr val="231F20"/>
                </a:solidFill>
                <a:effectLst/>
                <a:ea typeface="MingLiU" panose="02020509000000000000" pitchFamily="49" charset="-120"/>
                <a:cs typeface="Microsoft YaHei" panose="020B0503020204020204" pitchFamily="34" charset="-122"/>
              </a:rPr>
              <a:t>活產</a:t>
            </a:r>
            <a:r>
              <a:rPr lang="zh-TW" altLang="en-US" sz="1800" spc="-10" dirty="0">
                <a:solidFill>
                  <a:srgbClr val="231F20"/>
                </a:solidFill>
                <a:effectLst/>
                <a:ea typeface="MingLiU" panose="02020509000000000000" pitchFamily="49" charset="-120"/>
                <a:cs typeface="Microsoft YaHei" panose="020B0503020204020204" pitchFamily="34" charset="-122"/>
              </a:rPr>
              <a:t>為</a:t>
            </a:r>
            <a:r>
              <a:rPr lang="en-US" altLang="zh-TW" sz="1800" b="0" i="0" u="none" strike="noStrike" dirty="0">
                <a:solidFill>
                  <a:srgbClr val="000000"/>
                </a:solidFill>
                <a:effectLst/>
                <a:latin typeface="Arial" panose="020B0604020202020204" pitchFamily="34" charset="0"/>
              </a:rPr>
              <a:t>19.1)</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金</a:t>
            </a:r>
            <a:r>
              <a:rPr lang="zh-TW" altLang="en-US" sz="1800" dirty="0"/>
              <a:t>縣</a:t>
            </a:r>
            <a:r>
              <a:rPr lang="zh-TW" altLang="en-US" sz="1800" b="0" i="0" u="none" strike="noStrike" dirty="0">
                <a:solidFill>
                  <a:srgbClr val="000000"/>
                </a:solidFill>
                <a:effectLst/>
                <a:latin typeface="Arial" panose="020B0604020202020204" pitchFamily="34" charset="0"/>
              </a:rPr>
              <a:t>的分娩者死亡率在過去十年增加超過一倍，與</a:t>
            </a:r>
            <a:r>
              <a:rPr lang="en-US" altLang="zh-TW" sz="1800" b="0" i="0" u="none" strike="noStrike" dirty="0">
                <a:solidFill>
                  <a:srgbClr val="000000"/>
                </a:solidFill>
                <a:effectLst/>
                <a:latin typeface="Arial" panose="020B0604020202020204" pitchFamily="34" charset="0"/>
              </a:rPr>
              <a:t>2011</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2015</a:t>
            </a:r>
            <a:r>
              <a:rPr lang="zh-TW" altLang="en-US" sz="1800" b="0" i="0" u="none" strike="noStrike" dirty="0">
                <a:solidFill>
                  <a:srgbClr val="000000"/>
                </a:solidFill>
                <a:effectLst/>
                <a:latin typeface="Arial" panose="020B0604020202020204" pitchFamily="34" charset="0"/>
              </a:rPr>
              <a:t>年的每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CN" altLang="en-US" sz="1800" dirty="0">
                <a:solidFill>
                  <a:srgbClr val="231F20"/>
                </a:solidFill>
                <a:effectLst/>
                <a:ea typeface="MingLiU" panose="02020509000000000000" pitchFamily="49" charset="-120"/>
                <a:cs typeface="Microsoft YaHei" panose="020B0503020204020204" pitchFamily="34" charset="-122"/>
              </a:rPr>
              <a:t>活產</a:t>
            </a:r>
            <a:r>
              <a:rPr lang="zh-TW" altLang="en-US" sz="1800" dirty="0">
                <a:solidFill>
                  <a:srgbClr val="231F20"/>
                </a:solidFill>
                <a:effectLst/>
                <a:ea typeface="MingLiU" panose="02020509000000000000" pitchFamily="49" charset="-120"/>
                <a:cs typeface="Microsoft YaHei" panose="020B0503020204020204" pitchFamily="34" charset="-122"/>
              </a:rPr>
              <a:t>有</a:t>
            </a:r>
            <a:r>
              <a:rPr lang="en-US" altLang="zh-TW" sz="1800" b="0" i="0" u="none" strike="noStrike" dirty="0">
                <a:solidFill>
                  <a:srgbClr val="000000"/>
                </a:solidFill>
                <a:effectLst/>
                <a:latin typeface="Arial" panose="020B0604020202020204" pitchFamily="34" charset="0"/>
              </a:rPr>
              <a:t>8.8</a:t>
            </a:r>
            <a:r>
              <a:rPr lang="zh-CN" altLang="en-US" sz="1800" b="0" i="0" u="none" strike="noStrike" dirty="0">
                <a:solidFill>
                  <a:srgbClr val="000000"/>
                </a:solidFill>
                <a:effectLst/>
                <a:latin typeface="Arial" panose="020B0604020202020204" pitchFamily="34" charset="0"/>
              </a:rPr>
              <a:t>例</a:t>
            </a:r>
            <a:r>
              <a:rPr lang="zh-TW" altLang="en-US" sz="1800" b="0" i="0" u="none" strike="noStrike" dirty="0">
                <a:solidFill>
                  <a:srgbClr val="000000"/>
                </a:solidFill>
                <a:effectLst/>
                <a:latin typeface="Arial" panose="020B0604020202020204" pitchFamily="34" charset="0"/>
              </a:rPr>
              <a:t>死亡相比，</a:t>
            </a:r>
            <a:r>
              <a:rPr lang="zh-CN" altLang="en-US" sz="1800" b="0" i="0" u="none" strike="noStrike" dirty="0">
                <a:solidFill>
                  <a:srgbClr val="000000"/>
                </a:solidFill>
                <a:effectLst/>
                <a:latin typeface="Arial" panose="020B0604020202020204" pitchFamily="34" charset="0"/>
              </a:rPr>
              <a:t>在</a:t>
            </a:r>
            <a:r>
              <a:rPr lang="en-US" altLang="zh-TW" sz="1800" b="0" i="0" u="none" strike="noStrike" dirty="0">
                <a:solidFill>
                  <a:srgbClr val="000000"/>
                </a:solidFill>
                <a:effectLst/>
                <a:latin typeface="Arial" panose="020B0604020202020204" pitchFamily="34" charset="0"/>
              </a:rPr>
              <a:t>2017</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a:t>
            </a:r>
            <a:r>
              <a:rPr lang="zh-CN" sz="1800" dirty="0">
                <a:solidFill>
                  <a:srgbClr val="231F20"/>
                </a:solidFill>
                <a:effectLst/>
                <a:ea typeface="MingLiU" panose="02020509000000000000" pitchFamily="49" charset="-120"/>
                <a:cs typeface="Microsoft YaHei" panose="020B0503020204020204" pitchFamily="34" charset="-122"/>
              </a:rPr>
              <a:t>平均每</a:t>
            </a:r>
            <a:r>
              <a:rPr lang="en-US" sz="1800" dirty="0">
                <a:solidFill>
                  <a:srgbClr val="231F20"/>
                </a:solidFill>
                <a:effectLst/>
                <a:latin typeface="MingLiU" panose="02020509000000000000" pitchFamily="49" charset="-120"/>
                <a:cs typeface="Microsoft YaHei" panose="020B0503020204020204" pitchFamily="34" charset="-122"/>
              </a:rPr>
              <a:t> 10 </a:t>
            </a:r>
            <a:r>
              <a:rPr lang="zh-CN" sz="1800" dirty="0">
                <a:solidFill>
                  <a:srgbClr val="231F20"/>
                </a:solidFill>
                <a:effectLst/>
                <a:latin typeface="MingLiU" panose="02020509000000000000" pitchFamily="49" charset="-120"/>
                <a:cs typeface="Microsoft YaHei" panose="020B0503020204020204" pitchFamily="34" charset="-122"/>
              </a:rPr>
              <a:t>萬個</a:t>
            </a:r>
            <a:r>
              <a:rPr lang="zh-CN" altLang="en-US" sz="1800" dirty="0">
                <a:solidFill>
                  <a:srgbClr val="231F20"/>
                </a:solidFill>
                <a:effectLst/>
                <a:latin typeface="MingLiU" panose="02020509000000000000" pitchFamily="49" charset="-120"/>
                <a:cs typeface="Microsoft YaHei" panose="020B0503020204020204" pitchFamily="34" charset="-122"/>
              </a:rPr>
              <a:t>活產</a:t>
            </a:r>
            <a:r>
              <a:rPr lang="zh-CN" sz="1800" dirty="0">
                <a:solidFill>
                  <a:srgbClr val="231F20"/>
                </a:solidFill>
                <a:effectLst/>
                <a:latin typeface="MingLiU" panose="02020509000000000000" pitchFamily="49" charset="-120"/>
                <a:cs typeface="Microsoft YaHei" panose="020B0503020204020204" pitchFamily="34" charset="-122"/>
              </a:rPr>
              <a:t>有</a:t>
            </a:r>
            <a:r>
              <a:rPr lang="en-US" sz="1800" dirty="0">
                <a:solidFill>
                  <a:srgbClr val="231F20"/>
                </a:solidFill>
                <a:effectLst/>
                <a:latin typeface="MingLiU" panose="02020509000000000000" pitchFamily="49" charset="-120"/>
                <a:cs typeface="Microsoft YaHei" panose="020B0503020204020204" pitchFamily="34" charset="-122"/>
              </a:rPr>
              <a:t> 19.1 </a:t>
            </a:r>
            <a:r>
              <a:rPr lang="zh-CN" sz="1800" dirty="0">
                <a:solidFill>
                  <a:srgbClr val="231F20"/>
                </a:solidFill>
                <a:effectLst/>
                <a:latin typeface="MingLiU" panose="02020509000000000000" pitchFamily="49" charset="-120"/>
                <a:cs typeface="Microsoft YaHei" panose="020B0503020204020204" pitchFamily="34" charset="-122"/>
              </a:rPr>
              <a:t>名</a:t>
            </a:r>
            <a:r>
              <a:rPr lang="zh-TW" altLang="en-US" sz="1800" b="0" i="0" u="none" strike="noStrike" dirty="0">
                <a:solidFill>
                  <a:srgbClr val="000000"/>
                </a:solidFill>
                <a:effectLst/>
                <a:latin typeface="Arial" panose="020B0604020202020204" pitchFamily="34" charset="0"/>
              </a:rPr>
              <a:t>孕產婦</a:t>
            </a:r>
            <a:r>
              <a:rPr lang="en-US" altLang="zh-TW" sz="1800" b="0" i="0" u="none" strike="noStrike" dirty="0">
                <a:solidFill>
                  <a:srgbClr val="000000"/>
                </a:solidFill>
                <a:effectLst/>
                <a:latin typeface="Arial" panose="020B0604020202020204" pitchFamily="34" charset="0"/>
              </a:rPr>
              <a:t>/</a:t>
            </a:r>
            <a:r>
              <a:rPr lang="zh-TW" sz="1800" dirty="0">
                <a:solidFill>
                  <a:srgbClr val="FF0000"/>
                </a:solidFill>
                <a:effectLst/>
                <a:latin typeface="Calibri" panose="020F0502020204030204" pitchFamily="34" charset="0"/>
                <a:ea typeface="DFKai-SB" panose="03000509000000000000" pitchFamily="65" charset="-120"/>
                <a:cs typeface="Times New Roman" panose="02020603050405020304" pitchFamily="18" charset="0"/>
              </a:rPr>
              <a:t>分娩者</a:t>
            </a:r>
            <a:r>
              <a:rPr lang="zh-CN" sz="1800" dirty="0">
                <a:solidFill>
                  <a:srgbClr val="231F20"/>
                </a:solidFill>
                <a:effectLst/>
                <a:latin typeface="MingLiU" panose="02020509000000000000" pitchFamily="49" charset="-120"/>
                <a:cs typeface="Microsoft YaHei" panose="020B0503020204020204" pitchFamily="34" charset="-122"/>
              </a:rPr>
              <a:t>死亡</a:t>
            </a:r>
            <a:r>
              <a:rPr lang="zh-TW" altLang="en-US" sz="1800" dirty="0">
                <a:solidFill>
                  <a:srgbClr val="231F20"/>
                </a:solidFill>
                <a:effectLst/>
                <a:latin typeface="MingLiU" panose="02020509000000000000" pitchFamily="49" charset="-120"/>
                <a:cs typeface="Microsoft YaHei" panose="020B0503020204020204" pitchFamily="34" charset="-122"/>
              </a:rPr>
              <a:t>。</a:t>
            </a:r>
            <a:r>
              <a:rPr lang="zh-CN"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儘管這些差異在統計上並不顯著，但該模式反映了全國模式，並值得進一步監測。</a:t>
            </a:r>
            <a:endParaRPr lang="en-US" sz="1800" spc="0" dirty="0">
              <a:effectLst/>
              <a:latin typeface="Gill Sans MT" panose="020B0502020104020203" pitchFamily="34" charset="0"/>
              <a:ea typeface="Arial" panose="020B0604020202020204" pitchFamily="34" charset="0"/>
              <a:cs typeface="Gill Sans MT" panose="020B0502020104020203" pitchFamily="34" charset="0"/>
            </a:endParaRPr>
          </a:p>
          <a:p>
            <a:pPr rtl="0">
              <a:spcBef>
                <a:spcPts val="0"/>
              </a:spcBef>
              <a:spcAft>
                <a:spcPts val="0"/>
              </a:spcAft>
            </a:pPr>
            <a:r>
              <a:rPr lang="en-US" sz="1200" dirty="0">
                <a:latin typeface="+mn-lt"/>
              </a:rPr>
              <a:t> </a:t>
            </a:r>
          </a:p>
          <a:p>
            <a:pPr rtl="0">
              <a:spcBef>
                <a:spcPts val="0"/>
              </a:spcBef>
              <a:spcAft>
                <a:spcPts val="0"/>
              </a:spcAft>
            </a:pPr>
            <a:r>
              <a:rPr lang="zh-TW" altLang="en-US" sz="1200" b="1" i="0" u="none" strike="noStrike" dirty="0">
                <a:solidFill>
                  <a:srgbClr val="000000"/>
                </a:solidFill>
                <a:effectLst/>
                <a:latin typeface="Arial" panose="020B0604020202020204" pitchFamily="34" charset="0"/>
              </a:rPr>
              <a:t>潛在原因 </a:t>
            </a:r>
            <a:endParaRPr lang="zh-TW" altLang="en-US" b="1"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從來自華盛頓州 </a:t>
            </a:r>
            <a:r>
              <a:rPr lang="en-US" altLang="zh-TW" sz="1200" b="0" i="0" u="none" strike="noStrike" dirty="0">
                <a:solidFill>
                  <a:srgbClr val="000000"/>
                </a:solidFill>
                <a:effectLst/>
                <a:latin typeface="Arial" panose="020B0604020202020204" pitchFamily="34" charset="0"/>
              </a:rPr>
              <a:t>(2014- 2020) </a:t>
            </a:r>
            <a:r>
              <a:rPr lang="zh-TW" altLang="en-US" sz="1200" b="0" i="0" u="none" strike="noStrike" dirty="0">
                <a:solidFill>
                  <a:srgbClr val="000000"/>
                </a:solidFill>
                <a:effectLst/>
                <a:latin typeface="Arial" panose="020B0604020202020204" pitchFamily="34" charset="0"/>
              </a:rPr>
              <a:t>的相關數據，可以看見最常見與懷孕相關死亡的潛在原因，包括行為健康狀況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即是：精神健康狀況和物質使用，不包括物質用量過量事件</a:t>
            </a:r>
            <a:r>
              <a:rPr lang="en-US" altLang="zh-TW" sz="1200" b="0" i="0" u="none" strike="noStrike" dirty="0">
                <a:solidFill>
                  <a:srgbClr val="000000"/>
                </a:solidFill>
                <a:effectLst/>
                <a:latin typeface="Arial" panose="020B0604020202020204" pitchFamily="34" charset="0"/>
              </a:rPr>
              <a:t>)</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200" b="0" i="0" u="none" strike="noStrike" dirty="0">
                <a:solidFill>
                  <a:srgbClr val="000000"/>
                </a:solidFill>
                <a:effectLst/>
                <a:latin typeface="Arial" panose="020B0604020202020204" pitchFamily="34" charset="0"/>
              </a:rPr>
              <a:t>出血和感染</a:t>
            </a:r>
            <a:r>
              <a:rPr lang="zh-TW" altLang="en-US" sz="1800" b="0" i="0" u="none" strike="noStrike" dirty="0">
                <a:solidFill>
                  <a:srgbClr val="231F20"/>
                </a:solidFill>
                <a:effectLst/>
                <a:latin typeface="Arial" panose="020B0604020202020204" pitchFamily="34" charset="0"/>
                <a:ea typeface="MingLiU" panose="02020509000000000000" pitchFamily="49" charset="-120"/>
              </a:rPr>
              <a:t>，</a:t>
            </a:r>
            <a:r>
              <a:rPr lang="zh-TW" altLang="en-US" sz="1200" b="0" i="0" u="none" strike="noStrike" dirty="0">
                <a:solidFill>
                  <a:srgbClr val="000000"/>
                </a:solidFill>
                <a:effectLst/>
                <a:latin typeface="Arial" panose="020B0604020202020204" pitchFamily="34" charset="0"/>
              </a:rPr>
              <a:t>這與全國的數據相約。</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雖然本地數據不能以種族</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族裔解釋，我們知道全國的數據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 就是黑人分娩者死亡率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每</a:t>
            </a:r>
            <a:r>
              <a:rPr lang="en-US" sz="1200" dirty="0">
                <a:solidFill>
                  <a:srgbClr val="231F20"/>
                </a:solidFill>
                <a:effectLst/>
                <a:latin typeface="MingLiU" panose="02020509000000000000" pitchFamily="49" charset="-120"/>
                <a:cs typeface="Microsoft YaHei" panose="020B0503020204020204" pitchFamily="34" charset="-122"/>
              </a:rPr>
              <a:t>10 </a:t>
            </a:r>
            <a:r>
              <a:rPr lang="zh-CN" sz="1200" dirty="0">
                <a:solidFill>
                  <a:srgbClr val="231F20"/>
                </a:solidFill>
                <a:effectLst/>
                <a:latin typeface="MingLiU" panose="02020509000000000000" pitchFamily="49" charset="-120"/>
                <a:cs typeface="Microsoft YaHei" panose="020B0503020204020204" pitchFamily="34" charset="-122"/>
              </a:rPr>
              <a:t>萬個</a:t>
            </a:r>
            <a:r>
              <a:rPr lang="zh-CN" altLang="en-US" sz="1200" dirty="0">
                <a:solidFill>
                  <a:srgbClr val="231F20"/>
                </a:solidFill>
                <a:effectLst/>
                <a:latin typeface="MingLiU" panose="02020509000000000000" pitchFamily="49" charset="-120"/>
                <a:cs typeface="Microsoft YaHei" panose="020B0503020204020204" pitchFamily="34" charset="-122"/>
              </a:rPr>
              <a:t>活產</a:t>
            </a:r>
            <a:r>
              <a:rPr lang="zh-TW" altLang="en-US" sz="1200" dirty="0">
                <a:solidFill>
                  <a:srgbClr val="231F20"/>
                </a:solidFill>
                <a:effectLst/>
                <a:latin typeface="MingLiU" panose="02020509000000000000" pitchFamily="49" charset="-120"/>
                <a:cs typeface="Microsoft YaHei" panose="020B0503020204020204" pitchFamily="34" charset="-122"/>
              </a:rPr>
              <a:t>有</a:t>
            </a:r>
            <a:r>
              <a:rPr lang="en-US" altLang="zh-TW" sz="1200" b="0" i="0" u="none" strike="noStrike" dirty="0">
                <a:solidFill>
                  <a:srgbClr val="000000"/>
                </a:solidFill>
                <a:effectLst/>
                <a:latin typeface="Arial" panose="020B0604020202020204" pitchFamily="34" charset="0"/>
              </a:rPr>
              <a:t>69.9</a:t>
            </a:r>
            <a:r>
              <a:rPr lang="zh-CN" altLang="en-US" sz="1200" b="0" i="0" u="none" strike="noStrike" dirty="0">
                <a:solidFill>
                  <a:srgbClr val="000000"/>
                </a:solidFill>
                <a:effectLst/>
                <a:latin typeface="Arial" panose="020B0604020202020204" pitchFamily="34" charset="0"/>
              </a:rPr>
              <a:t>例</a:t>
            </a:r>
            <a:r>
              <a:rPr lang="zh-TW" altLang="en-US" sz="1200" b="0" i="0" u="none" strike="noStrike" dirty="0">
                <a:solidFill>
                  <a:srgbClr val="000000"/>
                </a:solidFill>
                <a:effectLst/>
                <a:latin typeface="Arial" panose="020B0604020202020204" pitchFamily="34" charset="0"/>
              </a:rPr>
              <a:t>死亡</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，較白人分娩者比率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每</a:t>
            </a:r>
            <a:r>
              <a:rPr lang="en-US" sz="1200" dirty="0">
                <a:solidFill>
                  <a:srgbClr val="231F20"/>
                </a:solidFill>
                <a:effectLst/>
                <a:latin typeface="MingLiU" panose="02020509000000000000" pitchFamily="49" charset="-120"/>
                <a:cs typeface="Microsoft YaHei" panose="020B0503020204020204" pitchFamily="34" charset="-122"/>
              </a:rPr>
              <a:t>10 </a:t>
            </a:r>
            <a:r>
              <a:rPr lang="zh-CN" sz="1200" dirty="0">
                <a:solidFill>
                  <a:srgbClr val="231F20"/>
                </a:solidFill>
                <a:effectLst/>
                <a:latin typeface="MingLiU" panose="02020509000000000000" pitchFamily="49" charset="-120"/>
                <a:cs typeface="Microsoft YaHei" panose="020B0503020204020204" pitchFamily="34" charset="-122"/>
              </a:rPr>
              <a:t>萬個</a:t>
            </a:r>
            <a:r>
              <a:rPr lang="zh-CN" altLang="en-US" sz="1200" dirty="0">
                <a:solidFill>
                  <a:srgbClr val="231F20"/>
                </a:solidFill>
                <a:effectLst/>
                <a:latin typeface="MingLiU" panose="02020509000000000000" pitchFamily="49" charset="-120"/>
                <a:cs typeface="Microsoft YaHei" panose="020B0503020204020204" pitchFamily="34" charset="-122"/>
              </a:rPr>
              <a:t>活產</a:t>
            </a:r>
            <a:r>
              <a:rPr lang="zh-TW" altLang="en-US" sz="1200" dirty="0">
                <a:solidFill>
                  <a:srgbClr val="231F20"/>
                </a:solidFill>
                <a:effectLst/>
                <a:latin typeface="MingLiU" panose="02020509000000000000" pitchFamily="49" charset="-120"/>
                <a:cs typeface="Microsoft YaHei" panose="020B0503020204020204" pitchFamily="34" charset="-122"/>
              </a:rPr>
              <a:t>有</a:t>
            </a:r>
            <a:r>
              <a:rPr lang="en-US" altLang="zh-TW" sz="1200" b="0" i="0" u="none" strike="noStrike" dirty="0">
                <a:solidFill>
                  <a:srgbClr val="000000"/>
                </a:solidFill>
                <a:effectLst/>
                <a:latin typeface="Arial" panose="020B0604020202020204" pitchFamily="34" charset="0"/>
              </a:rPr>
              <a:t>26.6</a:t>
            </a:r>
            <a:r>
              <a:rPr lang="zh-CN" altLang="en-US" sz="1200" b="0" i="0" u="none" strike="noStrike" dirty="0">
                <a:solidFill>
                  <a:srgbClr val="000000"/>
                </a:solidFill>
                <a:effectLst/>
                <a:latin typeface="Arial" panose="020B0604020202020204" pitchFamily="34" charset="0"/>
              </a:rPr>
              <a:t>例</a:t>
            </a:r>
            <a:r>
              <a:rPr lang="zh-TW" altLang="en-US" sz="1200" b="0" i="0" u="none" strike="noStrike" dirty="0">
                <a:solidFill>
                  <a:srgbClr val="000000"/>
                </a:solidFill>
                <a:effectLst/>
                <a:latin typeface="Arial" panose="020B0604020202020204" pitchFamily="34" charset="0"/>
              </a:rPr>
              <a:t>死亡</a:t>
            </a:r>
            <a:r>
              <a:rPr lang="en-US" altLang="zh-TW" sz="1200" b="0" i="0" u="none" strike="noStrike" dirty="0">
                <a:solidFill>
                  <a:srgbClr val="000000"/>
                </a:solidFill>
                <a:effectLst/>
                <a:latin typeface="Arial" panose="020B0604020202020204" pitchFamily="34" charset="0"/>
              </a:rPr>
              <a:t>) </a:t>
            </a:r>
            <a:r>
              <a:rPr lang="zh-TW" altLang="en-US" sz="1200" b="0" i="0" u="none" strike="noStrike" dirty="0">
                <a:solidFill>
                  <a:srgbClr val="000000"/>
                </a:solidFill>
                <a:effectLst/>
                <a:latin typeface="Arial" panose="020B0604020202020204" pitchFamily="34" charset="0"/>
              </a:rPr>
              <a:t>高</a:t>
            </a:r>
            <a:r>
              <a:rPr lang="en-US" altLang="zh-TW" sz="1200" b="0" i="0" u="none" strike="noStrike" dirty="0">
                <a:solidFill>
                  <a:srgbClr val="000000"/>
                </a:solidFill>
                <a:effectLst/>
                <a:latin typeface="Arial" panose="020B0604020202020204" pitchFamily="34" charset="0"/>
              </a:rPr>
              <a:t>2.6</a:t>
            </a:r>
            <a:r>
              <a:rPr lang="zh-TW" altLang="en-US" sz="1200" b="0" i="0" u="none" strike="noStrike" dirty="0">
                <a:solidFill>
                  <a:srgbClr val="000000"/>
                </a:solidFill>
                <a:effectLst/>
                <a:latin typeface="Arial" panose="020B0604020202020204" pitchFamily="34" charset="0"/>
              </a:rPr>
              <a:t>倍。 </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全國數據亦顯示出超過一半 </a:t>
            </a:r>
            <a:r>
              <a:rPr lang="en-US" altLang="zh-TW" sz="1200" b="0" i="0" u="none" strike="noStrike" dirty="0">
                <a:solidFill>
                  <a:srgbClr val="000000"/>
                </a:solidFill>
                <a:effectLst/>
                <a:latin typeface="Arial" panose="020B0604020202020204" pitchFamily="34" charset="0"/>
              </a:rPr>
              <a:t>(52%) </a:t>
            </a:r>
            <a:r>
              <a:rPr lang="zh-TW" altLang="en-US" sz="1200" b="0" i="0" u="none" strike="noStrike" dirty="0">
                <a:solidFill>
                  <a:srgbClr val="000000"/>
                </a:solidFill>
                <a:effectLst/>
                <a:latin typeface="Arial" panose="020B0604020202020204" pitchFamily="34" charset="0"/>
              </a:rPr>
              <a:t>的懷孕相關死亡，是出現在分娩後，強調包括生命歷程視野的臨床和政策</a:t>
            </a:r>
            <a:r>
              <a:rPr lang="zh-TW" sz="1800" dirty="0">
                <a:effectLst/>
                <a:latin typeface="Calibri" panose="020F0502020204030204" pitchFamily="34" charset="0"/>
                <a:ea typeface="DFKai-SB" panose="03000509000000000000" pitchFamily="65" charset="-120"/>
                <a:cs typeface="Times New Roman" panose="02020603050405020304" pitchFamily="18" charset="0"/>
              </a:rPr>
              <a:t>干</a:t>
            </a:r>
            <a:r>
              <a:rPr lang="zh-TW" altLang="en-US" sz="1200" b="0" i="0" u="none" strike="noStrike" dirty="0">
                <a:solidFill>
                  <a:srgbClr val="000000"/>
                </a:solidFill>
                <a:effectLst/>
                <a:latin typeface="Arial" panose="020B0604020202020204" pitchFamily="34" charset="0"/>
              </a:rPr>
              <a:t>預之需要，為分娩者在產前</a:t>
            </a:r>
            <a:r>
              <a:rPr lang="zh-TW" sz="1200" dirty="0">
                <a:solidFill>
                  <a:srgbClr val="231F20"/>
                </a:solidFill>
                <a:effectLst/>
                <a:ea typeface="MingLiU" panose="02020509000000000000" pitchFamily="49" charset="-120"/>
                <a:cs typeface="Microsoft YaHei" panose="020B0503020204020204" pitchFamily="34" charset="-122"/>
              </a:rPr>
              <a:t>、</a:t>
            </a:r>
            <a:r>
              <a:rPr lang="zh-TW" altLang="en-US" sz="1200" b="0" i="0" u="none" strike="noStrike" dirty="0">
                <a:solidFill>
                  <a:srgbClr val="000000"/>
                </a:solidFill>
                <a:effectLst/>
                <a:latin typeface="Arial" panose="020B0604020202020204" pitchFamily="34" charset="0"/>
              </a:rPr>
              <a:t>懷孕期間和產後提供支援。</a:t>
            </a:r>
            <a:endParaRPr lang="zh-TW" altLang="en-US" b="0" dirty="0">
              <a:effectLs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14</a:t>
            </a:fld>
            <a:endParaRPr lang="en-US"/>
          </a:p>
        </p:txBody>
      </p:sp>
    </p:spTree>
    <p:extLst>
      <p:ext uri="{BB962C8B-B14F-4D97-AF65-F5344CB8AC3E}">
        <p14:creationId xmlns:p14="http://schemas.microsoft.com/office/powerpoint/2010/main" val="351031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0" u="none" strike="noStrike" dirty="0">
                <a:solidFill>
                  <a:srgbClr val="000000"/>
                </a:solidFill>
                <a:effectLst/>
                <a:latin typeface="Arial" panose="020B0604020202020204" pitchFamily="34" charset="0"/>
              </a:rPr>
              <a:t>用藥過量或其他藥物相關引致死亡的原因 </a:t>
            </a:r>
            <a:endParaRPr lang="zh-TW" altLang="en-US" b="0" dirty="0">
              <a:effectLst/>
            </a:endParaRPr>
          </a:p>
          <a:p>
            <a:pPr rtl="0">
              <a:spcBef>
                <a:spcPts val="0"/>
              </a:spcBef>
              <a:spcAft>
                <a:spcPts val="0"/>
              </a:spcAft>
            </a:pPr>
            <a:br>
              <a:rPr lang="zh-TW" altLang="en-US" b="0" dirty="0">
                <a:effectLst/>
              </a:rPr>
            </a:br>
            <a:r>
              <a:rPr lang="zh-TW" altLang="en-US" sz="1800" b="0" i="0" u="none" strike="noStrike" dirty="0">
                <a:solidFill>
                  <a:srgbClr val="000000"/>
                </a:solidFill>
                <a:effectLst/>
                <a:latin typeface="Arial" panose="020B0604020202020204" pitchFamily="34" charset="0"/>
              </a:rPr>
              <a:t>藥物引致死亡包括用藥過量，但不僅限於此。也包括根據 </a:t>
            </a:r>
            <a:r>
              <a:rPr lang="en-US" altLang="zh-TW" sz="1800" b="0" i="0" u="none" strike="noStrike" dirty="0">
                <a:solidFill>
                  <a:srgbClr val="000000"/>
                </a:solidFill>
                <a:effectLst/>
                <a:latin typeface="Arial" panose="020B0604020202020204" pitchFamily="34" charset="0"/>
              </a:rPr>
              <a:t>ICD-10 </a:t>
            </a:r>
            <a:r>
              <a:rPr lang="zh-TW" altLang="en-US" sz="1800" b="0" i="0" u="none" strike="noStrike" dirty="0">
                <a:solidFill>
                  <a:srgbClr val="000000"/>
                </a:solidFill>
                <a:effectLst/>
                <a:latin typeface="Arial" panose="020B0604020202020204" pitchFamily="34" charset="0"/>
              </a:rPr>
              <a:t>診斷代碼顯示出引致死亡的潛在原因，即是藥物中毒</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用藥過量和其他使用合法或非法藥物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不包括酒精</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 所引致的醫療狀況。</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en-US" altLang="zh-TW" sz="1800" b="0" i="0" u="none" strike="noStrike" dirty="0">
                <a:solidFill>
                  <a:srgbClr val="000000"/>
                </a:solidFill>
                <a:effectLst/>
                <a:latin typeface="Arial" panose="020B0604020202020204" pitchFamily="34" charset="0"/>
              </a:rPr>
              <a:t>2017</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年的平均數據顯示， 金</a:t>
            </a:r>
            <a:r>
              <a:rPr lang="zh-TW" altLang="en-US" sz="1800" dirty="0"/>
              <a:t>縣</a:t>
            </a:r>
            <a:r>
              <a:rPr lang="zh-TW" altLang="en-US" sz="1800" b="0" i="0" u="none" strike="noStrike" dirty="0">
                <a:solidFill>
                  <a:srgbClr val="000000"/>
                </a:solidFill>
                <a:effectLst/>
                <a:latin typeface="Arial" panose="020B0604020202020204" pitchFamily="34" charset="0"/>
              </a:rPr>
              <a:t>居民因藥物引致死亡的比率</a:t>
            </a:r>
            <a:r>
              <a:rPr lang="zh-TW" sz="1800" spc="-10" dirty="0">
                <a:solidFill>
                  <a:srgbClr val="231F20"/>
                </a:solidFill>
                <a:effectLst/>
                <a:ea typeface="MingLiU" panose="02020509000000000000" pitchFamily="49" charset="-120"/>
                <a:cs typeface="Microsoft YaHei" panose="020B0503020204020204" pitchFamily="34" charset="-122"/>
              </a:rPr>
              <a:t>每</a:t>
            </a:r>
            <a:r>
              <a:rPr lang="en-US" sz="1800" spc="-10" dirty="0">
                <a:solidFill>
                  <a:srgbClr val="231F20"/>
                </a:solidFill>
                <a:effectLst/>
                <a:latin typeface="MingLiU" panose="02020509000000000000" pitchFamily="49" charset="-120"/>
                <a:cs typeface="Gill Sans MT" panose="020B0502020104020203" pitchFamily="34" charset="0"/>
              </a:rPr>
              <a:t> 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spc="-10" dirty="0">
                <a:solidFill>
                  <a:srgbClr val="231F20"/>
                </a:solidFill>
                <a:effectLst/>
                <a:ea typeface="MingLiU" panose="02020509000000000000" pitchFamily="49" charset="-120"/>
                <a:cs typeface="Microsoft YaHei" panose="020B0503020204020204" pitchFamily="34" charset="-122"/>
              </a:rPr>
              <a:t>是 </a:t>
            </a:r>
            <a:r>
              <a:rPr lang="en-US" altLang="zh-TW" sz="1800" b="0" i="0" u="none" strike="noStrike" dirty="0">
                <a:solidFill>
                  <a:srgbClr val="000000"/>
                </a:solidFill>
                <a:effectLst/>
                <a:latin typeface="Arial" panose="020B0604020202020204" pitchFamily="34" charset="0"/>
              </a:rPr>
              <a:t>19.4</a:t>
            </a:r>
            <a:r>
              <a:rPr lang="zh-TW" altLang="en-US"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與近三年的滾動平均比率比較，金</a:t>
            </a:r>
            <a:r>
              <a:rPr lang="zh-TW" altLang="en-US" sz="1800" dirty="0"/>
              <a:t>縣</a:t>
            </a:r>
            <a:r>
              <a:rPr lang="zh-TW" altLang="en-US" sz="1800" b="0" i="0" u="none" strike="noStrike" dirty="0">
                <a:solidFill>
                  <a:srgbClr val="000000"/>
                </a:solidFill>
                <a:effectLst/>
                <a:latin typeface="Arial" panose="020B0604020202020204" pitchFamily="34" charset="0"/>
              </a:rPr>
              <a:t>居民因藥物引致死亡的比率，由每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的 </a:t>
            </a:r>
            <a:r>
              <a:rPr lang="en-US" altLang="zh-TW" sz="1800" b="0" i="0" u="none" strike="noStrike" dirty="0">
                <a:solidFill>
                  <a:srgbClr val="000000"/>
                </a:solidFill>
                <a:effectLst/>
                <a:latin typeface="Arial" panose="020B0604020202020204" pitchFamily="34" charset="0"/>
              </a:rPr>
              <a:t>14.8 (2016-2018)</a:t>
            </a:r>
            <a:r>
              <a:rPr lang="zh-TW" altLang="en-US" sz="1800" b="0" i="0" u="none" strike="noStrike" dirty="0">
                <a:solidFill>
                  <a:srgbClr val="000000"/>
                </a:solidFill>
                <a:effectLst/>
                <a:latin typeface="Arial" panose="020B0604020202020204" pitchFamily="34" charset="0"/>
              </a:rPr>
              <a:t>，增加至每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的 </a:t>
            </a:r>
            <a:r>
              <a:rPr lang="en-US" altLang="zh-TW" sz="1800" b="0" i="0" u="none" strike="noStrike" dirty="0">
                <a:solidFill>
                  <a:srgbClr val="000000"/>
                </a:solidFill>
                <a:effectLst/>
                <a:latin typeface="Arial" panose="020B0604020202020204" pitchFamily="34" charset="0"/>
              </a:rPr>
              <a:t>22.0 (2019-2021)</a:t>
            </a:r>
            <a:r>
              <a:rPr lang="zh-TW" altLang="en-US" sz="1800" b="0" i="0" u="none" strike="noStrike" dirty="0">
                <a:solidFill>
                  <a:srgbClr val="000000"/>
                </a:solidFill>
                <a:effectLst/>
                <a:latin typeface="Arial" panose="020B0604020202020204" pitchFamily="34" charset="0"/>
              </a:rPr>
              <a:t>。在此期間。黑人</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白人</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西雅圖</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南部</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北部居民和生活在非常高</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高度和中度貧窮地區的居民之藥物引致死亡比率顯著上升。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en-US" altLang="zh-TW"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特別是因用藥過量引致的死亡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來自金</a:t>
            </a:r>
            <a:r>
              <a:rPr lang="zh-TW" altLang="en-US" sz="1800" dirty="0"/>
              <a:t>縣</a:t>
            </a:r>
            <a:r>
              <a:rPr lang="zh-TW" altLang="en-US" sz="1800" b="0" i="0" u="none" strike="noStrike" dirty="0">
                <a:solidFill>
                  <a:srgbClr val="000000"/>
                </a:solidFill>
                <a:effectLst/>
                <a:latin typeface="Arial" panose="020B0604020202020204" pitchFamily="34" charset="0"/>
              </a:rPr>
              <a:t>法醫辦公室的數據，包括用藥過量死亡， 以關鍵字搜尋各個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死亡原因</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欄目而得出的定義顯示為急性藥物中毒。</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a:t>金縣由 </a:t>
            </a:r>
            <a:r>
              <a:rPr lang="en-US" altLang="zh-TW" sz="1800" dirty="0"/>
              <a:t>2020</a:t>
            </a:r>
            <a:r>
              <a:rPr lang="zh-TW" altLang="en-US" sz="1800" dirty="0"/>
              <a:t>至</a:t>
            </a:r>
            <a:r>
              <a:rPr lang="en-US" altLang="zh-TW" sz="1800" dirty="0"/>
              <a:t>2022</a:t>
            </a:r>
            <a:r>
              <a:rPr lang="zh-TW" altLang="en-US" sz="1800" dirty="0"/>
              <a:t>年 期間的用</a:t>
            </a:r>
            <a:r>
              <a:rPr lang="zh-TW" altLang="en-US" sz="1800" b="0" i="0" u="none" strike="noStrike" dirty="0">
                <a:solidFill>
                  <a:srgbClr val="000000"/>
                </a:solidFill>
                <a:effectLst/>
                <a:latin typeface="Arial" panose="020B0604020202020204" pitchFamily="34" charset="0"/>
              </a:rPr>
              <a:t>藥</a:t>
            </a:r>
            <a:r>
              <a:rPr lang="zh-TW" altLang="en-US" sz="1800" dirty="0"/>
              <a:t>過量死亡數字大約增加</a:t>
            </a:r>
            <a:r>
              <a:rPr lang="zh-CN" altLang="en-US" sz="1800" dirty="0"/>
              <a:t>一</a:t>
            </a:r>
            <a:r>
              <a:rPr lang="zh-TW" altLang="en-US" sz="1800" dirty="0"/>
              <a:t>倍。用藥過量死亡數字急速上升，反映出本地芬太尼供應出現突發性普及。</a:t>
            </a:r>
            <a:r>
              <a:rPr lang="en-US" altLang="zh-TW" sz="1800" dirty="0"/>
              <a:t>2022</a:t>
            </a:r>
            <a:r>
              <a:rPr lang="zh-TW" altLang="en-US" sz="1800" dirty="0"/>
              <a:t>年，用</a:t>
            </a:r>
            <a:r>
              <a:rPr lang="zh-TW" altLang="en-US" sz="1800" b="0" i="0" u="none" strike="noStrike" dirty="0">
                <a:solidFill>
                  <a:srgbClr val="000000"/>
                </a:solidFill>
                <a:effectLst/>
                <a:latin typeface="Arial" panose="020B0604020202020204" pitchFamily="34" charset="0"/>
              </a:rPr>
              <a:t>藥</a:t>
            </a:r>
            <a:r>
              <a:rPr lang="zh-TW" altLang="en-US" sz="1800" dirty="0"/>
              <a:t>過量</a:t>
            </a:r>
            <a:r>
              <a:rPr lang="zh-TW" altLang="en-US" sz="1800" b="0" i="0" u="none" strike="noStrike" dirty="0">
                <a:solidFill>
                  <a:srgbClr val="000000"/>
                </a:solidFill>
                <a:effectLst/>
                <a:latin typeface="Arial" panose="020B0604020202020204" pitchFamily="34" charset="0"/>
              </a:rPr>
              <a:t>死亡個案中有超過</a:t>
            </a:r>
            <a:r>
              <a:rPr lang="en-US" altLang="zh-TW" sz="1800" b="0" i="0" u="none" strike="noStrike" dirty="0">
                <a:solidFill>
                  <a:srgbClr val="000000"/>
                </a:solidFill>
                <a:effectLst/>
                <a:latin typeface="Arial" panose="020B0604020202020204" pitchFamily="34" charset="0"/>
              </a:rPr>
              <a:t>70%</a:t>
            </a:r>
            <a:r>
              <a:rPr lang="zh-TW" altLang="en-US" sz="1800" b="0" i="0" u="none" strike="noStrike" dirty="0">
                <a:solidFill>
                  <a:srgbClr val="000000"/>
                </a:solidFill>
                <a:effectLst/>
                <a:latin typeface="Arial" panose="020B0604020202020204" pitchFamily="34" charset="0"/>
              </a:rPr>
              <a:t>與芬太尼相關。在</a:t>
            </a:r>
            <a:r>
              <a:rPr lang="en-US" altLang="zh-TW" sz="1800" b="0" i="0" u="none" strike="noStrike" dirty="0">
                <a:solidFill>
                  <a:srgbClr val="000000"/>
                </a:solidFill>
                <a:effectLst/>
                <a:latin typeface="Arial" panose="020B0604020202020204" pitchFamily="34" charset="0"/>
              </a:rPr>
              <a:t>2020</a:t>
            </a:r>
            <a:r>
              <a:rPr lang="zh-TW" altLang="en-US" sz="1800" b="0" i="0" u="none" strike="noStrike" dirty="0">
                <a:solidFill>
                  <a:srgbClr val="000000"/>
                </a:solidFill>
                <a:effectLst/>
                <a:latin typeface="Arial" panose="020B0604020202020204" pitchFamily="34" charset="0"/>
              </a:rPr>
              <a:t>年發生的用藥過量死亡，超過一半是與鴉片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a:t>
            </a:r>
            <a:r>
              <a:rPr lang="zh-TW" sz="1800" dirty="0">
                <a:effectLst/>
                <a:ea typeface="PMingLiU" panose="02020500000000000000" pitchFamily="18" charset="-120"/>
                <a:cs typeface="Microsoft JhengHei" panose="020B0604030504040204" pitchFamily="34" charset="-120"/>
              </a:rPr>
              <a:t>芬太尼、海洛英</a:t>
            </a:r>
            <a:r>
              <a:rPr lang="zh-TW" altLang="en-US" sz="1800" b="0" i="0" u="none" strike="noStrike" dirty="0">
                <a:solidFill>
                  <a:srgbClr val="000000"/>
                </a:solidFill>
                <a:effectLst/>
                <a:latin typeface="Arial" panose="020B0604020202020204" pitchFamily="34" charset="0"/>
              </a:rPr>
              <a:t>和</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或</a:t>
            </a:r>
            <a:r>
              <a:rPr lang="zh-TW" sz="1800" dirty="0">
                <a:effectLst/>
                <a:ea typeface="PMingLiU" panose="02020500000000000000" pitchFamily="18" charset="-120"/>
                <a:cs typeface="Microsoft JhengHei" panose="020B0604030504040204" pitchFamily="34" charset="-120"/>
              </a:rPr>
              <a:t>處方鴉片類藥物</a:t>
            </a:r>
            <a:r>
              <a:rPr lang="en-US" altLang="zh-TW" sz="1800" dirty="0">
                <a:effectLst/>
                <a:ea typeface="PMingLiU" panose="02020500000000000000" pitchFamily="18" charset="-120"/>
                <a:cs typeface="Microsoft JhengHei" panose="020B0604030504040204" pitchFamily="34" charset="-120"/>
              </a:rPr>
              <a:t>) </a:t>
            </a:r>
            <a:r>
              <a:rPr lang="zh-TW" altLang="en-US" sz="1800" b="0" i="0" u="none" strike="noStrike" dirty="0">
                <a:solidFill>
                  <a:srgbClr val="000000"/>
                </a:solidFill>
                <a:effectLst/>
                <a:latin typeface="Arial" panose="020B0604020202020204" pitchFamily="34" charset="0"/>
              </a:rPr>
              <a:t>和興奮劑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a:t>
            </a:r>
            <a:r>
              <a:rPr lang="zh-TW" sz="1800" dirty="0">
                <a:effectLst/>
                <a:ea typeface="PMingLiU" panose="02020500000000000000" pitchFamily="18" charset="-120"/>
                <a:cs typeface="Microsoft JhengHei" panose="020B0604030504040204" pitchFamily="34" charset="-120"/>
              </a:rPr>
              <a:t>冰毒</a:t>
            </a:r>
            <a:r>
              <a:rPr lang="zh-TW" altLang="en-US" sz="1800" b="0" i="0" u="none" strike="noStrike" dirty="0">
                <a:solidFill>
                  <a:srgbClr val="000000"/>
                </a:solidFill>
                <a:effectLst/>
                <a:latin typeface="Arial" panose="020B0604020202020204" pitchFamily="34" charset="0"/>
              </a:rPr>
              <a:t>和</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或</a:t>
            </a:r>
            <a:r>
              <a:rPr lang="zh-TW" sz="1800" dirty="0">
                <a:effectLst/>
                <a:ea typeface="PMingLiU" panose="02020500000000000000" pitchFamily="18" charset="-120"/>
                <a:cs typeface="Microsoft JhengHei" panose="020B0604030504040204" pitchFamily="34" charset="-120"/>
              </a:rPr>
              <a:t>可卡因</a:t>
            </a:r>
            <a:r>
              <a:rPr lang="en-US" altLang="zh-TW" sz="1800" dirty="0">
                <a:effectLst/>
                <a:ea typeface="PMingLiU" panose="02020500000000000000" pitchFamily="18" charset="-120"/>
                <a:cs typeface="Microsoft JhengHei" panose="020B0604030504040204" pitchFamily="34" charset="-120"/>
              </a:rPr>
              <a:t>)</a:t>
            </a:r>
            <a:r>
              <a:rPr lang="zh-TW" altLang="en-US" sz="1800" dirty="0">
                <a:effectLst/>
                <a:ea typeface="PMingLiU" panose="02020500000000000000" pitchFamily="18" charset="-120"/>
                <a:cs typeface="Microsoft JhengHei" panose="020B0604030504040204" pitchFamily="34" charset="-120"/>
              </a:rPr>
              <a:t>有關，較</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年以前大約</a:t>
            </a:r>
            <a:r>
              <a:rPr lang="en-US" altLang="zh-TW" sz="1800" b="0" i="0" u="none" strike="noStrike" dirty="0">
                <a:solidFill>
                  <a:srgbClr val="000000"/>
                </a:solidFill>
                <a:effectLst/>
                <a:latin typeface="Arial" panose="020B0604020202020204" pitchFamily="34" charset="0"/>
              </a:rPr>
              <a:t>30%</a:t>
            </a:r>
            <a:r>
              <a:rPr lang="zh-TW" altLang="en-US" sz="1800" b="0" i="0" u="none" strike="noStrike" dirty="0">
                <a:solidFill>
                  <a:srgbClr val="000000"/>
                </a:solidFill>
                <a:effectLst/>
                <a:latin typeface="Arial" panose="020B0604020202020204" pitchFamily="34" charset="0"/>
              </a:rPr>
              <a:t>更高。</a:t>
            </a:r>
            <a:r>
              <a:rPr lang="en-US" altLang="zh-TW" sz="1800" b="0" i="0" u="none" strike="noStrike" dirty="0">
                <a:solidFill>
                  <a:srgbClr val="000000"/>
                </a:solidFill>
                <a:effectLst/>
                <a:latin typeface="Arial" panose="020B060402020202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金</a:t>
            </a:r>
            <a:r>
              <a:rPr lang="zh-TW" altLang="en-US" sz="1800" dirty="0"/>
              <a:t>縣</a:t>
            </a:r>
            <a:r>
              <a:rPr lang="zh-TW" altLang="en-US" sz="1800" b="0" i="0" u="none" strike="noStrike" dirty="0">
                <a:solidFill>
                  <a:srgbClr val="000000"/>
                </a:solidFill>
                <a:effectLst/>
                <a:latin typeface="Arial" panose="020B0604020202020204" pitchFamily="34" charset="0"/>
              </a:rPr>
              <a:t>存在用藥過量事件的巨大差距，最顯著的是美洲</a:t>
            </a:r>
            <a:r>
              <a:rPr lang="zh-TW" sz="1800" dirty="0">
                <a:effectLst/>
                <a:ea typeface="PMingLiU" panose="02020500000000000000" pitchFamily="18" charset="-120"/>
                <a:cs typeface="Times New Roman" panose="02020603050405020304" pitchFamily="18" charset="0"/>
              </a:rPr>
              <a:t>印第安人</a:t>
            </a:r>
            <a:r>
              <a:rPr lang="en-US" sz="1800" dirty="0">
                <a:effectLst/>
                <a:latin typeface="PMingLiU" panose="02020500000000000000" pitchFamily="18" charset="-120"/>
                <a:cs typeface="Times New Roman" panose="02020603050405020304" pitchFamily="18" charset="0"/>
              </a:rPr>
              <a:t>/</a:t>
            </a:r>
            <a:r>
              <a:rPr lang="zh-TW" sz="1800" dirty="0">
                <a:effectLst/>
                <a:latin typeface="PMingLiU" panose="02020500000000000000" pitchFamily="18" charset="-120"/>
                <a:cs typeface="Times New Roman" panose="02020603050405020304" pitchFamily="18" charset="0"/>
              </a:rPr>
              <a:t>阿拉斯加原住民</a:t>
            </a:r>
            <a:r>
              <a:rPr lang="zh-TW" altLang="en-US" sz="1800" b="0" i="0" u="none" strike="noStrike" dirty="0">
                <a:solidFill>
                  <a:srgbClr val="000000"/>
                </a:solidFill>
                <a:effectLst/>
                <a:latin typeface="Arial" panose="020B0604020202020204" pitchFamily="34" charset="0"/>
              </a:rPr>
              <a:t>或黑人或非裔美洲人</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無家可歸者或居住在由社會服務機構管理的設施</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居住在西雅圖中部或金</a:t>
            </a:r>
            <a:r>
              <a:rPr lang="zh-TW" altLang="en-US" sz="1800" dirty="0"/>
              <a:t>縣</a:t>
            </a:r>
            <a:r>
              <a:rPr lang="zh-TW" altLang="en-US" sz="1800" b="0" i="0" u="none" strike="noStrike" dirty="0">
                <a:solidFill>
                  <a:srgbClr val="000000"/>
                </a:solidFill>
                <a:effectLst/>
                <a:latin typeface="Arial" panose="020B0604020202020204" pitchFamily="34" charset="0"/>
              </a:rPr>
              <a:t>南部</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年齡在</a:t>
            </a:r>
            <a:r>
              <a:rPr lang="en-US" altLang="zh-TW" sz="1800" b="0" i="0" u="none" strike="noStrike" dirty="0">
                <a:solidFill>
                  <a:srgbClr val="000000"/>
                </a:solidFill>
                <a:effectLst/>
                <a:latin typeface="Arial" panose="020B0604020202020204" pitchFamily="34" charset="0"/>
              </a:rPr>
              <a:t>45</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64</a:t>
            </a:r>
            <a:r>
              <a:rPr lang="zh-TW" altLang="en-US" sz="1800" b="0" i="0" u="none" strike="noStrike" dirty="0">
                <a:solidFill>
                  <a:srgbClr val="000000"/>
                </a:solidFill>
                <a:effectLst/>
                <a:latin typeface="Arial" panose="020B0604020202020204" pitchFamily="34" charset="0"/>
              </a:rPr>
              <a:t>歲之間的金</a:t>
            </a:r>
            <a:r>
              <a:rPr lang="zh-TW" altLang="en-US" sz="1800" dirty="0"/>
              <a:t>縣</a:t>
            </a:r>
            <a:r>
              <a:rPr lang="zh-TW" altLang="en-US" sz="1800" b="0" i="0" u="none" strike="noStrike" dirty="0">
                <a:solidFill>
                  <a:srgbClr val="000000"/>
                </a:solidFill>
                <a:effectLst/>
                <a:latin typeface="Arial" panose="020B0604020202020204" pitchFamily="34" charset="0"/>
              </a:rPr>
              <a:t>居民或男性。</a:t>
            </a:r>
            <a:endParaRPr lang="zh-TW" altLang="en-US" b="0" dirty="0">
              <a:effectLs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15</a:t>
            </a:fld>
            <a:endParaRPr lang="en-US"/>
          </a:p>
        </p:txBody>
      </p:sp>
    </p:spTree>
    <p:extLst>
      <p:ext uri="{BB962C8B-B14F-4D97-AF65-F5344CB8AC3E}">
        <p14:creationId xmlns:p14="http://schemas.microsoft.com/office/powerpoint/2010/main" val="2166286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1" i="0" u="none" strike="noStrike" dirty="0">
                <a:solidFill>
                  <a:srgbClr val="000000"/>
                </a:solidFill>
                <a:effectLst/>
                <a:latin typeface="Arial" panose="020B0604020202020204" pitchFamily="34" charset="0"/>
              </a:rPr>
              <a:t>在大流行期間，家庭暴力急診室就診比率有急劇和顯著增加</a:t>
            </a:r>
            <a:r>
              <a:rPr lang="zh-TW" altLang="en-US" sz="1800" b="0" i="0" u="none" strike="noStrike" dirty="0">
                <a:solidFill>
                  <a:srgbClr val="000000"/>
                </a:solidFill>
                <a:effectLst/>
                <a:latin typeface="Arial" panose="020B0604020202020204" pitchFamily="34" charset="0"/>
              </a:rPr>
              <a:t>。 </a:t>
            </a:r>
            <a:r>
              <a:rPr lang="en-US" altLang="zh-TW" sz="1800" b="0" i="0" u="none" strike="noStrike" dirty="0">
                <a:solidFill>
                  <a:srgbClr val="000000"/>
                </a:solidFill>
                <a:effectLst/>
                <a:latin typeface="Arial" panose="020B0604020202020204" pitchFamily="34" charset="0"/>
              </a:rPr>
              <a:t>2020</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年期間增加</a:t>
            </a:r>
            <a:r>
              <a:rPr lang="en-US" altLang="zh-TW" sz="1800" b="0" i="0" u="none" strike="noStrike" dirty="0">
                <a:solidFill>
                  <a:srgbClr val="000000"/>
                </a:solidFill>
                <a:effectLst/>
                <a:latin typeface="Arial" panose="020B0604020202020204" pitchFamily="34" charset="0"/>
              </a:rPr>
              <a:t>20% (</a:t>
            </a:r>
            <a:r>
              <a:rPr lang="zh-TW" altLang="en-US" sz="1800" b="0" i="0" u="none" strike="noStrike" dirty="0">
                <a:solidFill>
                  <a:srgbClr val="000000"/>
                </a:solidFill>
                <a:effectLst/>
                <a:latin typeface="Arial" panose="020B0604020202020204" pitchFamily="34" charset="0"/>
              </a:rPr>
              <a:t>由每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的 </a:t>
            </a:r>
            <a:r>
              <a:rPr lang="en-US" altLang="zh-TW" sz="1800" b="0" i="0" u="none" strike="noStrike" dirty="0">
                <a:solidFill>
                  <a:srgbClr val="000000"/>
                </a:solidFill>
                <a:effectLst/>
                <a:latin typeface="Arial" panose="020B0604020202020204" pitchFamily="34" charset="0"/>
              </a:rPr>
              <a:t>64.3 </a:t>
            </a:r>
            <a:r>
              <a:rPr lang="zh-TW" altLang="en-US" sz="1800" b="0" i="0" u="none" strike="noStrike" dirty="0">
                <a:solidFill>
                  <a:srgbClr val="000000"/>
                </a:solidFill>
                <a:effectLst/>
                <a:latin typeface="Arial" panose="020B0604020202020204" pitchFamily="34" charset="0"/>
              </a:rPr>
              <a:t>就診比率增加至</a:t>
            </a:r>
            <a:r>
              <a:rPr lang="zh-TW" sz="1800" dirty="0">
                <a:solidFill>
                  <a:srgbClr val="231F20"/>
                </a:solidFill>
                <a:effectLst/>
                <a:ea typeface="MingLiU" panose="02020509000000000000" pitchFamily="49" charset="-120"/>
                <a:cs typeface="Microsoft YaHei" panose="020B0503020204020204" pitchFamily="34" charset="-122"/>
              </a:rPr>
              <a:t>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dirty="0">
                <a:solidFill>
                  <a:srgbClr val="231F20"/>
                </a:solidFill>
                <a:effectLst/>
                <a:ea typeface="MingLiU" panose="02020509000000000000" pitchFamily="49" charset="-120"/>
                <a:cs typeface="Microsoft YaHei" panose="020B0503020204020204" pitchFamily="34" charset="-122"/>
              </a:rPr>
              <a:t>的 </a:t>
            </a:r>
            <a:r>
              <a:rPr lang="en-US" altLang="zh-TW" sz="1800" b="0" i="0" u="none" strike="noStrike" dirty="0">
                <a:solidFill>
                  <a:srgbClr val="000000"/>
                </a:solidFill>
                <a:effectLst/>
                <a:latin typeface="Arial" panose="020B0604020202020204" pitchFamily="34" charset="0"/>
              </a:rPr>
              <a:t>76.6)</a:t>
            </a:r>
            <a:r>
              <a:rPr lang="zh-TW" altLang="en-US" sz="1800" b="0" i="0" u="none" strike="noStrike" dirty="0">
                <a:solidFill>
                  <a:srgbClr val="000000"/>
                </a:solidFill>
                <a:effectLst/>
                <a:latin typeface="Arial" panose="020B0604020202020204" pitchFamily="34" charset="0"/>
              </a:rPr>
              <a:t>。在隨後的一年即</a:t>
            </a:r>
            <a:r>
              <a:rPr lang="en-US" altLang="zh-TW" sz="1800" b="0" i="0" u="none" strike="noStrike" dirty="0">
                <a:solidFill>
                  <a:srgbClr val="000000"/>
                </a:solidFill>
                <a:effectLst/>
                <a:latin typeface="Arial" panose="020B0604020202020204" pitchFamily="34" charset="0"/>
              </a:rPr>
              <a:t>2022</a:t>
            </a:r>
            <a:r>
              <a:rPr lang="zh-TW" altLang="en-US" sz="1800" b="0" i="0" u="none" strike="noStrike" dirty="0">
                <a:solidFill>
                  <a:srgbClr val="000000"/>
                </a:solidFill>
                <a:effectLst/>
                <a:latin typeface="Arial" panose="020B0604020202020204" pitchFamily="34" charset="0"/>
              </a:rPr>
              <a:t>年，比率更急劇增加</a:t>
            </a:r>
            <a:r>
              <a:rPr lang="en-US" altLang="zh-TW" sz="1800" b="0" i="0" u="none" strike="noStrike" dirty="0">
                <a:solidFill>
                  <a:srgbClr val="000000"/>
                </a:solidFill>
                <a:effectLst/>
                <a:latin typeface="Arial" panose="020B0604020202020204" pitchFamily="34" charset="0"/>
              </a:rPr>
              <a:t>25%</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有 </a:t>
            </a:r>
            <a:r>
              <a:rPr lang="en-US" altLang="zh-TW" sz="1800" b="0" i="0" u="none" strike="noStrike" dirty="0">
                <a:solidFill>
                  <a:srgbClr val="000000"/>
                </a:solidFill>
                <a:effectLst/>
                <a:latin typeface="Arial" panose="020B0604020202020204" pitchFamily="34" charset="0"/>
              </a:rPr>
              <a:t>95.4 </a:t>
            </a:r>
            <a:r>
              <a:rPr lang="zh-TW" altLang="en-US" sz="1800" b="0" i="0" u="none" strike="noStrike" dirty="0">
                <a:solidFill>
                  <a:srgbClr val="000000"/>
                </a:solidFill>
                <a:effectLst/>
                <a:latin typeface="Arial" panose="020B0604020202020204" pitchFamily="34" charset="0"/>
              </a:rPr>
              <a:t>就診比率，這表示自大流行開始，在兩年間家庭暴力急診室就診率增加</a:t>
            </a:r>
            <a:r>
              <a:rPr lang="en-US" altLang="zh-TW" sz="1800" b="0" i="0" u="none" strike="noStrike" dirty="0">
                <a:solidFill>
                  <a:srgbClr val="000000"/>
                </a:solidFill>
                <a:effectLst/>
                <a:latin typeface="Arial" panose="020B0604020202020204" pitchFamily="34" charset="0"/>
              </a:rPr>
              <a:t>48%</a:t>
            </a:r>
            <a:r>
              <a:rPr lang="zh-TW" altLang="en-US" sz="1800" b="0" i="0" u="none" strike="noStrike" dirty="0">
                <a:solidFill>
                  <a:srgbClr val="000000"/>
                </a:solidFill>
                <a:effectLst/>
                <a:latin typeface="Arial" panose="020B0604020202020204" pitchFamily="34" charset="0"/>
              </a:rPr>
              <a:t>。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altLang="en-US" sz="1800" b="1" i="0" u="none" strike="noStrike" dirty="0">
                <a:solidFill>
                  <a:srgbClr val="000000"/>
                </a:solidFill>
                <a:effectLst/>
                <a:latin typeface="Arial" panose="020B0604020202020204" pitchFamily="34" charset="0"/>
              </a:rPr>
              <a:t>人口分佈 </a:t>
            </a:r>
            <a:endParaRPr lang="zh-TW" altLang="en-US" b="1"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年齡</a:t>
            </a:r>
            <a:r>
              <a:rPr lang="en-US" altLang="zh-TW" sz="1800" b="0" i="0" u="none" strike="noStrike" dirty="0">
                <a:solidFill>
                  <a:srgbClr val="000000"/>
                </a:solidFill>
                <a:effectLst/>
                <a:latin typeface="Arial" panose="020B0604020202020204" pitchFamily="34" charset="0"/>
              </a:rPr>
              <a:t>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24</a:t>
            </a:r>
            <a:r>
              <a:rPr lang="zh-TW" altLang="en-US" sz="1800" b="0" i="0" u="none" strike="noStrike" dirty="0">
                <a:solidFill>
                  <a:srgbClr val="000000"/>
                </a:solidFill>
                <a:effectLst/>
                <a:latin typeface="Arial" panose="020B0604020202020204" pitchFamily="34" charset="0"/>
              </a:rPr>
              <a:t>歲居民的家庭暴力急診室就診率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dirty="0">
                <a:solidFill>
                  <a:srgbClr val="231F20"/>
                </a:solidFill>
                <a:effectLst/>
                <a:ea typeface="MingLiU" panose="02020509000000000000" pitchFamily="49" charset="-120"/>
                <a:cs typeface="Microsoft YaHei" panose="020B0503020204020204" pitchFamily="34" charset="-122"/>
              </a:rPr>
              <a:t>有 </a:t>
            </a:r>
            <a:r>
              <a:rPr lang="en-US" altLang="zh-TW" sz="1800" dirty="0">
                <a:solidFill>
                  <a:srgbClr val="231F20"/>
                </a:solidFill>
                <a:effectLst/>
                <a:ea typeface="MingLiU" panose="02020509000000000000" pitchFamily="49" charset="-120"/>
                <a:cs typeface="Microsoft YaHei" panose="020B0503020204020204" pitchFamily="34" charset="-122"/>
              </a:rPr>
              <a:t>200.0) </a:t>
            </a:r>
            <a:r>
              <a:rPr lang="zh-TW" altLang="en-US" sz="1800" b="0" i="0" u="none" strike="noStrike" dirty="0">
                <a:solidFill>
                  <a:srgbClr val="000000"/>
                </a:solidFill>
                <a:effectLst/>
                <a:latin typeface="Arial" panose="020B0604020202020204" pitchFamily="34" charset="0"/>
              </a:rPr>
              <a:t>是最高的。</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由於家庭暴力前往急診室的女性比率</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128.3) </a:t>
            </a:r>
            <a:r>
              <a:rPr lang="zh-TW" altLang="en-US" sz="1800" b="0" i="0" u="none" strike="noStrike" dirty="0">
                <a:solidFill>
                  <a:srgbClr val="000000"/>
                </a:solidFill>
                <a:effectLst/>
                <a:latin typeface="Arial" panose="020B0604020202020204" pitchFamily="34" charset="0"/>
              </a:rPr>
              <a:t>是男性</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dirty="0">
                <a:solidFill>
                  <a:srgbClr val="231F20"/>
                </a:solidFill>
                <a:effectLst/>
                <a:ea typeface="MingLiU" panose="02020509000000000000" pitchFamily="49" charset="-120"/>
                <a:cs typeface="Microsoft YaHei" panose="020B0503020204020204" pitchFamily="34" charset="-122"/>
              </a:rPr>
              <a:t>有 </a:t>
            </a:r>
            <a:r>
              <a:rPr lang="en-US" altLang="zh-TW" sz="1800" b="0" i="0" u="none" strike="noStrike" dirty="0">
                <a:solidFill>
                  <a:srgbClr val="000000"/>
                </a:solidFill>
                <a:effectLst/>
                <a:latin typeface="Arial" panose="020B0604020202020204" pitchFamily="34" charset="0"/>
              </a:rPr>
              <a:t>64.4) </a:t>
            </a:r>
            <a:r>
              <a:rPr lang="zh-TW" altLang="en-US" sz="1800" b="0" i="0" u="none" strike="noStrike" dirty="0">
                <a:solidFill>
                  <a:srgbClr val="000000"/>
                </a:solidFill>
                <a:effectLst/>
                <a:latin typeface="Arial" panose="020B0604020202020204" pitchFamily="34" charset="0"/>
              </a:rPr>
              <a:t>的一倍。</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以種族計算，美洲</a:t>
            </a:r>
            <a:r>
              <a:rPr lang="zh-TW" sz="1800" dirty="0">
                <a:effectLst/>
                <a:ea typeface="PMingLiU" panose="02020500000000000000" pitchFamily="18" charset="-120"/>
                <a:cs typeface="Times New Roman" panose="02020603050405020304" pitchFamily="18" charset="0"/>
              </a:rPr>
              <a:t>印第安人</a:t>
            </a:r>
            <a:r>
              <a:rPr lang="en-US" sz="1800" dirty="0">
                <a:effectLst/>
                <a:latin typeface="PMingLiU" panose="02020500000000000000" pitchFamily="18" charset="-120"/>
                <a:cs typeface="Times New Roman" panose="02020603050405020304" pitchFamily="18" charset="0"/>
              </a:rPr>
              <a:t>/</a:t>
            </a:r>
            <a:r>
              <a:rPr lang="zh-TW" sz="1800" dirty="0">
                <a:effectLst/>
                <a:latin typeface="PMingLiU" panose="02020500000000000000" pitchFamily="18" charset="-120"/>
                <a:cs typeface="Times New Roman" panose="02020603050405020304" pitchFamily="18" charset="0"/>
              </a:rPr>
              <a:t>阿拉斯加原住民</a:t>
            </a:r>
            <a:r>
              <a:rPr lang="zh-TW" altLang="en-US" sz="1800" b="0" i="0" u="none" strike="noStrike" dirty="0">
                <a:solidFill>
                  <a:srgbClr val="000000"/>
                </a:solidFill>
                <a:effectLst/>
                <a:latin typeface="Arial" panose="020B0604020202020204" pitchFamily="34" charset="0"/>
              </a:rPr>
              <a:t>居民，因為家庭暴力的急診室就診率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364.2) </a:t>
            </a:r>
            <a:r>
              <a:rPr lang="zh-TW" altLang="en-US" sz="1800" b="0" i="0" u="none" strike="noStrike" dirty="0">
                <a:solidFill>
                  <a:srgbClr val="000000"/>
                </a:solidFill>
                <a:effectLst/>
                <a:latin typeface="Arial" panose="020B0604020202020204" pitchFamily="34" charset="0"/>
              </a:rPr>
              <a:t>是最低群組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多種族居民</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的</a:t>
            </a:r>
            <a:r>
              <a:rPr lang="en-US" altLang="zh-TW" sz="1800" b="0" i="0" u="none" strike="noStrike" dirty="0">
                <a:solidFill>
                  <a:srgbClr val="000000"/>
                </a:solidFill>
                <a:effectLst/>
                <a:latin typeface="Arial" panose="020B0604020202020204" pitchFamily="34" charset="0"/>
              </a:rPr>
              <a:t>22</a:t>
            </a:r>
            <a:r>
              <a:rPr lang="zh-TW" altLang="en-US" sz="1800" b="0" i="0" u="none" strike="noStrike" dirty="0">
                <a:solidFill>
                  <a:srgbClr val="000000"/>
                </a:solidFill>
                <a:effectLst/>
                <a:latin typeface="Arial" panose="020B0604020202020204" pitchFamily="34" charset="0"/>
              </a:rPr>
              <a:t>倍；黑人居民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240.3) </a:t>
            </a:r>
            <a:r>
              <a:rPr lang="zh-TW" altLang="en-US" sz="1800" b="0" i="0" u="none" strike="noStrike" dirty="0">
                <a:solidFill>
                  <a:srgbClr val="000000"/>
                </a:solidFill>
                <a:effectLst/>
                <a:latin typeface="Arial" panose="020B0604020202020204" pitchFamily="34" charset="0"/>
              </a:rPr>
              <a:t>則是比率最低群組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多種族居民</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的</a:t>
            </a:r>
            <a:r>
              <a:rPr lang="en-US" altLang="zh-TW" sz="1800" b="0" i="0" u="none" strike="noStrike" dirty="0">
                <a:solidFill>
                  <a:srgbClr val="000000"/>
                </a:solidFill>
                <a:effectLst/>
                <a:latin typeface="Arial" panose="020B0604020202020204" pitchFamily="34" charset="0"/>
              </a:rPr>
              <a:t>14</a:t>
            </a:r>
            <a:r>
              <a:rPr lang="zh-TW" altLang="en-US" sz="1800" b="0" i="0" u="none" strike="noStrike" dirty="0">
                <a:solidFill>
                  <a:srgbClr val="000000"/>
                </a:solidFill>
                <a:effectLst/>
                <a:latin typeface="Arial" panose="020B0604020202020204" pitchFamily="34" charset="0"/>
              </a:rPr>
              <a:t>倍。</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按照地理區域劃分，南部因家庭暴力相關的急診室就診比率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168.3) </a:t>
            </a:r>
            <a:r>
              <a:rPr lang="zh-TW" altLang="en-US" sz="1800" b="0" i="0" u="none" strike="noStrike" dirty="0">
                <a:solidFill>
                  <a:srgbClr val="000000"/>
                </a:solidFill>
                <a:effectLst/>
                <a:latin typeface="Arial" panose="020B0604020202020204" pitchFamily="34" charset="0"/>
              </a:rPr>
              <a:t>是最高的。兩個最高比率的郵區號碼是 </a:t>
            </a:r>
            <a:r>
              <a:rPr lang="en-US" altLang="zh-TW" sz="1800" b="0" i="0" u="none" strike="noStrike" dirty="0">
                <a:solidFill>
                  <a:srgbClr val="000000"/>
                </a:solidFill>
                <a:effectLst/>
                <a:latin typeface="Arial" panose="020B0604020202020204" pitchFamily="34" charset="0"/>
              </a:rPr>
              <a:t>98002 (</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344.8) </a:t>
            </a:r>
            <a:r>
              <a:rPr lang="zh-TW" altLang="en-US" sz="1800" b="0" i="0" u="none" strike="noStrike" dirty="0">
                <a:solidFill>
                  <a:srgbClr val="000000"/>
                </a:solidFill>
                <a:effectLst/>
                <a:latin typeface="Arial" panose="020B0604020202020204" pitchFamily="34" charset="0"/>
              </a:rPr>
              <a:t>和 </a:t>
            </a:r>
            <a:r>
              <a:rPr lang="en-US" altLang="zh-TW" sz="1800" b="0" i="0" u="none" strike="noStrike" dirty="0">
                <a:solidFill>
                  <a:srgbClr val="000000"/>
                </a:solidFill>
                <a:effectLst/>
                <a:latin typeface="Arial" panose="020B0604020202020204" pitchFamily="34" charset="0"/>
              </a:rPr>
              <a:t>98047 (</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250.3)</a:t>
            </a:r>
            <a:r>
              <a:rPr lang="zh-TW" altLang="en-US" sz="1800" b="0" i="0" u="none" strike="noStrike" dirty="0">
                <a:solidFill>
                  <a:srgbClr val="000000"/>
                </a:solidFill>
                <a:effectLst/>
                <a:latin typeface="Arial" panose="020B0604020202020204" pitchFamily="34" charset="0"/>
              </a:rPr>
              <a:t>，其中分別包括</a:t>
            </a:r>
            <a:r>
              <a:rPr lang="en-US" sz="1800" dirty="0">
                <a:latin typeface="+mn-lt"/>
              </a:rPr>
              <a:t>Auburn </a:t>
            </a:r>
            <a:r>
              <a:rPr lang="zh-TW" altLang="en-US" sz="1800" dirty="0">
                <a:latin typeface="+mn-lt"/>
              </a:rPr>
              <a:t>和</a:t>
            </a:r>
            <a:r>
              <a:rPr lang="en-US" sz="1800" dirty="0">
                <a:latin typeface="+mn-lt"/>
              </a:rPr>
              <a:t> Pacific </a:t>
            </a:r>
            <a:r>
              <a:rPr lang="zh-TW" altLang="en-US" sz="1800" b="0" i="0" u="none" strike="noStrike" dirty="0">
                <a:solidFill>
                  <a:srgbClr val="000000"/>
                </a:solidFill>
                <a:effectLst/>
                <a:latin typeface="Arial" panose="020B0604020202020204" pitchFamily="34" charset="0"/>
              </a:rPr>
              <a:t>地區。</a:t>
            </a:r>
            <a:endParaRPr lang="zh-TW" altLang="en-US" b="0" dirty="0">
              <a:effectLst/>
            </a:endParaRPr>
          </a:p>
          <a:p>
            <a:br>
              <a:rPr lang="zh-TW" altLang="en-US" dirty="0"/>
            </a:br>
            <a:endParaRPr lang="en-US" sz="1200" dirty="0">
              <a:latin typeface="+mn-lt"/>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16</a:t>
            </a:fld>
            <a:endParaRPr lang="en-US"/>
          </a:p>
        </p:txBody>
      </p:sp>
    </p:spTree>
    <p:extLst>
      <p:ext uri="{BB962C8B-B14F-4D97-AF65-F5344CB8AC3E}">
        <p14:creationId xmlns:p14="http://schemas.microsoft.com/office/powerpoint/2010/main" val="422364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zh-TW" sz="1800" b="1" i="1" u="none" strike="noStrike" dirty="0">
                <a:solidFill>
                  <a:srgbClr val="000000"/>
                </a:solidFill>
                <a:effectLst/>
                <a:latin typeface="Arial" panose="020B0604020202020204" pitchFamily="34" charset="0"/>
              </a:rPr>
              <a:t>2021/ 22</a:t>
            </a:r>
            <a:r>
              <a:rPr lang="zh-TW" altLang="en-US" sz="1800" b="1" i="1" u="none" strike="noStrike" dirty="0">
                <a:solidFill>
                  <a:srgbClr val="000000"/>
                </a:solidFill>
                <a:effectLst/>
                <a:latin typeface="Arial" panose="020B0604020202020204" pitchFamily="34" charset="0"/>
              </a:rPr>
              <a:t>報告中待改進的持續範疇 </a:t>
            </a:r>
            <a:r>
              <a:rPr lang="en-US" altLang="zh-TW" sz="1800" b="1" i="1" u="none" strike="noStrike" dirty="0">
                <a:solidFill>
                  <a:srgbClr val="000000"/>
                </a:solidFill>
                <a:effectLst/>
                <a:latin typeface="Arial" panose="020B0604020202020204" pitchFamily="34" charset="0"/>
              </a:rPr>
              <a:t>: </a:t>
            </a:r>
            <a:endParaRPr lang="zh-TW" altLang="en-US" b="1" i="1"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1" i="0" u="none" strike="noStrike" dirty="0">
                <a:solidFill>
                  <a:srgbClr val="000000"/>
                </a:solidFill>
                <a:effectLst/>
                <a:latin typeface="Arial" panose="020B0604020202020204" pitchFamily="34" charset="0"/>
              </a:rPr>
              <a:t>自從</a:t>
            </a:r>
            <a:r>
              <a:rPr lang="en-US" altLang="zh-TW" sz="1800" b="1" i="0" u="none" strike="noStrike" dirty="0">
                <a:solidFill>
                  <a:srgbClr val="000000"/>
                </a:solidFill>
                <a:effectLst/>
                <a:latin typeface="Arial" panose="020B0604020202020204" pitchFamily="34" charset="0"/>
              </a:rPr>
              <a:t>2016</a:t>
            </a:r>
            <a:r>
              <a:rPr lang="zh-TW" altLang="en-US" sz="1800" b="1" i="0" u="none" strike="noStrike" dirty="0">
                <a:solidFill>
                  <a:srgbClr val="000000"/>
                </a:solidFill>
                <a:effectLst/>
                <a:latin typeface="Arial" panose="020B0604020202020204" pitchFamily="34" charset="0"/>
              </a:rPr>
              <a:t>年開始青少年憂鬱症比率持續急劇上升 </a:t>
            </a:r>
            <a:endParaRPr lang="zh-TW" altLang="en-US" b="1"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金</a:t>
            </a:r>
            <a:r>
              <a:rPr lang="zh-TW" sz="1800" dirty="0">
                <a:effectLst/>
                <a:ea typeface="PMingLiU" panose="02020500000000000000" pitchFamily="18" charset="-120"/>
                <a:cs typeface="Times New Roman" panose="02020603050405020304" pitchFamily="18" charset="0"/>
              </a:rPr>
              <a:t>縣</a:t>
            </a:r>
            <a:r>
              <a:rPr lang="zh-TW" altLang="en-US" sz="1800" b="0" i="0" u="none" strike="noStrike" dirty="0">
                <a:solidFill>
                  <a:srgbClr val="000000"/>
                </a:solidFill>
                <a:effectLst/>
                <a:latin typeface="Arial" panose="020B0604020202020204" pitchFamily="34" charset="0"/>
              </a:rPr>
              <a:t>學生的憂鬱症比率從大流行之前到之後期間上升</a:t>
            </a:r>
            <a:r>
              <a:rPr lang="en-US" altLang="zh-TW" sz="1800" b="0" i="0" u="none" strike="noStrike" dirty="0">
                <a:solidFill>
                  <a:srgbClr val="000000"/>
                </a:solidFill>
                <a:effectLst/>
                <a:latin typeface="Arial" panose="020B0604020202020204" pitchFamily="34" charset="0"/>
              </a:rPr>
              <a:t>11%</a:t>
            </a:r>
            <a:r>
              <a:rPr lang="zh-TW" altLang="en-US" sz="1800" b="0" i="0" u="none" strike="noStrike" dirty="0">
                <a:solidFill>
                  <a:srgbClr val="000000"/>
                </a:solidFill>
                <a:effectLst/>
                <a:latin typeface="Arial" panose="020B0604020202020204" pitchFamily="34" charset="0"/>
              </a:rPr>
              <a:t>，由 </a:t>
            </a:r>
            <a:r>
              <a:rPr lang="en-US" altLang="zh-TW" sz="1800" b="0" i="0" u="none" strike="noStrike" dirty="0">
                <a:solidFill>
                  <a:srgbClr val="000000"/>
                </a:solidFill>
                <a:effectLst/>
                <a:latin typeface="Arial" panose="020B0604020202020204" pitchFamily="34" charset="0"/>
              </a:rPr>
              <a:t>2018 </a:t>
            </a:r>
            <a:r>
              <a:rPr lang="zh-TW" altLang="en-US" sz="1800" b="0" i="0" u="none" strike="noStrike" dirty="0">
                <a:solidFill>
                  <a:srgbClr val="000000"/>
                </a:solidFill>
                <a:effectLst/>
                <a:latin typeface="Arial" panose="020B0604020202020204" pitchFamily="34" charset="0"/>
              </a:rPr>
              <a:t>的 </a:t>
            </a:r>
            <a:r>
              <a:rPr lang="en-US" altLang="zh-TW" sz="1800" b="0" i="0" u="none" strike="noStrike" dirty="0">
                <a:solidFill>
                  <a:srgbClr val="000000"/>
                </a:solidFill>
                <a:effectLst/>
                <a:latin typeface="Arial" panose="020B0604020202020204" pitchFamily="34" charset="0"/>
              </a:rPr>
              <a:t>32.9% </a:t>
            </a:r>
            <a:r>
              <a:rPr lang="zh-TW" altLang="en-US" sz="1800" b="0" i="0" u="none" strike="noStrike" dirty="0">
                <a:solidFill>
                  <a:srgbClr val="000000"/>
                </a:solidFill>
                <a:effectLst/>
                <a:latin typeface="Arial" panose="020B0604020202020204" pitchFamily="34" charset="0"/>
              </a:rPr>
              <a:t>增加至 </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年的 </a:t>
            </a:r>
            <a:r>
              <a:rPr lang="en-US" altLang="zh-TW" sz="1800" b="0" i="0" u="none" strike="noStrike" dirty="0">
                <a:solidFill>
                  <a:srgbClr val="000000"/>
                </a:solidFill>
                <a:effectLst/>
                <a:latin typeface="Arial" panose="020B0604020202020204" pitchFamily="34" charset="0"/>
              </a:rPr>
              <a:t>36.4%</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性別差別有明顯的對比 </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女性</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性別不肯定</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跨性別和性別有疑問學生的憂鬱症狀急劇上升。 女性學生在 </a:t>
            </a:r>
            <a:r>
              <a:rPr lang="en-US" altLang="zh-TW" sz="1800" b="0" i="0" u="none" strike="noStrike" dirty="0">
                <a:solidFill>
                  <a:srgbClr val="000000"/>
                </a:solidFill>
                <a:effectLst/>
                <a:latin typeface="Arial" panose="020B0604020202020204" pitchFamily="34" charset="0"/>
              </a:rPr>
              <a:t>2018 </a:t>
            </a:r>
            <a:r>
              <a:rPr lang="zh-TW" altLang="en-US" sz="1800" b="0" i="0" u="none" strike="noStrike" dirty="0">
                <a:solidFill>
                  <a:srgbClr val="000000"/>
                </a:solidFill>
                <a:effectLst/>
                <a:latin typeface="Arial" panose="020B0604020202020204" pitchFamily="34" charset="0"/>
              </a:rPr>
              <a:t>和 </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年期間的憂鬱症狀比率上升 </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跨性別學生上升 </a:t>
            </a:r>
            <a:r>
              <a:rPr lang="en-US" altLang="zh-TW" sz="1800" b="0" i="0" u="none" strike="noStrike" dirty="0">
                <a:solidFill>
                  <a:srgbClr val="000000"/>
                </a:solidFill>
                <a:effectLst/>
                <a:latin typeface="Arial" panose="020B0604020202020204" pitchFamily="34" charset="0"/>
              </a:rPr>
              <a:t>26%</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與男性學生 </a:t>
            </a:r>
            <a:r>
              <a:rPr lang="en-US" altLang="zh-TW" sz="1800" b="0" i="0" u="none" strike="noStrike" dirty="0">
                <a:solidFill>
                  <a:srgbClr val="000000"/>
                </a:solidFill>
                <a:effectLst/>
                <a:latin typeface="Arial" panose="020B0604020202020204" pitchFamily="34" charset="0"/>
              </a:rPr>
              <a:t>(26%) </a:t>
            </a:r>
            <a:r>
              <a:rPr lang="zh-TW" altLang="en-US" sz="1800" b="0" i="0" u="none" strike="noStrike" dirty="0">
                <a:solidFill>
                  <a:srgbClr val="000000"/>
                </a:solidFill>
                <a:effectLst/>
                <a:latin typeface="Arial" panose="020B0604020202020204" pitchFamily="34" charset="0"/>
              </a:rPr>
              <a:t>比較，女性憂鬱症狀普遍性高出許多 </a:t>
            </a:r>
            <a:r>
              <a:rPr lang="en-US" altLang="zh-TW" sz="1800" b="0" i="0" u="none" strike="noStrike" dirty="0">
                <a:solidFill>
                  <a:srgbClr val="000000"/>
                </a:solidFill>
                <a:effectLst/>
                <a:latin typeface="Arial" panose="020B0604020202020204" pitchFamily="34" charset="0"/>
              </a:rPr>
              <a:t>(42%)</a:t>
            </a:r>
            <a:r>
              <a:rPr lang="zh-TW" altLang="en-US" sz="1800" b="0" i="0" u="none" strike="noStrike" dirty="0">
                <a:solidFill>
                  <a:srgbClr val="000000"/>
                </a:solidFill>
                <a:effectLst/>
                <a:latin typeface="Arial" panose="020B0604020202020204" pitchFamily="34" charset="0"/>
              </a:rPr>
              <a:t>。尤其是跨性別學生</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表示</a:t>
            </a:r>
            <a:r>
              <a:rPr lang="en-US" altLang="zh-CN"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更適合其他</a:t>
            </a:r>
            <a:r>
              <a:rPr lang="en-US" altLang="zh-CN"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組別學生和對自己性別有疑問學生</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憂鬱症普遍性比率高於男性學生的</a:t>
            </a:r>
            <a:r>
              <a:rPr lang="en-US" altLang="zh-TW" sz="1800" b="0" i="0" u="none" strike="noStrike" dirty="0">
                <a:solidFill>
                  <a:srgbClr val="000000"/>
                </a:solidFill>
                <a:effectLst/>
                <a:latin typeface="Arial" panose="020B0604020202020204" pitchFamily="34" charset="0"/>
              </a:rPr>
              <a:t>2.5</a:t>
            </a:r>
            <a:r>
              <a:rPr lang="zh-TW" altLang="en-US" sz="1800" b="0" i="0" u="none" strike="noStrike" dirty="0">
                <a:solidFill>
                  <a:srgbClr val="000000"/>
                </a:solidFill>
                <a:effectLst/>
                <a:latin typeface="Arial" panose="020B0604020202020204" pitchFamily="34" charset="0"/>
              </a:rPr>
              <a:t>倍多。 </a:t>
            </a: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疾控中心 </a:t>
            </a:r>
            <a:r>
              <a:rPr lang="en-US" altLang="zh-TW" sz="1800" b="0" i="0" u="none" strike="noStrike" dirty="0">
                <a:solidFill>
                  <a:srgbClr val="000000"/>
                </a:solidFill>
                <a:effectLst/>
                <a:latin typeface="Arial" panose="020B0604020202020204" pitchFamily="34" charset="0"/>
              </a:rPr>
              <a:t>(CDC) </a:t>
            </a:r>
            <a:r>
              <a:rPr lang="zh-TW" altLang="en-US" sz="1800" b="0" i="0" u="none" strike="noStrike" dirty="0">
                <a:solidFill>
                  <a:srgbClr val="000000"/>
                </a:solidFill>
                <a:effectLst/>
                <a:latin typeface="Arial" panose="020B0604020202020204" pitchFamily="34" charset="0"/>
              </a:rPr>
              <a:t>發表的全國數據指出相似的情況，青少年女孩表示有較高的憂傷</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自殺意念和性暴力比率，自認為同性戀或雙性戀的青少年亦是如此。</a:t>
            </a:r>
            <a:r>
              <a:rPr lang="en-US" dirty="0">
                <a:hlinkClick r:id="rId3" tooltip="https://www.cdc.gov/healthyyouth/data/yrbs/pdf/yrbs_data-summary-trends_report2023_508.pdf"/>
              </a:rPr>
              <a:t>www.cdc.gov/healthyyouth/data/yrbs/pdf/YRBS_Data-Summary-Trends_Report2023_508.pdf</a:t>
            </a:r>
            <a:r>
              <a:rPr lang="en-US" dirty="0"/>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本地方面，</a:t>
            </a:r>
            <a:r>
              <a:rPr lang="en-US" altLang="zh-TW" sz="1800" b="0" i="0" u="none" strike="noStrike" dirty="0">
                <a:solidFill>
                  <a:srgbClr val="000000"/>
                </a:solidFill>
                <a:effectLst/>
                <a:latin typeface="Arial" panose="020B0604020202020204" pitchFamily="34" charset="0"/>
              </a:rPr>
              <a:t>LGB</a:t>
            </a:r>
            <a:r>
              <a:rPr lang="zh-TW" altLang="en-US" sz="1800" b="0" i="0" u="none" strike="noStrike" dirty="0">
                <a:solidFill>
                  <a:srgbClr val="000000"/>
                </a:solidFill>
                <a:effectLst/>
                <a:latin typeface="Arial" panose="020B0604020202020204" pitchFamily="34" charset="0"/>
              </a:rPr>
              <a:t>學生</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居住在南部</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某些亞裔次群組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菲律賓裔</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和西班牙裔學生的差距持續。 </a:t>
            </a:r>
            <a:endParaRPr lang="zh-TW" altLang="en-US" b="0" dirty="0">
              <a:effectLst/>
            </a:endParaRPr>
          </a:p>
          <a:p>
            <a:br>
              <a:rPr lang="zh-TW" altLang="en-US" dirty="0"/>
            </a:br>
            <a:endParaRPr lang="en-US" sz="1200" kern="100" dirty="0">
              <a:effectLst/>
              <a:latin typeface="+mn-lt"/>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17</a:t>
            </a:fld>
            <a:endParaRPr lang="en-US"/>
          </a:p>
        </p:txBody>
      </p:sp>
    </p:spTree>
    <p:extLst>
      <p:ext uri="{BB962C8B-B14F-4D97-AF65-F5344CB8AC3E}">
        <p14:creationId xmlns:p14="http://schemas.microsoft.com/office/powerpoint/2010/main" val="99996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i="1" u="none" strike="noStrike" dirty="0">
                <a:solidFill>
                  <a:srgbClr val="000000"/>
                </a:solidFill>
                <a:effectLst/>
                <a:latin typeface="Arial" panose="020B0604020202020204" pitchFamily="34" charset="0"/>
              </a:rPr>
              <a:t>2021/ 22</a:t>
            </a:r>
            <a:r>
              <a:rPr lang="zh-TW" altLang="en-US" sz="1800" b="1" i="1" u="none" strike="noStrike" dirty="0">
                <a:solidFill>
                  <a:srgbClr val="000000"/>
                </a:solidFill>
                <a:effectLst/>
                <a:latin typeface="Arial" panose="020B0604020202020204" pitchFamily="34" charset="0"/>
              </a:rPr>
              <a:t>報告中待改進的持續範疇 </a:t>
            </a:r>
            <a:r>
              <a:rPr lang="en-US" altLang="zh-TW" sz="1800" b="1" i="1" u="none" strike="noStrike" dirty="0">
                <a:solidFill>
                  <a:srgbClr val="000000"/>
                </a:solidFill>
                <a:effectLst/>
                <a:latin typeface="Arial" panose="020B0604020202020204" pitchFamily="34" charset="0"/>
              </a:rPr>
              <a:t>: </a:t>
            </a:r>
            <a:endParaRPr lang="zh-TW" altLang="en-US" sz="1800" b="1" i="1"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之前的 </a:t>
            </a:r>
            <a:r>
              <a:rPr lang="en-US" altLang="zh-TW" sz="1800" b="0" i="0" u="none" strike="noStrike" dirty="0">
                <a:solidFill>
                  <a:srgbClr val="000000"/>
                </a:solidFill>
                <a:effectLst/>
                <a:latin typeface="Arial" panose="020B0604020202020204" pitchFamily="34" charset="0"/>
              </a:rPr>
              <a:t>(2021/22) CHNA</a:t>
            </a:r>
            <a:r>
              <a:rPr lang="zh-TW" altLang="en-US" sz="1800" b="0" i="0" u="none" strike="noStrike" dirty="0">
                <a:solidFill>
                  <a:srgbClr val="000000"/>
                </a:solidFill>
                <a:effectLst/>
                <a:latin typeface="Arial" panose="020B0604020202020204" pitchFamily="34" charset="0"/>
              </a:rPr>
              <a:t>報告中指出，四個學生中少於一個獲得建議的體能活動</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鍛鍊。</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學生滿足體能活動建議的比率自 </a:t>
            </a:r>
            <a:r>
              <a:rPr lang="en-US" altLang="zh-TW" sz="1800" b="0" i="0" u="none" strike="noStrike" dirty="0">
                <a:solidFill>
                  <a:srgbClr val="000000"/>
                </a:solidFill>
                <a:effectLst/>
                <a:latin typeface="Arial" panose="020B0604020202020204" pitchFamily="34" charset="0"/>
              </a:rPr>
              <a:t>2014 </a:t>
            </a:r>
            <a:r>
              <a:rPr lang="zh-TW" altLang="en-US" sz="1800" b="0" i="0" u="none" strike="noStrike" dirty="0">
                <a:solidFill>
                  <a:srgbClr val="000000"/>
                </a:solidFill>
                <a:effectLst/>
                <a:latin typeface="Arial" panose="020B0604020202020204" pitchFamily="34" charset="0"/>
              </a:rPr>
              <a:t>年起</a:t>
            </a:r>
            <a:r>
              <a:rPr lang="zh-CN" altLang="en-US" sz="1800" b="0" i="0" u="none" strike="noStrike" dirty="0">
                <a:solidFill>
                  <a:srgbClr val="000000"/>
                </a:solidFill>
                <a:effectLst/>
                <a:latin typeface="Arial" panose="020B0604020202020204" pitchFamily="34" charset="0"/>
              </a:rPr>
              <a:t>在</a:t>
            </a:r>
            <a:r>
              <a:rPr lang="zh-TW" altLang="en-US" sz="1800" b="0" i="0" u="none" strike="noStrike" dirty="0">
                <a:solidFill>
                  <a:srgbClr val="000000"/>
                </a:solidFill>
                <a:effectLst/>
                <a:latin typeface="Arial" panose="020B0604020202020204" pitchFamily="34" charset="0"/>
              </a:rPr>
              <a:t>每個調查年度都有下降。</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年的平均數據顯示，金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ea typeface="Verdana" panose="020B0604030504040204" pitchFamily="34" charset="0"/>
                <a:cs typeface="Verdana" panose="020B0604030504040204" pitchFamily="34" charset="0"/>
              </a:rPr>
              <a:t>的</a:t>
            </a:r>
            <a:r>
              <a:rPr lang="en-US" altLang="zh-TW" sz="1800" b="0" i="0" u="none" strike="noStrike" dirty="0">
                <a:solidFill>
                  <a:srgbClr val="000000"/>
                </a:solidFill>
                <a:effectLst/>
                <a:latin typeface="Arial" panose="020B0604020202020204" pitchFamily="34" charset="0"/>
                <a:ea typeface="Verdana" panose="020B0604030504040204" pitchFamily="34" charset="0"/>
                <a:cs typeface="Verdana" panose="020B0604030504040204" pitchFamily="34" charset="0"/>
              </a:rPr>
              <a:t>8</a:t>
            </a:r>
            <a:r>
              <a:rPr lang="zh-TW" altLang="en-US" sz="1800" b="0" i="0" u="none" strike="noStrike" dirty="0">
                <a:solidFill>
                  <a:srgbClr val="000000"/>
                </a:solidFill>
                <a:effectLst/>
                <a:latin typeface="Arial" panose="020B0604020202020204" pitchFamily="34" charset="0"/>
              </a:rPr>
              <a:t>年級</a:t>
            </a:r>
            <a:r>
              <a:rPr lang="zh-CN" sz="1800" dirty="0">
                <a:solidFill>
                  <a:srgbClr val="231F20"/>
                </a:solidFill>
                <a:effectLst/>
                <a:ea typeface="MingLiU" panose="02020509000000000000" pitchFamily="49" charset="-120"/>
                <a:cs typeface="Microsoft YaHei" panose="020B0503020204020204" pitchFamily="34" charset="-122"/>
              </a:rPr>
              <a:t>、</a:t>
            </a:r>
            <a:r>
              <a:rPr lang="en-US" altLang="zh-CN" sz="1800" dirty="0">
                <a:solidFill>
                  <a:srgbClr val="231F20"/>
                </a:solidFill>
                <a:effectLst/>
                <a:ea typeface="MingLiU" panose="02020509000000000000" pitchFamily="49" charset="-120"/>
                <a:cs typeface="Microsoft YaHei" panose="020B0503020204020204" pitchFamily="34" charset="-122"/>
              </a:rPr>
              <a:t>10</a:t>
            </a:r>
            <a:r>
              <a:rPr lang="zh-TW" altLang="en-US" sz="1800" b="0" i="0" u="none" strike="noStrike" dirty="0">
                <a:solidFill>
                  <a:srgbClr val="000000"/>
                </a:solidFill>
                <a:effectLst/>
                <a:latin typeface="Arial" panose="020B0604020202020204" pitchFamily="34" charset="0"/>
              </a:rPr>
              <a:t>年級和</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年級學生在過去</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七天裡，有</a:t>
            </a:r>
            <a:r>
              <a:rPr lang="en-US" altLang="zh-TW" sz="1800" b="0" i="0" u="none" strike="noStrike" dirty="0">
                <a:solidFill>
                  <a:srgbClr val="000000"/>
                </a:solidFill>
                <a:effectLst/>
                <a:latin typeface="Arial" panose="020B0604020202020204" pitchFamily="34" charset="0"/>
              </a:rPr>
              <a:t>18.5%</a:t>
            </a:r>
            <a:r>
              <a:rPr lang="zh-TW" altLang="en-US" sz="1800" b="0" i="0" u="none" strike="noStrike" dirty="0">
                <a:solidFill>
                  <a:srgbClr val="000000"/>
                </a:solidFill>
                <a:effectLst/>
                <a:latin typeface="Arial" panose="020B0604020202020204" pitchFamily="34" charset="0"/>
              </a:rPr>
              <a:t>每天有參與</a:t>
            </a:r>
            <a:r>
              <a:rPr lang="en-US" altLang="zh-TW" sz="1800" b="0" i="0" u="none" strike="noStrike" dirty="0">
                <a:solidFill>
                  <a:srgbClr val="000000"/>
                </a:solidFill>
                <a:effectLst/>
                <a:latin typeface="Arial" panose="020B0604020202020204" pitchFamily="34" charset="0"/>
              </a:rPr>
              <a:t>60</a:t>
            </a:r>
            <a:r>
              <a:rPr lang="zh-TW" altLang="en-US" sz="1800" b="0" i="0" u="none" strike="noStrike" dirty="0">
                <a:solidFill>
                  <a:srgbClr val="000000"/>
                </a:solidFill>
                <a:effectLst/>
                <a:latin typeface="Arial" panose="020B0604020202020204" pitchFamily="34" charset="0"/>
              </a:rPr>
              <a:t>分鐘以上的體能活動。</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美洲</a:t>
            </a:r>
            <a:r>
              <a:rPr lang="zh-TW" altLang="en-US" sz="1800" dirty="0"/>
              <a:t>印第安人</a:t>
            </a:r>
            <a:r>
              <a:rPr lang="en-US" altLang="zh-TW" sz="1800" dirty="0"/>
              <a:t>/</a:t>
            </a:r>
            <a:r>
              <a:rPr lang="zh-TW" altLang="en-US" sz="1800" dirty="0"/>
              <a:t>阿拉斯加原住民</a:t>
            </a:r>
            <a:r>
              <a:rPr lang="zh-TW" altLang="en-US" sz="1800" b="0" i="0" u="none" strike="noStrike" dirty="0">
                <a:solidFill>
                  <a:srgbClr val="000000"/>
                </a:solidFill>
                <a:effectLst/>
                <a:latin typeface="Arial" panose="020B0604020202020204" pitchFamily="34" charset="0"/>
              </a:rPr>
              <a:t>學生 </a:t>
            </a:r>
            <a:r>
              <a:rPr lang="en-US" sz="1800" dirty="0">
                <a:latin typeface="Calibri" panose="020F0502020204030204" pitchFamily="34" charset="0"/>
                <a:ea typeface="Calibri" panose="020F0502020204030204" pitchFamily="34" charset="0"/>
                <a:cs typeface="Calibri" panose="020F0502020204030204" pitchFamily="34" charset="0"/>
              </a:rPr>
              <a:t>(29.8%) </a:t>
            </a:r>
            <a:r>
              <a:rPr lang="zh-TW" altLang="en-US" sz="1800" b="0" i="0" u="none" strike="noStrike" dirty="0">
                <a:solidFill>
                  <a:srgbClr val="000000"/>
                </a:solidFill>
                <a:effectLst/>
                <a:latin typeface="Arial" panose="020B0604020202020204" pitchFamily="34" charset="0"/>
              </a:rPr>
              <a:t>和白人學生 </a:t>
            </a:r>
            <a:r>
              <a:rPr lang="en-US" sz="1800" dirty="0">
                <a:latin typeface="Calibri" panose="020F0502020204030204" pitchFamily="34" charset="0"/>
                <a:ea typeface="Calibri" panose="020F0502020204030204" pitchFamily="34" charset="0"/>
                <a:cs typeface="Calibri" panose="020F0502020204030204" pitchFamily="34" charset="0"/>
              </a:rPr>
              <a:t>(20.5%) </a:t>
            </a:r>
            <a:r>
              <a:rPr lang="zh-TW" altLang="en-US" sz="1800" b="0" i="0" u="none" strike="noStrike" dirty="0">
                <a:solidFill>
                  <a:srgbClr val="000000"/>
                </a:solidFill>
                <a:effectLst/>
                <a:latin typeface="Arial" panose="020B0604020202020204" pitchFamily="34" charset="0"/>
              </a:rPr>
              <a:t>較一般金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學生 </a:t>
            </a:r>
            <a:r>
              <a:rPr lang="en-US" altLang="zh-TW" sz="1800" b="0" i="0" u="none" strike="noStrike" dirty="0">
                <a:solidFill>
                  <a:srgbClr val="000000"/>
                </a:solidFill>
                <a:effectLst/>
                <a:latin typeface="Arial" panose="020B0604020202020204" pitchFamily="34" charset="0"/>
              </a:rPr>
              <a:t>(18.5%) </a:t>
            </a:r>
            <a:r>
              <a:rPr lang="zh-TW" altLang="en-US" sz="1800" b="0" i="0" u="none" strike="noStrike" dirty="0">
                <a:solidFill>
                  <a:srgbClr val="000000"/>
                </a:solidFill>
                <a:effectLst/>
                <a:latin typeface="Arial" panose="020B0604020202020204" pitchFamily="34" charset="0"/>
              </a:rPr>
              <a:t>更能夠符合體能活動的建議。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西班牙裔 </a:t>
            </a:r>
            <a:r>
              <a:rPr lang="en-US" sz="1800" dirty="0">
                <a:latin typeface="Calibri" panose="020F0502020204030204" pitchFamily="34" charset="0"/>
                <a:ea typeface="Calibri" panose="020F0502020204030204" pitchFamily="34" charset="0"/>
                <a:cs typeface="Calibri" panose="020F0502020204030204" pitchFamily="34" charset="0"/>
              </a:rPr>
              <a:t>(14.6%) </a:t>
            </a:r>
            <a:r>
              <a:rPr lang="zh-TW" altLang="en-US" sz="1800" b="0" i="0" u="none" strike="noStrike" dirty="0">
                <a:solidFill>
                  <a:srgbClr val="000000"/>
                </a:solidFill>
                <a:effectLst/>
                <a:latin typeface="Arial" panose="020B0604020202020204" pitchFamily="34" charset="0"/>
              </a:rPr>
              <a:t>和亞裔學生 </a:t>
            </a:r>
            <a:r>
              <a:rPr lang="en-US" sz="1800" dirty="0">
                <a:latin typeface="Calibri" panose="020F0502020204030204" pitchFamily="34" charset="0"/>
                <a:ea typeface="Calibri" panose="020F0502020204030204" pitchFamily="34" charset="0"/>
                <a:cs typeface="Calibri" panose="020F0502020204030204" pitchFamily="34" charset="0"/>
              </a:rPr>
              <a:t>(15.7%) </a:t>
            </a:r>
            <a:r>
              <a:rPr lang="zh-TW" altLang="en-US" sz="1800" b="0" i="0" u="none" strike="noStrike" dirty="0">
                <a:solidFill>
                  <a:srgbClr val="000000"/>
                </a:solidFill>
                <a:effectLst/>
                <a:latin typeface="Arial" panose="020B0604020202020204" pitchFamily="34" charset="0"/>
              </a:rPr>
              <a:t>較一般金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學生 </a:t>
            </a:r>
            <a:r>
              <a:rPr lang="en-US" altLang="zh-TW" sz="1800" b="0" i="0" u="none" strike="noStrike" dirty="0">
                <a:solidFill>
                  <a:srgbClr val="000000"/>
                </a:solidFill>
                <a:effectLst/>
                <a:latin typeface="Arial" panose="020B0604020202020204" pitchFamily="34" charset="0"/>
              </a:rPr>
              <a:t>(18.5%) </a:t>
            </a:r>
            <a:r>
              <a:rPr lang="zh-TW" altLang="en-US" sz="1800" b="0" i="0" u="none" strike="noStrike" dirty="0">
                <a:solidFill>
                  <a:srgbClr val="000000"/>
                </a:solidFill>
                <a:effectLst/>
                <a:latin typeface="Arial" panose="020B0604020202020204" pitchFamily="34" charset="0"/>
              </a:rPr>
              <a:t>顯著地不太可能符合體能活動的建議。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與其他所有性別群組比較，男性學生 </a:t>
            </a:r>
            <a:r>
              <a:rPr lang="en-US" sz="1800" dirty="0">
                <a:latin typeface="Calibri" panose="020F0502020204030204" pitchFamily="34" charset="0"/>
                <a:ea typeface="Calibri" panose="020F0502020204030204" pitchFamily="34" charset="0"/>
                <a:cs typeface="Calibri" panose="020F0502020204030204" pitchFamily="34" charset="0"/>
              </a:rPr>
              <a:t>(23.5%) </a:t>
            </a:r>
            <a:r>
              <a:rPr lang="zh-TW" altLang="en-US" sz="1800" b="0" i="0" u="none" strike="noStrike" dirty="0">
                <a:solidFill>
                  <a:srgbClr val="000000"/>
                </a:solidFill>
                <a:effectLst/>
                <a:latin typeface="Arial" panose="020B0604020202020204" pitchFamily="34" charset="0"/>
              </a:rPr>
              <a:t>最有可能符合體能活動的建議。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隨著年級上升，學生參與體能活動比率下降。</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年級學生符合體能活動建議只有</a:t>
            </a:r>
            <a:r>
              <a:rPr lang="en-US" altLang="zh-TW" sz="1800" b="0" i="0" u="none" strike="noStrike" dirty="0">
                <a:solidFill>
                  <a:srgbClr val="000000"/>
                </a:solidFill>
                <a:effectLst/>
                <a:latin typeface="Arial" panose="020B0604020202020204" pitchFamily="34" charset="0"/>
              </a:rPr>
              <a:t>15.1%</a:t>
            </a:r>
            <a:r>
              <a:rPr lang="zh-TW" altLang="en-US" sz="1800" b="0" i="0" u="none" strike="noStrike" dirty="0">
                <a:solidFill>
                  <a:srgbClr val="000000"/>
                </a:solidFill>
                <a:effectLst/>
                <a:latin typeface="Arial" panose="020B0604020202020204" pitchFamily="34" charset="0"/>
              </a:rPr>
              <a:t>，而</a:t>
            </a:r>
            <a:r>
              <a:rPr lang="en-US" altLang="zh-TW" sz="1800" b="0" i="0" u="none" strike="noStrike" dirty="0">
                <a:solidFill>
                  <a:srgbClr val="000000"/>
                </a:solidFill>
                <a:effectLst/>
                <a:latin typeface="Arial" panose="020B0604020202020204" pitchFamily="34" charset="0"/>
              </a:rPr>
              <a:t>8</a:t>
            </a:r>
            <a:r>
              <a:rPr lang="zh-TW" altLang="en-US" sz="1800" b="0" i="0" u="none" strike="noStrike" dirty="0">
                <a:solidFill>
                  <a:srgbClr val="000000"/>
                </a:solidFill>
                <a:effectLst/>
                <a:latin typeface="Arial" panose="020B0604020202020204" pitchFamily="34" charset="0"/>
              </a:rPr>
              <a:t>年級學生則是</a:t>
            </a:r>
            <a:r>
              <a:rPr lang="en-US" altLang="zh-TW" sz="1800" b="0" i="0" u="none" strike="noStrike" dirty="0">
                <a:solidFill>
                  <a:srgbClr val="000000"/>
                </a:solidFill>
                <a:effectLst/>
                <a:latin typeface="Arial" panose="020B0604020202020204" pitchFamily="34" charset="0"/>
              </a:rPr>
              <a:t>22.8%</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學生符合體能活動建議的比率在 </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年是 </a:t>
            </a:r>
            <a:r>
              <a:rPr lang="en-US" altLang="zh-TW" sz="1800" b="0" i="0" u="none" strike="noStrike" dirty="0">
                <a:solidFill>
                  <a:srgbClr val="000000"/>
                </a:solidFill>
                <a:effectLst/>
                <a:latin typeface="Arial" panose="020B0604020202020204" pitchFamily="34" charset="0"/>
              </a:rPr>
              <a:t>17.7%</a:t>
            </a:r>
            <a:r>
              <a:rPr lang="zh-TW" altLang="en-US" sz="1800" b="0" i="0" u="none" strike="noStrike" dirty="0">
                <a:solidFill>
                  <a:srgbClr val="000000"/>
                </a:solidFill>
                <a:effectLst/>
                <a:latin typeface="Arial" panose="020B0604020202020204" pitchFamily="34" charset="0"/>
              </a:rPr>
              <a:t>，在 </a:t>
            </a:r>
            <a:r>
              <a:rPr lang="en-US" altLang="zh-TW" sz="1800" b="0" i="0" u="none" strike="noStrike" dirty="0">
                <a:solidFill>
                  <a:srgbClr val="000000"/>
                </a:solidFill>
                <a:effectLst/>
                <a:latin typeface="Arial" panose="020B0604020202020204" pitchFamily="34" charset="0"/>
              </a:rPr>
              <a:t>2016</a:t>
            </a:r>
            <a:r>
              <a:rPr lang="zh-TW" altLang="en-US" sz="1800" b="0" i="0" u="none" strike="noStrike" dirty="0">
                <a:solidFill>
                  <a:srgbClr val="000000"/>
                </a:solidFill>
                <a:effectLst/>
                <a:latin typeface="Arial" panose="020B0604020202020204" pitchFamily="34" charset="0"/>
              </a:rPr>
              <a:t>年是</a:t>
            </a:r>
            <a:r>
              <a:rPr lang="en-US" altLang="zh-TW" sz="1800" b="0" i="0" u="none" strike="noStrike" dirty="0">
                <a:solidFill>
                  <a:srgbClr val="000000"/>
                </a:solidFill>
                <a:effectLst/>
                <a:latin typeface="Arial" panose="020B0604020202020204" pitchFamily="34" charset="0"/>
              </a:rPr>
              <a:t>21.3%</a:t>
            </a:r>
            <a:r>
              <a:rPr lang="zh-TW" altLang="en-US" sz="1800" b="0" i="0" u="none" strike="noStrike" dirty="0">
                <a:solidFill>
                  <a:srgbClr val="000000"/>
                </a:solidFill>
                <a:effectLst/>
                <a:latin typeface="Arial" panose="020B0604020202020204" pitchFamily="34" charset="0"/>
              </a:rPr>
              <a:t>，顯示下降了</a:t>
            </a:r>
            <a:r>
              <a:rPr lang="en-US" altLang="zh-TW" sz="1800" b="0" i="0" u="none" strike="noStrike" dirty="0">
                <a:solidFill>
                  <a:srgbClr val="000000"/>
                </a:solidFill>
                <a:effectLst/>
                <a:latin typeface="Arial" panose="020B0604020202020204" pitchFamily="34" charset="0"/>
              </a:rPr>
              <a:t>17%</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0" lvl="0" indent="0" rtl="0">
              <a:spcBef>
                <a:spcPts val="0"/>
              </a:spcBef>
              <a:spcAft>
                <a:spcPts val="0"/>
              </a:spcAft>
              <a:buFont typeface="Arial" panose="020B0604020202020204" pitchFamily="34" charset="0"/>
              <a:buNone/>
            </a:pPr>
            <a:r>
              <a:rPr lang="zh-TW" altLang="en-US" sz="1800" b="0" i="0" u="none" strike="noStrike" dirty="0">
                <a:solidFill>
                  <a:srgbClr val="000000"/>
                </a:solidFill>
                <a:effectLst/>
                <a:latin typeface="Arial" panose="020B0604020202020204" pitchFamily="34" charset="0"/>
              </a:rPr>
              <a:t>同樣</a:t>
            </a:r>
            <a:r>
              <a:rPr lang="zh-CN" altLang="en-US"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按照年齡和性別區分，金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青少年的身體質量指數 </a:t>
            </a:r>
            <a:r>
              <a:rPr lang="en-US" sz="1800" dirty="0">
                <a:latin typeface="Calibri" panose="020F0502020204030204" pitchFamily="34" charset="0"/>
                <a:ea typeface="Calibri" panose="020F0502020204030204" pitchFamily="34" charset="0"/>
                <a:cs typeface="Calibri" panose="020F0502020204030204" pitchFamily="34" charset="0"/>
              </a:rPr>
              <a:t>(BMI) </a:t>
            </a:r>
            <a:r>
              <a:rPr lang="zh-TW" altLang="en-US" sz="1800" dirty="0">
                <a:latin typeface="Calibri" panose="020F0502020204030204" pitchFamily="34" charset="0"/>
                <a:ea typeface="Calibri" panose="020F0502020204030204" pitchFamily="34" charset="0"/>
                <a:cs typeface="Calibri" panose="020F0502020204030204" pitchFamily="34" charset="0"/>
              </a:rPr>
              <a:t>最高的 </a:t>
            </a:r>
            <a:r>
              <a:rPr lang="en-US" altLang="zh-TW" sz="1800" b="0" i="0" u="none" strike="noStrike" dirty="0">
                <a:solidFill>
                  <a:srgbClr val="000000"/>
                </a:solidFill>
                <a:effectLst/>
                <a:latin typeface="Arial" panose="020B0604020202020204" pitchFamily="34" charset="0"/>
              </a:rPr>
              <a:t>5%</a:t>
            </a:r>
            <a:r>
              <a:rPr lang="zh-TW" altLang="en-US" sz="1800" b="0" i="0" u="none" strike="noStrike" dirty="0">
                <a:solidFill>
                  <a:srgbClr val="000000"/>
                </a:solidFill>
                <a:effectLst/>
                <a:latin typeface="Arial" panose="020B0604020202020204" pitchFamily="34" charset="0"/>
              </a:rPr>
              <a:t>，隨著時間有所增加，由 </a:t>
            </a:r>
            <a:r>
              <a:rPr lang="en-US" altLang="zh-TW" sz="1800" b="0" i="0" u="none" strike="noStrike" dirty="0">
                <a:solidFill>
                  <a:srgbClr val="000000"/>
                </a:solidFill>
                <a:effectLst/>
                <a:latin typeface="Arial" panose="020B0604020202020204" pitchFamily="34" charset="0"/>
              </a:rPr>
              <a:t>2014 </a:t>
            </a:r>
            <a:r>
              <a:rPr lang="zh-TW" altLang="en-US" sz="1800" b="0" i="0" u="none" strike="noStrike" dirty="0">
                <a:solidFill>
                  <a:srgbClr val="000000"/>
                </a:solidFill>
                <a:effectLst/>
                <a:latin typeface="Arial" panose="020B0604020202020204" pitchFamily="34" charset="0"/>
              </a:rPr>
              <a:t>年的 </a:t>
            </a:r>
            <a:r>
              <a:rPr lang="en-US" altLang="zh-TW" sz="1800" b="0" i="0" u="none" strike="noStrike" dirty="0">
                <a:solidFill>
                  <a:srgbClr val="000000"/>
                </a:solidFill>
                <a:effectLst/>
                <a:latin typeface="Arial" panose="020B0604020202020204" pitchFamily="34" charset="0"/>
              </a:rPr>
              <a:t>8.8% </a:t>
            </a:r>
            <a:r>
              <a:rPr lang="zh-TW" altLang="en-US" sz="1800" b="0" i="0" u="none" strike="noStrike" dirty="0">
                <a:solidFill>
                  <a:srgbClr val="000000"/>
                </a:solidFill>
                <a:effectLst/>
                <a:latin typeface="Arial" panose="020B0604020202020204" pitchFamily="34" charset="0"/>
              </a:rPr>
              <a:t>增加至 </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年的 </a:t>
            </a:r>
            <a:r>
              <a:rPr lang="en-US" altLang="zh-TW" sz="1800" b="0" i="0" u="none" strike="noStrike" dirty="0">
                <a:solidFill>
                  <a:srgbClr val="000000"/>
                </a:solidFill>
                <a:effectLst/>
                <a:latin typeface="Arial" panose="020B0604020202020204" pitchFamily="34" charset="0"/>
              </a:rPr>
              <a:t>12.3%</a:t>
            </a:r>
            <a:r>
              <a:rPr lang="zh-TW" altLang="en-US" sz="1800" b="0" i="0" u="none" strike="noStrike" dirty="0">
                <a:solidFill>
                  <a:srgbClr val="000000"/>
                </a:solidFill>
                <a:effectLst/>
                <a:latin typeface="Arial" panose="020B0604020202020204" pitchFamily="34" charset="0"/>
              </a:rPr>
              <a:t>。在這身體質量指數級別，</a:t>
            </a:r>
            <a:r>
              <a:rPr lang="zh-TW" sz="1800" dirty="0">
                <a:effectLst/>
                <a:ea typeface="PMingLiU" panose="02020500000000000000" pitchFamily="18" charset="-120"/>
                <a:cs typeface="Times New Roman" panose="02020603050405020304" pitchFamily="18" charset="0"/>
              </a:rPr>
              <a:t>夏威夷原住民</a:t>
            </a:r>
            <a:r>
              <a:rPr lang="en-US" sz="1800" dirty="0">
                <a:effectLst/>
                <a:latin typeface="PMingLiU" panose="02020500000000000000" pitchFamily="18" charset="-120"/>
                <a:cs typeface="Times New Roman" panose="02020603050405020304" pitchFamily="18" charset="0"/>
              </a:rPr>
              <a:t>/</a:t>
            </a:r>
            <a:r>
              <a:rPr lang="zh-TW" sz="1800" dirty="0">
                <a:effectLst/>
                <a:latin typeface="PMingLiU" panose="02020500000000000000" pitchFamily="18" charset="-120"/>
                <a:cs typeface="Times New Roman" panose="02020603050405020304" pitchFamily="18" charset="0"/>
              </a:rPr>
              <a:t>太平洋島民</a:t>
            </a:r>
            <a:r>
              <a:rPr lang="en-US" altLang="zh-TW" sz="1800" dirty="0">
                <a:effectLst/>
                <a:latin typeface="PMingLiU" panose="02020500000000000000" pitchFamily="18" charset="-120"/>
                <a:cs typeface="Times New Roman" panose="02020603050405020304" pitchFamily="18" charset="0"/>
              </a:rPr>
              <a:t> </a:t>
            </a:r>
            <a:r>
              <a:rPr lang="en-US" altLang="zh-TW" sz="1800" b="0" i="0" u="none" strike="noStrike" dirty="0">
                <a:solidFill>
                  <a:srgbClr val="000000"/>
                </a:solidFill>
                <a:effectLst/>
                <a:latin typeface="Arial" panose="020B0604020202020204" pitchFamily="34" charset="0"/>
              </a:rPr>
              <a:t>(37.2%)</a:t>
            </a:r>
            <a:r>
              <a:rPr lang="zh-CN" sz="1800" dirty="0">
                <a:solidFill>
                  <a:srgbClr val="231F20"/>
                </a:solidFill>
                <a:effectLst/>
                <a:ea typeface="MingLiU" panose="02020509000000000000" pitchFamily="49" charset="-120"/>
                <a:cs typeface="Microsoft YaHei" panose="020B0503020204020204" pitchFamily="34" charset="-122"/>
              </a:rPr>
              <a:t> 、</a:t>
            </a:r>
            <a:r>
              <a:rPr lang="zh-TW" altLang="en-US" sz="1800" b="0" i="0" u="none" strike="noStrike" dirty="0">
                <a:solidFill>
                  <a:srgbClr val="000000"/>
                </a:solidFill>
                <a:effectLst/>
                <a:latin typeface="Arial" panose="020B0604020202020204" pitchFamily="34" charset="0"/>
              </a:rPr>
              <a:t>西班牙裔 </a:t>
            </a:r>
            <a:r>
              <a:rPr lang="en-US" altLang="zh-TW" sz="1800" b="0" i="0" u="none" strike="noStrike" dirty="0">
                <a:solidFill>
                  <a:srgbClr val="000000"/>
                </a:solidFill>
                <a:effectLst/>
                <a:latin typeface="Arial" panose="020B0604020202020204" pitchFamily="34" charset="0"/>
              </a:rPr>
              <a:t>(20.7%) </a:t>
            </a:r>
            <a:r>
              <a:rPr lang="zh-TW" altLang="en-US" sz="1800" b="0" i="0" u="none" strike="noStrike" dirty="0">
                <a:solidFill>
                  <a:srgbClr val="000000"/>
                </a:solidFill>
                <a:effectLst/>
                <a:latin typeface="Arial" panose="020B0604020202020204" pitchFamily="34" charset="0"/>
              </a:rPr>
              <a:t>和黑人 </a:t>
            </a:r>
            <a:r>
              <a:rPr lang="en-US" altLang="zh-TW" sz="1800" b="0" i="0" u="none" strike="noStrike" dirty="0">
                <a:solidFill>
                  <a:srgbClr val="000000"/>
                </a:solidFill>
                <a:effectLst/>
                <a:latin typeface="Arial" panose="020B0604020202020204" pitchFamily="34" charset="0"/>
              </a:rPr>
              <a:t>(15.9%) </a:t>
            </a:r>
            <a:r>
              <a:rPr lang="zh-TW" altLang="en-US" sz="1800" b="0" i="0" u="none" strike="noStrike" dirty="0">
                <a:solidFill>
                  <a:srgbClr val="000000"/>
                </a:solidFill>
                <a:effectLst/>
                <a:latin typeface="Arial" panose="020B0604020202020204" pitchFamily="34" charset="0"/>
              </a:rPr>
              <a:t>青少年的比例，明顯高於金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平均比例 </a:t>
            </a:r>
            <a:r>
              <a:rPr lang="en-US" altLang="zh-TW" sz="1800" b="0" i="0" u="none" strike="noStrike" dirty="0">
                <a:solidFill>
                  <a:srgbClr val="000000"/>
                </a:solidFill>
                <a:effectLst/>
                <a:latin typeface="Arial" panose="020B0604020202020204" pitchFamily="34" charset="0"/>
              </a:rPr>
              <a:t>(11.4%)</a:t>
            </a:r>
            <a:r>
              <a:rPr lang="zh-TW" altLang="en-US" sz="1800" b="0" i="0" u="none" strike="noStrike" dirty="0">
                <a:solidFill>
                  <a:srgbClr val="000000"/>
                </a:solidFill>
                <a:effectLst/>
                <a:latin typeface="Arial" panose="020B0604020202020204" pitchFamily="34" charset="0"/>
              </a:rPr>
              <a:t>。和所有其他金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區域相比，南部區域學生最有可能出現在這個 </a:t>
            </a:r>
            <a:r>
              <a:rPr lang="en-US" altLang="zh-TW" sz="1800" b="0" i="0" u="none" strike="noStrike" dirty="0">
                <a:solidFill>
                  <a:srgbClr val="000000"/>
                </a:solidFill>
                <a:effectLst/>
                <a:latin typeface="Arial" panose="020B0604020202020204" pitchFamily="34" charset="0"/>
              </a:rPr>
              <a:t>BMI </a:t>
            </a:r>
            <a:r>
              <a:rPr lang="zh-TW" altLang="en-US" sz="1800" b="0" i="0" u="none" strike="noStrike" dirty="0">
                <a:solidFill>
                  <a:srgbClr val="000000"/>
                </a:solidFill>
                <a:effectLst/>
                <a:latin typeface="Arial" panose="020B0604020202020204" pitchFamily="34" charset="0"/>
              </a:rPr>
              <a:t>最高</a:t>
            </a:r>
            <a:r>
              <a:rPr lang="en-US" altLang="zh-TW" sz="1800" b="0" i="0" u="none" strike="noStrike" dirty="0">
                <a:solidFill>
                  <a:srgbClr val="000000"/>
                </a:solidFill>
                <a:effectLst/>
                <a:latin typeface="Arial" panose="020B0604020202020204" pitchFamily="34" charset="0"/>
              </a:rPr>
              <a:t>5%</a:t>
            </a:r>
            <a:r>
              <a:rPr lang="zh-TW" altLang="en-US" sz="1800" b="0" i="0" u="none" strike="noStrike" dirty="0">
                <a:solidFill>
                  <a:srgbClr val="000000"/>
                </a:solidFill>
                <a:effectLst/>
                <a:latin typeface="Arial" panose="020B0604020202020204" pitchFamily="34" charset="0"/>
              </a:rPr>
              <a:t>的級別。</a:t>
            </a:r>
            <a:endParaRPr lang="zh-TW" altLang="en-US" b="0" dirty="0">
              <a:effectLst/>
            </a:endParaRPr>
          </a:p>
          <a:p>
            <a:br>
              <a:rPr lang="zh-TW" altLang="en-US" dirty="0"/>
            </a:b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18</a:t>
            </a:fld>
            <a:endParaRPr lang="en-US"/>
          </a:p>
        </p:txBody>
      </p:sp>
    </p:spTree>
    <p:extLst>
      <p:ext uri="{BB962C8B-B14F-4D97-AF65-F5344CB8AC3E}">
        <p14:creationId xmlns:p14="http://schemas.microsoft.com/office/powerpoint/2010/main" val="150566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1" i="0" u="none" strike="noStrike" dirty="0">
                <a:solidFill>
                  <a:srgbClr val="000000"/>
                </a:solidFill>
                <a:effectLst/>
                <a:latin typeface="Arial" panose="020B0604020202020204" pitchFamily="34" charset="0"/>
              </a:rPr>
              <a:t>為了評估社區已確定的優先項目，我們做了兩件事：</a:t>
            </a:r>
            <a:r>
              <a:rPr lang="en-US" altLang="zh-TW" sz="1800" b="1" i="0" u="none" strike="noStrike" dirty="0">
                <a:solidFill>
                  <a:srgbClr val="000000"/>
                </a:solidFill>
                <a:effectLst/>
                <a:latin typeface="Arial" panose="020B0604020202020204" pitchFamily="34" charset="0"/>
              </a:rPr>
              <a:t>   </a:t>
            </a:r>
            <a:endParaRPr lang="zh-TW" altLang="en-US" b="1" dirty="0">
              <a:effectLst/>
            </a:endParaRP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1. </a:t>
            </a:r>
            <a:r>
              <a:rPr lang="zh-TW" altLang="en-US" sz="1800" b="0" i="0" u="none" strike="noStrike" dirty="0">
                <a:solidFill>
                  <a:srgbClr val="000000"/>
                </a:solidFill>
                <a:effectLst/>
                <a:latin typeface="Arial" panose="020B0604020202020204" pitchFamily="34" charset="0"/>
              </a:rPr>
              <a:t>我們審核了超過</a:t>
            </a:r>
            <a:r>
              <a:rPr lang="en-US" altLang="zh-TW" sz="1800" b="0" i="0" u="none" strike="noStrike" dirty="0">
                <a:solidFill>
                  <a:srgbClr val="000000"/>
                </a:solidFill>
                <a:effectLst/>
                <a:latin typeface="Arial" panose="020B0604020202020204" pitchFamily="34" charset="0"/>
              </a:rPr>
              <a:t>30</a:t>
            </a:r>
            <a:r>
              <a:rPr lang="zh-TW" altLang="en-US" sz="1800" b="0" i="0" u="none" strike="noStrike" dirty="0">
                <a:solidFill>
                  <a:srgbClr val="000000"/>
                </a:solidFill>
                <a:effectLst/>
                <a:latin typeface="Arial" panose="020B0604020202020204" pitchFamily="34" charset="0"/>
              </a:rPr>
              <a:t>份在</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和</a:t>
            </a:r>
            <a:r>
              <a:rPr lang="en-US" altLang="zh-TW" sz="1800" b="0" i="0" u="none" strike="noStrike" dirty="0">
                <a:solidFill>
                  <a:srgbClr val="000000"/>
                </a:solidFill>
                <a:effectLst/>
                <a:latin typeface="Arial" panose="020B0604020202020204" pitchFamily="34" charset="0"/>
              </a:rPr>
              <a:t>2023</a:t>
            </a:r>
            <a:r>
              <a:rPr lang="zh-TW" altLang="en-US" sz="1800" b="0" i="0" u="none" strike="noStrike" dirty="0">
                <a:solidFill>
                  <a:srgbClr val="000000"/>
                </a:solidFill>
                <a:effectLst/>
                <a:latin typeface="Arial" panose="020B0604020202020204" pitchFamily="34" charset="0"/>
              </a:rPr>
              <a:t>年之間製作的社區報告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連結在全份報告的附錄</a:t>
            </a:r>
            <a:r>
              <a:rPr lang="en-US" altLang="zh-TW" sz="1800" b="0" i="0" u="none" strike="noStrike" dirty="0">
                <a:solidFill>
                  <a:srgbClr val="000000"/>
                </a:solidFill>
                <a:effectLst/>
                <a:latin typeface="Arial" panose="020B0604020202020204" pitchFamily="34" charset="0"/>
              </a:rPr>
              <a:t>A)</a:t>
            </a: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2. </a:t>
            </a:r>
            <a:r>
              <a:rPr lang="zh-TW" altLang="en-US" sz="1800" b="0" i="0" u="none" strike="noStrike" dirty="0">
                <a:solidFill>
                  <a:srgbClr val="000000"/>
                </a:solidFill>
                <a:effectLst/>
                <a:latin typeface="Arial" panose="020B0604020202020204" pitchFamily="34" charset="0"/>
              </a:rPr>
              <a:t>我們和社區組織進行了聆聽會議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在下一張幻燈片</a:t>
            </a:r>
            <a:r>
              <a:rPr lang="en-US" altLang="zh-TW" sz="1800" b="0" i="0" u="none" strike="noStrike" dirty="0">
                <a:solidFill>
                  <a:srgbClr val="000000"/>
                </a:solidFill>
                <a:effectLst/>
                <a:latin typeface="Arial" panose="020B0604020202020204" pitchFamily="34" charset="0"/>
              </a:rPr>
              <a:t>)  </a:t>
            </a:r>
          </a:p>
          <a:p>
            <a:pPr rtl="0">
              <a:spcBef>
                <a:spcPts val="0"/>
              </a:spcBef>
              <a:spcAft>
                <a:spcPts val="0"/>
              </a:spcAft>
            </a:pPr>
            <a:r>
              <a:rPr lang="zh-TW" altLang="en-US" b="0" dirty="0">
                <a:effectLst/>
              </a:rPr>
              <a:t> </a:t>
            </a: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這張幻燈片顯示了我們對</a:t>
            </a:r>
            <a:r>
              <a:rPr lang="zh-TW" altLang="en-US" sz="1800" b="1" i="0" u="none" strike="noStrike" dirty="0">
                <a:solidFill>
                  <a:srgbClr val="000000"/>
                </a:solidFill>
                <a:effectLst/>
                <a:latin typeface="Arial" panose="020B0604020202020204" pitchFamily="34" charset="0"/>
              </a:rPr>
              <a:t>金縣社區報告的審核</a:t>
            </a:r>
            <a:r>
              <a:rPr lang="zh-TW" altLang="en-US" sz="1800" b="0" i="0" u="none" strike="noStrike" dirty="0">
                <a:solidFill>
                  <a:srgbClr val="000000"/>
                </a:solidFill>
                <a:effectLst/>
                <a:latin typeface="Arial" panose="020B0604020202020204" pitchFamily="34" charset="0"/>
              </a:rPr>
              <a:t>中得出的一些主要優先事項</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主題範疇 。我們感謝和讚賞無數的社區成員在這些報告中發表他們的意見</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觀點和個人經歷，同時感謝那些收集數據以提升這些意見和經歷的社區組織。我們鼓勵各位參閱連結在的附錄</a:t>
            </a:r>
            <a:r>
              <a:rPr lang="en-US" altLang="zh-TW" sz="1800" b="0" i="0" u="none" strike="noStrike" dirty="0">
                <a:solidFill>
                  <a:srgbClr val="000000"/>
                </a:solidFill>
                <a:effectLst/>
                <a:latin typeface="Arial" panose="020B0604020202020204" pitchFamily="34" charset="0"/>
              </a:rPr>
              <a:t>A</a:t>
            </a:r>
            <a:r>
              <a:rPr lang="zh-TW" altLang="en-US" sz="1800" b="0" i="0" u="none" strike="noStrike" dirty="0">
                <a:solidFill>
                  <a:srgbClr val="000000"/>
                </a:solidFill>
                <a:effectLst/>
                <a:latin typeface="Arial" panose="020B0604020202020204" pitchFamily="34" charset="0"/>
              </a:rPr>
              <a:t>的原本報告，了解更多關於某些特定金</a:t>
            </a:r>
            <a:r>
              <a:rPr lang="zh-TW" altLang="en-US" sz="1800" dirty="0">
                <a:effectLst/>
                <a:latin typeface="MyriadPro-Light"/>
              </a:rPr>
              <a:t>縣</a:t>
            </a:r>
            <a:r>
              <a:rPr lang="zh-TW" altLang="en-US" sz="1800" b="0" i="0" u="none" strike="noStrike" dirty="0">
                <a:solidFill>
                  <a:srgbClr val="000000"/>
                </a:solidFill>
                <a:effectLst/>
                <a:latin typeface="Arial" panose="020B0604020202020204" pitchFamily="34" charset="0"/>
              </a:rPr>
              <a:t>社區和組織概述的關注和需要。 </a:t>
            </a:r>
            <a:endParaRPr lang="zh-TW" altLang="en-US" b="0" dirty="0">
              <a:effectLst/>
            </a:endParaRPr>
          </a:p>
          <a:p>
            <a:pPr rtl="0">
              <a:spcBef>
                <a:spcPts val="0"/>
              </a:spcBef>
              <a:spcAft>
                <a:spcPts val="0"/>
              </a:spcAft>
            </a:pPr>
            <a:br>
              <a:rPr lang="zh-TW" altLang="en-US" dirty="0"/>
            </a:br>
            <a:r>
              <a:rPr lang="zh-TW" altLang="en-US" sz="1800" b="1" i="0" u="none" strike="noStrike" dirty="0">
                <a:solidFill>
                  <a:srgbClr val="000000"/>
                </a:solidFill>
                <a:effectLst/>
                <a:latin typeface="Arial" panose="020B0604020202020204" pitchFamily="34" charset="0"/>
              </a:rPr>
              <a:t>社區突顯的需要是：</a:t>
            </a:r>
            <a:endParaRPr lang="en-US" altLang="zh-TW" sz="1800" b="1"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1" i="0" u="none" strike="noStrike" dirty="0">
                <a:solidFill>
                  <a:srgbClr val="000000"/>
                </a:solidFill>
                <a:effectLst/>
                <a:latin typeface="Arial" panose="020B0604020202020204" pitchFamily="34" charset="0"/>
              </a:rPr>
              <a:t> </a:t>
            </a:r>
            <a:endParaRPr lang="zh-TW" altLang="en-US"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1.</a:t>
            </a:r>
            <a:r>
              <a:rPr lang="zh-TW" altLang="en-US" sz="1800" b="1" dirty="0">
                <a:solidFill>
                  <a:schemeClr val="tx1"/>
                </a:solidFill>
                <a:latin typeface="MyriadPro-Light"/>
              </a:rPr>
              <a:t>公平與健康情況的社會決定因素：</a:t>
            </a:r>
            <a:r>
              <a:rPr lang="zh-TW" altLang="en-US" sz="1800" b="0" i="0" u="none" strike="noStrike" dirty="0">
                <a:solidFill>
                  <a:srgbClr val="000000"/>
                </a:solidFill>
                <a:effectLst/>
                <a:latin typeface="Arial" panose="020B0604020202020204" pitchFamily="34" charset="0"/>
              </a:rPr>
              <a:t>社區特別指出獲得服務和資源的不公平</a:t>
            </a:r>
            <a:r>
              <a:rPr lang="zh-CN" altLang="en-US" sz="1800" b="0" i="0" u="none" strike="noStrike" dirty="0">
                <a:solidFill>
                  <a:srgbClr val="231F20"/>
                </a:solidFill>
                <a:effectLst/>
                <a:latin typeface="Arial" panose="020B0604020202020204" pitchFamily="34" charset="0"/>
              </a:rPr>
              <a:t>，</a:t>
            </a:r>
            <a:r>
              <a:rPr lang="zh-CN" altLang="en-US" sz="1800" dirty="0">
                <a:solidFill>
                  <a:srgbClr val="231F20"/>
                </a:solidFill>
                <a:effectLst/>
                <a:ea typeface="MingLiU" panose="02020509000000000000" pitchFamily="49" charset="-120"/>
                <a:cs typeface="Microsoft YaHei" panose="020B0503020204020204" pitchFamily="34" charset="-122"/>
              </a:rPr>
              <a:t>以及</a:t>
            </a:r>
            <a:r>
              <a:rPr lang="zh-TW" altLang="en-US" sz="1800" b="0" i="0" u="none" strike="noStrike" dirty="0">
                <a:solidFill>
                  <a:srgbClr val="000000"/>
                </a:solidFill>
                <a:effectLst/>
                <a:latin typeface="Arial" panose="020B0604020202020204" pitchFamily="34" charset="0"/>
              </a:rPr>
              <a:t>種族主義</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偏見和對多元社區的歧視。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獲得就業</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大流行相關的經濟和失業</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社區歧視</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學校。 </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2.</a:t>
            </a:r>
            <a:r>
              <a:rPr lang="zh-TW" altLang="en-US" sz="1800" b="1" dirty="0">
                <a:solidFill>
                  <a:schemeClr val="tx1"/>
                </a:solidFill>
                <a:latin typeface="MyriadPro-Light"/>
              </a:rPr>
              <a:t>住房獲得及質量</a:t>
            </a:r>
            <a:endParaRPr lang="en-US" sz="1800" b="1" dirty="0">
              <a:solidFill>
                <a:schemeClr val="tx1"/>
              </a:solidFill>
              <a:latin typeface="MyriadPro-Ligh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獲取可負擔的住房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尤其是大流行後的影響如失去收入</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被逐</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家庭困擾等</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無家可歸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無家可歸的同時要應對慢性疾病</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需要更多的低收入住房</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無法使用獲得住房資源的系統 </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3.</a:t>
            </a:r>
            <a:r>
              <a:rPr lang="zh-TW" altLang="en-US" sz="1800" b="1" dirty="0">
                <a:solidFill>
                  <a:schemeClr val="tx1"/>
                </a:solidFill>
                <a:latin typeface="MyriadPro-Light"/>
              </a:rPr>
              <a:t>醫療保健的獲取和提供</a:t>
            </a:r>
            <a:endParaRPr lang="en-US" sz="1800" b="1" dirty="0">
              <a:solidFill>
                <a:schemeClr val="tx1"/>
              </a:solidFill>
              <a:latin typeface="MyriadPro-Ligh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獲得精神及行為健康服務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沒有足夠的醫療提供者</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青少年物質使用</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家庭需要支援以幫助他們的孩子之社會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感情發展</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4.</a:t>
            </a:r>
            <a:r>
              <a:rPr lang="zh-TW" altLang="en-US" sz="1200" b="1" dirty="0">
                <a:solidFill>
                  <a:schemeClr val="tx1"/>
                </a:solidFill>
                <a:latin typeface="MyriadPro-Light"/>
              </a:rPr>
              <a:t>食物不足和獲取</a:t>
            </a:r>
            <a:endParaRPr lang="en-US" altLang="zh-TW" sz="1200" b="0" i="0" u="none" strike="noStrike" dirty="0">
              <a:solidFill>
                <a:schemeClr val="tx1"/>
              </a:solidFill>
              <a:effectLst/>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獲得健康</a:t>
            </a:r>
            <a:r>
              <a:rPr lang="zh-CN" altLang="en-US" sz="2800" dirty="0">
                <a:latin typeface="MyriadPro-Light"/>
              </a:rPr>
              <a:t>、</a:t>
            </a:r>
            <a:r>
              <a:rPr lang="zh-TW" altLang="en-US" sz="2800" dirty="0">
                <a:latin typeface="MyriadPro-Light"/>
              </a:rPr>
              <a:t>優質、和適合文化的食物</a:t>
            </a:r>
            <a:endParaRPr lang="en-US" sz="2800" dirty="0">
              <a:latin typeface="MyriadPro-Ligh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獲得財務資源的需要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a:t>
            </a:r>
            <a:r>
              <a:rPr lang="en-US" sz="1800" b="0" kern="1200" dirty="0">
                <a:solidFill>
                  <a:schemeClr val="tx1"/>
                </a:solidFill>
                <a:effectLst/>
                <a:latin typeface="+mn-lt"/>
                <a:ea typeface="+mn-ea"/>
                <a:cs typeface="+mn-cs"/>
              </a:rPr>
              <a:t>SNAP</a:t>
            </a:r>
            <a:r>
              <a:rPr lang="zh-CN" sz="1800" dirty="0">
                <a:solidFill>
                  <a:srgbClr val="231F20"/>
                </a:solidFill>
                <a:effectLst/>
                <a:ea typeface="MingLiU" panose="02020509000000000000" pitchFamily="49" charset="-120"/>
                <a:cs typeface="Microsoft YaHei" panose="020B0503020204020204" pitchFamily="34" charset="-122"/>
              </a:rPr>
              <a:t>、</a:t>
            </a:r>
            <a:r>
              <a:rPr lang="en-US" altLang="zh-CN" sz="1800" dirty="0">
                <a:solidFill>
                  <a:srgbClr val="231F20"/>
                </a:solidFill>
                <a:effectLst/>
                <a:ea typeface="MingLiU" panose="02020509000000000000" pitchFamily="49" charset="-120"/>
                <a:cs typeface="Microsoft YaHei" panose="020B0503020204020204" pitchFamily="34" charset="-122"/>
              </a:rPr>
              <a:t>Fresh Bucks </a:t>
            </a:r>
            <a:r>
              <a:rPr lang="zh-TW" altLang="en-US" sz="1800" b="0" i="0" u="none" strike="noStrike" dirty="0">
                <a:solidFill>
                  <a:srgbClr val="000000"/>
                </a:solidFill>
                <a:effectLst/>
                <a:latin typeface="Arial" panose="020B0604020202020204" pitchFamily="34" charset="0"/>
              </a:rPr>
              <a:t>新鮮蔬果券</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雜貨代用券 </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改善學校供應的食物品質的需要</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低費用或免費送餐選項的需要</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對城市農業和園藝更多支持的需要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食物銀行和膳食計劃 </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前往食物銀行的交通費用</a:t>
            </a:r>
            <a:endParaRPr lang="en-US" altLang="zh-TW" sz="1800" b="0" i="0" u="none" strike="noStrike" dirty="0">
              <a:solidFill>
                <a:srgbClr val="000000"/>
              </a:solidFill>
              <a:effectLst/>
              <a:latin typeface="Arial" panose="020B0604020202020204" pitchFamily="34" charset="0"/>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很多計劃都是集中在西雅圖</a:t>
            </a:r>
            <a:endParaRPr lang="en-US" altLang="zh-TW" sz="1800" b="0" i="0" u="none" strike="noStrike" dirty="0">
              <a:solidFill>
                <a:srgbClr val="000000"/>
              </a:solidFill>
              <a:effectLst/>
              <a:latin typeface="Arial" panose="020B0604020202020204" pitchFamily="34" charset="0"/>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使用食物銀行相關的行政阻礙</a:t>
            </a:r>
            <a:endParaRPr lang="zh-TW" altLang="en-US" sz="2800" b="0" dirty="0">
              <a:effectLst/>
            </a:endParaRP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zh-TW" altLang="en-US" sz="1800" b="0" i="0" u="none" strike="noStrike" dirty="0">
                <a:solidFill>
                  <a:srgbClr val="000000"/>
                </a:solidFill>
                <a:effectLst/>
                <a:latin typeface="Arial" panose="020B0604020202020204" pitchFamily="34" charset="0"/>
              </a:rPr>
              <a:t>很多人害怕政府系統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例如因為移民狀況</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或基於收入門檻而不符合資格  </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5. </a:t>
            </a:r>
            <a:r>
              <a:rPr lang="zh-TW" altLang="en-US" sz="1200" b="1" dirty="0">
                <a:solidFill>
                  <a:schemeClr val="tx1"/>
                </a:solidFill>
                <a:latin typeface="MyriadPro-Light"/>
              </a:rPr>
              <a:t>兒童及青少年</a:t>
            </a:r>
            <a:endParaRPr lang="en-US" sz="1200" b="1" dirty="0">
              <a:solidFill>
                <a:schemeClr val="tx1"/>
              </a:solidFill>
              <a:latin typeface="MyriadPro-Ligh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學校系統支援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食物</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營養教育</a:t>
            </a:r>
            <a:r>
              <a:rPr lang="zh-CN" sz="1800" dirty="0">
                <a:solidFill>
                  <a:srgbClr val="231F20"/>
                </a:solidFill>
                <a:effectLst/>
                <a:ea typeface="MingLiU" panose="02020509000000000000" pitchFamily="49" charset="-120"/>
                <a:cs typeface="Microsoft YaHei" panose="020B0503020204020204" pitchFamily="34" charset="-122"/>
              </a:rPr>
              <a:t>、</a:t>
            </a:r>
            <a:r>
              <a:rPr lang="zh-CN" altLang="en-US" sz="1800" dirty="0">
                <a:solidFill>
                  <a:srgbClr val="231F20"/>
                </a:solidFill>
                <a:effectLst/>
                <a:ea typeface="MingLiU" panose="02020509000000000000" pitchFamily="49" charset="-120"/>
                <a:cs typeface="Microsoft YaHei" panose="020B0503020204020204" pitchFamily="34" charset="-122"/>
              </a:rPr>
              <a:t>因</a:t>
            </a:r>
            <a:r>
              <a:rPr lang="en-US" altLang="zh-CN" sz="1800" dirty="0">
                <a:solidFill>
                  <a:srgbClr val="231F20"/>
                </a:solidFill>
                <a:effectLst/>
                <a:ea typeface="MingLiU" panose="02020509000000000000" pitchFamily="49" charset="-120"/>
                <a:cs typeface="Microsoft YaHei" panose="020B0503020204020204" pitchFamily="34" charset="-122"/>
              </a:rPr>
              <a:t>COVID</a:t>
            </a:r>
            <a:r>
              <a:rPr lang="en-US" altLang="zh-TW" sz="1800" b="0" i="0" u="none" strike="noStrike" dirty="0">
                <a:solidFill>
                  <a:srgbClr val="000000"/>
                </a:solidFill>
                <a:effectLst/>
                <a:latin typeface="Arial" panose="020B0604020202020204" pitchFamily="34" charset="0"/>
              </a:rPr>
              <a:t>-19</a:t>
            </a:r>
            <a:r>
              <a:rPr lang="zh-TW" altLang="en-US" sz="1800" b="0" i="0" u="none" strike="noStrike" dirty="0">
                <a:solidFill>
                  <a:srgbClr val="000000"/>
                </a:solidFill>
                <a:effectLst/>
                <a:latin typeface="Arial" panose="020B0604020202020204" pitchFamily="34" charset="0"/>
              </a:rPr>
              <a:t>停止服務的影響</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獲得夏天膳食</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消除午餐欠款</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托兒和</a:t>
            </a:r>
            <a:r>
              <a:rPr lang="zh-TW" altLang="en-US" sz="1800" dirty="0">
                <a:solidFill>
                  <a:srgbClr val="231F20"/>
                </a:solidFill>
                <a:effectLst/>
                <a:ea typeface="MingLiU" panose="02020509000000000000" pitchFamily="49" charset="-120"/>
                <a:cs typeface="Microsoft YaHei" panose="020B0503020204020204" pitchFamily="34" charset="-122"/>
              </a:rPr>
              <a:t>學前</a:t>
            </a:r>
            <a:r>
              <a:rPr lang="zh-TW" altLang="en-US" sz="1800" b="0" i="0" u="none" strike="noStrike" dirty="0">
                <a:solidFill>
                  <a:srgbClr val="000000"/>
                </a:solidFill>
                <a:effectLst/>
                <a:latin typeface="Arial" panose="020B0604020202020204" pitchFamily="34" charset="0"/>
              </a:rPr>
              <a:t>學習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負擔能力</a:t>
            </a:r>
            <a:r>
              <a:rPr lang="zh-CN" sz="1800" dirty="0">
                <a:solidFill>
                  <a:srgbClr val="231F20"/>
                </a:solidFill>
                <a:effectLst/>
                <a:ea typeface="MingLiU" panose="02020509000000000000" pitchFamily="49" charset="-120"/>
                <a:cs typeface="Microsoft YaHei" panose="020B0503020204020204" pitchFamily="34" charset="-122"/>
              </a:rPr>
              <a:t>、</a:t>
            </a:r>
            <a:r>
              <a:rPr lang="zh-CN" altLang="en-US" sz="1800" dirty="0">
                <a:solidFill>
                  <a:srgbClr val="231F20"/>
                </a:solidFill>
                <a:effectLst/>
                <a:ea typeface="MingLiU" panose="02020509000000000000" pitchFamily="49" charset="-120"/>
                <a:cs typeface="Microsoft YaHei" panose="020B0503020204020204" pitchFamily="34" charset="-122"/>
              </a:rPr>
              <a:t>因</a:t>
            </a:r>
            <a:r>
              <a:rPr lang="en-US" altLang="zh-CN" sz="1800" dirty="0">
                <a:solidFill>
                  <a:srgbClr val="231F20"/>
                </a:solidFill>
                <a:effectLst/>
                <a:ea typeface="MingLiU" panose="02020509000000000000" pitchFamily="49" charset="-120"/>
                <a:cs typeface="Microsoft YaHei" panose="020B0503020204020204" pitchFamily="34" charset="-122"/>
              </a:rPr>
              <a:t>COVID</a:t>
            </a:r>
            <a:r>
              <a:rPr lang="en-US" altLang="zh-TW" sz="1800" b="0" i="0" u="none" strike="noStrike" dirty="0">
                <a:solidFill>
                  <a:srgbClr val="000000"/>
                </a:solidFill>
                <a:effectLst/>
                <a:latin typeface="Arial" panose="020B0604020202020204" pitchFamily="34" charset="0"/>
              </a:rPr>
              <a:t>-19</a:t>
            </a:r>
            <a:r>
              <a:rPr lang="zh-TW" altLang="en-US" sz="1800" b="0" i="0" u="none" strike="noStrike" dirty="0">
                <a:solidFill>
                  <a:srgbClr val="000000"/>
                </a:solidFill>
                <a:effectLst/>
                <a:latin typeface="Arial" panose="020B0604020202020204" pitchFamily="34" charset="0"/>
              </a:rPr>
              <a:t>停止服務</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dirty="0">
                <a:solidFill>
                  <a:srgbClr val="231F20"/>
                </a:solidFill>
                <a:effectLst/>
                <a:ea typeface="MingLiU" panose="02020509000000000000" pitchFamily="49" charset="-120"/>
                <a:cs typeface="Microsoft YaHei" panose="020B0503020204020204" pitchFamily="34" charset="-122"/>
              </a:rPr>
              <a:t>學前</a:t>
            </a:r>
            <a:r>
              <a:rPr lang="zh-TW" altLang="en-US" sz="1800" b="0" i="0" u="none" strike="noStrike" dirty="0">
                <a:solidFill>
                  <a:srgbClr val="000000"/>
                </a:solidFill>
                <a:effectLst/>
                <a:latin typeface="Arial" panose="020B0604020202020204" pitchFamily="34" charset="0"/>
              </a:rPr>
              <a:t>學習項目的資金</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br>
              <a:rPr lang="zh-TW" altLang="en-US" dirty="0"/>
            </a:b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8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zh-TW" altLang="en-US" sz="1800" b="0" i="0" u="none" strike="noStrike" dirty="0">
                <a:solidFill>
                  <a:srgbClr val="000000"/>
                </a:solidFill>
                <a:effectLst/>
                <a:latin typeface="Arial" panose="020B0604020202020204" pitchFamily="34" charset="0"/>
              </a:rPr>
              <a:t>金縣醫院促進更健康社區組織 </a:t>
            </a:r>
            <a:r>
              <a:rPr lang="en-US" altLang="zh-TW" sz="1800" b="0" i="0" u="none" strike="noStrike" dirty="0">
                <a:solidFill>
                  <a:srgbClr val="000000"/>
                </a:solidFill>
                <a:effectLst/>
                <a:latin typeface="Arial" panose="020B0604020202020204" pitchFamily="34" charset="0"/>
              </a:rPr>
              <a:t>(HHC)</a:t>
            </a:r>
            <a:r>
              <a:rPr lang="zh-TW" altLang="en-US" sz="1800" b="0" i="0" u="none" strike="noStrike" dirty="0">
                <a:solidFill>
                  <a:srgbClr val="000000"/>
                </a:solidFill>
                <a:effectLst/>
                <a:latin typeface="Arial" panose="020B0604020202020204" pitchFamily="34" charset="0"/>
              </a:rPr>
              <a:t>，包括在金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CN" altLang="en-US" sz="1800" b="0" i="0" u="none" strike="noStrike" kern="1200" noProof="0" dirty="0">
                <a:solidFill>
                  <a:srgbClr val="000000"/>
                </a:solidFill>
                <a:effectLst/>
                <a:latin typeface="Arial" panose="020B0604020202020204" pitchFamily="34" charset="0"/>
                <a:ea typeface="+mn-ea"/>
                <a:cs typeface="+mn-cs"/>
              </a:rPr>
              <a:t>的</a:t>
            </a:r>
            <a:r>
              <a:rPr lang="en-US" altLang="zh-TW" sz="1800" b="0" i="0" u="none" strike="noStrike" kern="1200" noProof="0" dirty="0">
                <a:solidFill>
                  <a:srgbClr val="000000"/>
                </a:solidFill>
                <a:effectLst/>
                <a:latin typeface="Arial" panose="020B0604020202020204" pitchFamily="34" charset="0"/>
                <a:ea typeface="+mn-ea"/>
                <a:cs typeface="+mn-cs"/>
              </a:rPr>
              <a:t>10</a:t>
            </a:r>
            <a:r>
              <a:rPr lang="zh-TW" altLang="en-US" sz="1800" b="0" i="0" u="none" strike="noStrike" dirty="0">
                <a:solidFill>
                  <a:srgbClr val="000000"/>
                </a:solidFill>
                <a:effectLst/>
                <a:latin typeface="Arial" panose="020B0604020202020204" pitchFamily="34" charset="0"/>
              </a:rPr>
              <a:t>間醫院</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衛生系統和西雅圖及金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公共衛生 </a:t>
            </a:r>
            <a:r>
              <a:rPr lang="en-US" altLang="zh-TW" sz="1800" b="0" i="0" u="none" strike="noStrike" dirty="0">
                <a:solidFill>
                  <a:srgbClr val="000000"/>
                </a:solidFill>
                <a:effectLst/>
                <a:latin typeface="Arial" panose="020B0604020202020204" pitchFamily="34" charset="0"/>
              </a:rPr>
              <a:t>(PHSKC)</a:t>
            </a:r>
            <a:r>
              <a:rPr lang="zh-TW" altLang="en-US" sz="1800" b="0" i="0" u="none" strike="noStrike" dirty="0">
                <a:solidFill>
                  <a:srgbClr val="000000"/>
                </a:solidFill>
                <a:effectLst/>
                <a:latin typeface="Arial" panose="020B0604020202020204" pitchFamily="34" charset="0"/>
              </a:rPr>
              <a:t>，並獲得華盛頓州醫院協會 </a:t>
            </a:r>
            <a:r>
              <a:rPr lang="en-US" altLang="zh-TW" sz="1800" b="0" i="0" u="none" strike="noStrike" dirty="0">
                <a:solidFill>
                  <a:srgbClr val="000000"/>
                </a:solidFill>
                <a:effectLst/>
                <a:latin typeface="Arial" panose="020B0604020202020204" pitchFamily="34" charset="0"/>
              </a:rPr>
              <a:t>(WSHA) </a:t>
            </a:r>
            <a:r>
              <a:rPr lang="zh-TW" altLang="en-US" sz="1800" b="0" i="0" u="none" strike="noStrike" dirty="0">
                <a:solidFill>
                  <a:srgbClr val="000000"/>
                </a:solidFill>
                <a:effectLst/>
                <a:latin typeface="Arial" panose="020B0604020202020204" pitchFamily="34" charset="0"/>
              </a:rPr>
              <a:t>的財務行政管理支援。 此協作組織在</a:t>
            </a:r>
            <a:r>
              <a:rPr lang="en-US" altLang="zh-TW" sz="1800" b="0" i="0" u="none" strike="noStrike" dirty="0">
                <a:solidFill>
                  <a:srgbClr val="000000"/>
                </a:solidFill>
                <a:effectLst/>
                <a:latin typeface="Arial" panose="020B0604020202020204" pitchFamily="34" charset="0"/>
              </a:rPr>
              <a:t>2012</a:t>
            </a:r>
            <a:r>
              <a:rPr lang="zh-TW" altLang="en-US" sz="1800" b="0" i="0" u="none" strike="noStrike" dirty="0">
                <a:solidFill>
                  <a:srgbClr val="000000"/>
                </a:solidFill>
                <a:effectLst/>
                <a:latin typeface="Arial" panose="020B0604020202020204" pitchFamily="34" charset="0"/>
              </a:rPr>
              <a:t>年成立，旨在確定本地社區</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最大需要和優勢，以制定互相協調的計劃，支持金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居民的健康和福祉。</a:t>
            </a:r>
            <a:r>
              <a:rPr lang="en-US" altLang="zh-TW" sz="1800" b="0" i="0" u="none" strike="noStrike" dirty="0">
                <a:solidFill>
                  <a:srgbClr val="000000"/>
                </a:solidFill>
                <a:effectLst/>
                <a:latin typeface="Arial" panose="020B0604020202020204" pitchFamily="34" charset="0"/>
              </a:rPr>
              <a:t>HHC </a:t>
            </a:r>
            <a:r>
              <a:rPr lang="zh-TW" altLang="en-US" sz="1800" b="0" i="0" u="none" strike="noStrike" dirty="0">
                <a:solidFill>
                  <a:srgbClr val="000000"/>
                </a:solidFill>
                <a:effectLst/>
                <a:latin typeface="Arial" panose="020B0604020202020204" pitchFamily="34" charset="0"/>
              </a:rPr>
              <a:t>的其中一個首要目標是協調一個社區健康需要</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聯合評估 </a:t>
            </a:r>
            <a:r>
              <a:rPr lang="en-US" altLang="zh-TW" sz="1800" b="0" i="0" u="none" strike="noStrike" dirty="0">
                <a:solidFill>
                  <a:srgbClr val="000000"/>
                </a:solidFill>
                <a:effectLst/>
                <a:latin typeface="Arial" panose="020B0604020202020204" pitchFamily="34" charset="0"/>
              </a:rPr>
              <a:t>(CHNA)</a:t>
            </a:r>
            <a:r>
              <a:rPr lang="zh-TW" altLang="en-US" sz="1800" b="0" i="0" u="none" strike="noStrike" dirty="0">
                <a:solidFill>
                  <a:srgbClr val="000000"/>
                </a:solidFill>
                <a:effectLst/>
                <a:latin typeface="Arial" panose="020B0604020202020204" pitchFamily="34" charset="0"/>
              </a:rPr>
              <a:t>，以避免重複工作；同時把可用的資源專注於社區最重要的健康需求。</a:t>
            </a:r>
            <a:r>
              <a:rPr lang="en-US" altLang="zh-TW" sz="1800" b="0" i="0" u="none" strike="noStrike" dirty="0">
                <a:solidFill>
                  <a:srgbClr val="000000"/>
                </a:solidFill>
                <a:effectLst/>
                <a:latin typeface="Arial" panose="020B0604020202020204" pitchFamily="34" charset="0"/>
              </a:rPr>
              <a:t>HHC </a:t>
            </a:r>
            <a:r>
              <a:rPr lang="zh-TW" altLang="en-US" sz="1800" b="0" i="0" u="none" strike="noStrike" dirty="0">
                <a:solidFill>
                  <a:srgbClr val="000000"/>
                </a:solidFill>
                <a:effectLst/>
                <a:latin typeface="Arial" panose="020B0604020202020204" pitchFamily="34" charset="0"/>
              </a:rPr>
              <a:t>協作製作了四份</a:t>
            </a:r>
            <a:r>
              <a:rPr lang="en-US" altLang="zh-TW" sz="1800" b="0" i="0" u="none" strike="noStrike" dirty="0">
                <a:solidFill>
                  <a:srgbClr val="000000"/>
                </a:solidFill>
                <a:effectLst/>
                <a:latin typeface="Arial" panose="020B0604020202020204" pitchFamily="34" charset="0"/>
              </a:rPr>
              <a:t>CHNA </a:t>
            </a:r>
            <a:r>
              <a:rPr lang="zh-TW" altLang="en-US" sz="1800" b="0" i="0" u="none" strike="noStrike" dirty="0">
                <a:solidFill>
                  <a:srgbClr val="000000"/>
                </a:solidFill>
                <a:effectLst/>
                <a:latin typeface="Arial" panose="020B0604020202020204" pitchFamily="34" charset="0"/>
              </a:rPr>
              <a:t>報告：</a:t>
            </a:r>
            <a:r>
              <a:rPr lang="en-US" altLang="zh-TW" sz="1800" b="0" i="0" u="none" strike="noStrike" dirty="0">
                <a:solidFill>
                  <a:srgbClr val="000000"/>
                </a:solidFill>
                <a:effectLst/>
                <a:latin typeface="Arial" panose="020B0604020202020204" pitchFamily="34" charset="0"/>
              </a:rPr>
              <a:t>2015/2016</a:t>
            </a:r>
            <a:r>
              <a:rPr lang="zh-TW" altLang="en-US" sz="1800" b="0" i="0" u="none" strike="noStrike" dirty="0">
                <a:solidFill>
                  <a:srgbClr val="000000"/>
                </a:solidFill>
                <a:effectLst/>
                <a:latin typeface="Arial" panose="020B0604020202020204" pitchFamily="34" charset="0"/>
              </a:rPr>
              <a:t>報告</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en-US" altLang="zh-TW" sz="1800" b="0" i="0" u="none" strike="noStrike" dirty="0">
                <a:solidFill>
                  <a:srgbClr val="000000"/>
                </a:solidFill>
                <a:effectLst/>
                <a:latin typeface="Arial" panose="020B0604020202020204" pitchFamily="34" charset="0"/>
              </a:rPr>
              <a:t>2018/2019</a:t>
            </a:r>
            <a:r>
              <a:rPr lang="zh-TW" altLang="en-US" sz="1800" b="0" i="0" u="none" strike="noStrike" dirty="0">
                <a:solidFill>
                  <a:srgbClr val="000000"/>
                </a:solidFill>
                <a:effectLst/>
                <a:latin typeface="Arial" panose="020B0604020202020204" pitchFamily="34" charset="0"/>
              </a:rPr>
              <a:t>報告</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en-US" altLang="zh-TW" sz="1800" b="0" i="0" u="none" strike="noStrike" dirty="0">
                <a:solidFill>
                  <a:srgbClr val="000000"/>
                </a:solidFill>
                <a:effectLst/>
                <a:latin typeface="Arial" panose="020B0604020202020204" pitchFamily="34" charset="0"/>
              </a:rPr>
              <a:t>2021/2022</a:t>
            </a:r>
            <a:r>
              <a:rPr lang="zh-TW" altLang="en-US" sz="1800" b="0" i="0" u="none" strike="noStrike" dirty="0">
                <a:solidFill>
                  <a:srgbClr val="000000"/>
                </a:solidFill>
                <a:effectLst/>
                <a:latin typeface="Arial" panose="020B0604020202020204" pitchFamily="34" charset="0"/>
              </a:rPr>
              <a:t>報告以及最近的</a:t>
            </a:r>
            <a:r>
              <a:rPr lang="en-US" altLang="zh-TW" sz="1800" b="0" i="0" u="none" strike="noStrike" dirty="0">
                <a:solidFill>
                  <a:srgbClr val="000000"/>
                </a:solidFill>
                <a:effectLst/>
                <a:latin typeface="Arial" panose="020B0604020202020204" pitchFamily="34" charset="0"/>
              </a:rPr>
              <a:t>2024/2025</a:t>
            </a:r>
            <a:r>
              <a:rPr lang="zh-TW" altLang="en-US" sz="1800" b="0" i="0" u="none" strike="noStrike" dirty="0">
                <a:solidFill>
                  <a:srgbClr val="000000"/>
                </a:solidFill>
                <a:effectLst/>
                <a:latin typeface="Arial" panose="020B0604020202020204" pitchFamily="34" charset="0"/>
              </a:rPr>
              <a:t>報告。 </a:t>
            </a:r>
            <a:endParaRPr lang="en-US" sz="1200" dirty="0">
              <a:latin typeface="+mn-lt"/>
            </a:endParaRPr>
          </a:p>
          <a:p>
            <a:pPr marL="0" indent="0">
              <a:buFontTx/>
              <a:buNone/>
            </a:pPr>
            <a:r>
              <a:rPr lang="en-US" sz="1200" baseline="0" dirty="0">
                <a:latin typeface="+mn-lt"/>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41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1" i="0" u="none" strike="noStrike" dirty="0">
                <a:solidFill>
                  <a:srgbClr val="000000"/>
                </a:solidFill>
                <a:effectLst/>
                <a:latin typeface="Arial" panose="020B0604020202020204" pitchFamily="34" charset="0"/>
              </a:rPr>
              <a:t>我們做的第二件事就是和黑人</a:t>
            </a:r>
            <a:r>
              <a:rPr lang="zh-CN" sz="1800" dirty="0">
                <a:solidFill>
                  <a:srgbClr val="231F20"/>
                </a:solidFill>
                <a:effectLst/>
                <a:ea typeface="MingLiU" panose="02020509000000000000" pitchFamily="49" charset="-120"/>
                <a:cs typeface="Microsoft YaHei" panose="020B0503020204020204" pitchFamily="34" charset="-122"/>
              </a:rPr>
              <a:t>、</a:t>
            </a:r>
            <a:r>
              <a:rPr lang="en-US" sz="1800" b="1" baseline="0" dirty="0">
                <a:latin typeface="+mn-lt"/>
                <a:cs typeface="Calibri"/>
              </a:rPr>
              <a:t>NHPI</a:t>
            </a:r>
            <a:r>
              <a:rPr lang="zh-CN" sz="1800" dirty="0">
                <a:solidFill>
                  <a:srgbClr val="231F20"/>
                </a:solidFill>
                <a:effectLst/>
                <a:ea typeface="MingLiU" panose="02020509000000000000" pitchFamily="49" charset="-120"/>
                <a:cs typeface="Microsoft YaHei" panose="020B0503020204020204" pitchFamily="34" charset="-122"/>
              </a:rPr>
              <a:t>、</a:t>
            </a:r>
            <a:r>
              <a:rPr lang="en-US" sz="1800" b="1" baseline="0" dirty="0">
                <a:latin typeface="+mn-lt"/>
                <a:cs typeface="Calibri"/>
              </a:rPr>
              <a:t>AIAN</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1" i="0" u="none" strike="noStrike" dirty="0">
                <a:solidFill>
                  <a:srgbClr val="000000"/>
                </a:solidFill>
                <a:effectLst/>
                <a:latin typeface="Arial" panose="020B0604020202020204" pitchFamily="34" charset="0"/>
              </a:rPr>
              <a:t>柬埔寨和菲律賓社區</a:t>
            </a:r>
            <a:r>
              <a:rPr lang="zh-CN" altLang="en-US" sz="1800" b="1" i="0" u="none" strike="noStrike" dirty="0">
                <a:solidFill>
                  <a:srgbClr val="000000"/>
                </a:solidFill>
                <a:effectLst/>
                <a:latin typeface="Arial" panose="020B0604020202020204" pitchFamily="34" charset="0"/>
              </a:rPr>
              <a:t>的</a:t>
            </a:r>
            <a:r>
              <a:rPr lang="zh-TW" altLang="en-US" sz="1800" b="1" i="0" u="none" strike="noStrike" dirty="0">
                <a:solidFill>
                  <a:srgbClr val="000000"/>
                </a:solidFill>
                <a:effectLst/>
                <a:latin typeface="Arial" panose="020B0604020202020204" pitchFamily="34" charset="0"/>
              </a:rPr>
              <a:t>服務組織合作，完成了</a:t>
            </a:r>
            <a:r>
              <a:rPr lang="zh-TW" altLang="en-US" sz="1800" b="1" i="0" u="sng" strike="noStrike" dirty="0">
                <a:solidFill>
                  <a:srgbClr val="000000"/>
                </a:solidFill>
                <a:effectLst/>
                <a:latin typeface="Arial" panose="020B0604020202020204" pitchFamily="34" charset="0"/>
              </a:rPr>
              <a:t>九個</a:t>
            </a:r>
            <a:r>
              <a:rPr lang="zh-TW" altLang="en-US" sz="1800" b="1" i="0" u="none" strike="noStrike" dirty="0">
                <a:solidFill>
                  <a:srgbClr val="000000"/>
                </a:solidFill>
                <a:effectLst/>
                <a:latin typeface="Arial" panose="020B0604020202020204" pitchFamily="34" charset="0"/>
              </a:rPr>
              <a:t>社區聆聽會議   </a:t>
            </a:r>
            <a:endParaRPr lang="en-US" altLang="zh-TW" sz="1800" b="1"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重要主題在不同領域出現，聆聽會議和報告審核之間出現幾個相似之處。  </a:t>
            </a: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獲得食物和營養資訊</a:t>
            </a:r>
            <a:endParaRPr lang="en-US" sz="2800" dirty="0">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獲得優質、新鮮和適合文化的食物</a:t>
            </a:r>
            <a:endParaRPr lang="en-US" sz="2800" dirty="0">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獲得精神和行為健康服務</a:t>
            </a:r>
            <a:endParaRPr lang="en-US" sz="2000" b="1" dirty="0">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氣候變化對食物保障和精神健康的影響</a:t>
            </a:r>
            <a:endParaRPr lang="en-US" sz="2800" dirty="0">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社區保護要素</a:t>
            </a:r>
            <a:endParaRPr lang="en-US" sz="2800" dirty="0">
              <a:latin typeface="MyriadPro-Light"/>
            </a:endParaRPr>
          </a:p>
          <a:p>
            <a:pPr marL="0" lvl="0" indent="0" rtl="0">
              <a:spcBef>
                <a:spcPts val="0"/>
              </a:spcBef>
              <a:spcAft>
                <a:spcPts val="0"/>
              </a:spcAft>
              <a:buFont typeface="Arial" panose="020B0604020202020204" pitchFamily="34" charset="0"/>
              <a:buNone/>
            </a:pPr>
            <a:endParaRPr lang="en-US" altLang="zh-TW" sz="1800" b="0" i="0" u="none" strike="noStrike" dirty="0">
              <a:solidFill>
                <a:srgbClr val="000000"/>
              </a:solidFill>
              <a:effectLst/>
              <a:latin typeface="Arial" panose="020B0604020202020204" pitchFamily="34" charset="0"/>
            </a:endParaRPr>
          </a:p>
          <a:p>
            <a:pPr marL="0" lvl="0" indent="0" rtl="0">
              <a:spcBef>
                <a:spcPts val="0"/>
              </a:spcBef>
              <a:spcAft>
                <a:spcPts val="0"/>
              </a:spcAft>
              <a:buFont typeface="Arial" panose="020B0604020202020204" pitchFamily="34" charset="0"/>
              <a:buNone/>
            </a:pPr>
            <a:r>
              <a:rPr lang="zh-TW" altLang="en-US" sz="1800" b="0" i="0" u="none" strike="noStrike" dirty="0">
                <a:solidFill>
                  <a:srgbClr val="000000"/>
                </a:solidFill>
                <a:effectLst/>
                <a:latin typeface="Arial" panose="020B0604020202020204" pitchFamily="34" charset="0"/>
              </a:rPr>
              <a:t>參與的社區成員已確定</a:t>
            </a:r>
            <a:r>
              <a:rPr lang="zh-TW" altLang="en-US" sz="1800" b="1" i="0" u="none" strike="noStrike" dirty="0">
                <a:solidFill>
                  <a:srgbClr val="000000"/>
                </a:solidFill>
                <a:effectLst/>
                <a:latin typeface="Arial" panose="020B0604020202020204" pitchFamily="34" charset="0"/>
              </a:rPr>
              <a:t>食物成本上升</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1" i="0" u="none" strike="noStrike" dirty="0">
                <a:solidFill>
                  <a:srgbClr val="000000"/>
                </a:solidFill>
                <a:effectLst/>
                <a:latin typeface="Arial" panose="020B0604020202020204" pitchFamily="34" charset="0"/>
              </a:rPr>
              <a:t>食物來源的就近性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例如雜貨店</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食物銀行</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和交通不便是獲取健康食物的障礙。他們亦提及希望在社區環境中接受更多營養教育的機會。</a:t>
            </a:r>
            <a:endParaRPr lang="en-US" altLang="zh-TW" sz="1800" b="0" i="0" u="none" strike="noStrike" dirty="0">
              <a:solidFill>
                <a:srgbClr val="000000"/>
              </a:solidFill>
              <a:effectLst/>
              <a:latin typeface="Arial" panose="020B0604020202020204" pitchFamily="34" charset="0"/>
            </a:endParaRPr>
          </a:p>
          <a:p>
            <a:pPr marL="0" lvl="0" indent="0" rtl="0">
              <a:spcBef>
                <a:spcPts val="0"/>
              </a:spcBef>
              <a:spcAft>
                <a:spcPts val="0"/>
              </a:spcAft>
              <a:buFont typeface="Arial" panose="020B0604020202020204" pitchFamily="34" charset="0"/>
              <a:buNone/>
            </a:pPr>
            <a:endParaRPr lang="zh-TW" altLang="en-US" b="0" dirty="0">
              <a:effectLst/>
            </a:endParaRPr>
          </a:p>
          <a:p>
            <a:pPr marL="0" lvl="0" indent="0" rtl="0">
              <a:spcBef>
                <a:spcPts val="0"/>
              </a:spcBef>
              <a:spcAft>
                <a:spcPts val="0"/>
              </a:spcAft>
              <a:buFont typeface="Arial" panose="020B0604020202020204" pitchFamily="34" charset="0"/>
              <a:buNone/>
            </a:pPr>
            <a:r>
              <a:rPr lang="zh-TW" altLang="en-US" sz="1800" b="0" i="0" u="none" strike="noStrike" dirty="0">
                <a:solidFill>
                  <a:srgbClr val="000000"/>
                </a:solidFill>
                <a:effectLst/>
                <a:latin typeface="Arial" panose="020B0604020202020204" pitchFamily="34" charset="0"/>
              </a:rPr>
              <a:t>在</a:t>
            </a:r>
            <a:r>
              <a:rPr lang="zh-TW" altLang="en-US" sz="1800" b="1" i="0" u="none" strike="noStrike" dirty="0">
                <a:solidFill>
                  <a:srgbClr val="000000"/>
                </a:solidFill>
                <a:effectLst/>
                <a:latin typeface="Arial" panose="020B0604020202020204" pitchFamily="34" charset="0"/>
              </a:rPr>
              <a:t>文化一致性</a:t>
            </a:r>
            <a:r>
              <a:rPr lang="zh-TW" altLang="en-US" sz="1800" b="0" i="0" u="none" strike="noStrike" dirty="0">
                <a:solidFill>
                  <a:srgbClr val="000000"/>
                </a:solidFill>
                <a:effectLst/>
                <a:latin typeface="Arial" panose="020B0604020202020204" pitchFamily="34" charset="0"/>
              </a:rPr>
              <a:t>和預約</a:t>
            </a:r>
            <a:r>
              <a:rPr lang="zh-TW" altLang="en-US" sz="1800" b="1" i="0" u="none" strike="noStrike" dirty="0">
                <a:solidFill>
                  <a:srgbClr val="000000"/>
                </a:solidFill>
                <a:effectLst/>
                <a:latin typeface="Arial" panose="020B0604020202020204" pitchFamily="34" charset="0"/>
              </a:rPr>
              <a:t>方便性</a:t>
            </a:r>
            <a:r>
              <a:rPr lang="zh-TW" altLang="en-US" sz="1800" b="0" i="0" u="none" strike="noStrike" dirty="0">
                <a:solidFill>
                  <a:srgbClr val="000000"/>
                </a:solidFill>
                <a:effectLst/>
                <a:latin typeface="Arial" panose="020B0604020202020204" pitchFamily="34" charset="0"/>
              </a:rPr>
              <a:t>之外，社區成員已確定</a:t>
            </a:r>
            <a:r>
              <a:rPr lang="zh-TW" altLang="en-US" sz="1800" b="1" i="0" u="none" strike="noStrike" dirty="0">
                <a:solidFill>
                  <a:srgbClr val="000000"/>
                </a:solidFill>
                <a:effectLst/>
                <a:latin typeface="Arial" panose="020B0604020202020204" pitchFamily="34" charset="0"/>
              </a:rPr>
              <a:t>費用</a:t>
            </a:r>
            <a:r>
              <a:rPr lang="zh-TW" altLang="en-US" sz="1800" b="0" i="0" u="none" strike="noStrike" dirty="0">
                <a:solidFill>
                  <a:srgbClr val="000000"/>
                </a:solidFill>
                <a:effectLst/>
                <a:latin typeface="Arial" panose="020B0604020202020204" pitchFamily="34" charset="0"/>
              </a:rPr>
              <a:t>是獲得精神和行為健康服務的障礙。</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在所有組別中，費用之後的最優先項目，就是找到擁有</a:t>
            </a:r>
            <a:r>
              <a:rPr lang="zh-TW" altLang="en-US" sz="1800" b="1" i="0" u="none" strike="noStrike" dirty="0">
                <a:solidFill>
                  <a:srgbClr val="000000"/>
                </a:solidFill>
                <a:effectLst/>
                <a:latin typeface="Arial" panose="020B0604020202020204" pitchFamily="34" charset="0"/>
              </a:rPr>
              <a:t>相同文化背景和身份認同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種族</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族裔</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性別</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年齡等</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的精神健康醫療提供者</a:t>
            </a:r>
            <a:endParaRPr lang="en-US" altLang="zh-TW" sz="1800" b="0" i="0" u="none" strike="noStrike" dirty="0">
              <a:solidFill>
                <a:srgbClr val="000000"/>
              </a:solidFill>
              <a:effectLst/>
              <a:latin typeface="Arial" panose="020B0604020202020204" pitchFamily="34" charset="0"/>
            </a:endParaRPr>
          </a:p>
          <a:p>
            <a:pPr marL="742950" lvl="1" indent="-285750" rtl="0">
              <a:spcBef>
                <a:spcPts val="0"/>
              </a:spcBef>
              <a:spcAft>
                <a:spcPts val="0"/>
              </a:spcAft>
              <a:buFont typeface="Arial" panose="020B0604020202020204" pitchFamily="34" charset="0"/>
              <a:buChar char="•"/>
            </a:pPr>
            <a:r>
              <a:rPr lang="zh-TW" altLang="en-US" sz="1800" b="0" i="0" u="sng" strike="noStrike" dirty="0">
                <a:solidFill>
                  <a:srgbClr val="000000"/>
                </a:solidFill>
                <a:effectLst/>
                <a:latin typeface="Arial" panose="020B0604020202020204" pitchFamily="34" charset="0"/>
              </a:rPr>
              <a:t>語言溝通服務</a:t>
            </a:r>
            <a:r>
              <a:rPr lang="zh-TW" altLang="en-US" sz="1800" b="0" i="0" u="none" strike="noStrike" dirty="0">
                <a:solidFill>
                  <a:srgbClr val="000000"/>
                </a:solidFill>
                <a:effectLst/>
                <a:latin typeface="Arial" panose="020B0604020202020204" pitchFamily="34" charset="0"/>
              </a:rPr>
              <a:t>對個人表達是重要的，但更重要的是對方不但說同一種語言，而且</a:t>
            </a:r>
            <a:r>
              <a:rPr lang="zh-CN" altLang="en-US" sz="1800" b="0" i="0" u="none" strike="noStrike" dirty="0">
                <a:solidFill>
                  <a:srgbClr val="000000"/>
                </a:solidFill>
                <a:effectLst/>
                <a:latin typeface="Arial" panose="020B0604020202020204" pitchFamily="34" charset="0"/>
              </a:rPr>
              <a:t>要</a:t>
            </a:r>
            <a:r>
              <a:rPr lang="zh-TW" altLang="en-US" sz="1800" b="0" i="0" u="none" strike="noStrike" dirty="0">
                <a:solidFill>
                  <a:srgbClr val="000000"/>
                </a:solidFill>
                <a:effectLst/>
                <a:latin typeface="Arial" panose="020B0604020202020204" pitchFamily="34" charset="0"/>
              </a:rPr>
              <a:t>能</a:t>
            </a:r>
            <a:r>
              <a:rPr lang="zh-TW" altLang="en-US" sz="1800" b="1" i="0" u="none" strike="noStrike" dirty="0">
                <a:solidFill>
                  <a:srgbClr val="000000"/>
                </a:solidFill>
                <a:effectLst/>
                <a:latin typeface="Arial" panose="020B0604020202020204" pitchFamily="34" charset="0"/>
              </a:rPr>
              <a:t>了解他們的文化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語言溝通服務並不代表一切 </a:t>
            </a:r>
            <a:endParaRPr lang="zh-TW" altLang="en-US" b="0" dirty="0">
              <a:effectLst/>
            </a:endParaRPr>
          </a:p>
          <a:p>
            <a:pPr rtl="0">
              <a:spcBef>
                <a:spcPts val="0"/>
              </a:spcBef>
              <a:spcAft>
                <a:spcPts val="0"/>
              </a:spcAft>
            </a:pPr>
            <a:br>
              <a:rPr lang="zh-TW" altLang="en-US" dirty="0"/>
            </a:br>
            <a:r>
              <a:rPr lang="zh-TW" altLang="en-US" sz="1800" b="0" i="0" u="none" strike="noStrike" dirty="0">
                <a:solidFill>
                  <a:srgbClr val="000000"/>
                </a:solidFill>
                <a:effectLst/>
                <a:latin typeface="Arial" panose="020B0604020202020204" pitchFamily="34" charset="0"/>
              </a:rPr>
              <a:t>氣候變化：極端氣候事件影響整個家庭的心理健康和福祉，並且使獲得食物困難。不是每個人對氣候變化提出想法，但那些</a:t>
            </a:r>
            <a:r>
              <a:rPr lang="zh-CN" altLang="en-US" sz="1800" b="0" i="0" u="none" strike="noStrike" dirty="0">
                <a:solidFill>
                  <a:srgbClr val="000000"/>
                </a:solidFill>
                <a:effectLst/>
                <a:latin typeface="Arial" panose="020B0604020202020204" pitchFamily="34" charset="0"/>
              </a:rPr>
              <a:t>已</a:t>
            </a:r>
            <a:r>
              <a:rPr lang="zh-TW" altLang="en-US" sz="1800" b="0" i="0" u="none" strike="noStrike" dirty="0">
                <a:solidFill>
                  <a:srgbClr val="000000"/>
                </a:solidFill>
                <a:effectLst/>
                <a:latin typeface="Arial" panose="020B0604020202020204" pitchFamily="34" charset="0"/>
              </a:rPr>
              <a:t>分享的意見總結，記載在報告的本部分。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精神健康方面：孩子煩躁不安，過份使用電子產品，錯過鍛鍊機會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室內遊玩選項可以很昂貴</a:t>
            </a:r>
            <a:r>
              <a:rPr lang="en-US" altLang="zh-TW" sz="1800" b="0" i="0" u="none" strike="noStrike" dirty="0">
                <a:solidFill>
                  <a:srgbClr val="000000"/>
                </a:solidFill>
                <a:effectLst/>
                <a:latin typeface="Arial" panose="020B0604020202020204" pitchFamily="34" charset="0"/>
              </a:rPr>
              <a:t>)</a:t>
            </a: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獲得食物方面：症狀如哮喘和過敏可能加劇，兒童和年長成年人中暑，交通困擾，有限的食物儲存量和食物成本上升，都是氣候變化的結果 </a:t>
            </a:r>
            <a:endParaRPr lang="en-US" altLang="zh-TW" sz="1800" b="0" i="0" u="none" strike="noStrike" dirty="0">
              <a:solidFill>
                <a:srgbClr val="000000"/>
              </a:solidFill>
              <a:effectLst/>
              <a:latin typeface="Arial" panose="020B0604020202020204" pitchFamily="34" charset="0"/>
            </a:endParaRPr>
          </a:p>
          <a:p>
            <a:pPr marL="742950" lvl="1" indent="-285750" rtl="0">
              <a:spcBef>
                <a:spcPts val="0"/>
              </a:spcBef>
              <a:spcAft>
                <a:spcPts val="0"/>
              </a:spcAft>
              <a:buFont typeface="Arial" panose="020B0604020202020204" pitchFamily="34" charset="0"/>
              <a:buChar char="•"/>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社區保護要素：幾個社區分享他們如何應對獲得服務的差距或極端氣候事件</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社區互相支持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分享食物，</a:t>
            </a:r>
            <a:r>
              <a:rPr lang="zh-TW" altLang="en-US" sz="1800" dirty="0">
                <a:latin typeface="MyriadPro-Light"/>
                <a:ea typeface="Calibri" panose="020F0502020204030204" pitchFamily="34" charset="0"/>
                <a:cs typeface="Calibri"/>
              </a:rPr>
              <a:t>為需要醫療服務或為需要獲取食物的人士提供交通接送</a:t>
            </a:r>
            <a:r>
              <a:rPr lang="zh-CN" altLang="en-US" sz="1800" dirty="0">
                <a:latin typeface="MyriadPro-Light"/>
                <a:ea typeface="Calibri" panose="020F0502020204030204" pitchFamily="34" charset="0"/>
                <a:cs typeface="Calibri"/>
              </a:rPr>
              <a:t>，</a:t>
            </a:r>
            <a:r>
              <a:rPr lang="zh-TW" altLang="en-US" sz="1800" dirty="0">
                <a:latin typeface="MyriadPro-Light"/>
                <a:ea typeface="Calibri" panose="020F0502020204030204" pitchFamily="34" charset="0"/>
                <a:cs typeface="Calibri"/>
              </a:rPr>
              <a:t>並在困難時提供支援。 </a:t>
            </a:r>
            <a:endParaRPr lang="zh-TW" altLang="en-US" b="0" dirty="0">
              <a:effectLst/>
            </a:endParaRPr>
          </a:p>
          <a:p>
            <a:br>
              <a:rPr lang="zh-TW" altLang="en-US" dirty="0"/>
            </a:br>
            <a:endParaRPr lang="en-US" sz="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71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u="none" strike="noStrike" dirty="0">
                <a:solidFill>
                  <a:srgbClr val="000000"/>
                </a:solidFill>
                <a:effectLst/>
                <a:latin typeface="Arial" panose="020B0604020202020204" pitchFamily="34" charset="0"/>
              </a:rPr>
              <a:t>基於數據顯示的趨勢</a:t>
            </a:r>
            <a:r>
              <a:rPr lang="zh-CN" sz="1800" dirty="0">
                <a:solidFill>
                  <a:srgbClr val="231F20"/>
                </a:solidFill>
                <a:effectLst/>
                <a:ea typeface="PMingLiU" panose="02020500000000000000" pitchFamily="18" charset="-120"/>
                <a:cs typeface="Microsoft YaHei" panose="020B0503020204020204" pitchFamily="34" charset="-122"/>
              </a:rPr>
              <a:t>、</a:t>
            </a:r>
            <a:r>
              <a:rPr lang="zh-TW" altLang="en-US" sz="1800" dirty="0">
                <a:solidFill>
                  <a:srgbClr val="231F20"/>
                </a:solidFill>
                <a:effectLst/>
                <a:ea typeface="PMingLiU" panose="02020500000000000000" pitchFamily="18" charset="-120"/>
                <a:cs typeface="Microsoft YaHei" panose="020B0503020204020204" pitchFamily="34" charset="-122"/>
              </a:rPr>
              <a:t>新出現和現</a:t>
            </a:r>
            <a:r>
              <a:rPr lang="zh-CN" altLang="en-US" sz="1800" dirty="0">
                <a:solidFill>
                  <a:srgbClr val="231F20"/>
                </a:solidFill>
                <a:effectLst/>
                <a:ea typeface="PMingLiU" panose="02020500000000000000" pitchFamily="18" charset="-120"/>
                <a:cs typeface="Microsoft YaHei" panose="020B0503020204020204" pitchFamily="34" charset="-122"/>
              </a:rPr>
              <a:t>有的</a:t>
            </a:r>
            <a:r>
              <a:rPr lang="zh-TW" altLang="en-US" sz="1800" b="0" i="0" u="none" strike="noStrike" dirty="0">
                <a:solidFill>
                  <a:srgbClr val="000000"/>
                </a:solidFill>
                <a:effectLst/>
                <a:latin typeface="Arial" panose="020B0604020202020204" pitchFamily="34" charset="0"/>
              </a:rPr>
              <a:t>對公共健康的威脅，以及現行</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金</a:t>
            </a:r>
            <a:r>
              <a:rPr lang="zh-TW" sz="1800" dirty="0">
                <a:solidFill>
                  <a:srgbClr val="231F20"/>
                </a:solidFill>
                <a:effectLst/>
                <a:ea typeface="PMingLiU" panose="02020500000000000000" pitchFamily="18"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動議措施，以下是需要監測的範疇：</a:t>
            </a:r>
            <a:r>
              <a:rPr kumimoji="0" lang="zh-TW" altLang="en-US" sz="1800" b="0" i="0" u="none" strike="noStrike" kern="1200" cap="none" spc="0" normalizeH="0" baseline="0" noProof="0" dirty="0">
                <a:ln>
                  <a:noFill/>
                </a:ln>
                <a:solidFill>
                  <a:prstClr val="black"/>
                </a:solidFill>
                <a:effectLst/>
                <a:uLnTx/>
                <a:uFillTx/>
                <a:latin typeface="MyriadPro-Light"/>
              </a:rPr>
              <a:t>精神與行為健康</a:t>
            </a:r>
            <a:r>
              <a:rPr lang="zh-CN" sz="1800" dirty="0">
                <a:solidFill>
                  <a:srgbClr val="231F20"/>
                </a:solidFill>
                <a:effectLst/>
                <a:ea typeface="PMingLiU" panose="02020500000000000000" pitchFamily="18" charset="-120"/>
                <a:cs typeface="Microsoft YaHei" panose="020B0503020204020204" pitchFamily="34" charset="-122"/>
              </a:rPr>
              <a:t>、</a:t>
            </a:r>
            <a:r>
              <a:rPr kumimoji="0" lang="zh-TW" altLang="en-US" sz="1800" b="0" i="0" u="none" strike="noStrike" kern="1200" cap="none" spc="0" normalizeH="0" baseline="0" noProof="0" dirty="0">
                <a:ln>
                  <a:noFill/>
                </a:ln>
                <a:solidFill>
                  <a:prstClr val="black"/>
                </a:solidFill>
                <a:effectLst/>
                <a:uLnTx/>
                <a:uFillTx/>
                <a:latin typeface="MyriadPro-Light"/>
              </a:rPr>
              <a:t>槍支暴力</a:t>
            </a:r>
            <a:r>
              <a:rPr lang="zh-CN" sz="1800" dirty="0">
                <a:solidFill>
                  <a:srgbClr val="231F20"/>
                </a:solidFill>
                <a:effectLst/>
                <a:ea typeface="PMingLiU" panose="02020500000000000000" pitchFamily="18" charset="-120"/>
                <a:cs typeface="Microsoft YaHei" panose="020B0503020204020204" pitchFamily="34" charset="-122"/>
              </a:rPr>
              <a:t>、</a:t>
            </a:r>
            <a:r>
              <a:rPr kumimoji="0" lang="zh-TW" altLang="en-US" sz="1800" b="0" i="0" u="none" strike="noStrike" kern="1200" cap="none" spc="0" normalizeH="0" baseline="0" noProof="0" dirty="0">
                <a:ln>
                  <a:noFill/>
                </a:ln>
                <a:solidFill>
                  <a:prstClr val="black"/>
                </a:solidFill>
                <a:effectLst/>
                <a:uLnTx/>
                <a:uFillTx/>
                <a:latin typeface="MyriadPro-Light"/>
              </a:rPr>
              <a:t>過量用藥死亡</a:t>
            </a:r>
            <a:r>
              <a:rPr lang="zh-CN" sz="1800" dirty="0">
                <a:solidFill>
                  <a:srgbClr val="231F20"/>
                </a:solidFill>
                <a:effectLst/>
                <a:ea typeface="PMingLiU" panose="02020500000000000000" pitchFamily="18" charset="-120"/>
                <a:cs typeface="Microsoft YaHei" panose="020B0503020204020204" pitchFamily="34" charset="-122"/>
              </a:rPr>
              <a:t>、</a:t>
            </a:r>
            <a:r>
              <a:rPr kumimoji="0" lang="zh-TW" altLang="en-US" sz="1800" b="0" i="0" u="none" strike="noStrike" kern="1200" cap="none" spc="0" normalizeH="0" baseline="0" noProof="0" dirty="0">
                <a:ln>
                  <a:noFill/>
                </a:ln>
                <a:solidFill>
                  <a:prstClr val="black"/>
                </a:solidFill>
                <a:effectLst/>
                <a:uLnTx/>
                <a:uFillTx/>
                <a:latin typeface="MyriadPro-Light"/>
              </a:rPr>
              <a:t>無家可歸</a:t>
            </a:r>
            <a:r>
              <a:rPr lang="zh-CN"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氣候相關的健康影響。</a:t>
            </a:r>
            <a:endParaRPr kumimoji="0" lang="en-US" sz="1200" b="0" i="0" u="none" strike="noStrike" kern="1200" cap="none" spc="0" normalizeH="0" baseline="0" noProof="0" dirty="0">
              <a:ln>
                <a:noFill/>
              </a:ln>
              <a:solidFill>
                <a:prstClr val="black"/>
              </a:solidFill>
              <a:effectLst/>
              <a:uLnTx/>
              <a:uFillTx/>
              <a:latin typeface="MyriadPro-Light"/>
            </a:endParaRPr>
          </a:p>
          <a:p>
            <a:pPr rtl="0">
              <a:spcBef>
                <a:spcPts val="0"/>
              </a:spcBef>
              <a:spcAft>
                <a:spcPts val="0"/>
              </a:spcAft>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此外，我們建議監測那些我們預期</a:t>
            </a:r>
            <a:r>
              <a:rPr lang="zh-CN" altLang="en-US" sz="1800" b="0" i="0" u="none" strike="noStrike" dirty="0">
                <a:solidFill>
                  <a:srgbClr val="000000"/>
                </a:solidFill>
                <a:effectLst/>
                <a:latin typeface="Arial" panose="020B0604020202020204" pitchFamily="34" charset="0"/>
              </a:rPr>
              <a:t>因 </a:t>
            </a:r>
            <a:r>
              <a:rPr lang="en-US" altLang="zh-TW" sz="1800" b="0" i="0" u="none" strike="noStrike" dirty="0">
                <a:solidFill>
                  <a:srgbClr val="000000"/>
                </a:solidFill>
                <a:effectLst/>
                <a:latin typeface="Arial" panose="020B0604020202020204" pitchFamily="34" charset="0"/>
              </a:rPr>
              <a:t>COVID-19 </a:t>
            </a:r>
            <a:r>
              <a:rPr lang="zh-TW" altLang="en-US" sz="1800" b="0" i="0" u="none" strike="noStrike" dirty="0">
                <a:solidFill>
                  <a:srgbClr val="000000"/>
                </a:solidFill>
                <a:effectLst/>
                <a:latin typeface="Arial" panose="020B0604020202020204" pitchFamily="34" charset="0"/>
              </a:rPr>
              <a:t>相關援助結束影響的範疇：獲得保健</a:t>
            </a:r>
            <a:r>
              <a:rPr lang="zh-CN"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精神和行為健康</a:t>
            </a:r>
            <a:r>
              <a:rPr lang="zh-CN"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以及食物不足。 </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一些</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與</a:t>
            </a:r>
            <a:r>
              <a:rPr lang="en-US" sz="1800" dirty="0">
                <a:solidFill>
                  <a:srgbClr val="231F20"/>
                </a:solidFill>
                <a:effectLst/>
                <a:latin typeface="PMingLiU" panose="02020500000000000000" pitchFamily="18" charset="-120"/>
                <a:ea typeface="Gill Sans MT" panose="020B0502020104020203" pitchFamily="34" charset="0"/>
                <a:cs typeface="Gill Sans MT" panose="020B0502020104020203" pitchFamily="34" charset="0"/>
              </a:rPr>
              <a:t> COVID-19 </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相關的援助已於</a:t>
            </a:r>
            <a:r>
              <a:rPr lang="en-US" sz="1800" dirty="0">
                <a:solidFill>
                  <a:srgbClr val="231F20"/>
                </a:solidFill>
                <a:effectLst/>
                <a:latin typeface="PMingLiU" panose="02020500000000000000" pitchFamily="18" charset="-120"/>
                <a:ea typeface="Gill Sans MT" panose="020B0502020104020203" pitchFamily="34" charset="0"/>
                <a:cs typeface="Gill Sans MT" panose="020B0502020104020203" pitchFamily="34" charset="0"/>
              </a:rPr>
              <a:t> 2023 </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年終止，包括暫停支付學生貸款、暫停食品援助的工作要求、對托兒中心的緊急援助以及自動延續</a:t>
            </a:r>
            <a:r>
              <a:rPr lang="en-US" alt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 Medicaid</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 </a:t>
            </a:r>
            <a:r>
              <a:rPr lang="en-US" sz="1800" dirty="0">
                <a:solidFill>
                  <a:srgbClr val="231F20"/>
                </a:solidFill>
                <a:effectLst/>
                <a:latin typeface="PMingLiU" panose="02020500000000000000" pitchFamily="18" charset="-120"/>
                <a:ea typeface="Gill Sans MT" panose="020B0502020104020203" pitchFamily="34" charset="0"/>
                <a:cs typeface="Microsoft YaHei" panose="020B0503020204020204" pitchFamily="34" charset="-122"/>
              </a:rPr>
              <a:t>(</a:t>
            </a:r>
            <a:r>
              <a:rPr lang="zh-CN" altLang="en-US" sz="1800" dirty="0">
                <a:solidFill>
                  <a:srgbClr val="231F20"/>
                </a:solidFill>
                <a:effectLst/>
                <a:latin typeface="PMingLiU" panose="02020500000000000000" pitchFamily="18" charset="-120"/>
                <a:ea typeface="Gill Sans MT" panose="020B0502020104020203" pitchFamily="34" charset="0"/>
                <a:cs typeface="Gill Sans MT" panose="020B0502020104020203" pitchFamily="34" charset="0"/>
              </a:rPr>
              <a:t>醫療補助</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a:t>
            </a:r>
            <a:r>
              <a:rPr 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a:t>
            </a:r>
            <a:r>
              <a:rPr lang="zh-CN" sz="1800" spc="-110" dirty="0">
                <a:solidFill>
                  <a:srgbClr val="231F20"/>
                </a:solidFill>
                <a:effectLst/>
                <a:latin typeface="Gill Sans MT" panose="020B0502020104020203" pitchFamily="34" charset="0"/>
                <a:ea typeface="PMingLiU" panose="02020500000000000000" pitchFamily="18" charset="-120"/>
                <a:cs typeface="Gill Sans MT" panose="020B0502020104020203" pitchFamily="34" charset="0"/>
              </a:rPr>
              <a:t> </a:t>
            </a:r>
            <a:r>
              <a:rPr 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這些援助的變化對一些居民的影響大於其他居民，這</a:t>
            </a:r>
            <a:r>
              <a:rPr lang="zh-TW" altLang="en-US"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突</a:t>
            </a:r>
            <a:r>
              <a:rPr 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顯出需要繼續監測受疫情影響的種族、所在地區和身分認同等健康關鍵決定因素。</a:t>
            </a:r>
            <a:endParaRPr lang="en-US" alt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Calibri" panose="020F0502020204030204" pitchFamily="34" charset="0"/>
              <a:cs typeface="Noto San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1" i="0" u="none" strike="noStrike" dirty="0">
                <a:solidFill>
                  <a:srgbClr val="000000"/>
                </a:solidFill>
                <a:effectLst/>
                <a:latin typeface="Arial" panose="020B0604020202020204" pitchFamily="34" charset="0"/>
              </a:rPr>
              <a:t>獲得醫療保健</a:t>
            </a:r>
            <a:r>
              <a:rPr lang="zh-TW" altLang="en-US" sz="1800" b="0" i="0" u="none" strike="noStrike" dirty="0">
                <a:solidFill>
                  <a:srgbClr val="000000"/>
                </a:solidFill>
                <a:effectLst/>
                <a:latin typeface="Arial" panose="020B0604020202020204" pitchFamily="34" charset="0"/>
              </a:rPr>
              <a:t>：截至</a:t>
            </a:r>
            <a:r>
              <a:rPr lang="en-US" altLang="zh-TW" sz="1800" b="0" i="0" u="none" strike="noStrike" dirty="0">
                <a:solidFill>
                  <a:srgbClr val="000000"/>
                </a:solidFill>
                <a:effectLst/>
                <a:latin typeface="Arial" panose="020B0604020202020204" pitchFamily="34" charset="0"/>
              </a:rPr>
              <a:t>2023</a:t>
            </a:r>
            <a:r>
              <a:rPr lang="zh-TW" altLang="en-US" sz="1800" b="0" i="0" u="none" strike="noStrike" dirty="0">
                <a:solidFill>
                  <a:srgbClr val="000000"/>
                </a:solidFill>
                <a:effectLst/>
                <a:latin typeface="Arial" panose="020B0604020202020204" pitchFamily="34" charset="0"/>
              </a:rPr>
              <a:t>年</a:t>
            </a:r>
            <a:r>
              <a:rPr lang="en-US" altLang="zh-TW" sz="1800" b="0" i="0" u="none" strike="noStrike" dirty="0">
                <a:solidFill>
                  <a:srgbClr val="000000"/>
                </a:solidFill>
                <a:effectLst/>
                <a:latin typeface="Arial" panose="020B0604020202020204" pitchFamily="34" charset="0"/>
              </a:rPr>
              <a:t>3</a:t>
            </a:r>
            <a:r>
              <a:rPr lang="zh-TW" altLang="en-US" sz="1800" b="0" i="0" u="none" strike="noStrike" dirty="0">
                <a:solidFill>
                  <a:srgbClr val="000000"/>
                </a:solidFill>
                <a:effectLst/>
                <a:latin typeface="Arial" panose="020B0604020202020204" pitchFamily="34" charset="0"/>
              </a:rPr>
              <a:t>月</a:t>
            </a:r>
            <a:r>
              <a:rPr lang="en-US" altLang="zh-TW" sz="1800" b="0" i="0" u="none" strike="noStrike" dirty="0">
                <a:solidFill>
                  <a:srgbClr val="000000"/>
                </a:solidFill>
                <a:effectLst/>
                <a:latin typeface="Arial" panose="020B0604020202020204" pitchFamily="34" charset="0"/>
              </a:rPr>
              <a:t>31</a:t>
            </a:r>
            <a:r>
              <a:rPr lang="zh-TW" altLang="en-US" sz="1800" b="0" i="0" u="none" strike="noStrike" dirty="0">
                <a:solidFill>
                  <a:srgbClr val="000000"/>
                </a:solidFill>
                <a:effectLst/>
                <a:latin typeface="Arial" panose="020B0604020202020204" pitchFamily="34" charset="0"/>
              </a:rPr>
              <a:t>日，暫停延續參與 </a:t>
            </a:r>
            <a:r>
              <a:rPr lang="en-US" altLang="zh-TW" sz="1800" b="0" i="0" u="none" strike="noStrike" dirty="0">
                <a:solidFill>
                  <a:srgbClr val="000000"/>
                </a:solidFill>
                <a:effectLst/>
                <a:latin typeface="Arial" panose="020B0604020202020204" pitchFamily="34" charset="0"/>
              </a:rPr>
              <a:t>Medicaid</a:t>
            </a:r>
            <a:r>
              <a:rPr lang="zh-TW" altLang="en-US" sz="1800" b="0" i="0" u="none" strike="noStrike" dirty="0">
                <a:solidFill>
                  <a:srgbClr val="000000"/>
                </a:solidFill>
                <a:effectLst/>
                <a:latin typeface="Arial" panose="020B0604020202020204" pitchFamily="34" charset="0"/>
              </a:rPr>
              <a:t> </a:t>
            </a:r>
            <a:r>
              <a:rPr lang="en-US" altLang="zh-TW" sz="1800" b="0" i="0" u="none" strike="noStrike" dirty="0">
                <a:solidFill>
                  <a:srgbClr val="000000"/>
                </a:solidFill>
                <a:effectLst/>
                <a:latin typeface="Arial" panose="020B0604020202020204" pitchFamily="34" charset="0"/>
              </a:rPr>
              <a:t>(</a:t>
            </a:r>
            <a:r>
              <a:rPr lang="zh-CN" altLang="en-US" sz="1800" b="0" i="0" u="none" strike="noStrike" dirty="0">
                <a:solidFill>
                  <a:srgbClr val="000000"/>
                </a:solidFill>
                <a:effectLst/>
                <a:latin typeface="Arial" panose="020B0604020202020204" pitchFamily="34" charset="0"/>
              </a:rPr>
              <a:t>醫療補助</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資格條款。這表示在明年將有大量人士可能失去 </a:t>
            </a:r>
            <a:r>
              <a:rPr lang="en-US" altLang="zh-TW" sz="1800" b="0" i="0" u="none" strike="noStrike" dirty="0">
                <a:solidFill>
                  <a:srgbClr val="000000"/>
                </a:solidFill>
                <a:effectLst/>
                <a:latin typeface="Arial" panose="020B0604020202020204" pitchFamily="34" charset="0"/>
              </a:rPr>
              <a:t>Medicaid </a:t>
            </a:r>
            <a:r>
              <a:rPr lang="zh-TW" altLang="en-US" sz="1800" b="0" i="0" u="none" strike="noStrike" dirty="0">
                <a:solidFill>
                  <a:srgbClr val="000000"/>
                </a:solidFill>
                <a:effectLst/>
                <a:latin typeface="Arial" panose="020B0604020202020204" pitchFamily="34" charset="0"/>
              </a:rPr>
              <a:t>保險。</a:t>
            </a:r>
            <a:r>
              <a:rPr lang="zh-CN"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2022</a:t>
            </a:r>
            <a:r>
              <a:rPr lang="zh-TW" altLang="en-US" sz="1800" b="0" i="0" u="none" strike="noStrike" dirty="0">
                <a:solidFill>
                  <a:srgbClr val="000000"/>
                </a:solidFill>
                <a:effectLst/>
                <a:latin typeface="Arial" panose="020B0604020202020204" pitchFamily="34" charset="0"/>
              </a:rPr>
              <a:t>年，</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西班牙裔</a:t>
            </a:r>
            <a:r>
              <a:rPr lang="en-US" sz="1800" spc="0" dirty="0">
                <a:solidFill>
                  <a:srgbClr val="231F20"/>
                </a:solidFill>
                <a:effectLst/>
                <a:latin typeface="PMingLiU" panose="02020500000000000000" pitchFamily="18" charset="-120"/>
                <a:ea typeface="Arial" panose="020B0604020202020204" pitchFamily="34" charset="0"/>
                <a:cs typeface="Gill Sans MT" panose="020B0502020104020203" pitchFamily="34" charset="0"/>
              </a:rPr>
              <a:t> (19.3%) </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和美洲印第安人</a:t>
            </a:r>
            <a:r>
              <a:rPr lang="en-US" sz="1800" spc="0" dirty="0">
                <a:solidFill>
                  <a:srgbClr val="231F20"/>
                </a:solidFill>
                <a:effectLst/>
                <a:latin typeface="PMingLiU" panose="02020500000000000000" pitchFamily="18" charset="-120"/>
                <a:ea typeface="Arial" panose="020B0604020202020204" pitchFamily="34" charset="0"/>
                <a:cs typeface="Gill Sans MT" panose="020B0502020104020203" pitchFamily="34" charset="0"/>
              </a:rPr>
              <a:t>/</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阿拉斯加原住民</a:t>
            </a:r>
            <a:r>
              <a:rPr lang="en-US" sz="1800" spc="0" dirty="0">
                <a:solidFill>
                  <a:srgbClr val="231F20"/>
                </a:solidFill>
                <a:effectLst/>
                <a:latin typeface="PMingLiU" panose="02020500000000000000" pitchFamily="18" charset="-120"/>
                <a:ea typeface="Arial" panose="020B0604020202020204" pitchFamily="34" charset="0"/>
                <a:cs typeface="Gill Sans MT" panose="020B0502020104020203" pitchFamily="34" charset="0"/>
              </a:rPr>
              <a:t> (19.1%) </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成年人的未有保險比率最高</a:t>
            </a:r>
            <a:r>
              <a:rPr lang="zh-CN"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a:t>
            </a:r>
            <a:r>
              <a:rPr lang="zh-CN" sz="1800" spc="-25" dirty="0">
                <a:solidFill>
                  <a:srgbClr val="231F20"/>
                </a:solidFill>
                <a:effectLst/>
                <a:latin typeface="Gill Sans MT" panose="020B0502020104020203" pitchFamily="34" charset="0"/>
                <a:ea typeface="PMingLiU" panose="02020500000000000000" pitchFamily="18" charset="-120"/>
                <a:cs typeface="Gill Sans MT" panose="020B0502020104020203" pitchFamily="34" charset="0"/>
              </a:rPr>
              <a:t> </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對於聯邦貧窮線以下或生活在極度貧困地區的</a:t>
            </a:r>
            <a:r>
              <a:rPr lang="zh-TW" altLang="en-US" sz="1800" b="0" i="0" u="none" strike="noStrike" dirty="0">
                <a:solidFill>
                  <a:srgbClr val="000000"/>
                </a:solidFill>
                <a:effectLst/>
                <a:latin typeface="Arial" panose="020B0604020202020204" pitchFamily="34" charset="0"/>
              </a:rPr>
              <a:t>人士中，</a:t>
            </a:r>
            <a:r>
              <a:rPr lang="en-US" altLang="zh-TW" sz="1800" b="0" i="0" u="none" strike="noStrike" dirty="0">
                <a:solidFill>
                  <a:srgbClr val="000000"/>
                </a:solidFill>
                <a:effectLst/>
                <a:latin typeface="Arial" panose="020B0604020202020204" pitchFamily="34" charset="0"/>
              </a:rPr>
              <a:t>1</a:t>
            </a:r>
            <a:r>
              <a:rPr lang="en-US" sz="1800" spc="0" dirty="0">
                <a:solidFill>
                  <a:srgbClr val="231F20"/>
                </a:solidFill>
                <a:effectLst/>
                <a:latin typeface="PMingLiU" panose="02020500000000000000" pitchFamily="18" charset="-120"/>
                <a:ea typeface="Arial" panose="020B0604020202020204" pitchFamily="34" charset="0"/>
                <a:cs typeface="Gill Sans MT" panose="020B0502020104020203" pitchFamily="34" charset="0"/>
              </a:rPr>
              <a:t>9-35 </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個月大的兒童沒有保險和疫苗接種不完整的比例最高</a:t>
            </a:r>
            <a:r>
              <a:rPr lang="zh-CN"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a:t>
            </a:r>
            <a:endParaRPr lang="en-US" sz="1800" spc="0" dirty="0">
              <a:effectLst/>
              <a:latin typeface="Gill Sans MT" panose="020B0502020104020203" pitchFamily="34" charset="0"/>
              <a:ea typeface="Arial" panose="020B0604020202020204" pitchFamily="34" charset="0"/>
              <a:cs typeface="Gill Sans MT" panose="020B0502020104020203" pitchFamily="34" charset="0"/>
            </a:endParaRPr>
          </a:p>
          <a:p>
            <a:pPr marL="742950" lvl="1" indent="-285750" rtl="0">
              <a:spcBef>
                <a:spcPts val="0"/>
              </a:spcBef>
              <a:spcAft>
                <a:spcPts val="0"/>
              </a:spcAft>
              <a:buFont typeface="Arial" panose="020B0604020202020204" pitchFamily="34" charset="0"/>
              <a:buChar char="•"/>
            </a:pPr>
            <a:r>
              <a:rPr lang="zh-TW" altLang="en-US" sz="1800" b="1" i="0" u="none" strike="noStrike" dirty="0">
                <a:solidFill>
                  <a:srgbClr val="000000"/>
                </a:solidFill>
                <a:effectLst/>
                <a:latin typeface="Arial" panose="020B0604020202020204" pitchFamily="34" charset="0"/>
              </a:rPr>
              <a:t>食物不足</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2023</a:t>
            </a:r>
            <a:r>
              <a:rPr lang="zh-TW" altLang="en-US" sz="1800" b="0" i="0" u="none" strike="noStrike" dirty="0">
                <a:solidFill>
                  <a:srgbClr val="000000"/>
                </a:solidFill>
                <a:effectLst/>
                <a:latin typeface="Arial" panose="020B0604020202020204" pitchFamily="34" charset="0"/>
              </a:rPr>
              <a:t>年</a:t>
            </a:r>
            <a:r>
              <a:rPr lang="en-US" altLang="zh-TW" sz="1800" b="0" i="0" u="none" strike="noStrike" dirty="0">
                <a:solidFill>
                  <a:srgbClr val="000000"/>
                </a:solidFill>
                <a:effectLst/>
                <a:latin typeface="Arial" panose="020B0604020202020204" pitchFamily="34" charset="0"/>
              </a:rPr>
              <a:t>9</a:t>
            </a:r>
            <a:r>
              <a:rPr lang="zh-TW" altLang="en-US" sz="1800" b="0" i="0" u="none" strike="noStrike" dirty="0">
                <a:solidFill>
                  <a:srgbClr val="000000"/>
                </a:solidFill>
                <a:effectLst/>
                <a:latin typeface="Arial" panose="020B0604020202020204" pitchFamily="34" charset="0"/>
              </a:rPr>
              <a:t>月</a:t>
            </a:r>
            <a:r>
              <a:rPr lang="en-US" altLang="zh-TW" sz="1800" b="0" i="0" u="none" strike="noStrike" dirty="0">
                <a:solidFill>
                  <a:srgbClr val="000000"/>
                </a:solidFill>
                <a:effectLst/>
                <a:latin typeface="Arial" panose="020B0604020202020204" pitchFamily="34" charset="0"/>
              </a:rPr>
              <a:t>1</a:t>
            </a:r>
            <a:r>
              <a:rPr lang="zh-TW" altLang="en-US" sz="1800" b="0" i="0" u="none" strike="noStrike" dirty="0">
                <a:solidFill>
                  <a:srgbClr val="000000"/>
                </a:solidFill>
                <a:effectLst/>
                <a:latin typeface="Arial" panose="020B0604020202020204" pitchFamily="34" charset="0"/>
              </a:rPr>
              <a:t>日開始，自從大流行以來首次重新執行工作要求作為接受食物援助的前提條件。有色人種社區的聆聽會議確定了上升的食物成本</a:t>
            </a:r>
            <a:r>
              <a:rPr lang="zh-CN" altLang="en-US"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食物援助的就近性和交通不便是獲取健康食物的障礙。 </a:t>
            </a:r>
            <a:endParaRPr lang="zh-TW" altLang="en-US" b="0" dirty="0">
              <a:effectLst/>
            </a:endParaRPr>
          </a:p>
          <a:p>
            <a:pPr marL="0" marR="0">
              <a:lnSpc>
                <a:spcPct val="107000"/>
              </a:lnSpc>
              <a:spcBef>
                <a:spcPts val="0"/>
              </a:spcBef>
              <a:spcAft>
                <a:spcPts val="1500"/>
              </a:spcAft>
            </a:pPr>
            <a:endParaRPr lang="en-US" sz="1200" dirty="0">
              <a:effectLst/>
              <a:latin typeface="+mn-lt"/>
              <a:ea typeface="Calibri" panose="020F0502020204030204" pitchFamily="34" charset="0"/>
              <a:cs typeface="Noto San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4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FE721-66C1-7AB4-9E9D-ED9367743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88A8E-C1B1-5838-CAB6-53AF2DA60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3ACCC-C48F-4F06-DC29-66F2B5725ADB}"/>
              </a:ext>
            </a:extLst>
          </p:cNvPr>
          <p:cNvSpPr>
            <a:spLocks noGrp="1"/>
          </p:cNvSpPr>
          <p:nvPr>
            <p:ph type="body" idx="1"/>
          </p:nvPr>
        </p:nvSpPr>
        <p:spPr/>
        <p:txBody>
          <a:bodyPr/>
          <a:lstStyle/>
          <a:p>
            <a:pPr rtl="0">
              <a:spcBef>
                <a:spcPts val="0"/>
              </a:spcBef>
              <a:spcAft>
                <a:spcPts val="0"/>
              </a:spcAft>
            </a:pPr>
            <a:r>
              <a:rPr lang="zh-TW" altLang="en-US" sz="1800" b="0" i="0" u="none" strike="noStrike" dirty="0">
                <a:solidFill>
                  <a:srgbClr val="000000"/>
                </a:solidFill>
                <a:effectLst/>
                <a:latin typeface="Arial" panose="020B0604020202020204" pitchFamily="34" charset="0"/>
              </a:rPr>
              <a:t>在深入探究結果之前，需要因應過去幾年的事件，如 </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大流行及其在我們整個區域對民眾的健康</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社會和經濟影響。  </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有色人種社區和金</a:t>
            </a:r>
            <a:r>
              <a:rPr lang="zh-TW" altLang="en-US" sz="6000" dirty="0"/>
              <a:t>縣</a:t>
            </a:r>
            <a:r>
              <a:rPr lang="zh-TW" altLang="en-US" sz="1800" b="0" i="0" u="none" strike="noStrike" dirty="0">
                <a:solidFill>
                  <a:srgbClr val="000000"/>
                </a:solidFill>
                <a:effectLst/>
                <a:latin typeface="Arial" panose="020B0604020202020204" pitchFamily="34" charset="0"/>
              </a:rPr>
              <a:t>南部居民不成比例地受到 </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的影響，以及在病例</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死亡和住院方面比例過高。</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造成的不平均影響，加重</a:t>
            </a:r>
            <a:r>
              <a:rPr lang="zh-CN" altLang="en-US" sz="1800" b="0" i="0" u="none" strike="noStrike" dirty="0">
                <a:solidFill>
                  <a:srgbClr val="000000"/>
                </a:solidFill>
                <a:effectLst/>
                <a:latin typeface="Arial" panose="020B0604020202020204" pitchFamily="34" charset="0"/>
              </a:rPr>
              <a:t>了</a:t>
            </a:r>
            <a:r>
              <a:rPr lang="zh-TW" altLang="en-US" sz="1800" b="0" i="0" u="none" strike="noStrike" dirty="0">
                <a:solidFill>
                  <a:srgbClr val="000000"/>
                </a:solidFill>
                <a:effectLst/>
                <a:latin typeface="Arial" panose="020B0604020202020204" pitchFamily="34" charset="0"/>
              </a:rPr>
              <a:t>許多</a:t>
            </a:r>
            <a:r>
              <a:rPr lang="zh-CN" altLang="en-US" sz="1800" b="0" i="0" u="none" strike="noStrike" dirty="0">
                <a:solidFill>
                  <a:srgbClr val="000000"/>
                </a:solidFill>
                <a:effectLst/>
                <a:latin typeface="Arial" panose="020B0604020202020204" pitchFamily="34" charset="0"/>
              </a:rPr>
              <a:t>已</a:t>
            </a:r>
            <a:r>
              <a:rPr lang="zh-TW" altLang="en-US" sz="1800" b="0" i="0" u="none" strike="noStrike" dirty="0">
                <a:solidFill>
                  <a:srgbClr val="000000"/>
                </a:solidFill>
                <a:effectLst/>
                <a:latin typeface="Arial" panose="020B0604020202020204" pitchFamily="34" charset="0"/>
              </a:rPr>
              <a:t>存在的不公平現狀，包括有色人種社區</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貧窮和失業。 </a:t>
            </a:r>
            <a:endParaRPr lang="en-US" altLang="zh-TW" sz="1200" b="0" i="0" u="none" strike="noStrike" dirty="0">
              <a:solidFill>
                <a:schemeClr val="tx1"/>
              </a:solidFill>
              <a:effectLst/>
              <a:latin typeface="+mn-lt"/>
            </a:endParaRPr>
          </a:p>
          <a:p>
            <a:pPr marL="285750"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有色人種社區在 </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病例</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死亡和住院方面比例過高，並且更</a:t>
            </a:r>
            <a:r>
              <a:rPr lang="zh-CN" altLang="en-US" sz="1800" b="0" i="0" u="none" strike="noStrike" dirty="0">
                <a:solidFill>
                  <a:srgbClr val="000000"/>
                </a:solidFill>
                <a:effectLst/>
                <a:latin typeface="Arial" panose="020B0604020202020204" pitchFamily="34" charset="0"/>
              </a:rPr>
              <a:t>有</a:t>
            </a:r>
            <a:r>
              <a:rPr lang="zh-TW" altLang="en-US" sz="1800" b="0" i="0" u="none" strike="noStrike" dirty="0">
                <a:solidFill>
                  <a:srgbClr val="000000"/>
                </a:solidFill>
                <a:effectLst/>
                <a:latin typeface="Arial" panose="020B0604020202020204" pitchFamily="34" charset="0"/>
              </a:rPr>
              <a:t>可能受到社區緩解策略的負面影響。</a:t>
            </a:r>
            <a:endParaRPr lang="en-US" altLang="zh-TW" sz="1800" b="0" i="0" u="none" strike="noStrike" dirty="0">
              <a:solidFill>
                <a:srgbClr val="000000"/>
              </a:solidFill>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更多其他</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弱勢群體，例如從多個衡量標準來看</a:t>
            </a:r>
            <a:r>
              <a:rPr lang="zh-CN" altLang="en-US"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家中有小孩的成年人與一般</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成年人相比，在焦慮</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憂鬱</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獲得基本需求</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住房不足和食物不足等範疇情況更差。請參看 </a:t>
            </a:r>
            <a:r>
              <a:rPr lang="en-US" kern="100" dirty="0">
                <a:hlinkClick r:id="rId3"/>
              </a:rPr>
              <a:t>www.</a:t>
            </a:r>
            <a:r>
              <a:rPr lang="en-US" kern="100" dirty="0">
                <a:effectLst/>
                <a:hlinkClick r:id="rId3"/>
              </a:rPr>
              <a:t>kingcounty.gov/</a:t>
            </a:r>
            <a:r>
              <a:rPr lang="en-US" kern="100" dirty="0">
                <a:hlinkClick r:id="rId3"/>
              </a:rPr>
              <a:t>covid</a:t>
            </a:r>
            <a:r>
              <a:rPr lang="en-US" kern="100" dirty="0">
                <a:effectLst/>
                <a:hlinkClick r:id="rId3"/>
              </a:rPr>
              <a:t>/</a:t>
            </a:r>
            <a:r>
              <a:rPr lang="en-US" kern="100" dirty="0">
                <a:hlinkClick r:id="rId3"/>
              </a:rPr>
              <a:t>wellbeing</a:t>
            </a:r>
            <a:r>
              <a:rPr lang="en-US" kern="100" dirty="0"/>
              <a:t>  </a:t>
            </a:r>
            <a:endParaRPr lang="en-US" sz="1200" kern="100" dirty="0">
              <a:effectLst/>
              <a:latin typeface="+mn-lt"/>
              <a:ea typeface="Calibri" panose="020F0502020204030204" pitchFamily="34" charset="0"/>
              <a:cs typeface="Calibri"/>
            </a:endParaRPr>
          </a:p>
          <a:p>
            <a:pPr marL="285750" indent="-285750" rtl="0">
              <a:spcBef>
                <a:spcPts val="0"/>
              </a:spcBef>
              <a:spcAft>
                <a:spcPts val="0"/>
              </a:spcAft>
              <a:buFont typeface="Arial" panose="020B0604020202020204" pitchFamily="34" charset="0"/>
              <a:buChar char="•"/>
            </a:pPr>
            <a:endParaRPr lang="zh-TW" altLang="en-US" b="0" dirty="0">
              <a:effectLst/>
            </a:endParaRPr>
          </a:p>
          <a:p>
            <a:endParaRPr lang="en-US" dirty="0"/>
          </a:p>
        </p:txBody>
      </p:sp>
      <p:sp>
        <p:nvSpPr>
          <p:cNvPr id="4" name="Slide Number Placeholder 3">
            <a:extLst>
              <a:ext uri="{FF2B5EF4-FFF2-40B4-BE49-F238E27FC236}">
                <a16:creationId xmlns:a16="http://schemas.microsoft.com/office/drawing/2014/main" id="{706DB063-827E-2349-6C0C-32A827246A51}"/>
              </a:ext>
            </a:extLst>
          </p:cNvPr>
          <p:cNvSpPr>
            <a:spLocks noGrp="1"/>
          </p:cNvSpPr>
          <p:nvPr>
            <p:ph type="sldNum" sz="quarter" idx="5"/>
          </p:nvPr>
        </p:nvSpPr>
        <p:spPr/>
        <p:txBody>
          <a:bodyPr/>
          <a:lstStyle/>
          <a:p>
            <a:fld id="{2BA913D9-5A03-4434-AF44-4DB4A28D5920}" type="slidenum">
              <a:rPr lang="en-US" smtClean="0"/>
              <a:t>3</a:t>
            </a:fld>
            <a:endParaRPr lang="en-US"/>
          </a:p>
        </p:txBody>
      </p:sp>
    </p:spTree>
    <p:extLst>
      <p:ext uri="{BB962C8B-B14F-4D97-AF65-F5344CB8AC3E}">
        <p14:creationId xmlns:p14="http://schemas.microsoft.com/office/powerpoint/2010/main" val="426841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D4B7-D303-6901-BFD1-3C5D14757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4A6E0-A285-6938-D5F0-26D2D7A96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F9C9-F2AC-6245-7E65-615CE1E8B60C}"/>
              </a:ext>
            </a:extLst>
          </p:cNvPr>
          <p:cNvSpPr>
            <a:spLocks noGrp="1"/>
          </p:cNvSpPr>
          <p:nvPr>
            <p:ph type="body" idx="1"/>
          </p:nvPr>
        </p:nvSpPr>
        <p:spPr/>
        <p:txBody>
          <a:bodyPr/>
          <a:lstStyle/>
          <a:p>
            <a:r>
              <a:rPr lang="zh-TW" sz="1800" dirty="0">
                <a:effectLst/>
                <a:latin typeface="Calibri" panose="020F0502020204030204" pitchFamily="34" charset="0"/>
                <a:ea typeface="DFKai-SB" panose="03000509000000000000" pitchFamily="65" charset="-120"/>
                <a:cs typeface="Times New Roman" panose="02020603050405020304" pitchFamily="18" charset="0"/>
              </a:rPr>
              <a:t>本報告中的數據提供了有關在</a:t>
            </a:r>
            <a:r>
              <a:rPr lang="en-US" sz="1800" dirty="0">
                <a:effectLst/>
                <a:latin typeface="Calibri" panose="020F0502020204030204" pitchFamily="34" charset="0"/>
                <a:ea typeface="DFKai-SB" panose="03000509000000000000" pitchFamily="65" charset="-120"/>
                <a:cs typeface="Times New Roman" panose="02020603050405020304" pitchFamily="18" charset="0"/>
              </a:rPr>
              <a:t> COVID-19 </a:t>
            </a:r>
            <a:r>
              <a:rPr lang="zh-TW" sz="1800" dirty="0">
                <a:effectLst/>
                <a:latin typeface="Calibri" panose="020F0502020204030204" pitchFamily="34" charset="0"/>
                <a:ea typeface="DFKai-SB" panose="03000509000000000000" pitchFamily="65" charset="-120"/>
                <a:cs typeface="Times New Roman" panose="02020603050405020304" pitchFamily="18" charset="0"/>
              </a:rPr>
              <a:t>大流行結束時</a:t>
            </a:r>
            <a:r>
              <a:rPr lang="zh-CN" alt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及其轉向流行病過渡期間金縣的健康和社會狀況的資訊。</a:t>
            </a:r>
            <a:r>
              <a:rPr lang="en-US" sz="1800" dirty="0">
                <a:effectLst/>
                <a:latin typeface="Calibri" panose="020F0502020204030204" pitchFamily="34" charset="0"/>
                <a:ea typeface="DFKai-SB" panose="03000509000000000000" pitchFamily="65" charset="-120"/>
                <a:cs typeface="Times New Roman" panose="02020603050405020304" pitchFamily="18" charset="0"/>
              </a:rPr>
              <a:t> COVID-19 </a:t>
            </a:r>
            <a:r>
              <a:rPr lang="zh-TW" sz="1800" dirty="0">
                <a:effectLst/>
                <a:latin typeface="Calibri" panose="020F0502020204030204" pitchFamily="34" charset="0"/>
                <a:ea typeface="DFKai-SB" panose="03000509000000000000" pitchFamily="65" charset="-120"/>
                <a:cs typeface="Times New Roman" panose="02020603050405020304" pitchFamily="18" charset="0"/>
              </a:rPr>
              <a:t>的健康問題，以及</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聯邦和</a:t>
            </a:r>
            <a:r>
              <a:rPr lang="zh-TW" sz="1800" dirty="0">
                <a:effectLst/>
                <a:latin typeface="Calibri" panose="020F0502020204030204" pitchFamily="34" charset="0"/>
                <a:ea typeface="DFKai-SB" panose="03000509000000000000" pitchFamily="65" charset="-120"/>
                <a:cs typeface="Times New Roman" panose="02020603050405020304" pitchFamily="18" charset="0"/>
              </a:rPr>
              <a:t>州的</a:t>
            </a:r>
            <a:r>
              <a:rPr lang="en-US" sz="1800" dirty="0">
                <a:effectLst/>
                <a:latin typeface="Calibri" panose="020F0502020204030204" pitchFamily="34" charset="0"/>
                <a:ea typeface="DFKai-SB" panose="03000509000000000000" pitchFamily="65" charset="-120"/>
                <a:cs typeface="Times New Roman" panose="02020603050405020304" pitchFamily="18" charset="0"/>
              </a:rPr>
              <a:t> COVID-19 </a:t>
            </a:r>
            <a:r>
              <a:rPr lang="zh-TW" sz="1800" dirty="0">
                <a:effectLst/>
                <a:latin typeface="Calibri" panose="020F0502020204030204" pitchFamily="34" charset="0"/>
                <a:ea typeface="DFKai-SB" panose="03000509000000000000" pitchFamily="65" charset="-120"/>
                <a:cs typeface="Times New Roman" panose="02020603050405020304" pitchFamily="18" charset="0"/>
              </a:rPr>
              <a:t>援助的結束，可能會影響人們滿足基本需求的能力，特別是在有色人種社區和金縣</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南部</a:t>
            </a:r>
            <a:r>
              <a:rPr lang="zh-TW" sz="1800" dirty="0">
                <a:effectLst/>
                <a:latin typeface="Calibri" panose="020F0502020204030204" pitchFamily="34" charset="0"/>
                <a:ea typeface="DFKai-SB" panose="03000509000000000000" pitchFamily="65" charset="-120"/>
                <a:cs typeface="Times New Roman" panose="02020603050405020304" pitchFamily="18" charset="0"/>
              </a:rPr>
              <a:t>。本報告承認種族主義是一場公共衛生危機，指出理解和應對不平等現象的重要性，按種族</a:t>
            </a:r>
            <a:r>
              <a:rPr 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族裔列出主要調查结果，顯示種族</a:t>
            </a:r>
            <a:r>
              <a:rPr 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族裔群體之間的差距、機會和優勢。</a:t>
            </a:r>
            <a:endParaRPr lang="en-US" altLang="zh-TW" sz="1800" dirty="0">
              <a:effectLst/>
              <a:latin typeface="Calibri" panose="020F0502020204030204" pitchFamily="34" charset="0"/>
              <a:ea typeface="DFKai-SB" panose="03000509000000000000" pitchFamily="65" charset="-120"/>
              <a:cs typeface="Times New Roman" panose="02020603050405020304" pitchFamily="18" charset="0"/>
            </a:endParaRPr>
          </a:p>
          <a:p>
            <a:endParaRPr lang="en-US" sz="1200" dirty="0">
              <a:latin typeface="+mn-lt"/>
            </a:endParaRPr>
          </a:p>
          <a:p>
            <a:endParaRPr lang="en-US" dirty="0"/>
          </a:p>
        </p:txBody>
      </p:sp>
      <p:sp>
        <p:nvSpPr>
          <p:cNvPr id="4" name="Slide Number Placeholder 3">
            <a:extLst>
              <a:ext uri="{FF2B5EF4-FFF2-40B4-BE49-F238E27FC236}">
                <a16:creationId xmlns:a16="http://schemas.microsoft.com/office/drawing/2014/main" id="{61CFE04B-3A55-FC31-6EC3-A2E23CFDAD14}"/>
              </a:ext>
            </a:extLst>
          </p:cNvPr>
          <p:cNvSpPr>
            <a:spLocks noGrp="1"/>
          </p:cNvSpPr>
          <p:nvPr>
            <p:ph type="sldNum" sz="quarter" idx="5"/>
          </p:nvPr>
        </p:nvSpPr>
        <p:spPr/>
        <p:txBody>
          <a:bodyPr/>
          <a:lstStyle/>
          <a:p>
            <a:fld id="{2BA913D9-5A03-4434-AF44-4DB4A28D5920}" type="slidenum">
              <a:rPr lang="en-US" smtClean="0"/>
              <a:t>4</a:t>
            </a:fld>
            <a:endParaRPr lang="en-US"/>
          </a:p>
        </p:txBody>
      </p:sp>
    </p:spTree>
    <p:extLst>
      <p:ext uri="{BB962C8B-B14F-4D97-AF65-F5344CB8AC3E}">
        <p14:creationId xmlns:p14="http://schemas.microsoft.com/office/powerpoint/2010/main" val="232984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接下來的幾張幻燈片回顧了 </a:t>
            </a:r>
            <a:r>
              <a:rPr lang="en-US" altLang="zh-TW" sz="1800" dirty="0">
                <a:effectLst/>
                <a:latin typeface="Calibri" panose="020F0502020204030204" pitchFamily="34" charset="0"/>
                <a:ea typeface="DFKai-SB" panose="03000509000000000000" pitchFamily="65" charset="-120"/>
                <a:cs typeface="Times New Roman" panose="02020603050405020304" pitchFamily="18" charset="0"/>
              </a:rPr>
              <a:t>CHNA </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報告的重要調查結果，為社區福利計劃和健康改善策略提供資訊</a:t>
            </a:r>
            <a:r>
              <a:rPr lang="zh-CN" alt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請登入</a:t>
            </a:r>
            <a:r>
              <a:rPr lang="en-US" sz="1800" dirty="0">
                <a:effectLst/>
                <a:latin typeface="Calibri" panose="020F0502020204030204" pitchFamily="34" charset="0"/>
                <a:ea typeface="DFKai-SB" panose="03000509000000000000" pitchFamily="65" charset="-120"/>
                <a:cs typeface="Times New Roman" panose="02020603050405020304" pitchFamily="18" charset="0"/>
              </a:rPr>
              <a:t>www.kingcounty.gov/chna </a:t>
            </a:r>
            <a:r>
              <a:rPr lang="zh-TW" sz="1800" dirty="0">
                <a:effectLst/>
                <a:latin typeface="Calibri" panose="020F0502020204030204" pitchFamily="34" charset="0"/>
                <a:ea typeface="DFKai-SB" panose="03000509000000000000" pitchFamily="65" charset="-120"/>
                <a:cs typeface="Times New Roman" panose="02020603050405020304" pitchFamily="18" charset="0"/>
              </a:rPr>
              <a:t>網站閱讀全份報告</a:t>
            </a:r>
            <a:r>
              <a:rPr lang="en-US" altLang="zh-TW" sz="1800" dirty="0">
                <a:effectLst/>
                <a:latin typeface="Calibri" panose="020F0502020204030204" pitchFamily="34" charset="0"/>
                <a:ea typeface="DFKai-SB" panose="03000509000000000000" pitchFamily="65" charset="-120"/>
                <a:cs typeface="Times New Roman" panose="02020603050405020304" pitchFamily="18" charset="0"/>
              </a:rPr>
              <a:t> </a:t>
            </a:r>
            <a:r>
              <a:rPr 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此網頁以英文顯示</a:t>
            </a:r>
            <a:r>
              <a:rPr 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en-US" sz="1800" dirty="0">
                <a:effectLst/>
                <a:latin typeface="Calibri" panose="020F0502020204030204" pitchFamily="34" charset="0"/>
                <a:ea typeface="DFKai-SB" panose="03000509000000000000" pitchFamily="65" charset="-12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F16A-76E1-42C8-B166-6C43BE475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71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800" dirty="0">
                <a:effectLst/>
                <a:latin typeface="Calibri" panose="020F0502020204030204" pitchFamily="34" charset="0"/>
                <a:ea typeface="DFKai-SB" panose="03000509000000000000" pitchFamily="65" charset="-120"/>
                <a:cs typeface="Times New Roman" panose="02020603050405020304" pitchFamily="18" charset="0"/>
              </a:rPr>
              <a:t>金縣的</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增長</a:t>
            </a:r>
            <a:r>
              <a:rPr lang="zh-TW" sz="1800" dirty="0">
                <a:effectLst/>
                <a:latin typeface="Calibri" panose="020F0502020204030204" pitchFamily="34" charset="0"/>
                <a:ea typeface="DFKai-SB" panose="03000509000000000000" pitchFamily="65" charset="-120"/>
                <a:cs typeface="Times New Roman" panose="02020603050405020304" pitchFamily="18" charset="0"/>
              </a:rPr>
              <a:t>帶來</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更多</a:t>
            </a:r>
            <a:r>
              <a:rPr lang="zh-CN" altLang="en-US" sz="1800" dirty="0">
                <a:effectLst/>
                <a:latin typeface="Calibri" panose="020F0502020204030204" pitchFamily="34" charset="0"/>
                <a:ea typeface="DFKai-SB" panose="03000509000000000000" pitchFamily="65" charset="-120"/>
                <a:cs typeface="Times New Roman" panose="02020603050405020304" pitchFamily="18" charset="0"/>
              </a:rPr>
              <a:t>的</a:t>
            </a:r>
            <a:r>
              <a:rPr lang="zh-TW" sz="1800" dirty="0">
                <a:effectLst/>
                <a:latin typeface="Calibri" panose="020F0502020204030204" pitchFamily="34" charset="0"/>
                <a:ea typeface="DFKai-SB" panose="03000509000000000000" pitchFamily="65" charset="-120"/>
                <a:cs typeface="Times New Roman" panose="02020603050405020304" pitchFamily="18" charset="0"/>
              </a:rPr>
              <a:t>文化及語言的多元化。</a:t>
            </a:r>
            <a:r>
              <a:rPr lang="en-US" altLang="zh-TW" sz="1800" dirty="0"/>
              <a:t>18</a:t>
            </a:r>
            <a:r>
              <a:rPr lang="zh-TW" altLang="en-US" sz="1800" dirty="0"/>
              <a:t>歲以下兒童的種族</a:t>
            </a:r>
            <a:r>
              <a:rPr lang="en-US" altLang="zh-TW" sz="1800" dirty="0"/>
              <a:t>/</a:t>
            </a:r>
            <a:r>
              <a:rPr lang="zh-TW" altLang="en-US" sz="1800" dirty="0"/>
              <a:t>族裔多元化擴大，突顯了人口變化，現在有色人種佔</a:t>
            </a:r>
            <a:r>
              <a:rPr lang="en-US" altLang="zh-TW" sz="1800" dirty="0"/>
              <a:t>62%</a:t>
            </a:r>
            <a:r>
              <a:rPr lang="zh-TW" altLang="en-US" sz="1800" dirty="0"/>
              <a:t>。</a:t>
            </a:r>
            <a:endParaRPr lang="en-US" altLang="zh-TW" sz="1800" dirty="0"/>
          </a:p>
          <a:p>
            <a:endParaRPr lang="en-US" altLang="zh-TW"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66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在此點擊添加註釋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45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1" u="none" strike="noStrike" dirty="0">
                <a:solidFill>
                  <a:srgbClr val="000000"/>
                </a:solidFill>
                <a:effectLst/>
                <a:latin typeface="Arial" panose="020B0604020202020204" pitchFamily="34" charset="0"/>
              </a:rPr>
              <a:t>此資料已包含在</a:t>
            </a:r>
            <a:r>
              <a:rPr lang="en-US" altLang="zh-TW" sz="1800" b="1" i="1" u="none" strike="noStrike" dirty="0">
                <a:solidFill>
                  <a:srgbClr val="000000"/>
                </a:solidFill>
                <a:effectLst/>
                <a:latin typeface="Arial" panose="020B0604020202020204" pitchFamily="34" charset="0"/>
              </a:rPr>
              <a:t>CHNA</a:t>
            </a:r>
            <a:r>
              <a:rPr lang="zh-TW" altLang="en-US" sz="1800" b="1" i="1" u="none" strike="noStrike" dirty="0">
                <a:solidFill>
                  <a:srgbClr val="000000"/>
                </a:solidFill>
                <a:effectLst/>
                <a:latin typeface="Arial" panose="020B0604020202020204" pitchFamily="34" charset="0"/>
              </a:rPr>
              <a:t>的行政摘要報告</a:t>
            </a:r>
            <a:r>
              <a:rPr lang="zh-TW" altLang="en-US" sz="1800" b="0" i="1" u="none" strike="noStrike" dirty="0">
                <a:solidFill>
                  <a:srgbClr val="000000"/>
                </a:solidFill>
                <a:effectLst/>
                <a:latin typeface="Arial" panose="020B0604020202020204" pitchFamily="34" charset="0"/>
              </a:rPr>
              <a:t>中，以反映自上次報告以來，獲得改進和需要更多改進這兩方面的範疇</a:t>
            </a:r>
            <a:endParaRPr lang="en-US" altLang="zh-TW" sz="1800" b="0" i="1" u="none" strike="noStrike" dirty="0">
              <a:solidFill>
                <a:srgbClr val="000000"/>
              </a:solidFill>
              <a:effectLst/>
              <a:latin typeface="Arial" panose="020B0604020202020204" pitchFamily="34" charset="0"/>
            </a:endParaRPr>
          </a:p>
          <a:p>
            <a:pPr rtl="0">
              <a:spcBef>
                <a:spcPts val="0"/>
              </a:spcBef>
              <a:spcAft>
                <a:spcPts val="0"/>
              </a:spcAft>
            </a:pPr>
            <a:endParaRPr lang="zh-TW" altLang="en-US" b="0" i="1" dirty="0">
              <a:effectLst/>
            </a:endParaRPr>
          </a:p>
          <a:p>
            <a:pPr rtl="0">
              <a:spcBef>
                <a:spcPts val="0"/>
              </a:spcBef>
              <a:spcAft>
                <a:spcPts val="0"/>
              </a:spcAft>
            </a:pPr>
            <a:r>
              <a:rPr lang="zh-TW" altLang="en-US" sz="1800" b="0" i="1" u="none" strike="noStrike" dirty="0">
                <a:solidFill>
                  <a:srgbClr val="000000"/>
                </a:solidFill>
                <a:effectLst/>
                <a:latin typeface="Arial" panose="020B0604020202020204" pitchFamily="34" charset="0"/>
              </a:rPr>
              <a:t>基於我們對選定健康指標的更新數據的審核</a:t>
            </a:r>
            <a:endParaRPr lang="en-US" altLang="zh-TW" sz="1800" b="0" i="1" u="none" strike="noStrike" dirty="0">
              <a:solidFill>
                <a:srgbClr val="000000"/>
              </a:solidFill>
              <a:effectLst/>
              <a:latin typeface="Arial" panose="020B0604020202020204" pitchFamily="34" charset="0"/>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1" i="1" u="none" strike="noStrike" dirty="0">
                <a:solidFill>
                  <a:srgbClr val="000000"/>
                </a:solidFill>
                <a:effectLst/>
                <a:latin typeface="Arial" panose="020B0604020202020204" pitchFamily="34" charset="0"/>
              </a:rPr>
              <a:t>有什麼改進</a:t>
            </a:r>
            <a:r>
              <a:rPr lang="en-US" altLang="zh-TW" sz="1800" b="1" i="1" u="none" strike="noStrike" dirty="0">
                <a:solidFill>
                  <a:srgbClr val="000000"/>
                </a:solidFill>
                <a:effectLst/>
                <a:latin typeface="Arial" panose="020B0604020202020204" pitchFamily="34" charset="0"/>
              </a:rPr>
              <a:t>?</a:t>
            </a:r>
            <a:r>
              <a:rPr lang="zh-TW" altLang="en-US" sz="1800" b="1" i="1" u="none" strike="noStrike" dirty="0">
                <a:solidFill>
                  <a:srgbClr val="000000"/>
                </a:solidFill>
                <a:effectLst/>
                <a:latin typeface="Arial" panose="020B0604020202020204" pitchFamily="34" charset="0"/>
              </a:rPr>
              <a:t> </a:t>
            </a:r>
            <a:r>
              <a:rPr lang="en-US" altLang="zh-TW" sz="1800" b="1" i="1" u="none" strike="noStrike" dirty="0">
                <a:solidFill>
                  <a:srgbClr val="000000"/>
                </a:solidFill>
                <a:effectLst/>
                <a:latin typeface="Arial" panose="020B0604020202020204" pitchFamily="34" charset="0"/>
              </a:rPr>
              <a:t>(</a:t>
            </a:r>
            <a:r>
              <a:rPr lang="zh-TW" altLang="en-US" sz="1800" b="1" i="1" u="none" strike="noStrike" dirty="0">
                <a:solidFill>
                  <a:srgbClr val="000000"/>
                </a:solidFill>
                <a:effectLst/>
                <a:latin typeface="Arial" panose="020B0604020202020204" pitchFamily="34" charset="0"/>
              </a:rPr>
              <a:t>主要成功的範疇</a:t>
            </a:r>
            <a:r>
              <a:rPr lang="en-US" altLang="zh-TW" sz="1800" b="1" i="1" u="none" strike="noStrike" dirty="0">
                <a:solidFill>
                  <a:srgbClr val="000000"/>
                </a:solidFill>
                <a:effectLst/>
                <a:latin typeface="Arial" panose="020B0604020202020204" pitchFamily="34" charset="0"/>
              </a:rPr>
              <a:t>)</a:t>
            </a:r>
            <a:endParaRPr lang="zh-TW" altLang="en-US" b="1" i="1" dirty="0">
              <a:effectLst/>
            </a:endParaRPr>
          </a:p>
          <a:p>
            <a:pPr marL="0" indent="0" rtl="0">
              <a:spcBef>
                <a:spcPts val="0"/>
              </a:spcBef>
              <a:spcAft>
                <a:spcPts val="0"/>
              </a:spcAft>
              <a:buFont typeface="Arial" panose="020B0604020202020204" pitchFamily="34" charset="0"/>
              <a:buNone/>
            </a:pPr>
            <a:endParaRPr lang="zh-TW" altLang="en-US" b="0" dirty="0">
              <a:effectLst/>
            </a:endParaRPr>
          </a:p>
          <a:p>
            <a:r>
              <a:rPr lang="zh-TW" altLang="en-US" sz="1800" b="0" i="0" u="sng" strike="noStrike" dirty="0">
                <a:solidFill>
                  <a:srgbClr val="000000"/>
                </a:solidFill>
                <a:effectLst/>
                <a:latin typeface="Arial" panose="020B0604020202020204" pitchFamily="34" charset="0"/>
              </a:rPr>
              <a:t>青少年使用電子煙 </a:t>
            </a:r>
            <a:r>
              <a:rPr lang="en-US" altLang="zh-TW" sz="1800" b="0" i="0" u="sng" strike="noStrike" dirty="0">
                <a:solidFill>
                  <a:srgbClr val="000000"/>
                </a:solidFill>
                <a:effectLst/>
                <a:latin typeface="Arial" panose="020B0604020202020204" pitchFamily="34" charset="0"/>
              </a:rPr>
              <a:t>(</a:t>
            </a:r>
            <a:r>
              <a:rPr lang="zh-TW" altLang="en-US" sz="1800" b="0" i="0" u="sng" strike="noStrike" dirty="0">
                <a:solidFill>
                  <a:srgbClr val="000000"/>
                </a:solidFill>
                <a:effectLst/>
                <a:latin typeface="Arial" panose="020B0604020202020204" pitchFamily="34" charset="0"/>
              </a:rPr>
              <a:t>亦稱為</a:t>
            </a:r>
            <a:r>
              <a:rPr lang="en-US" sz="1800" b="0" u="sng" baseline="0" dirty="0">
                <a:solidFill>
                  <a:srgbClr val="FF0000"/>
                </a:solidFill>
              </a:rPr>
              <a:t>e-cigs</a:t>
            </a:r>
            <a:r>
              <a:rPr lang="zh-TW" altLang="en-US" sz="1800" b="0" i="0" u="sng" strike="noStrike" dirty="0">
                <a:solidFill>
                  <a:srgbClr val="000000"/>
                </a:solidFill>
                <a:effectLst/>
                <a:latin typeface="Arial" panose="020B0604020202020204" pitchFamily="34" charset="0"/>
              </a:rPr>
              <a:t> 或電子煙筆</a:t>
            </a:r>
            <a:r>
              <a:rPr lang="en-US" altLang="zh-TW" sz="1800" b="0" i="0" u="sng"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和</a:t>
            </a:r>
            <a:r>
              <a:rPr lang="zh-TW" altLang="en-US" sz="1800" b="0" i="0" u="sng" strike="noStrike" dirty="0">
                <a:solidFill>
                  <a:srgbClr val="000000"/>
                </a:solidFill>
                <a:effectLst/>
                <a:latin typeface="Arial" panose="020B0604020202020204" pitchFamily="34" charset="0"/>
              </a:rPr>
              <a:t>成年人吸煙</a:t>
            </a:r>
            <a:endParaRPr lang="zh-TW" altLang="en-US" b="0" u="sng"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由</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年電子煙使用率下降超過一半</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成年人吸煙普遍情況持續下降，包括那些自視為 </a:t>
            </a:r>
            <a:r>
              <a:rPr lang="en-US" altLang="zh-TW" sz="1800" b="0" i="0" u="none" strike="noStrike" dirty="0">
                <a:solidFill>
                  <a:srgbClr val="000000"/>
                </a:solidFill>
                <a:effectLst/>
                <a:latin typeface="Arial" panose="020B0604020202020204" pitchFamily="34" charset="0"/>
              </a:rPr>
              <a:t>LGBTQ+ </a:t>
            </a:r>
            <a:r>
              <a:rPr lang="zh-TW" altLang="en-US" sz="1800" b="0" i="0" u="none" strike="noStrike" dirty="0">
                <a:solidFill>
                  <a:srgbClr val="000000"/>
                </a:solidFill>
                <a:effectLst/>
                <a:latin typeface="Arial" panose="020B0604020202020204" pitchFamily="34" charset="0"/>
              </a:rPr>
              <a:t>的族群</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青少年</a:t>
            </a:r>
            <a:r>
              <a:rPr lang="zh-TW" altLang="en-US" sz="1800" b="0" i="0" u="none" strike="noStrike" dirty="0">
                <a:solidFill>
                  <a:srgbClr val="000000"/>
                </a:solidFill>
                <a:effectLst/>
                <a:latin typeface="Arial" panose="020B0604020202020204" pitchFamily="34" charset="0"/>
              </a:rPr>
              <a:t>物質使用的情況</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青少年的物質使用率顯著下降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從</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年的</a:t>
            </a:r>
            <a:r>
              <a:rPr lang="en-US" altLang="zh-TW" sz="1800" b="0" i="0" u="none" strike="noStrike" dirty="0">
                <a:solidFill>
                  <a:srgbClr val="000000"/>
                </a:solidFill>
                <a:effectLst/>
                <a:latin typeface="Arial" panose="020B0604020202020204" pitchFamily="34" charset="0"/>
              </a:rPr>
              <a:t>24.5%</a:t>
            </a:r>
            <a:r>
              <a:rPr lang="zh-TW" altLang="en-US" sz="1800" b="0" i="0" u="none" strike="noStrike" dirty="0">
                <a:solidFill>
                  <a:srgbClr val="000000"/>
                </a:solidFill>
                <a:effectLst/>
                <a:latin typeface="Arial" panose="020B0604020202020204" pitchFamily="34" charset="0"/>
              </a:rPr>
              <a:t>下</a:t>
            </a:r>
            <a:r>
              <a:rPr lang="zh-TW" altLang="en-US" sz="1800" b="0" i="0" u="none" strike="noStrike" kern="1200" dirty="0">
                <a:solidFill>
                  <a:srgbClr val="000000"/>
                </a:solidFill>
                <a:effectLst/>
                <a:latin typeface="Arial" panose="020B0604020202020204" pitchFamily="34" charset="0"/>
                <a:ea typeface="+mn-ea"/>
                <a:cs typeface="+mn-cs"/>
              </a:rPr>
              <a:t>降至</a:t>
            </a:r>
            <a:r>
              <a:rPr lang="en-US" altLang="zh-TW" sz="1800" b="0" i="0" u="none" strike="noStrike" kern="1200" dirty="0">
                <a:solidFill>
                  <a:srgbClr val="000000"/>
                </a:solidFill>
                <a:effectLst/>
                <a:latin typeface="Arial" panose="020B0604020202020204" pitchFamily="34" charset="0"/>
                <a:ea typeface="+mn-ea"/>
                <a:cs typeface="+mn-cs"/>
              </a:rPr>
              <a:t>2021</a:t>
            </a:r>
            <a:r>
              <a:rPr lang="zh-TW" altLang="en-US" sz="1800" b="0" i="0" u="none" strike="noStrike" kern="1200" dirty="0">
                <a:solidFill>
                  <a:srgbClr val="000000"/>
                </a:solidFill>
                <a:effectLst/>
                <a:latin typeface="Arial" panose="020B0604020202020204" pitchFamily="34" charset="0"/>
                <a:ea typeface="+mn-ea"/>
                <a:cs typeface="+mn-cs"/>
              </a:rPr>
              <a:t>年的 </a:t>
            </a:r>
            <a:r>
              <a:rPr lang="en-US" altLang="zh-TW" sz="1800" b="0" i="0" u="none" strike="noStrike" kern="1200" dirty="0">
                <a:solidFill>
                  <a:srgbClr val="000000"/>
                </a:solidFill>
                <a:effectLst/>
                <a:latin typeface="Arial" panose="020B0604020202020204" pitchFamily="34" charset="0"/>
                <a:ea typeface="+mn-ea"/>
                <a:cs typeface="+mn-cs"/>
              </a:rPr>
              <a:t>14.2</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這包括只使用大麻的下降</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sz="1800" dirty="0">
                <a:solidFill>
                  <a:srgbClr val="231F20"/>
                </a:solidFill>
                <a:effectLst/>
                <a:ea typeface="PMingLiU" panose="02020500000000000000" pitchFamily="18" charset="-120"/>
                <a:cs typeface="Microsoft YaHei" panose="020B0503020204020204" pitchFamily="34" charset="-122"/>
              </a:rPr>
              <a:t>因</a:t>
            </a:r>
            <a:r>
              <a:rPr lang="zh-TW" sz="1800" b="0" u="sng" dirty="0">
                <a:solidFill>
                  <a:srgbClr val="231F20"/>
                </a:solidFill>
                <a:effectLst/>
                <a:ea typeface="PMingLiU" panose="02020500000000000000" pitchFamily="18" charset="-120"/>
                <a:cs typeface="Microsoft YaHei" panose="020B0503020204020204" pitchFamily="34" charset="-122"/>
              </a:rPr>
              <a:t>摔倒</a:t>
            </a:r>
            <a:r>
              <a:rPr lang="zh-TW" sz="1800" b="0" dirty="0">
                <a:solidFill>
                  <a:srgbClr val="231F20"/>
                </a:solidFill>
                <a:effectLst/>
                <a:ea typeface="PMingLiU" panose="02020500000000000000" pitchFamily="18" charset="-120"/>
                <a:cs typeface="Microsoft YaHei" panose="020B0503020204020204" pitchFamily="34" charset="-122"/>
              </a:rPr>
              <a:t>住院</a:t>
            </a:r>
            <a:r>
              <a:rPr lang="zh-TW" altLang="en-US" sz="1800" b="0" i="0" u="none" strike="noStrike" dirty="0">
                <a:solidFill>
                  <a:srgbClr val="000000"/>
                </a:solidFill>
                <a:effectLst/>
                <a:latin typeface="Arial" panose="020B0604020202020204" pitchFamily="34" charset="0"/>
              </a:rPr>
              <a:t>的情況</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全</a:t>
            </a:r>
            <a:r>
              <a:rPr lang="zh-CN" sz="1800" dirty="0">
                <a:solidFill>
                  <a:srgbClr val="231F20"/>
                </a:solidFill>
                <a:effectLst/>
                <a:ea typeface="PMingLiU" panose="02020500000000000000" pitchFamily="18" charset="-120"/>
                <a:cs typeface="Microsoft YaHei" panose="020B0503020204020204" pitchFamily="34" charset="-122"/>
              </a:rPr>
              <a:t>金縣</a:t>
            </a:r>
            <a:r>
              <a:rPr lang="zh-TW" altLang="en-US" sz="1800" b="0" i="0" u="none" strike="noStrike" dirty="0">
                <a:solidFill>
                  <a:srgbClr val="000000"/>
                </a:solidFill>
                <a:effectLst/>
                <a:latin typeface="Arial" panose="020B0604020202020204" pitchFamily="34" charset="0"/>
              </a:rPr>
              <a:t>的比率均有所下降</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從最近的估算 </a:t>
            </a:r>
            <a:r>
              <a:rPr lang="en-US" altLang="zh-TW" sz="1800" b="0" i="0" u="none" strike="noStrike" dirty="0">
                <a:solidFill>
                  <a:srgbClr val="000000"/>
                </a:solidFill>
                <a:effectLst/>
                <a:latin typeface="Arial" panose="020B0604020202020204" pitchFamily="34" charset="0"/>
              </a:rPr>
              <a:t>(2017- 2021) </a:t>
            </a:r>
            <a:r>
              <a:rPr lang="zh-TW" altLang="en-US" sz="1800" b="0" i="0" u="none" strike="noStrike" dirty="0">
                <a:solidFill>
                  <a:srgbClr val="000000"/>
                </a:solidFill>
                <a:effectLst/>
                <a:latin typeface="Arial" panose="020B0604020202020204" pitchFamily="34" charset="0"/>
              </a:rPr>
              <a:t>與 </a:t>
            </a:r>
            <a:r>
              <a:rPr lang="en-US" altLang="zh-TW" sz="1800" b="0" i="0" u="none" strike="noStrike" dirty="0">
                <a:solidFill>
                  <a:srgbClr val="000000"/>
                </a:solidFill>
                <a:effectLst/>
                <a:latin typeface="Arial" panose="020B0604020202020204" pitchFamily="34" charset="0"/>
              </a:rPr>
              <a:t>(2012- 2016) </a:t>
            </a:r>
            <a:r>
              <a:rPr lang="zh-TW" altLang="en-US" sz="1800" b="0" i="0" u="none" strike="noStrike" dirty="0">
                <a:solidFill>
                  <a:srgbClr val="000000"/>
                </a:solidFill>
                <a:effectLst/>
                <a:latin typeface="Arial" panose="020B0604020202020204" pitchFamily="34" charset="0"/>
              </a:rPr>
              <a:t>比較，</a:t>
            </a:r>
            <a:r>
              <a:rPr lang="zh-TW" sz="1800" dirty="0">
                <a:solidFill>
                  <a:srgbClr val="231F20"/>
                </a:solidFill>
                <a:effectLst/>
                <a:ea typeface="PMingLiU" panose="02020500000000000000" pitchFamily="18" charset="-120"/>
                <a:cs typeface="Microsoft YaHei" panose="020B0503020204020204" pitchFamily="34" charset="-122"/>
              </a:rPr>
              <a:t>夏威夷原住民</a:t>
            </a:r>
            <a:r>
              <a:rPr lang="en-US" sz="1800" dirty="0">
                <a:solidFill>
                  <a:srgbClr val="231F20"/>
                </a:solidFill>
                <a:effectLst/>
                <a:latin typeface="PMingLiU" panose="02020500000000000000" pitchFamily="18" charset="-120"/>
                <a:cs typeface="Gill Sans MT" panose="020B0502020104020203" pitchFamily="34" charset="0"/>
              </a:rPr>
              <a:t>/</a:t>
            </a:r>
            <a:r>
              <a:rPr lang="zh-TW" sz="1800" dirty="0">
                <a:solidFill>
                  <a:srgbClr val="231F20"/>
                </a:solidFill>
                <a:effectLst/>
                <a:ea typeface="PMingLiU" panose="02020500000000000000" pitchFamily="18" charset="-120"/>
                <a:cs typeface="Microsoft YaHei" panose="020B0503020204020204" pitchFamily="34" charset="-122"/>
              </a:rPr>
              <a:t>太平洋島民居民</a:t>
            </a:r>
            <a:r>
              <a:rPr lang="zh-TW" altLang="en-US" sz="1800" b="0" i="0" u="none" strike="noStrike" dirty="0">
                <a:solidFill>
                  <a:srgbClr val="000000"/>
                </a:solidFill>
                <a:effectLst/>
                <a:latin typeface="Arial" panose="020B0604020202020204" pitchFamily="34" charset="0"/>
              </a:rPr>
              <a:t>的</a:t>
            </a:r>
            <a:r>
              <a:rPr lang="zh-TW" sz="1800" dirty="0">
                <a:solidFill>
                  <a:srgbClr val="231F20"/>
                </a:solidFill>
                <a:effectLst/>
                <a:ea typeface="PMingLiU" panose="02020500000000000000" pitchFamily="18" charset="-120"/>
                <a:cs typeface="Microsoft YaHei" panose="020B0503020204020204" pitchFamily="34" charset="-122"/>
              </a:rPr>
              <a:t>住院率</a:t>
            </a:r>
            <a:r>
              <a:rPr lang="zh-TW" altLang="en-US" sz="1800" b="0" i="0" u="none" strike="noStrike" dirty="0">
                <a:solidFill>
                  <a:srgbClr val="000000"/>
                </a:solidFill>
                <a:effectLst/>
                <a:latin typeface="Arial" panose="020B0604020202020204" pitchFamily="34" charset="0"/>
              </a:rPr>
              <a:t>有接近一半的顯著下降</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企圖自殺</a:t>
            </a:r>
            <a:r>
              <a:rPr lang="zh-TW" altLang="en-US" sz="1800" b="0" i="0" u="none" strike="noStrike" dirty="0">
                <a:solidFill>
                  <a:srgbClr val="000000"/>
                </a:solidFill>
                <a:effectLst/>
                <a:latin typeface="Arial" panose="020B0604020202020204" pitchFamily="34" charset="0"/>
              </a:rPr>
              <a:t>住院的情況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在整個金</a:t>
            </a:r>
            <a:r>
              <a:rPr lang="zh-CN" sz="1800" dirty="0">
                <a:solidFill>
                  <a:srgbClr val="231F20"/>
                </a:solidFill>
                <a:effectLst/>
                <a:ea typeface="PMingLiU" panose="02020500000000000000" pitchFamily="18" charset="-120"/>
                <a:cs typeface="Microsoft YaHei" panose="020B0503020204020204" pitchFamily="34" charset="-122"/>
              </a:rPr>
              <a:t>縣</a:t>
            </a:r>
            <a:r>
              <a:rPr lang="zh-TW" altLang="en-US" sz="1800" dirty="0">
                <a:solidFill>
                  <a:srgbClr val="231F20"/>
                </a:solidFill>
                <a:effectLst/>
                <a:ea typeface="PMingLiU" panose="02020500000000000000" pitchFamily="18" charset="-120"/>
                <a:cs typeface="Microsoft YaHei" panose="020B0503020204020204" pitchFamily="34" charset="-122"/>
              </a:rPr>
              <a:t>的</a:t>
            </a:r>
            <a:r>
              <a:rPr lang="zh-TW" altLang="en-US" sz="1800" b="0" i="0" u="none" strike="noStrike" dirty="0">
                <a:solidFill>
                  <a:srgbClr val="000000"/>
                </a:solidFill>
                <a:effectLst/>
                <a:latin typeface="Arial" panose="020B0604020202020204" pitchFamily="34" charset="0"/>
              </a:rPr>
              <a:t>比率均有所下降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在</a:t>
            </a:r>
            <a:r>
              <a:rPr lang="en-US" altLang="zh-TW" sz="1800" b="0" i="0" u="none" strike="noStrike" dirty="0">
                <a:solidFill>
                  <a:srgbClr val="000000"/>
                </a:solidFill>
                <a:effectLst/>
                <a:latin typeface="Arial" panose="020B0604020202020204" pitchFamily="34" charset="0"/>
              </a:rPr>
              <a:t>2012-2016</a:t>
            </a:r>
            <a:r>
              <a:rPr lang="zh-TW" altLang="en-US" sz="1800" b="0" i="0" u="none" strike="noStrike" dirty="0">
                <a:solidFill>
                  <a:srgbClr val="000000"/>
                </a:solidFill>
                <a:effectLst/>
                <a:latin typeface="Arial" panose="020B0604020202020204" pitchFamily="34" charset="0"/>
              </a:rPr>
              <a:t>，</a:t>
            </a:r>
            <a:r>
              <a:rPr lang="zh-TW" sz="1800" dirty="0">
                <a:solidFill>
                  <a:srgbClr val="231F20"/>
                </a:solidFill>
                <a:effectLst/>
                <a:ea typeface="MingLiU" panose="02020509000000000000" pitchFamily="49" charset="-120"/>
                <a:cs typeface="Microsoft YaHei" panose="020B0503020204020204" pitchFamily="34" charset="-122"/>
              </a:rPr>
              <a:t>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萬人有</a:t>
            </a:r>
            <a:r>
              <a:rPr lang="en-US" sz="1800" dirty="0">
                <a:solidFill>
                  <a:srgbClr val="231F20"/>
                </a:solidFill>
                <a:effectLst/>
                <a:latin typeface="MingLiU" panose="02020509000000000000" pitchFamily="49" charset="-120"/>
                <a:cs typeface="Gill Sans MT" panose="020B0502020104020203" pitchFamily="34" charset="0"/>
              </a:rPr>
              <a:t> 31.3</a:t>
            </a:r>
            <a:r>
              <a:rPr lang="zh-TW" sz="1800" dirty="0">
                <a:solidFill>
                  <a:srgbClr val="231F20"/>
                </a:solidFill>
                <a:effectLst/>
                <a:ea typeface="MingLiU" panose="02020509000000000000" pitchFamily="49" charset="-120"/>
                <a:cs typeface="Microsoft YaHei" panose="020B0503020204020204" pitchFamily="34" charset="-122"/>
              </a:rPr>
              <a:t>人</a:t>
            </a:r>
            <a:r>
              <a:rPr lang="zh-TW" altLang="en-US"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相對於</a:t>
            </a:r>
            <a:r>
              <a:rPr lang="en-US" altLang="zh-TW" sz="1800" b="0" i="0" u="none" strike="noStrike" dirty="0">
                <a:solidFill>
                  <a:srgbClr val="000000"/>
                </a:solidFill>
                <a:effectLst/>
                <a:latin typeface="Arial" panose="020B0604020202020204" pitchFamily="34" charset="0"/>
              </a:rPr>
              <a:t>2017-2021</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人有</a:t>
            </a:r>
            <a:r>
              <a:rPr lang="en-US" altLang="zh-TW" sz="1800" b="0" i="0" u="none" strike="noStrike" dirty="0">
                <a:solidFill>
                  <a:srgbClr val="000000"/>
                </a:solidFill>
                <a:effectLst/>
                <a:latin typeface="Arial" panose="020B0604020202020204" pitchFamily="34" charset="0"/>
              </a:rPr>
              <a:t>25.6</a:t>
            </a:r>
            <a:r>
              <a:rPr lang="zh-TW" altLang="en-US" sz="1800" b="0" i="0" u="none" strike="noStrike" dirty="0">
                <a:solidFill>
                  <a:srgbClr val="000000"/>
                </a:solidFill>
                <a:effectLst/>
                <a:latin typeface="Arial" panose="020B0604020202020204" pitchFamily="34" charset="0"/>
              </a:rPr>
              <a:t>人</a:t>
            </a:r>
            <a:r>
              <a:rPr lang="en-US" altLang="zh-TW" sz="1800" b="0" i="0" u="none" strike="noStrike" dirty="0">
                <a:solidFill>
                  <a:srgbClr val="000000"/>
                </a:solidFill>
                <a:effectLst/>
                <a:latin typeface="Arial" panose="020B0604020202020204"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但是 </a:t>
            </a:r>
            <a:r>
              <a:rPr lang="en-US" altLang="zh-TW" sz="1800" b="0" i="0" u="none" strike="noStrike" dirty="0">
                <a:solidFill>
                  <a:srgbClr val="000000"/>
                </a:solidFill>
                <a:effectLst/>
                <a:latin typeface="Arial" panose="020B0604020202020204" pitchFamily="34" charset="0"/>
              </a:rPr>
              <a:t>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24</a:t>
            </a:r>
            <a:r>
              <a:rPr lang="zh-TW" altLang="en-US" sz="1800" b="0" i="0" u="none" strike="noStrike" dirty="0">
                <a:solidFill>
                  <a:srgbClr val="000000"/>
                </a:solidFill>
                <a:effectLst/>
                <a:latin typeface="Arial" panose="020B0604020202020204" pitchFamily="34" charset="0"/>
              </a:rPr>
              <a:t>歲的比率最高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萬人有</a:t>
            </a:r>
            <a:r>
              <a:rPr lang="zh-TW" altLang="en-US" sz="1800" b="0" i="0" u="none" strike="noStrike" dirty="0">
                <a:solidFill>
                  <a:srgbClr val="000000"/>
                </a:solidFill>
                <a:effectLst/>
                <a:latin typeface="Arial" panose="020B0604020202020204" pitchFamily="34" charset="0"/>
              </a:rPr>
              <a:t> </a:t>
            </a:r>
            <a:r>
              <a:rPr lang="en-US" altLang="zh-TW" sz="1800" b="0" i="0" u="none" strike="noStrike" dirty="0">
                <a:solidFill>
                  <a:srgbClr val="000000"/>
                </a:solidFill>
                <a:effectLst/>
                <a:latin typeface="Arial" panose="020B0604020202020204" pitchFamily="34" charset="0"/>
              </a:rPr>
              <a:t>57.4</a:t>
            </a:r>
            <a:r>
              <a:rPr lang="zh-TW" altLang="en-US" sz="1800" b="0" i="0" u="none" strike="noStrike" dirty="0">
                <a:solidFill>
                  <a:srgbClr val="000000"/>
                </a:solidFill>
                <a:effectLst/>
                <a:latin typeface="Arial" panose="020B0604020202020204" pitchFamily="34" charset="0"/>
              </a:rPr>
              <a:t>人</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，並且是金</a:t>
            </a:r>
            <a:r>
              <a:rPr lang="zh-CN" sz="1800" dirty="0">
                <a:solidFill>
                  <a:srgbClr val="231F20"/>
                </a:solidFill>
                <a:effectLst/>
                <a:ea typeface="PMingLiU" panose="02020500000000000000" pitchFamily="18"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平均的一倍多</a:t>
            </a:r>
            <a:endParaRPr lang="zh-TW" altLang="en-US" sz="1800" b="0" dirty="0">
              <a:effectLst/>
            </a:endParaRPr>
          </a:p>
          <a:p>
            <a:pPr marL="0" indent="0">
              <a:buFont typeface="Arial" panose="020B0604020202020204" pitchFamily="34" charset="0"/>
              <a:buNone/>
            </a:pPr>
            <a:endParaRPr lang="en-US" sz="1200" b="0" kern="1200" baseline="0" dirty="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0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1" u="none" strike="noStrike" dirty="0">
                <a:solidFill>
                  <a:srgbClr val="000000"/>
                </a:solidFill>
                <a:effectLst/>
                <a:latin typeface="Arial" panose="020B0604020202020204" pitchFamily="34" charset="0"/>
              </a:rPr>
              <a:t>此資料已包含在</a:t>
            </a:r>
            <a:r>
              <a:rPr lang="en-US" altLang="zh-TW" sz="1800" b="1" i="1" u="none" strike="noStrike" dirty="0">
                <a:solidFill>
                  <a:srgbClr val="000000"/>
                </a:solidFill>
                <a:effectLst/>
                <a:latin typeface="Arial" panose="020B0604020202020204" pitchFamily="34" charset="0"/>
              </a:rPr>
              <a:t>CHNA</a:t>
            </a:r>
            <a:r>
              <a:rPr lang="zh-TW" altLang="en-US" sz="1800" b="1" i="1" u="none" strike="noStrike" dirty="0">
                <a:solidFill>
                  <a:srgbClr val="000000"/>
                </a:solidFill>
                <a:effectLst/>
                <a:latin typeface="Arial" panose="020B0604020202020204" pitchFamily="34" charset="0"/>
              </a:rPr>
              <a:t>的行政摘要報告</a:t>
            </a:r>
            <a:r>
              <a:rPr lang="zh-TW" altLang="en-US" sz="1800" b="0" i="1" u="none" strike="noStrike" dirty="0">
                <a:solidFill>
                  <a:srgbClr val="000000"/>
                </a:solidFill>
                <a:effectLst/>
                <a:latin typeface="Arial" panose="020B0604020202020204" pitchFamily="34" charset="0"/>
              </a:rPr>
              <a:t>中，以反映自上次報告以來，獲得改進和需要更多改進這兩方面的範疇</a:t>
            </a:r>
            <a:endParaRPr lang="en-US" altLang="zh-TW" sz="1800" b="0" i="1" u="none" strike="noStrike" dirty="0">
              <a:solidFill>
                <a:srgbClr val="000000"/>
              </a:solidFill>
              <a:effectLst/>
              <a:latin typeface="Arial" panose="020B0604020202020204" pitchFamily="34" charset="0"/>
            </a:endParaRPr>
          </a:p>
          <a:p>
            <a:pPr rtl="0">
              <a:spcBef>
                <a:spcPts val="0"/>
              </a:spcBef>
              <a:spcAft>
                <a:spcPts val="0"/>
              </a:spcAft>
            </a:pPr>
            <a:endParaRPr lang="zh-TW" altLang="en-US" sz="1800" b="0" i="1" dirty="0">
              <a:effectLst/>
            </a:endParaRPr>
          </a:p>
          <a:p>
            <a:pPr rtl="0">
              <a:spcBef>
                <a:spcPts val="0"/>
              </a:spcBef>
              <a:spcAft>
                <a:spcPts val="0"/>
              </a:spcAft>
            </a:pPr>
            <a:r>
              <a:rPr lang="zh-TW" altLang="en-US" sz="1800" b="0" i="1" u="none" strike="noStrike" dirty="0">
                <a:solidFill>
                  <a:srgbClr val="000000"/>
                </a:solidFill>
                <a:effectLst/>
                <a:latin typeface="Arial" panose="020B0604020202020204" pitchFamily="34" charset="0"/>
              </a:rPr>
              <a:t>基於我們對選定健康指標的更新數據的審核</a:t>
            </a: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1" i="1" u="none" strike="noStrike" dirty="0">
                <a:solidFill>
                  <a:srgbClr val="000000"/>
                </a:solidFill>
                <a:effectLst/>
                <a:latin typeface="Arial" panose="020B0604020202020204" pitchFamily="34" charset="0"/>
              </a:rPr>
              <a:t>那些方面沒有改進或變得更差</a:t>
            </a:r>
            <a:r>
              <a:rPr lang="en-US" altLang="zh-TW" sz="1800" b="1" i="1" u="none" strike="noStrike" dirty="0">
                <a:solidFill>
                  <a:srgbClr val="000000"/>
                </a:solidFill>
                <a:effectLst/>
                <a:latin typeface="Arial" panose="020B0604020202020204" pitchFamily="34" charset="0"/>
              </a:rPr>
              <a:t>?</a:t>
            </a:r>
            <a:endParaRPr lang="zh-TW" altLang="en-US" b="1" i="1" dirty="0">
              <a:effectLst/>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預期壽命</a:t>
            </a:r>
            <a:endParaRPr lang="zh-TW" altLang="en-US" b="0" u="sng"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kern="1200" noProof="0" dirty="0">
                <a:solidFill>
                  <a:srgbClr val="000000"/>
                </a:solidFill>
                <a:effectLst/>
                <a:latin typeface="Arial" panose="020B0604020202020204" pitchFamily="34" charset="0"/>
                <a:ea typeface="+mn-ea"/>
                <a:cs typeface="+mn-cs"/>
              </a:rPr>
              <a:t>金縣</a:t>
            </a:r>
            <a:r>
              <a:rPr lang="zh-TW" altLang="en-US" sz="1800" b="0" i="0" u="none" strike="noStrike" dirty="0">
                <a:solidFill>
                  <a:srgbClr val="000000"/>
                </a:solidFill>
                <a:effectLst/>
                <a:latin typeface="Arial" panose="020B0604020202020204" pitchFamily="34" charset="0"/>
              </a:rPr>
              <a:t>的整體比率顯著下降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由 </a:t>
            </a:r>
            <a:r>
              <a:rPr lang="en-US" altLang="zh-TW" sz="1800" b="0" i="0" u="none" strike="noStrike" dirty="0">
                <a:solidFill>
                  <a:srgbClr val="000000"/>
                </a:solidFill>
                <a:effectLst/>
                <a:latin typeface="Arial" panose="020B0604020202020204" pitchFamily="34" charset="0"/>
              </a:rPr>
              <a:t>81.9 </a:t>
            </a:r>
            <a:r>
              <a:rPr lang="zh-TW" altLang="en-US" sz="1800" b="0" i="0" u="none" strike="noStrike" dirty="0">
                <a:solidFill>
                  <a:srgbClr val="000000"/>
                </a:solidFill>
                <a:effectLst/>
                <a:latin typeface="Arial" panose="020B0604020202020204" pitchFamily="34" charset="0"/>
              </a:rPr>
              <a:t>下降至 </a:t>
            </a:r>
            <a:r>
              <a:rPr lang="en-US" altLang="zh-TW" sz="1800" b="0" i="0" u="none" strike="noStrike" dirty="0">
                <a:solidFill>
                  <a:srgbClr val="000000"/>
                </a:solidFill>
                <a:effectLst/>
                <a:latin typeface="Arial" panose="020B0604020202020204" pitchFamily="34" charset="0"/>
              </a:rPr>
              <a:t>81.4)</a:t>
            </a:r>
            <a:r>
              <a:rPr lang="zh-TW" altLang="en-US" sz="1800" b="0" i="0" u="none" strike="noStrike" dirty="0">
                <a:solidFill>
                  <a:srgbClr val="000000"/>
                </a:solidFill>
                <a:effectLst/>
                <a:latin typeface="Arial" panose="020B0604020202020204" pitchFamily="34" charset="0"/>
              </a:rPr>
              <a:t>，雖然少於一年，但是在最近的十年內第一次重要的下降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或滾動平均</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黑人和西班牙裔居民的預期壽命下降大約兩年</a:t>
            </a:r>
            <a:endParaRPr lang="en-US" altLang="zh-TW" sz="1800" b="0" i="0" u="none" strike="noStrike" dirty="0">
              <a:solidFill>
                <a:srgbClr val="000000"/>
              </a:solidFill>
              <a:effectLst/>
              <a:latin typeface="Arial" panose="020B0604020202020204" pitchFamily="34" charset="0"/>
            </a:endParaRPr>
          </a:p>
          <a:p>
            <a:pPr marL="742950" lvl="1" indent="-285750" rtl="0">
              <a:spcBef>
                <a:spcPts val="0"/>
              </a:spcBef>
              <a:spcAft>
                <a:spcPts val="0"/>
              </a:spcAft>
              <a:buFont typeface="Arial" panose="020B0604020202020204" pitchFamily="34" charset="0"/>
              <a:buChar char="•"/>
            </a:pPr>
            <a:r>
              <a:rPr lang="zh-TW" altLang="en-US" sz="1800" b="0" i="1" u="none" strike="noStrike" dirty="0">
                <a:solidFill>
                  <a:srgbClr val="000000"/>
                </a:solidFill>
                <a:effectLst/>
                <a:latin typeface="Arial" panose="020B0604020202020204" pitchFamily="34" charset="0"/>
              </a:rPr>
              <a:t>最低</a:t>
            </a:r>
            <a:r>
              <a:rPr lang="zh-TW" altLang="en-US" sz="1800" b="0" i="0" u="none" strike="noStrike" dirty="0">
                <a:solidFill>
                  <a:srgbClr val="000000"/>
                </a:solidFill>
                <a:effectLst/>
                <a:latin typeface="Arial" panose="020B0604020202020204" pitchFamily="34" charset="0"/>
              </a:rPr>
              <a:t>的平均預期壽命</a:t>
            </a:r>
            <a:r>
              <a:rPr lang="zh-CN" altLang="en-US" sz="1800" b="0" i="0" u="none" strike="noStrike" dirty="0">
                <a:solidFill>
                  <a:srgbClr val="000000"/>
                </a:solidFill>
                <a:effectLst/>
                <a:latin typeface="Arial" panose="020B0604020202020204" pitchFamily="34" charset="0"/>
              </a:rPr>
              <a:t>是</a:t>
            </a:r>
            <a:r>
              <a:rPr lang="zh-TW" altLang="en-US" sz="1800" b="0" i="0" u="none" strike="noStrike" dirty="0">
                <a:solidFill>
                  <a:srgbClr val="000000"/>
                </a:solidFill>
                <a:effectLst/>
                <a:latin typeface="Arial" panose="020B0604020202020204" pitchFamily="34" charset="0"/>
              </a:rPr>
              <a:t>夏威夷</a:t>
            </a:r>
            <a:r>
              <a:rPr kumimoji="0" lang="zh-TW"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原住民</a:t>
            </a:r>
            <a:r>
              <a:rPr kumimoji="0" lang="en-US" altLang="zh-TW"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kumimoji="0" lang="zh-TW"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太平洋島民 </a:t>
            </a:r>
            <a:r>
              <a:rPr kumimoji="0" lang="en-US" altLang="zh-TW"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(68.5) </a:t>
            </a:r>
            <a:r>
              <a:rPr lang="zh-TW" altLang="en-US" sz="1800" b="0" i="0" u="none" strike="noStrike" dirty="0">
                <a:solidFill>
                  <a:srgbClr val="000000"/>
                </a:solidFill>
                <a:effectLst/>
                <a:latin typeface="Arial" panose="020B0604020202020204" pitchFamily="34" charset="0"/>
              </a:rPr>
              <a:t>和</a:t>
            </a:r>
            <a:r>
              <a:rPr kumimoji="0" lang="zh-TW"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美洲印第安人</a:t>
            </a:r>
            <a:r>
              <a:rPr kumimoji="0" lang="en-US" altLang="zh-TW"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kumimoji="0" lang="zh-TW"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阿拉斯加原住民 </a:t>
            </a:r>
            <a:r>
              <a:rPr kumimoji="0" lang="en-US" altLang="zh-TW"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(69.1) </a:t>
            </a:r>
            <a:r>
              <a:rPr kumimoji="0" lang="zh-CN"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lang="zh-TW" altLang="en-US" sz="1800" b="0" i="0" u="none" strike="noStrike" dirty="0">
                <a:solidFill>
                  <a:srgbClr val="000000"/>
                </a:solidFill>
                <a:effectLst/>
                <a:latin typeface="Arial" panose="020B0604020202020204" pitchFamily="34" charset="0"/>
              </a:rPr>
              <a:t>比金</a:t>
            </a:r>
            <a:r>
              <a:rPr lang="zh-TW" altLang="en-US" sz="1800" b="0" i="0" u="none" strike="noStrike" kern="1200" noProof="0" dirty="0">
                <a:solidFill>
                  <a:srgbClr val="000000"/>
                </a:solidFill>
                <a:effectLst/>
                <a:latin typeface="Arial" panose="020B0604020202020204" pitchFamily="34" charset="0"/>
                <a:ea typeface="+mn-ea"/>
                <a:cs typeface="+mn-cs"/>
              </a:rPr>
              <a:t>縣的</a:t>
            </a:r>
            <a:r>
              <a:rPr lang="zh-TW" altLang="en-US" sz="1800" b="0" i="0" u="none" strike="noStrike" dirty="0">
                <a:solidFill>
                  <a:srgbClr val="000000"/>
                </a:solidFill>
                <a:effectLst/>
                <a:latin typeface="Arial" panose="020B0604020202020204" pitchFamily="34" charset="0"/>
              </a:rPr>
              <a:t>平均比率超過</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年以上，並且在近年的趨勢一直是下降的 </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非蓄意傷害</a:t>
            </a:r>
            <a:r>
              <a:rPr lang="zh-TW" altLang="en-US" sz="1800" b="0" i="0" u="none" strike="noStrike" dirty="0">
                <a:solidFill>
                  <a:srgbClr val="000000"/>
                </a:solidFill>
                <a:effectLst/>
                <a:latin typeface="Arial" panose="020B0604020202020204" pitchFamily="34" charset="0"/>
              </a:rPr>
              <a:t>死亡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包括溺水</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摔倒</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火災</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槍枝</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汽車碰撞</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中毒和窒息</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過去的 </a:t>
            </a:r>
            <a:r>
              <a:rPr lang="en-US" altLang="zh-TW" sz="1800" b="0" i="0" u="none" strike="noStrike" dirty="0">
                <a:solidFill>
                  <a:srgbClr val="000000"/>
                </a:solidFill>
                <a:effectLst/>
                <a:latin typeface="Arial" panose="020B0604020202020204" pitchFamily="34" charset="0"/>
              </a:rPr>
              <a:t>10 </a:t>
            </a:r>
            <a:r>
              <a:rPr lang="zh-TW" altLang="en-US" sz="1800" b="0" i="0" u="none" strike="noStrike" dirty="0">
                <a:solidFill>
                  <a:srgbClr val="000000"/>
                </a:solidFill>
                <a:effectLst/>
                <a:latin typeface="Arial" panose="020B0604020202020204" pitchFamily="34" charset="0"/>
              </a:rPr>
              <a:t>年比率有所增加，尤其是在西雅圖和金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南部</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食物不足</a:t>
            </a:r>
            <a:r>
              <a:rPr lang="zh-TW" altLang="en-US" sz="1800" b="0" i="0" u="none" strike="noStrike" dirty="0">
                <a:solidFill>
                  <a:srgbClr val="000000"/>
                </a:solidFill>
                <a:effectLst/>
                <a:latin typeface="Arial" panose="020B0604020202020204" pitchFamily="34" charset="0"/>
              </a:rPr>
              <a:t>的</a:t>
            </a:r>
            <a:r>
              <a:rPr lang="zh-TW" sz="1800" dirty="0">
                <a:solidFill>
                  <a:srgbClr val="231F20"/>
                </a:solidFill>
                <a:effectLst/>
                <a:ea typeface="MingLiU" panose="02020509000000000000" pitchFamily="49" charset="-120"/>
                <a:cs typeface="Microsoft YaHei" panose="020B0503020204020204" pitchFamily="34" charset="-122"/>
              </a:rPr>
              <a:t>差距</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雖然整體的比率改變不大，食物不足</a:t>
            </a:r>
            <a:r>
              <a:rPr lang="zh-TW" sz="1800" dirty="0">
                <a:solidFill>
                  <a:srgbClr val="231F20"/>
                </a:solidFill>
                <a:effectLst/>
                <a:ea typeface="MingLiU" panose="02020509000000000000" pitchFamily="49" charset="-120"/>
                <a:cs typeface="Microsoft YaHei" panose="020B0503020204020204" pitchFamily="34" charset="-122"/>
              </a:rPr>
              <a:t>差距</a:t>
            </a:r>
            <a:r>
              <a:rPr lang="zh-TW" altLang="en-US" sz="1800" b="0" i="0" u="none" strike="noStrike" dirty="0">
                <a:solidFill>
                  <a:srgbClr val="000000"/>
                </a:solidFill>
                <a:effectLst/>
                <a:latin typeface="Arial" panose="020B0604020202020204" pitchFamily="34" charset="0"/>
              </a:rPr>
              <a:t>的比率有所增加</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黑人和西班牙裔成年人的食物不足比率最高，是金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平均的 </a:t>
            </a:r>
            <a:r>
              <a:rPr lang="en-US" altLang="zh-TW" sz="1800" b="0" i="0" u="none" strike="noStrike" dirty="0">
                <a:solidFill>
                  <a:srgbClr val="000000"/>
                </a:solidFill>
                <a:effectLst/>
                <a:latin typeface="Arial" panose="020B0604020202020204" pitchFamily="34" charset="0"/>
              </a:rPr>
              <a:t>3 </a:t>
            </a:r>
            <a:r>
              <a:rPr lang="zh-TW" altLang="en-US" sz="1800" b="0" i="0" u="none" strike="noStrike" dirty="0">
                <a:solidFill>
                  <a:srgbClr val="000000"/>
                </a:solidFill>
                <a:effectLst/>
                <a:latin typeface="Arial" panose="020B0604020202020204" pitchFamily="34" charset="0"/>
              </a:rPr>
              <a:t>倍</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dirty="0">
                <a:solidFill>
                  <a:srgbClr val="231F20"/>
                </a:solidFill>
                <a:effectLst/>
                <a:ea typeface="MingLiU" panose="02020509000000000000" pitchFamily="49" charset="-120"/>
                <a:cs typeface="Microsoft YaHei" panose="020B0503020204020204" pitchFamily="34" charset="-122"/>
              </a:rPr>
              <a:t>認同為</a:t>
            </a:r>
            <a:r>
              <a:rPr lang="zh-TW" sz="1800" dirty="0">
                <a:solidFill>
                  <a:srgbClr val="231F20"/>
                </a:solidFill>
                <a:effectLst/>
                <a:ea typeface="MingLiU" panose="02020509000000000000" pitchFamily="49" charset="-120"/>
                <a:cs typeface="Microsoft YaHei" panose="020B0503020204020204" pitchFamily="34" charset="-122"/>
              </a:rPr>
              <a:t>跨</a:t>
            </a:r>
            <a:r>
              <a:rPr lang="zh-TW" altLang="en-US" sz="1800" b="0" i="0" u="none" strike="noStrike" dirty="0">
                <a:solidFill>
                  <a:srgbClr val="000000"/>
                </a:solidFill>
                <a:effectLst/>
                <a:latin typeface="Arial" panose="020B0604020202020204" pitchFamily="34" charset="0"/>
              </a:rPr>
              <a:t>性別成年人的食物不足率</a:t>
            </a:r>
            <a:r>
              <a:rPr lang="zh-TW" sz="1800" dirty="0">
                <a:solidFill>
                  <a:srgbClr val="231F20"/>
                </a:solidFill>
                <a:effectLst/>
                <a:ea typeface="MingLiU" panose="02020509000000000000" pitchFamily="49" charset="-120"/>
                <a:cs typeface="Microsoft YaHei" panose="020B0503020204020204" pitchFamily="34" charset="-122"/>
              </a:rPr>
              <a:t>幾乎是</a:t>
            </a:r>
            <a:r>
              <a:rPr lang="zh-TW" altLang="en-US" sz="1800" dirty="0">
                <a:solidFill>
                  <a:srgbClr val="231F20"/>
                </a:solidFill>
                <a:effectLst/>
                <a:ea typeface="MingLiU" panose="02020509000000000000" pitchFamily="49" charset="-120"/>
                <a:cs typeface="Microsoft YaHei" panose="020B0503020204020204" pitchFamily="34" charset="-122"/>
              </a:rPr>
              <a:t>認同為</a:t>
            </a:r>
            <a:r>
              <a:rPr lang="zh-TW" sz="1800" dirty="0">
                <a:solidFill>
                  <a:srgbClr val="231F20"/>
                </a:solidFill>
                <a:effectLst/>
                <a:ea typeface="MingLiU" panose="02020509000000000000" pitchFamily="49" charset="-120"/>
                <a:cs typeface="Microsoft YaHei" panose="020B0503020204020204" pitchFamily="34" charset="-122"/>
              </a:rPr>
              <a:t>順性別成年人</a:t>
            </a:r>
            <a:r>
              <a:rPr lang="zh-TW" sz="1800" dirty="0">
                <a:solidFill>
                  <a:srgbClr val="231F20"/>
                </a:solidFill>
                <a:effectLst/>
                <a:latin typeface="MingLiU" panose="02020509000000000000" pitchFamily="49" charset="-120"/>
                <a:cs typeface="Microsoft YaHei" panose="020B0503020204020204" pitchFamily="34" charset="-122"/>
              </a:rPr>
              <a:t>的</a:t>
            </a:r>
            <a:r>
              <a:rPr lang="en-US" altLang="zh-TW" sz="1800" dirty="0">
                <a:solidFill>
                  <a:srgbClr val="231F20"/>
                </a:solidFill>
                <a:effectLst/>
                <a:latin typeface="MingLiU" panose="02020509000000000000" pitchFamily="49" charset="-120"/>
                <a:cs typeface="Microsoft YaHei" panose="020B0503020204020204" pitchFamily="34" charset="-122"/>
              </a:rPr>
              <a:t> 4 </a:t>
            </a:r>
            <a:r>
              <a:rPr lang="zh-TW" sz="1800" dirty="0">
                <a:solidFill>
                  <a:srgbClr val="231F20"/>
                </a:solidFill>
                <a:effectLst/>
                <a:latin typeface="MingLiU" panose="02020509000000000000" pitchFamily="49" charset="-120"/>
                <a:cs typeface="Microsoft YaHei" panose="020B0503020204020204" pitchFamily="34" charset="-122"/>
              </a:rPr>
              <a:t>倍</a:t>
            </a:r>
            <a:r>
              <a:rPr lang="en-US" altLang="zh-TW" sz="1800" dirty="0">
                <a:solidFill>
                  <a:srgbClr val="231F20"/>
                </a:solidFill>
                <a:effectLst/>
                <a:latin typeface="MingLiU" panose="02020509000000000000" pitchFamily="49" charset="-120"/>
                <a:cs typeface="Microsoft YaHei" panose="020B0503020204020204" pitchFamily="34" charset="-122"/>
              </a:rPr>
              <a:t> </a:t>
            </a:r>
            <a:endParaRPr lang="zh-TW" altLang="en-US" b="0" dirty="0">
              <a:effectLst/>
            </a:endParaRPr>
          </a:p>
          <a:p>
            <a:br>
              <a:rPr lang="zh-TW" altLang="en-US" b="0" dirty="0">
                <a:effectLst/>
              </a:rPr>
            </a:br>
            <a:r>
              <a:rPr lang="zh-TW" altLang="en-US" sz="1800" b="0" i="0" u="none" strike="noStrike" dirty="0">
                <a:solidFill>
                  <a:srgbClr val="000000"/>
                </a:solidFill>
                <a:effectLst/>
                <a:latin typeface="Arial" panose="020B0604020202020204" pitchFamily="34" charset="0"/>
              </a:rPr>
              <a:t>與</a:t>
            </a:r>
            <a:r>
              <a:rPr lang="zh-TW" altLang="en-US" sz="1800" b="0" i="0" u="sng" strike="noStrike" dirty="0">
                <a:solidFill>
                  <a:srgbClr val="000000"/>
                </a:solidFill>
                <a:effectLst/>
                <a:latin typeface="Arial" panose="020B0604020202020204" pitchFamily="34" charset="0"/>
              </a:rPr>
              <a:t>槍枝</a:t>
            </a:r>
            <a:r>
              <a:rPr lang="zh-TW" altLang="en-US" sz="1800" b="0" i="0" u="none" strike="noStrike" dirty="0">
                <a:solidFill>
                  <a:srgbClr val="000000"/>
                </a:solidFill>
                <a:effectLst/>
                <a:latin typeface="Arial" panose="020B0604020202020204" pitchFamily="34" charset="0"/>
              </a:rPr>
              <a:t>有關的傷害和死亡</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自</a:t>
            </a:r>
            <a:r>
              <a:rPr lang="en-US" altLang="zh-TW" sz="1800" b="0" i="0" u="none" strike="noStrike" dirty="0">
                <a:solidFill>
                  <a:srgbClr val="000000"/>
                </a:solidFill>
                <a:effectLst/>
                <a:latin typeface="Arial" panose="020B0604020202020204" pitchFamily="34" charset="0"/>
              </a:rPr>
              <a:t>2019</a:t>
            </a:r>
            <a:r>
              <a:rPr lang="zh-TW" altLang="en-US" sz="1800" b="0" i="0" u="none" strike="noStrike" dirty="0">
                <a:solidFill>
                  <a:srgbClr val="000000"/>
                </a:solidFill>
                <a:effectLst/>
                <a:latin typeface="Arial" panose="020B0604020202020204" pitchFamily="34" charset="0"/>
              </a:rPr>
              <a:t>年，槍枝事件的比率有所增加</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黑人居民的死亡率高於金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的平均</a:t>
            </a:r>
            <a:r>
              <a:rPr lang="zh-TW" altLang="en-US" sz="1200" b="0" i="0" u="none" strike="noStrike" dirty="0">
                <a:solidFill>
                  <a:srgbClr val="000000"/>
                </a:solidFill>
                <a:effectLst/>
                <a:latin typeface="Arial" panose="020B0604020202020204" pitchFamily="34" charset="0"/>
              </a:rPr>
              <a:t>比率</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南部與槍枝有關的死亡比率最高</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藥物引致的死亡</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幾個群組的比率顯著上升</a:t>
            </a:r>
            <a:endParaRPr lang="zh-TW" altLang="en-US" b="0" dirty="0">
              <a:effectLst/>
            </a:endParaRPr>
          </a:p>
          <a:p>
            <a:pPr marL="1200150" lvl="2"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黑人和白人居民</a:t>
            </a:r>
            <a:endParaRPr lang="zh-TW" altLang="en-US" b="0" dirty="0">
              <a:effectLst/>
            </a:endParaRPr>
          </a:p>
          <a:p>
            <a:pPr marL="1200150" lvl="2"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居住在西雅圖</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南部和北部的居民</a:t>
            </a:r>
            <a:endParaRPr lang="zh-TW" altLang="en-US" b="0" dirty="0">
              <a:effectLst/>
            </a:endParaRPr>
          </a:p>
          <a:p>
            <a:pPr marL="1200150" lvl="2"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居住在非常高</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高度</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中度貧窮地區的居民</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按年齡群組，</a:t>
            </a:r>
            <a:r>
              <a:rPr lang="en-US" altLang="zh-TW" sz="1800" b="0" i="0" u="none" strike="noStrike" dirty="0">
                <a:solidFill>
                  <a:srgbClr val="000000"/>
                </a:solidFill>
                <a:effectLst/>
                <a:latin typeface="Arial" panose="020B0604020202020204" pitchFamily="34" charset="0"/>
              </a:rPr>
              <a:t>45</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64</a:t>
            </a:r>
            <a:r>
              <a:rPr lang="zh-TW" altLang="en-US" sz="1800" b="0" i="0" u="none" strike="noStrike">
                <a:solidFill>
                  <a:srgbClr val="000000"/>
                </a:solidFill>
                <a:effectLst/>
                <a:latin typeface="Arial" panose="020B0604020202020204" pitchFamily="34" charset="0"/>
              </a:rPr>
              <a:t>歲成年人的藥物引致死亡率是最高的</a:t>
            </a:r>
            <a:endParaRPr lang="zh-TW" altLang="en-US" b="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孕產婦或分娩者死亡</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在過去</a:t>
            </a:r>
            <a:r>
              <a:rPr lang="en-US" altLang="zh-TW" sz="1800" b="0" i="0" u="none" strike="noStrike" dirty="0">
                <a:solidFill>
                  <a:srgbClr val="000000"/>
                </a:solidFill>
                <a:effectLst/>
                <a:latin typeface="Arial" panose="020B0604020202020204" pitchFamily="34" charset="0"/>
              </a:rPr>
              <a:t>10</a:t>
            </a:r>
            <a:r>
              <a:rPr lang="zh-TW" altLang="en-US" sz="1800" b="0" i="0" u="none" strike="noStrike" dirty="0">
                <a:solidFill>
                  <a:srgbClr val="000000"/>
                </a:solidFill>
                <a:effectLst/>
                <a:latin typeface="Arial" panose="020B0604020202020204" pitchFamily="34" charset="0"/>
              </a:rPr>
              <a:t>年，每</a:t>
            </a:r>
            <a:r>
              <a:rPr lang="en-US" sz="1800" dirty="0">
                <a:solidFill>
                  <a:srgbClr val="231F20"/>
                </a:solidFill>
                <a:effectLst/>
                <a:latin typeface="MingLiU" panose="02020509000000000000" pitchFamily="49" charset="-120"/>
                <a:cs typeface="Microsoft YaHei" panose="020B0503020204020204" pitchFamily="34" charset="-122"/>
              </a:rPr>
              <a:t>10 </a:t>
            </a:r>
            <a:r>
              <a:rPr lang="zh-CN" sz="1800" dirty="0">
                <a:solidFill>
                  <a:srgbClr val="231F20"/>
                </a:solidFill>
                <a:effectLst/>
                <a:latin typeface="MingLiU" panose="02020509000000000000" pitchFamily="49" charset="-120"/>
                <a:cs typeface="Microsoft YaHei" panose="020B0503020204020204" pitchFamily="34" charset="-122"/>
              </a:rPr>
              <a:t>萬個</a:t>
            </a:r>
            <a:r>
              <a:rPr lang="zh-CN" altLang="en-US" sz="1800" dirty="0">
                <a:solidFill>
                  <a:srgbClr val="231F20"/>
                </a:solidFill>
                <a:effectLst/>
                <a:latin typeface="MingLiU" panose="02020509000000000000" pitchFamily="49" charset="-120"/>
                <a:cs typeface="Microsoft YaHei" panose="020B0503020204020204" pitchFamily="34" charset="-122"/>
              </a:rPr>
              <a:t>活產</a:t>
            </a:r>
            <a:r>
              <a:rPr lang="zh-TW" altLang="en-US" sz="1800" b="0" i="0" u="none" strike="noStrike" dirty="0">
                <a:solidFill>
                  <a:srgbClr val="000000"/>
                </a:solidFill>
                <a:effectLst/>
                <a:latin typeface="Arial" panose="020B0604020202020204" pitchFamily="34" charset="0"/>
              </a:rPr>
              <a:t>的分娩者死亡人數超過一倍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雖然</a:t>
            </a:r>
            <a:r>
              <a:rPr lang="zh-CN" altLang="en-US" sz="1800" b="0" i="0" u="none" strike="noStrike" dirty="0">
                <a:solidFill>
                  <a:srgbClr val="000000"/>
                </a:solidFill>
                <a:effectLst/>
                <a:latin typeface="Arial" panose="020B0604020202020204" pitchFamily="34" charset="0"/>
              </a:rPr>
              <a:t>在</a:t>
            </a:r>
            <a:r>
              <a:rPr lang="zh-CN" sz="1800" dirty="0">
                <a:solidFill>
                  <a:srgbClr val="231F20"/>
                </a:solidFill>
                <a:effectLst/>
                <a:ea typeface="MingLiU" panose="02020509000000000000" pitchFamily="49" charset="-120"/>
                <a:cs typeface="Microsoft YaHei" panose="020B0503020204020204" pitchFamily="34" charset="-122"/>
              </a:rPr>
              <a:t>統計</a:t>
            </a:r>
            <a:r>
              <a:rPr lang="zh-TW" altLang="en-US" sz="1800" b="0" i="0" u="none" strike="noStrike" dirty="0">
                <a:solidFill>
                  <a:srgbClr val="000000"/>
                </a:solidFill>
                <a:effectLst/>
                <a:latin typeface="Arial" panose="020B0604020202020204" pitchFamily="34" charset="0"/>
              </a:rPr>
              <a:t>上並不</a:t>
            </a:r>
            <a:r>
              <a:rPr lang="zh-CN" sz="1800" dirty="0">
                <a:solidFill>
                  <a:srgbClr val="231F20"/>
                </a:solidFill>
                <a:effectLst/>
                <a:ea typeface="MingLiU" panose="02020509000000000000" pitchFamily="49" charset="-120"/>
                <a:cs typeface="Microsoft YaHei" panose="020B0503020204020204" pitchFamily="34" charset="-122"/>
              </a:rPr>
              <a:t>顯著</a:t>
            </a:r>
            <a:r>
              <a:rPr lang="zh-TW" altLang="en-US"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但</a:t>
            </a:r>
            <a:r>
              <a:rPr lang="zh-CN" sz="1800" dirty="0">
                <a:solidFill>
                  <a:srgbClr val="231F20"/>
                </a:solidFill>
                <a:effectLst/>
                <a:ea typeface="MingLiU" panose="02020509000000000000" pitchFamily="49" charset="-120"/>
                <a:cs typeface="Microsoft YaHei" panose="020B0503020204020204" pitchFamily="34" charset="-122"/>
              </a:rPr>
              <a:t>該模式反映了全國</a:t>
            </a:r>
            <a:r>
              <a:rPr lang="zh-TW" altLang="en-US" sz="1800" b="0" i="0" u="none" strike="noStrike" dirty="0">
                <a:solidFill>
                  <a:srgbClr val="000000"/>
                </a:solidFill>
                <a:effectLst/>
                <a:latin typeface="Arial" panose="020B0604020202020204" pitchFamily="34" charset="0"/>
              </a:rPr>
              <a:t>孕產婦死亡比率 </a:t>
            </a:r>
            <a:r>
              <a:rPr lang="en-US" altLang="zh-TW" sz="1800" b="0" i="0" u="none" strike="noStrike" dirty="0">
                <a:solidFill>
                  <a:srgbClr val="000000"/>
                </a:solidFill>
                <a:effectLst/>
                <a:latin typeface="Arial" panose="020B0604020202020204" pitchFamily="34" charset="0"/>
              </a:rPr>
              <a:t>(MMR) </a:t>
            </a:r>
            <a:r>
              <a:rPr lang="zh-TW" altLang="en-US" sz="1800" b="0" i="0" u="none" strike="noStrike" dirty="0">
                <a:solidFill>
                  <a:srgbClr val="000000"/>
                </a:solidFill>
                <a:effectLst/>
                <a:latin typeface="Arial" panose="020B0604020202020204" pitchFamily="34" charset="0"/>
              </a:rPr>
              <a:t>上升的</a:t>
            </a:r>
            <a:r>
              <a:rPr lang="zh-CN" sz="1200" dirty="0">
                <a:solidFill>
                  <a:srgbClr val="231F20"/>
                </a:solidFill>
                <a:effectLst/>
                <a:ea typeface="MingLiU" panose="02020509000000000000" pitchFamily="49" charset="-120"/>
                <a:cs typeface="Microsoft YaHei" panose="020B0503020204020204" pitchFamily="34" charset="-122"/>
              </a:rPr>
              <a:t>模式</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200" b="0" i="0" u="none" strike="noStrike" dirty="0">
                <a:solidFill>
                  <a:srgbClr val="000000"/>
                </a:solidFill>
                <a:effectLst/>
                <a:latin typeface="Arial" panose="020B0604020202020204" pitchFamily="34" charset="0"/>
              </a:rPr>
              <a:t>與家庭暴力相關的急診室就診率</a:t>
            </a:r>
            <a:endParaRPr lang="zh-TW" altLang="en-US" b="0" dirty="0">
              <a:effectLst/>
            </a:endParaRPr>
          </a:p>
          <a:p>
            <a:pPr marL="628650" lvl="1" indent="-171450" rtl="0">
              <a:spcBef>
                <a:spcPts val="0"/>
              </a:spcBef>
              <a:spcAft>
                <a:spcPts val="0"/>
              </a:spcAft>
              <a:buFont typeface="Arial" panose="020B0604020202020204" pitchFamily="34" charset="0"/>
              <a:buChar char="•"/>
            </a:pPr>
            <a:r>
              <a:rPr lang="en-US" altLang="zh-TW" sz="1200" b="0" i="0" u="none" strike="noStrike" dirty="0">
                <a:solidFill>
                  <a:srgbClr val="000000"/>
                </a:solidFill>
                <a:effectLst/>
                <a:latin typeface="Arial" panose="020B0604020202020204" pitchFamily="34" charset="0"/>
              </a:rPr>
              <a:t>2020</a:t>
            </a:r>
            <a:r>
              <a:rPr lang="zh-TW" altLang="en-US" sz="1200" b="0" i="0" u="none" strike="noStrike" dirty="0">
                <a:solidFill>
                  <a:srgbClr val="000000"/>
                </a:solidFill>
                <a:effectLst/>
                <a:latin typeface="Arial" panose="020B0604020202020204" pitchFamily="34" charset="0"/>
              </a:rPr>
              <a:t>至</a:t>
            </a:r>
            <a:r>
              <a:rPr lang="en-US" altLang="zh-TW" sz="1200" b="0" i="0" u="none" strike="noStrike" dirty="0">
                <a:solidFill>
                  <a:srgbClr val="000000"/>
                </a:solidFill>
                <a:effectLst/>
                <a:latin typeface="Arial" panose="020B0604020202020204" pitchFamily="34" charset="0"/>
              </a:rPr>
              <a:t>2022</a:t>
            </a:r>
            <a:r>
              <a:rPr lang="zh-TW" altLang="en-US" sz="1200" b="0" i="0" u="none" strike="noStrike" dirty="0">
                <a:solidFill>
                  <a:srgbClr val="000000"/>
                </a:solidFill>
                <a:effectLst/>
                <a:latin typeface="Arial" panose="020B0604020202020204" pitchFamily="34" charset="0"/>
              </a:rPr>
              <a:t>年期間比率增加</a:t>
            </a:r>
            <a:r>
              <a:rPr lang="en-US" altLang="zh-TW" sz="1200" b="0" i="0" u="none" strike="noStrike" dirty="0">
                <a:solidFill>
                  <a:srgbClr val="000000"/>
                </a:solidFill>
                <a:effectLst/>
                <a:latin typeface="Arial" panose="020B0604020202020204" pitchFamily="34" charset="0"/>
              </a:rPr>
              <a:t>48%</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i="1" u="none" strike="noStrike" dirty="0">
                <a:solidFill>
                  <a:srgbClr val="000000"/>
                </a:solidFill>
                <a:effectLst/>
                <a:latin typeface="Arial" panose="020B0604020202020204" pitchFamily="34" charset="0"/>
              </a:rPr>
              <a:t>2018/19 </a:t>
            </a:r>
            <a:r>
              <a:rPr lang="zh-TW" altLang="en-US" sz="1800" b="1" i="1" u="none" strike="noStrike" dirty="0">
                <a:solidFill>
                  <a:srgbClr val="000000"/>
                </a:solidFill>
                <a:effectLst/>
                <a:latin typeface="Arial" panose="020B0604020202020204" pitchFamily="34" charset="0"/>
              </a:rPr>
              <a:t>年報告中被確定為有待改進但尚未顯示出有改進的持續領域包括</a:t>
            </a:r>
            <a:r>
              <a:rPr lang="en-US" altLang="zh-TW" sz="1800" b="1" i="1" u="none" strike="noStrike" dirty="0">
                <a:solidFill>
                  <a:srgbClr val="000000"/>
                </a:solidFill>
                <a:effectLst/>
                <a:latin typeface="Arial" panose="020B0604020202020204" pitchFamily="34" charset="0"/>
              </a:rPr>
              <a:t>:</a:t>
            </a:r>
            <a:endParaRPr lang="zh-TW" altLang="en-US" sz="1800" b="1" i="1"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青少年憂鬱症</a:t>
            </a:r>
            <a:endParaRPr lang="zh-TW" altLang="en-US" b="0" dirty="0">
              <a:effectLst/>
            </a:endParaRPr>
          </a:p>
          <a:p>
            <a:pPr marL="742950" lvl="1" indent="-285750" rtl="0">
              <a:spcBef>
                <a:spcPts val="0"/>
              </a:spcBef>
              <a:spcAft>
                <a:spcPts val="0"/>
              </a:spcAft>
              <a:buFont typeface="Arial" panose="020B0604020202020204" pitchFamily="34" charset="0"/>
              <a:buChar char="•"/>
            </a:pP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年的比率有所增加</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雖然因企圖自殺的住院率整體下降，但由於自殺意念相關的黑人青少年急診室就診率差不多增加 </a:t>
            </a:r>
            <a:r>
              <a:rPr lang="en-US" altLang="zh-TW" sz="1800" b="0" i="0" u="none" strike="noStrike" dirty="0">
                <a:solidFill>
                  <a:srgbClr val="000000"/>
                </a:solidFill>
                <a:effectLst/>
                <a:latin typeface="Arial" panose="020B0604020202020204" pitchFamily="34" charset="0"/>
              </a:rPr>
              <a:t>1</a:t>
            </a:r>
            <a:r>
              <a:rPr lang="zh-TW" altLang="en-US" sz="1800" b="0" i="0" u="none" strike="noStrike" dirty="0">
                <a:solidFill>
                  <a:srgbClr val="000000"/>
                </a:solidFill>
                <a:effectLst/>
                <a:latin typeface="Arial" panose="020B0604020202020204" pitchFamily="34" charset="0"/>
              </a:rPr>
              <a:t>倍 </a:t>
            </a:r>
            <a:r>
              <a:rPr lang="en-US" altLang="zh-TW" sz="1800" b="0" i="0" u="none" strike="noStrike" dirty="0">
                <a:solidFill>
                  <a:srgbClr val="000000"/>
                </a:solidFill>
                <a:effectLst/>
                <a:latin typeface="Arial" panose="020B0604020202020204" pitchFamily="34" charset="0"/>
              </a:rPr>
              <a:t>(2020</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情緒障礙是 </a:t>
            </a:r>
            <a:r>
              <a:rPr lang="en-US" altLang="zh-TW" sz="1800" b="0" i="0" u="none" strike="noStrike" dirty="0">
                <a:solidFill>
                  <a:srgbClr val="000000"/>
                </a:solidFill>
                <a:effectLst/>
                <a:latin typeface="Arial" panose="020B0604020202020204" pitchFamily="34" charset="0"/>
              </a:rPr>
              <a:t>1</a:t>
            </a:r>
            <a:r>
              <a:rPr lang="zh-TW" altLang="en-US" sz="1800" b="0" i="0" u="none" strike="noStrike" dirty="0">
                <a:solidFill>
                  <a:srgbClr val="000000"/>
                </a:solidFill>
                <a:effectLst/>
                <a:latin typeface="Arial" panose="020B0604020202020204" pitchFamily="34" charset="0"/>
              </a:rPr>
              <a:t>到</a:t>
            </a:r>
            <a:r>
              <a:rPr lang="en-US" altLang="zh-TW" sz="1800" b="0" i="0" u="none" strike="noStrike" dirty="0">
                <a:solidFill>
                  <a:srgbClr val="000000"/>
                </a:solidFill>
                <a:effectLst/>
                <a:latin typeface="Arial" panose="020B0604020202020204" pitchFamily="34" charset="0"/>
              </a:rPr>
              <a:t>17 </a:t>
            </a:r>
            <a:r>
              <a:rPr lang="zh-TW" altLang="en-US" sz="1800" b="0" i="0" u="none" strike="noStrike" dirty="0">
                <a:solidFill>
                  <a:srgbClr val="000000"/>
                </a:solidFill>
                <a:effectLst/>
                <a:latin typeface="Arial" panose="020B0604020202020204" pitchFamily="34" charset="0"/>
              </a:rPr>
              <a:t>歲兒童和青少年住院的主要原因</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青少年體能活動不足</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自</a:t>
            </a:r>
            <a:r>
              <a:rPr lang="en-US" altLang="zh-TW" sz="1800" b="0" i="0" u="none" strike="noStrike" dirty="0">
                <a:solidFill>
                  <a:srgbClr val="000000"/>
                </a:solidFill>
                <a:effectLst/>
                <a:latin typeface="Arial" panose="020B0604020202020204" pitchFamily="34" charset="0"/>
              </a:rPr>
              <a:t>2014</a:t>
            </a:r>
            <a:r>
              <a:rPr lang="zh-TW" altLang="en-US" sz="1800" b="0" i="0" u="none" strike="noStrike" dirty="0">
                <a:solidFill>
                  <a:srgbClr val="000000"/>
                </a:solidFill>
                <a:effectLst/>
                <a:latin typeface="Arial" panose="020B0604020202020204" pitchFamily="34" charset="0"/>
              </a:rPr>
              <a:t>年開始，青少年符合建議</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體能活動的比率下降</a:t>
            </a: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此外，在這段期間，金</a:t>
            </a:r>
            <a:r>
              <a:rPr lang="zh-TW" sz="1800" dirty="0">
                <a:solidFill>
                  <a:srgbClr val="231F20"/>
                </a:solidFill>
                <a:effectLst/>
                <a:ea typeface="MingLiU" panose="02020509000000000000" pitchFamily="49" charset="-120"/>
                <a:cs typeface="Microsoft YaHei" panose="020B0503020204020204" pitchFamily="34" charset="-122"/>
              </a:rPr>
              <a:t>縣</a:t>
            </a:r>
            <a:r>
              <a:rPr lang="zh-HK" sz="2800" b="0" i="0" dirty="0">
                <a:solidFill>
                  <a:srgbClr val="000000"/>
                </a:solidFill>
                <a:effectLst/>
                <a:ea typeface="Linux Libertine"/>
              </a:rPr>
              <a:t>身體質量指數</a:t>
            </a:r>
            <a:r>
              <a:rPr lang="en-US" altLang="zh-HK" sz="2800" b="0" i="0" dirty="0">
                <a:solidFill>
                  <a:srgbClr val="000000"/>
                </a:solidFill>
                <a:effectLst/>
                <a:ea typeface="Linux Libertine"/>
              </a:rPr>
              <a:t> </a:t>
            </a:r>
            <a:r>
              <a:rPr lang="en-US" altLang="zh-TW" sz="1800" dirty="0">
                <a:solidFill>
                  <a:srgbClr val="231F20"/>
                </a:solidFill>
                <a:effectLst/>
                <a:ea typeface="MingLiU" panose="02020509000000000000" pitchFamily="49" charset="-120"/>
                <a:cs typeface="Microsoft YaHei" panose="020B0503020204020204" pitchFamily="34" charset="-122"/>
              </a:rPr>
              <a:t>(</a:t>
            </a:r>
            <a:r>
              <a:rPr lang="en-US" altLang="zh-TW" sz="1800" b="0" i="0" u="none" strike="noStrike" dirty="0">
                <a:solidFill>
                  <a:srgbClr val="000000"/>
                </a:solidFill>
                <a:effectLst/>
                <a:latin typeface="Arial" panose="020B0604020202020204" pitchFamily="34" charset="0"/>
              </a:rPr>
              <a:t>BMI)</a:t>
            </a:r>
            <a:r>
              <a:rPr lang="zh-TW" altLang="en-US" sz="1800" b="0" i="0" u="none" strike="noStrike" dirty="0">
                <a:solidFill>
                  <a:srgbClr val="000000"/>
                </a:solidFill>
                <a:effectLst/>
                <a:latin typeface="Arial" panose="020B0604020202020204" pitchFamily="34" charset="0"/>
              </a:rPr>
              <a:t>的最高</a:t>
            </a:r>
            <a:r>
              <a:rPr lang="en-US" altLang="zh-TW" sz="1800" b="0" i="0" u="none" strike="noStrike" dirty="0">
                <a:solidFill>
                  <a:srgbClr val="000000"/>
                </a:solidFill>
                <a:effectLst/>
                <a:latin typeface="Arial" panose="020B0604020202020204" pitchFamily="34" charset="0"/>
              </a:rPr>
              <a:t>5%</a:t>
            </a:r>
            <a:r>
              <a:rPr lang="zh-TW" altLang="en-US" sz="1800" b="0" i="0" u="none" strike="noStrike" dirty="0">
                <a:solidFill>
                  <a:srgbClr val="000000"/>
                </a:solidFill>
                <a:effectLst/>
                <a:latin typeface="Arial" panose="020B0604020202020204" pitchFamily="34" charset="0"/>
              </a:rPr>
              <a:t>持續增加</a:t>
            </a:r>
            <a:endParaRPr lang="zh-TW" altLang="en-US" b="0" dirty="0">
              <a:effectLst/>
            </a:endParaRPr>
          </a:p>
          <a:p>
            <a:pPr marL="1200150" lvl="2"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在身體質量指數最高的</a:t>
            </a:r>
            <a:r>
              <a:rPr lang="en-US" altLang="zh-TW" sz="1800" b="0" i="0" u="none" strike="noStrike" dirty="0">
                <a:solidFill>
                  <a:srgbClr val="000000"/>
                </a:solidFill>
                <a:effectLst/>
                <a:latin typeface="Arial" panose="020B0604020202020204" pitchFamily="34" charset="0"/>
              </a:rPr>
              <a:t>5%</a:t>
            </a:r>
            <a:r>
              <a:rPr lang="zh-TW" altLang="en-US" sz="1800" b="0" i="0" u="none" strike="noStrike" dirty="0">
                <a:solidFill>
                  <a:srgbClr val="000000"/>
                </a:solidFill>
                <a:effectLst/>
                <a:latin typeface="Arial" panose="020B0604020202020204" pitchFamily="34" charset="0"/>
              </a:rPr>
              <a:t>中，夏威夷</a:t>
            </a:r>
            <a:r>
              <a:rPr lang="zh-TW" sz="1800" dirty="0">
                <a:solidFill>
                  <a:srgbClr val="231F20"/>
                </a:solidFill>
                <a:effectLst/>
                <a:ea typeface="MingLiU" panose="02020509000000000000" pitchFamily="49" charset="-120"/>
                <a:cs typeface="Microsoft YaHei" panose="020B0503020204020204" pitchFamily="34" charset="-122"/>
              </a:rPr>
              <a:t>原住民</a:t>
            </a:r>
            <a:r>
              <a:rPr lang="en-US" sz="1800" dirty="0">
                <a:solidFill>
                  <a:srgbClr val="231F20"/>
                </a:solidFill>
                <a:effectLst/>
                <a:latin typeface="MingLiU" panose="02020509000000000000" pitchFamily="49" charset="-120"/>
                <a:cs typeface="Gill Sans MT" panose="020B0502020104020203" pitchFamily="34" charset="0"/>
              </a:rPr>
              <a:t>/</a:t>
            </a:r>
            <a:r>
              <a:rPr lang="zh-TW" sz="1800" dirty="0">
                <a:solidFill>
                  <a:srgbClr val="231F20"/>
                </a:solidFill>
                <a:effectLst/>
                <a:ea typeface="MingLiU" panose="02020509000000000000" pitchFamily="49" charset="-120"/>
                <a:cs typeface="Microsoft YaHei" panose="020B0503020204020204" pitchFamily="34" charset="-122"/>
              </a:rPr>
              <a:t>太平洋島民、西班牙裔</a:t>
            </a:r>
            <a:r>
              <a:rPr lang="zh-TW" altLang="en-US" sz="1800" b="0" i="0" u="none" strike="noStrike" dirty="0">
                <a:solidFill>
                  <a:srgbClr val="000000"/>
                </a:solidFill>
                <a:effectLst/>
                <a:latin typeface="Arial" panose="020B0604020202020204" pitchFamily="34" charset="0"/>
              </a:rPr>
              <a:t>和黑人青少年，比金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800" dirty="0">
                <a:solidFill>
                  <a:srgbClr val="231F20"/>
                </a:solidFill>
                <a:effectLst/>
                <a:ea typeface="MingLiU" panose="02020509000000000000" pitchFamily="49" charset="-120"/>
                <a:cs typeface="Microsoft YaHei" panose="020B0503020204020204" pitchFamily="34" charset="-122"/>
              </a:rPr>
              <a:t>的</a:t>
            </a:r>
            <a:r>
              <a:rPr lang="zh-TW" altLang="en-US" sz="1800" b="0" i="0" u="none" strike="noStrike" dirty="0">
                <a:solidFill>
                  <a:srgbClr val="000000"/>
                </a:solidFill>
                <a:effectLst/>
                <a:latin typeface="Arial" panose="020B0604020202020204" pitchFamily="34" charset="0"/>
              </a:rPr>
              <a:t>平均有顯著較高的比例 </a:t>
            </a:r>
            <a:endParaRPr lang="zh-TW" altLang="en-US" b="0" dirty="0">
              <a:effectLst/>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與其他地區相比，</a:t>
            </a:r>
            <a:r>
              <a:rPr lang="zh-TW" altLang="en-US" sz="1800" b="0" i="0" u="none" strike="noStrike" dirty="0">
                <a:solidFill>
                  <a:srgbClr val="000000"/>
                </a:solidFill>
                <a:effectLst/>
                <a:latin typeface="Arial" panose="020B0604020202020204" pitchFamily="34" charset="0"/>
              </a:rPr>
              <a:t>金</a:t>
            </a:r>
            <a:r>
              <a:rPr lang="zh-TW" sz="1800" dirty="0">
                <a:solidFill>
                  <a:srgbClr val="231F20"/>
                </a:solidFill>
                <a:effectLst/>
                <a:ea typeface="MingLiU" panose="02020509000000000000" pitchFamily="49" charset="-120"/>
                <a:cs typeface="Microsoft YaHei" panose="020B0503020204020204" pitchFamily="34" charset="-122"/>
              </a:rPr>
              <a:t>縣</a:t>
            </a:r>
            <a:r>
              <a:rPr lang="zh-TW"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南部學生</a:t>
            </a:r>
            <a:r>
              <a:rPr lang="zh-CN" altLang="en-US"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的</a:t>
            </a:r>
            <a:r>
              <a:rPr lang="en-US" sz="1800" spc="0" dirty="0">
                <a:solidFill>
                  <a:srgbClr val="231F20"/>
                </a:solidFill>
                <a:effectLst/>
                <a:latin typeface="MingLiU" panose="02020509000000000000" pitchFamily="49" charset="-120"/>
                <a:ea typeface="Arial" panose="020B0604020202020204" pitchFamily="34" charset="0"/>
                <a:cs typeface="Gill Sans MT" panose="020B0502020104020203" pitchFamily="34" charset="0"/>
              </a:rPr>
              <a:t> BMI </a:t>
            </a:r>
            <a:r>
              <a:rPr lang="zh-TW"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最有可能是最高的</a:t>
            </a:r>
            <a:r>
              <a:rPr lang="en-US" sz="1800" spc="0" dirty="0">
                <a:solidFill>
                  <a:srgbClr val="231F20"/>
                </a:solidFill>
                <a:effectLst/>
                <a:latin typeface="MingLiU" panose="02020509000000000000" pitchFamily="49" charset="-120"/>
                <a:ea typeface="Arial" panose="020B0604020202020204" pitchFamily="34" charset="0"/>
                <a:cs typeface="Gill Sans MT" panose="020B0502020104020203" pitchFamily="34" charset="0"/>
              </a:rPr>
              <a:t> 5%</a:t>
            </a:r>
            <a:r>
              <a:rPr lang="zh-CN"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a:t>
            </a:r>
            <a:endParaRPr lang="en-US" sz="1800" spc="0" dirty="0">
              <a:effectLst/>
              <a:latin typeface="Gill Sans MT" panose="020B0502020104020203" pitchFamily="34" charset="0"/>
              <a:ea typeface="Arial" panose="020B0604020202020204" pitchFamily="34" charset="0"/>
              <a:cs typeface="Gill Sans MT" panose="020B0502020104020203" pitchFamily="34" charset="0"/>
            </a:endParaRPr>
          </a:p>
          <a:p>
            <a:br>
              <a:rPr lang="zh-TW" alt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90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84EAB6-A9FD-EF69-7DC2-EAEC63CD26C3}"/>
              </a:ext>
              <a:ext uri="{C183D7F6-B498-43B3-948B-1728B52AA6E4}">
                <adec:decorative xmlns:adec="http://schemas.microsoft.com/office/drawing/2017/decorative" val="1"/>
              </a:ext>
            </a:extLst>
          </p:cNvPr>
          <p:cNvSpPr/>
          <p:nvPr userDrawn="1"/>
        </p:nvSpPr>
        <p:spPr>
          <a:xfrm>
            <a:off x="-1" y="1632098"/>
            <a:ext cx="12192000" cy="2743200"/>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07407C7-9E76-7064-A8D4-336A7FAF299B}"/>
              </a:ext>
              <a:ext uri="{C183D7F6-B498-43B3-948B-1728B52AA6E4}">
                <adec:decorative xmlns:adec="http://schemas.microsoft.com/office/drawing/2017/decorative" val="1"/>
              </a:ext>
            </a:extLst>
          </p:cNvPr>
          <p:cNvCxnSpPr/>
          <p:nvPr userDrawn="1"/>
        </p:nvCxnSpPr>
        <p:spPr>
          <a:xfrm>
            <a:off x="-1" y="4385931"/>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E6A927-BFE0-28D4-4F74-14426E374502}"/>
              </a:ext>
              <a:ext uri="{C183D7F6-B498-43B3-948B-1728B52AA6E4}">
                <adec:decorative xmlns:adec="http://schemas.microsoft.com/office/drawing/2017/decorative" val="1"/>
              </a:ext>
            </a:extLst>
          </p:cNvPr>
          <p:cNvCxnSpPr/>
          <p:nvPr userDrawn="1"/>
        </p:nvCxnSpPr>
        <p:spPr>
          <a:xfrm>
            <a:off x="-2" y="163209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Logo: King County Hospitals for a Healthier Community">
            <a:extLst>
              <a:ext uri="{FF2B5EF4-FFF2-40B4-BE49-F238E27FC236}">
                <a16:creationId xmlns:a16="http://schemas.microsoft.com/office/drawing/2014/main" id="{3BDC01A3-E472-AF4A-2F9B-034967FE43D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608" y="5367128"/>
            <a:ext cx="1872158" cy="1288805"/>
          </a:xfrm>
          <a:prstGeom prst="rect">
            <a:avLst/>
          </a:prstGeom>
        </p:spPr>
      </p:pic>
      <p:pic>
        <p:nvPicPr>
          <p:cNvPr id="15" name="Picture 14" descr="Logo: Public Health Seattle &amp; King County">
            <a:extLst>
              <a:ext uri="{FF2B5EF4-FFF2-40B4-BE49-F238E27FC236}">
                <a16:creationId xmlns:a16="http://schemas.microsoft.com/office/drawing/2014/main" id="{B2A72E73-0056-C617-7B3D-272612795630}"/>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6330" y="6141399"/>
            <a:ext cx="2412057" cy="514534"/>
          </a:xfrm>
          <a:prstGeom prst="rect">
            <a:avLst/>
          </a:prstGeom>
        </p:spPr>
      </p:pic>
      <p:pic>
        <p:nvPicPr>
          <p:cNvPr id="2" name="Picture 1" descr="金縣 2024/2045 &#10;社區健康需求評估&#10;">
            <a:extLst>
              <a:ext uri="{FF2B5EF4-FFF2-40B4-BE49-F238E27FC236}">
                <a16:creationId xmlns:a16="http://schemas.microsoft.com/office/drawing/2014/main" id="{160D1831-9DB4-C6C2-F87D-D4278782C1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14610" y="1994048"/>
            <a:ext cx="6962775" cy="2019300"/>
          </a:xfrm>
          <a:prstGeom prst="rect">
            <a:avLst/>
          </a:prstGeom>
          <a:noFill/>
        </p:spPr>
      </p:pic>
    </p:spTree>
    <p:extLst>
      <p:ext uri="{BB962C8B-B14F-4D97-AF65-F5344CB8AC3E}">
        <p14:creationId xmlns:p14="http://schemas.microsoft.com/office/powerpoint/2010/main" val="90643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182710"/>
            <a:ext cx="5791200" cy="4739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409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 Image Tit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787605"/>
            <a:ext cx="5791200" cy="4134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DF7F03B-148F-8AEB-B92F-1928244B56AB}"/>
              </a:ext>
            </a:extLst>
          </p:cNvPr>
          <p:cNvSpPr>
            <a:spLocks noGrp="1"/>
          </p:cNvSpPr>
          <p:nvPr>
            <p:ph type="body" sz="quarter" idx="12"/>
          </p:nvPr>
        </p:nvSpPr>
        <p:spPr>
          <a:xfrm>
            <a:off x="6171411" y="1182711"/>
            <a:ext cx="5769764" cy="442912"/>
          </a:xfrm>
        </p:spPr>
        <p:txBody>
          <a:bodyPr anchor="ctr">
            <a:normAutofit/>
          </a:bodyPr>
          <a:lstStyle>
            <a:lvl1pPr marL="0" indent="0" algn="ctr">
              <a:buNone/>
              <a:defRPr sz="2400" b="1"/>
            </a:lvl1pPr>
          </a:lstStyle>
          <a:p>
            <a:pPr lvl="0"/>
            <a:r>
              <a:rPr lang="en-US"/>
              <a:t>Click to edit Master text styles</a:t>
            </a:r>
          </a:p>
        </p:txBody>
      </p:sp>
    </p:spTree>
    <p:extLst>
      <p:ext uri="{BB962C8B-B14F-4D97-AF65-F5344CB8AC3E}">
        <p14:creationId xmlns:p14="http://schemas.microsoft.com/office/powerpoint/2010/main" val="782094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50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5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925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2944-73D6-4056-862F-F24FA07FF1E5}"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34794-3B1E-4883-8B65-51E2AB3D0020}" type="slidenum">
              <a:rPr lang="en-US" smtClean="0"/>
              <a:t>‹#›</a:t>
            </a:fld>
            <a:endParaRPr lang="en-US"/>
          </a:p>
        </p:txBody>
      </p:sp>
    </p:spTree>
    <p:extLst>
      <p:ext uri="{BB962C8B-B14F-4D97-AF65-F5344CB8AC3E}">
        <p14:creationId xmlns:p14="http://schemas.microsoft.com/office/powerpoint/2010/main" val="1947290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D8383D-0611-CD67-F9F2-DF7C112F6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F7DF25-9EDC-AE75-2CBE-BF07C8493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45B17-31F1-31D6-BD1C-2B0CDCD5E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07568-CBEC-4365-9F1A-4F0B383DD68E}" type="datetimeFigureOut">
              <a:rPr lang="en-US" smtClean="0"/>
              <a:t>8/5/2024</a:t>
            </a:fld>
            <a:endParaRPr lang="en-US"/>
          </a:p>
        </p:txBody>
      </p:sp>
      <p:sp>
        <p:nvSpPr>
          <p:cNvPr id="5" name="Footer Placeholder 4">
            <a:extLst>
              <a:ext uri="{FF2B5EF4-FFF2-40B4-BE49-F238E27FC236}">
                <a16:creationId xmlns:a16="http://schemas.microsoft.com/office/drawing/2014/main" id="{32CD738F-A499-46D8-5A5E-D16845DE8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5807B9-66CB-3C00-F76E-DD4FD4E2E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E9C3F-5A21-4F66-A212-B8C3DBA061B7}" type="slidenum">
              <a:rPr lang="en-US" smtClean="0"/>
              <a:t>‹#›</a:t>
            </a:fld>
            <a:endParaRPr lang="en-US"/>
          </a:p>
        </p:txBody>
      </p:sp>
    </p:spTree>
    <p:extLst>
      <p:ext uri="{BB962C8B-B14F-4D97-AF65-F5344CB8AC3E}">
        <p14:creationId xmlns:p14="http://schemas.microsoft.com/office/powerpoint/2010/main" val="115659004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2" r:id="rId3"/>
    <p:sldLayoutId id="2147483673"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yriadPro-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www.kingcounty.gov/overdose/data"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svg"/><Relationship Id="rId18" Type="http://schemas.openxmlformats.org/officeDocument/2006/relationships/image" Target="../media/image45.png"/><Relationship Id="rId3" Type="http://schemas.openxmlformats.org/officeDocument/2006/relationships/image" Target="../media/image49.png"/><Relationship Id="rId21" Type="http://schemas.openxmlformats.org/officeDocument/2006/relationships/image" Target="../media/image66.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notesSlide" Target="../notesSlides/notesSlide21.xml"/><Relationship Id="rId16" Type="http://schemas.openxmlformats.org/officeDocument/2006/relationships/image" Target="../media/image62.png"/><Relationship Id="rId20" Type="http://schemas.openxmlformats.org/officeDocument/2006/relationships/image" Target="../media/image65.svg"/><Relationship Id="rId1" Type="http://schemas.openxmlformats.org/officeDocument/2006/relationships/slideLayout" Target="../slideLayouts/slideLayout5.xml"/><Relationship Id="rId6" Type="http://schemas.openxmlformats.org/officeDocument/2006/relationships/image" Target="../media/image52.svg"/><Relationship Id="rId11" Type="http://schemas.openxmlformats.org/officeDocument/2006/relationships/image" Target="../media/image57.svg"/><Relationship Id="rId24" Type="http://schemas.openxmlformats.org/officeDocument/2006/relationships/image" Target="../media/image69.svg"/><Relationship Id="rId5" Type="http://schemas.openxmlformats.org/officeDocument/2006/relationships/image" Target="../media/image51.png"/><Relationship Id="rId15" Type="http://schemas.openxmlformats.org/officeDocument/2006/relationships/image" Target="../media/image61.svg"/><Relationship Id="rId23" Type="http://schemas.openxmlformats.org/officeDocument/2006/relationships/image" Target="../media/image68.png"/><Relationship Id="rId10" Type="http://schemas.openxmlformats.org/officeDocument/2006/relationships/image" Target="../media/image56.png"/><Relationship Id="rId19" Type="http://schemas.openxmlformats.org/officeDocument/2006/relationships/image" Target="../media/image64.pn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7.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www.kingcounty.gov/chi" TargetMode="External"/><Relationship Id="rId4" Type="http://schemas.openxmlformats.org/officeDocument/2006/relationships/hyperlink" Target="http://www.kingcounty.gov/chn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kingcounty.gov/top10languag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9.xml"/><Relationship Id="rId16" Type="http://schemas.openxmlformats.org/officeDocument/2006/relationships/image" Target="../media/image26.svg"/><Relationship Id="rId1" Type="http://schemas.openxmlformats.org/officeDocument/2006/relationships/slideLayout" Target="../slideLayouts/slideLayout5.xml"/><Relationship Id="rId6" Type="http://schemas.openxmlformats.org/officeDocument/2006/relationships/image" Target="../media/image17.svg"/><Relationship Id="rId11" Type="http://schemas.openxmlformats.org/officeDocument/2006/relationships/image" Target="../media/image21.sv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11.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F77E8-62FF-DC32-AFFC-FDE4DE6353D0}"/>
              </a:ext>
            </a:extLst>
          </p:cNvPr>
          <p:cNvSpPr txBox="1"/>
          <p:nvPr/>
        </p:nvSpPr>
        <p:spPr>
          <a:xfrm>
            <a:off x="9783097" y="4454013"/>
            <a:ext cx="2340077" cy="369332"/>
          </a:xfrm>
          <a:prstGeom prst="rect">
            <a:avLst/>
          </a:prstGeom>
          <a:noFill/>
        </p:spPr>
        <p:txBody>
          <a:bodyPr wrap="square" rtlCol="0">
            <a:spAutoFit/>
          </a:bodyPr>
          <a:lstStyle/>
          <a:p>
            <a:r>
              <a:rPr lang="ja-JP" altLang="en-US" sz="1800" b="0" i="0" u="none" strike="noStrike" baseline="0" dirty="0">
                <a:latin typeface="PMingLiU" panose="02020500000000000000" pitchFamily="18" charset="-120"/>
                <a:ea typeface="PMingLiU" panose="02020500000000000000" pitchFamily="18" charset="-120"/>
              </a:rPr>
              <a:t>最後更新</a:t>
            </a:r>
            <a:r>
              <a:rPr lang="en-US" altLang="ja-JP" sz="1800" b="0" i="0" u="none" strike="noStrike" baseline="0" dirty="0">
                <a:latin typeface="PMingLiU" panose="02020500000000000000" pitchFamily="18" charset="-120"/>
                <a:ea typeface="PMingLiU" panose="02020500000000000000" pitchFamily="18" charset="-120"/>
              </a:rPr>
              <a:t>: 2024.7.26</a:t>
            </a:r>
            <a:endParaRPr lang="en-US"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114971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44E0E-480A-7E0E-4DAA-11C32F24CAA2}"/>
              </a:ext>
            </a:extLst>
          </p:cNvPr>
          <p:cNvSpPr>
            <a:spLocks noGrp="1"/>
          </p:cNvSpPr>
          <p:nvPr>
            <p:ph type="title"/>
          </p:nvPr>
        </p:nvSpPr>
        <p:spPr>
          <a:xfrm>
            <a:off x="163653" y="221178"/>
            <a:ext cx="11691930" cy="570540"/>
          </a:xfrm>
        </p:spPr>
        <p:txBody>
          <a:bodyPr>
            <a:normAutofit fontScale="90000"/>
          </a:bodyPr>
          <a:lstStyle/>
          <a:p>
            <a:r>
              <a:rPr lang="zh-TW" altLang="en-US" dirty="0"/>
              <a:t>金縣</a:t>
            </a:r>
            <a:r>
              <a:rPr lang="zh-CN" altLang="en-US" dirty="0"/>
              <a:t>的</a:t>
            </a:r>
            <a:r>
              <a:rPr lang="zh-TW" altLang="en-US" dirty="0"/>
              <a:t>預期壽命</a:t>
            </a:r>
            <a:endParaRPr lang="en-US" dirty="0"/>
          </a:p>
        </p:txBody>
      </p:sp>
      <p:sp>
        <p:nvSpPr>
          <p:cNvPr id="6" name="Content Placeholder 5">
            <a:extLst>
              <a:ext uri="{FF2B5EF4-FFF2-40B4-BE49-F238E27FC236}">
                <a16:creationId xmlns:a16="http://schemas.microsoft.com/office/drawing/2014/main" id="{01CEE519-6173-7AF9-277C-0A25D520C9E8}"/>
              </a:ext>
            </a:extLst>
          </p:cNvPr>
          <p:cNvSpPr>
            <a:spLocks noGrp="1"/>
          </p:cNvSpPr>
          <p:nvPr>
            <p:ph sz="half" idx="1"/>
          </p:nvPr>
        </p:nvSpPr>
        <p:spPr>
          <a:xfrm>
            <a:off x="308344" y="2069736"/>
            <a:ext cx="3737644" cy="3347882"/>
          </a:xfrm>
          <a:solidFill>
            <a:srgbClr val="D6DCE5"/>
          </a:solidFill>
          <a:ln>
            <a:solidFill>
              <a:schemeClr val="tx1"/>
            </a:solidFill>
          </a:ln>
        </p:spPr>
        <p:txBody>
          <a:bodyPr vert="horz" lIns="91440" tIns="45720" rIns="91440" bIns="45720" rtlCol="0" anchor="ctr">
            <a:normAutofit/>
          </a:bodyPr>
          <a:lstStyle/>
          <a:p>
            <a:pPr marL="0" indent="0" algn="ctr">
              <a:buNone/>
            </a:pPr>
            <a:r>
              <a:rPr lang="zh-TW" altLang="en-US" sz="2400" dirty="0"/>
              <a:t>自從</a:t>
            </a:r>
            <a:r>
              <a:rPr lang="en-US" altLang="zh-TW" sz="2400" dirty="0">
                <a:latin typeface="+mn-ea"/>
              </a:rPr>
              <a:t>COVID-19</a:t>
            </a:r>
            <a:r>
              <a:rPr lang="zh-TW" altLang="en-US" sz="2400" dirty="0"/>
              <a:t>大流行開始，美國的死亡率上升，預期壽命下降。 </a:t>
            </a:r>
            <a:endParaRPr lang="en-US" sz="2400" dirty="0"/>
          </a:p>
          <a:p>
            <a:pPr algn="ctr"/>
            <a:endParaRPr lang="en-US" sz="2400" dirty="0"/>
          </a:p>
          <a:p>
            <a:pPr marL="0" indent="0" algn="ctr">
              <a:buNone/>
            </a:pPr>
            <a:r>
              <a:rPr lang="zh-TW" altLang="en-US" sz="2400" dirty="0"/>
              <a:t>金縣目前的預期壽命是過去幾年中最低的。  </a:t>
            </a:r>
            <a:endParaRPr lang="en-US" sz="2400" dirty="0"/>
          </a:p>
        </p:txBody>
      </p:sp>
      <p:sp>
        <p:nvSpPr>
          <p:cNvPr id="12" name="TextBox 11">
            <a:extLst>
              <a:ext uri="{FF2B5EF4-FFF2-40B4-BE49-F238E27FC236}">
                <a16:creationId xmlns:a16="http://schemas.microsoft.com/office/drawing/2014/main" id="{6EDF9D19-61AE-4E48-8775-654ED09758EC}"/>
              </a:ext>
            </a:extLst>
          </p:cNvPr>
          <p:cNvSpPr txBox="1"/>
          <p:nvPr/>
        </p:nvSpPr>
        <p:spPr>
          <a:xfrm>
            <a:off x="5045512" y="1260613"/>
            <a:ext cx="57121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MyriadPro-Light"/>
              </a:rPr>
              <a:t>金縣的出生時預期壽命 </a:t>
            </a:r>
            <a:r>
              <a:rPr kumimoji="0" lang="en-US" altLang="zh-TW" b="1" i="0" u="none" strike="noStrike" kern="1200" cap="none" spc="0" normalizeH="0" baseline="0" noProof="0" dirty="0">
                <a:ln>
                  <a:noFill/>
                </a:ln>
                <a:solidFill>
                  <a:prstClr val="black"/>
                </a:solidFill>
                <a:effectLst/>
                <a:uLnTx/>
                <a:uFillTx/>
                <a:latin typeface="MyriadPro-Light"/>
              </a:rPr>
              <a:t>(2017</a:t>
            </a:r>
            <a:r>
              <a:rPr kumimoji="0" lang="zh-TW" altLang="en-US" b="1" i="0" u="none" strike="noStrike" kern="1200" cap="none" spc="0" normalizeH="0" baseline="0" noProof="0" dirty="0">
                <a:ln>
                  <a:noFill/>
                </a:ln>
                <a:solidFill>
                  <a:prstClr val="black"/>
                </a:solidFill>
                <a:effectLst/>
                <a:uLnTx/>
                <a:uFillTx/>
                <a:latin typeface="MyriadPro-Light"/>
              </a:rPr>
              <a:t>至</a:t>
            </a:r>
            <a:r>
              <a:rPr kumimoji="0" lang="en-US" altLang="zh-TW" b="1" i="0" u="none" strike="noStrike" kern="1200" cap="none" spc="0" normalizeH="0" baseline="0" noProof="0" dirty="0">
                <a:ln>
                  <a:noFill/>
                </a:ln>
                <a:solidFill>
                  <a:prstClr val="black"/>
                </a:solidFill>
                <a:effectLst/>
                <a:uLnTx/>
                <a:uFillTx/>
                <a:latin typeface="MyriadPro-Light"/>
              </a:rPr>
              <a:t>2021</a:t>
            </a:r>
            <a:r>
              <a:rPr kumimoji="0" lang="zh-TW" altLang="en-US" b="1" i="0" u="none" strike="noStrike" kern="1200" cap="none" spc="0" normalizeH="0" baseline="0" noProof="0" dirty="0">
                <a:ln>
                  <a:noFill/>
                </a:ln>
                <a:solidFill>
                  <a:prstClr val="black"/>
                </a:solidFill>
                <a:effectLst/>
                <a:uLnTx/>
                <a:uFillTx/>
                <a:latin typeface="MyriadPro-Light"/>
              </a:rPr>
              <a:t>年的平均比率</a:t>
            </a:r>
            <a:r>
              <a:rPr kumimoji="0" lang="en-US" altLang="zh-TW" b="1" i="0" u="none" strike="noStrike" kern="1200" cap="none" spc="0" normalizeH="0" baseline="0" noProof="0" dirty="0">
                <a:ln>
                  <a:noFill/>
                </a:ln>
                <a:solidFill>
                  <a:prstClr val="black"/>
                </a:solidFill>
                <a:effectLst/>
                <a:uLnTx/>
                <a:uFillTx/>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pic>
        <p:nvPicPr>
          <p:cNvPr id="7" name="Picture 6" descr="條形圖表按種族及區域顯示金縣的出生時預期壽命(2017至2021年的平均比率）。 &#10;金縣的平均預期壽命為81.6歲。    &#10;按種族/族裔： &#10;西班牙裔 = 87.5&#10;亞裔 = 85.7&#10;白人 = 81.4&#10;黑人 = 75.5&#10;美洲印第安人/阿拉斯加原住民 = 69.1&#10;夏威夷原住民/太平洋島民 = 68.5&#10;&#10;除白人外，其他所有組別的比率與金縣的平均比率顯著不同。 &#10;&#10;按區域: &#10;東部 = 83.8&#10;西雅圖 = 83.1&#10;北部 = 81.3&#10;南部 = 79.1&#10;除北部外，其他所有區域的比率與金縣的平均比率顯著不同。 &#10;&#10;">
            <a:extLst>
              <a:ext uri="{FF2B5EF4-FFF2-40B4-BE49-F238E27FC236}">
                <a16:creationId xmlns:a16="http://schemas.microsoft.com/office/drawing/2014/main" id="{D839C72A-E55D-0D64-4AA3-375952C73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261" y="1766698"/>
            <a:ext cx="5162751" cy="1800008"/>
          </a:xfrm>
          <a:prstGeom prst="rect">
            <a:avLst/>
          </a:prstGeom>
        </p:spPr>
      </p:pic>
      <p:sp>
        <p:nvSpPr>
          <p:cNvPr id="19" name="TextBox 18"/>
          <p:cNvSpPr txBox="1"/>
          <p:nvPr/>
        </p:nvSpPr>
        <p:spPr>
          <a:xfrm>
            <a:off x="9486012" y="2713758"/>
            <a:ext cx="2705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AIAN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美洲印第安人</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阿拉斯加原住民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NHPI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夏威夷原住民</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太平洋島民</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effectLst/>
                <a:latin typeface="MyriadPro-Light"/>
              </a:rPr>
              <a:t>*</a:t>
            </a:r>
            <a:r>
              <a:rPr lang="en-US" altLang="zh-TW" sz="1200" dirty="0">
                <a:effectLst/>
                <a:latin typeface="MyriadPro-Light"/>
              </a:rPr>
              <a:t>= </a:t>
            </a:r>
            <a:r>
              <a:rPr lang="zh-TW" altLang="en-US" sz="1200" dirty="0">
                <a:effectLst/>
                <a:latin typeface="MyriadPro-Light"/>
              </a:rPr>
              <a:t>與金縣的平均比率顯著不同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sp>
        <p:nvSpPr>
          <p:cNvPr id="21" name="TextBox 20">
            <a:extLst>
              <a:ext uri="{FF2B5EF4-FFF2-40B4-BE49-F238E27FC236}">
                <a16:creationId xmlns:a16="http://schemas.microsoft.com/office/drawing/2014/main" id="{1AFAD5D1-5BC6-4072-96A5-895D3E4C25AC}"/>
              </a:ext>
            </a:extLst>
          </p:cNvPr>
          <p:cNvSpPr txBox="1"/>
          <p:nvPr/>
        </p:nvSpPr>
        <p:spPr>
          <a:xfrm>
            <a:off x="4628114" y="3626081"/>
            <a:ext cx="65469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MyriadPro-Light"/>
              </a:rPr>
              <a:t>金縣的出生時預期壽命 </a:t>
            </a:r>
            <a:r>
              <a:rPr kumimoji="0" lang="en-US" altLang="zh-TW" b="1" i="0" u="none" strike="noStrike" kern="1200" cap="none" spc="0" normalizeH="0" baseline="0" noProof="0" dirty="0">
                <a:ln>
                  <a:noFill/>
                </a:ln>
                <a:solidFill>
                  <a:prstClr val="black"/>
                </a:solidFill>
                <a:effectLst/>
                <a:uLnTx/>
                <a:uFillTx/>
                <a:latin typeface="MyriadPro-Light"/>
              </a:rPr>
              <a:t>(2012</a:t>
            </a:r>
            <a:r>
              <a:rPr kumimoji="0" lang="zh-TW" altLang="en-US" b="1" i="0" u="none" strike="noStrike" kern="1200" cap="none" spc="0" normalizeH="0" baseline="0" noProof="0" dirty="0">
                <a:ln>
                  <a:noFill/>
                </a:ln>
                <a:solidFill>
                  <a:prstClr val="black"/>
                </a:solidFill>
                <a:effectLst/>
                <a:uLnTx/>
                <a:uFillTx/>
                <a:latin typeface="MyriadPro-Light"/>
              </a:rPr>
              <a:t>至</a:t>
            </a:r>
            <a:r>
              <a:rPr kumimoji="0" lang="en-US" altLang="zh-TW" b="1" i="0" u="none" strike="noStrike" kern="1200" cap="none" spc="0" normalizeH="0" baseline="0" noProof="0" dirty="0">
                <a:ln>
                  <a:noFill/>
                </a:ln>
                <a:solidFill>
                  <a:prstClr val="black"/>
                </a:solidFill>
                <a:effectLst/>
                <a:uLnTx/>
                <a:uFillTx/>
                <a:latin typeface="MyriadPro-Light"/>
              </a:rPr>
              <a:t>2021</a:t>
            </a:r>
            <a:r>
              <a:rPr kumimoji="0" lang="zh-TW" altLang="en-US" b="1" i="0" u="none" strike="noStrike" kern="1200" cap="none" spc="0" normalizeH="0" baseline="0" noProof="0" dirty="0">
                <a:ln>
                  <a:noFill/>
                </a:ln>
                <a:solidFill>
                  <a:prstClr val="black"/>
                </a:solidFill>
                <a:effectLst/>
                <a:uLnTx/>
                <a:uFillTx/>
                <a:latin typeface="MyriadPro-Light"/>
              </a:rPr>
              <a:t>年的滾動平均比率</a:t>
            </a:r>
            <a:r>
              <a:rPr kumimoji="0" lang="en-US" altLang="zh-TW" b="1" i="0" u="none" strike="noStrike" kern="1200" cap="none" spc="0" normalizeH="0" baseline="0" noProof="0" dirty="0">
                <a:ln>
                  <a:noFill/>
                </a:ln>
                <a:solidFill>
                  <a:prstClr val="black"/>
                </a:solidFill>
                <a:effectLst/>
                <a:uLnTx/>
                <a:uFillTx/>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pic>
        <p:nvPicPr>
          <p:cNvPr id="3" name="Picture 2" descr="線形圖表&#10;從2012至2014年的3年時段開始，直到2019至2021年，線形圖表顯示在金縣四個區域的預期壽命隨著時間的變化。與之前的時段比較，全部4個區域的預期壽命在最近的3年時段均有所下降，其中南部下降最多，而東部下降最少。&#10;&#10;在所有年份，顯示東部的預期壽命折線持續上升，其後是西雅圖，再之後是北部。顯示南部的預期壽命折線多年來都是最低的。&#10;">
            <a:extLst>
              <a:ext uri="{FF2B5EF4-FFF2-40B4-BE49-F238E27FC236}">
                <a16:creationId xmlns:a16="http://schemas.microsoft.com/office/drawing/2014/main" id="{D11745F2-C62A-FBA3-9CA4-CAD1C8359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001" y="3919434"/>
            <a:ext cx="5407499" cy="2894560"/>
          </a:xfrm>
          <a:prstGeom prst="rect">
            <a:avLst/>
          </a:prstGeom>
        </p:spPr>
      </p:pic>
    </p:spTree>
    <p:extLst>
      <p:ext uri="{BB962C8B-B14F-4D97-AF65-F5344CB8AC3E}">
        <p14:creationId xmlns:p14="http://schemas.microsoft.com/office/powerpoint/2010/main" val="27879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F736-3786-00A6-E370-D614DDA297E3}"/>
              </a:ext>
            </a:extLst>
          </p:cNvPr>
          <p:cNvSpPr>
            <a:spLocks noGrp="1"/>
          </p:cNvSpPr>
          <p:nvPr>
            <p:ph type="title"/>
          </p:nvPr>
        </p:nvSpPr>
        <p:spPr/>
        <p:txBody>
          <a:bodyPr>
            <a:normAutofit fontScale="90000"/>
          </a:bodyPr>
          <a:lstStyle/>
          <a:p>
            <a:r>
              <a:rPr lang="zh-TW" altLang="en-US" dirty="0"/>
              <a:t>金縣的非蓄意傷害死亡</a:t>
            </a:r>
            <a:endParaRPr lang="en-US" dirty="0"/>
          </a:p>
        </p:txBody>
      </p:sp>
      <p:sp>
        <p:nvSpPr>
          <p:cNvPr id="6" name="Content Placeholder 5">
            <a:extLst>
              <a:ext uri="{FF2B5EF4-FFF2-40B4-BE49-F238E27FC236}">
                <a16:creationId xmlns:a16="http://schemas.microsoft.com/office/drawing/2014/main" id="{5D7B9A7D-514E-81D3-5D6B-5D6D40E109E5}"/>
              </a:ext>
            </a:extLst>
          </p:cNvPr>
          <p:cNvSpPr>
            <a:spLocks noGrp="1"/>
          </p:cNvSpPr>
          <p:nvPr>
            <p:ph sz="half" idx="1"/>
          </p:nvPr>
        </p:nvSpPr>
        <p:spPr>
          <a:xfrm>
            <a:off x="250035" y="2181144"/>
            <a:ext cx="3945447" cy="4024177"/>
          </a:xfrm>
          <a:solidFill>
            <a:srgbClr val="D6DCE5"/>
          </a:solidFill>
          <a:ln>
            <a:solidFill>
              <a:schemeClr val="tx1"/>
            </a:solidFill>
          </a:ln>
        </p:spPr>
        <p:txBody>
          <a:bodyPr anchor="ctr">
            <a:noAutofit/>
          </a:bodyPr>
          <a:lstStyle/>
          <a:p>
            <a:pPr marL="0" indent="0" algn="ctr">
              <a:lnSpc>
                <a:spcPct val="100000"/>
              </a:lnSpc>
              <a:spcBef>
                <a:spcPts val="0"/>
              </a:spcBef>
              <a:spcAft>
                <a:spcPts val="1200"/>
              </a:spcAft>
              <a:buNone/>
            </a:pPr>
            <a:r>
              <a:rPr lang="zh-TW" altLang="en-US" sz="2200" dirty="0"/>
              <a:t>非蓄意傷害</a:t>
            </a:r>
            <a:r>
              <a:rPr lang="en-US" altLang="zh-TW" sz="2200" dirty="0"/>
              <a:t>(</a:t>
            </a:r>
            <a:r>
              <a:rPr lang="zh-TW" altLang="en-US" sz="2200" dirty="0"/>
              <a:t>包括溺水、摔倒、火災、槍枝、汽車碰撞、中毒和窒息）是金縣</a:t>
            </a:r>
            <a:r>
              <a:rPr lang="en-US" altLang="zh-TW" sz="2200" dirty="0"/>
              <a:t>45</a:t>
            </a:r>
            <a:r>
              <a:rPr lang="zh-TW" altLang="en-US" sz="2200" dirty="0"/>
              <a:t>歲以下居民的死亡主因。</a:t>
            </a:r>
            <a:endParaRPr lang="en-US" sz="2200" dirty="0"/>
          </a:p>
          <a:p>
            <a:pPr marL="0" indent="0" algn="ctr">
              <a:lnSpc>
                <a:spcPct val="100000"/>
              </a:lnSpc>
              <a:spcBef>
                <a:spcPts val="0"/>
              </a:spcBef>
              <a:spcAft>
                <a:spcPts val="1200"/>
              </a:spcAft>
              <a:buNone/>
            </a:pPr>
            <a:r>
              <a:rPr lang="zh-TW" altLang="en-US" sz="2200" dirty="0"/>
              <a:t>美洲印第安人</a:t>
            </a:r>
            <a:r>
              <a:rPr lang="en-US" altLang="zh-TW" sz="2200" dirty="0"/>
              <a:t>/</a:t>
            </a:r>
            <a:r>
              <a:rPr lang="zh-TW" altLang="en-US" sz="2200" dirty="0"/>
              <a:t>阿拉斯加原住民居民的非蓄意傷害死亡率差不多是亞裔的九倍，是金縣平均比率的四倍。</a:t>
            </a:r>
            <a:r>
              <a:rPr lang="en-US" sz="2200" dirty="0"/>
              <a:t> </a:t>
            </a:r>
          </a:p>
        </p:txBody>
      </p:sp>
      <p:sp>
        <p:nvSpPr>
          <p:cNvPr id="9" name="TextBox 8">
            <a:extLst>
              <a:ext uri="{FF2B5EF4-FFF2-40B4-BE49-F238E27FC236}">
                <a16:creationId xmlns:a16="http://schemas.microsoft.com/office/drawing/2014/main" id="{E63AB8D7-9173-4809-88F3-ADBD9F3AF608}"/>
              </a:ext>
            </a:extLst>
          </p:cNvPr>
          <p:cNvSpPr txBox="1"/>
          <p:nvPr/>
        </p:nvSpPr>
        <p:spPr>
          <a:xfrm>
            <a:off x="4671639" y="1238517"/>
            <a:ext cx="70343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MyriadPro-Light"/>
              </a:rPr>
              <a:t>金縣</a:t>
            </a:r>
            <a:r>
              <a:rPr kumimoji="0" lang="zh-CN" altLang="en-US" b="1" i="0" u="none" strike="noStrike" kern="1200" cap="none" spc="0" normalizeH="0" baseline="0" noProof="0" dirty="0">
                <a:ln>
                  <a:noFill/>
                </a:ln>
                <a:solidFill>
                  <a:prstClr val="black"/>
                </a:solidFill>
                <a:effectLst/>
                <a:uLnTx/>
                <a:uFillTx/>
                <a:latin typeface="MyriadPro-Light"/>
              </a:rPr>
              <a:t>的</a:t>
            </a:r>
            <a:r>
              <a:rPr kumimoji="0" lang="zh-TW" altLang="en-US" b="1" i="0" u="none" strike="noStrike" kern="1200" cap="none" spc="0" normalizeH="0" baseline="0" noProof="0" dirty="0">
                <a:ln>
                  <a:noFill/>
                </a:ln>
                <a:solidFill>
                  <a:prstClr val="black"/>
                </a:solidFill>
                <a:effectLst/>
                <a:uLnTx/>
                <a:uFillTx/>
                <a:latin typeface="MyriadPro-Light"/>
              </a:rPr>
              <a:t>非蓄意傷害死亡 </a:t>
            </a:r>
            <a:r>
              <a:rPr kumimoji="0" lang="en-US" altLang="zh-TW" b="1" i="0" u="none" strike="noStrike" kern="1200" cap="none" spc="0" normalizeH="0" baseline="0" noProof="0" dirty="0">
                <a:ln>
                  <a:noFill/>
                </a:ln>
                <a:solidFill>
                  <a:prstClr val="black"/>
                </a:solidFill>
                <a:effectLst/>
                <a:uLnTx/>
                <a:uFillTx/>
                <a:latin typeface="MyriadPro-Light"/>
              </a:rPr>
              <a:t>(2012</a:t>
            </a:r>
            <a:r>
              <a:rPr kumimoji="0" lang="zh-TW" altLang="en-US" b="1" i="0" u="none" strike="noStrike" kern="1200" cap="none" spc="0" normalizeH="0" baseline="0" noProof="0" dirty="0">
                <a:ln>
                  <a:noFill/>
                </a:ln>
                <a:solidFill>
                  <a:prstClr val="black"/>
                </a:solidFill>
                <a:effectLst/>
                <a:uLnTx/>
                <a:uFillTx/>
                <a:latin typeface="MyriadPro-Light"/>
              </a:rPr>
              <a:t>至</a:t>
            </a:r>
            <a:r>
              <a:rPr kumimoji="0" lang="en-US" altLang="zh-TW" b="1" i="0" u="none" strike="noStrike" kern="1200" cap="none" spc="0" normalizeH="0" baseline="0" noProof="0" dirty="0">
                <a:ln>
                  <a:noFill/>
                </a:ln>
                <a:solidFill>
                  <a:prstClr val="black"/>
                </a:solidFill>
                <a:effectLst/>
                <a:uLnTx/>
                <a:uFillTx/>
                <a:latin typeface="MyriadPro-Light"/>
              </a:rPr>
              <a:t>2021</a:t>
            </a:r>
            <a:r>
              <a:rPr kumimoji="0" lang="zh-TW" altLang="en-US" b="1" i="0" u="none" strike="noStrike" kern="1200" cap="none" spc="0" normalizeH="0" baseline="0" noProof="0" dirty="0">
                <a:ln>
                  <a:noFill/>
                </a:ln>
                <a:solidFill>
                  <a:prstClr val="black"/>
                </a:solidFill>
                <a:effectLst/>
                <a:uLnTx/>
                <a:uFillTx/>
                <a:latin typeface="MyriadPro-Light"/>
              </a:rPr>
              <a:t>年的滾動平均</a:t>
            </a:r>
            <a:r>
              <a:rPr kumimoji="0" lang="zh-CN" altLang="en-US" b="1" i="0" u="none" strike="noStrike" kern="1200" cap="none" spc="0" normalizeH="0" baseline="0" noProof="0" dirty="0">
                <a:ln>
                  <a:noFill/>
                </a:ln>
                <a:solidFill>
                  <a:prstClr val="black"/>
                </a:solidFill>
                <a:effectLst/>
                <a:uLnTx/>
                <a:uFillTx/>
                <a:latin typeface="MyriadPro-Light"/>
              </a:rPr>
              <a:t>比率</a:t>
            </a:r>
            <a:r>
              <a:rPr kumimoji="0" lang="en-US" altLang="zh-TW" b="1" i="0" u="none" strike="noStrike" kern="1200" cap="none" spc="0" normalizeH="0" baseline="0" noProof="0" dirty="0">
                <a:ln>
                  <a:noFill/>
                </a:ln>
                <a:solidFill>
                  <a:prstClr val="black"/>
                </a:solidFill>
                <a:effectLst/>
                <a:uLnTx/>
                <a:uFillTx/>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pic>
        <p:nvPicPr>
          <p:cNvPr id="5" name="Picture 4" descr="折線圖 &#10;&#10;折線圖顯示了按種族/族裔分類的意外傷害死亡率隨時間變化的情況。所顯示的時間段是從2012年至2014年開始的滾動三年平均數，一直到2019年至2021年。&#10;&#10;除了亞裔以外，所有種族/族裔群體的折線都顯示出在最近兩個時間點之間意外傷害率的增加。與其他折線相比，美洲印第安人/阿拉斯加原住民群組相對較高。夏威夷原住民/太平洋島民 群組的折線顯示了從2018年至2020年的第二低率到2019年至2021年的第二高率的視覺上最劇烈的增加。&#10;">
            <a:extLst>
              <a:ext uri="{FF2B5EF4-FFF2-40B4-BE49-F238E27FC236}">
                <a16:creationId xmlns:a16="http://schemas.microsoft.com/office/drawing/2014/main" id="{ADBCA0E2-C026-FC9B-3EE9-C050F79D4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949" y="1538870"/>
            <a:ext cx="5927547" cy="4897283"/>
          </a:xfrm>
          <a:prstGeom prst="rect">
            <a:avLst/>
          </a:prstGeom>
        </p:spPr>
      </p:pic>
      <p:sp>
        <p:nvSpPr>
          <p:cNvPr id="8" name="TextBox 7">
            <a:extLst>
              <a:ext uri="{FF2B5EF4-FFF2-40B4-BE49-F238E27FC236}">
                <a16:creationId xmlns:a16="http://schemas.microsoft.com/office/drawing/2014/main" id="{E235A834-7BDF-4D34-BBEB-DEBAF6C1EB70}"/>
              </a:ext>
            </a:extLst>
          </p:cNvPr>
          <p:cNvSpPr txBox="1"/>
          <p:nvPr/>
        </p:nvSpPr>
        <p:spPr>
          <a:xfrm>
            <a:off x="9403080" y="6205321"/>
            <a:ext cx="27889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AIAN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美洲印第安人</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阿拉斯加原住民</a:t>
            </a:r>
          </a:p>
          <a:p>
            <a:pPr marL="0" marR="0" lvl="0" indent="0" algn="l" defTabSz="914400" rtl="0" eaLnBrk="1" fontAlgn="auto" latinLnBrk="0" hangingPunct="1">
              <a:lnSpc>
                <a:spcPct val="100000"/>
              </a:lnSpc>
              <a:spcBef>
                <a:spcPts val="0"/>
              </a:spcBef>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NHPI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夏威夷原住民</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太平洋島民</a:t>
            </a:r>
          </a:p>
        </p:txBody>
      </p:sp>
    </p:spTree>
    <p:extLst>
      <p:ext uri="{BB962C8B-B14F-4D97-AF65-F5344CB8AC3E}">
        <p14:creationId xmlns:p14="http://schemas.microsoft.com/office/powerpoint/2010/main" val="377103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1391-7D85-B63B-B8E8-51D840FBBCC9}"/>
              </a:ext>
            </a:extLst>
          </p:cNvPr>
          <p:cNvSpPr>
            <a:spLocks noGrp="1"/>
          </p:cNvSpPr>
          <p:nvPr>
            <p:ph type="title"/>
          </p:nvPr>
        </p:nvSpPr>
        <p:spPr/>
        <p:txBody>
          <a:bodyPr>
            <a:normAutofit fontScale="90000"/>
          </a:bodyPr>
          <a:lstStyle/>
          <a:p>
            <a:r>
              <a:rPr lang="zh-TW" altLang="en-US" dirty="0"/>
              <a:t>金縣</a:t>
            </a:r>
            <a:r>
              <a:rPr lang="zh-CN" altLang="en-US" dirty="0"/>
              <a:t>的</a:t>
            </a:r>
            <a:r>
              <a:rPr lang="zh-TW" altLang="en-US" dirty="0"/>
              <a:t>成年人食物不足</a:t>
            </a:r>
            <a:endParaRPr lang="en-US" dirty="0"/>
          </a:p>
        </p:txBody>
      </p:sp>
      <p:sp>
        <p:nvSpPr>
          <p:cNvPr id="6" name="Content Placeholder 5">
            <a:extLst>
              <a:ext uri="{FF2B5EF4-FFF2-40B4-BE49-F238E27FC236}">
                <a16:creationId xmlns:a16="http://schemas.microsoft.com/office/drawing/2014/main" id="{1BFD6BED-29C3-EC6C-FC9F-ED635B0270FA}"/>
              </a:ext>
            </a:extLst>
          </p:cNvPr>
          <p:cNvSpPr>
            <a:spLocks noGrp="1"/>
          </p:cNvSpPr>
          <p:nvPr>
            <p:ph sz="half" idx="1"/>
          </p:nvPr>
        </p:nvSpPr>
        <p:spPr>
          <a:xfrm>
            <a:off x="164059" y="1838586"/>
            <a:ext cx="3726542" cy="4202598"/>
          </a:xfrm>
          <a:solidFill>
            <a:srgbClr val="D6DCE5"/>
          </a:solidFill>
          <a:ln>
            <a:solidFill>
              <a:schemeClr val="tx1"/>
            </a:solidFill>
          </a:ln>
        </p:spPr>
        <p:txBody>
          <a:bodyPr vert="horz" lIns="91440" tIns="45720" rIns="91440" bIns="45720" rtlCol="0" anchor="t">
            <a:noAutofit/>
          </a:bodyPr>
          <a:lstStyle/>
          <a:p>
            <a:pPr marL="0" indent="0" algn="ctr">
              <a:buNone/>
            </a:pPr>
            <a:r>
              <a:rPr lang="zh-TW" altLang="en-US" sz="2400" dirty="0"/>
              <a:t>經歷食物不足的金縣社區差距比率仍然持續。</a:t>
            </a:r>
            <a:endParaRPr lang="en-US" sz="2400" dirty="0"/>
          </a:p>
          <a:p>
            <a:pPr marL="0" indent="0">
              <a:buNone/>
            </a:pPr>
            <a:endParaRPr lang="en-US" sz="2400" dirty="0"/>
          </a:p>
          <a:p>
            <a:pPr marL="0" indent="0" algn="ctr">
              <a:buNone/>
            </a:pPr>
            <a:r>
              <a:rPr lang="zh-TW" altLang="en-US" sz="2400" dirty="0"/>
              <a:t>跨性別成年人食物不足的比率差不多是順性別人士的四倍。 </a:t>
            </a:r>
            <a:r>
              <a:rPr lang="en-US" sz="2400" dirty="0"/>
              <a:t> </a:t>
            </a:r>
          </a:p>
          <a:p>
            <a:pPr marL="0" indent="0" algn="ctr">
              <a:buNone/>
            </a:pPr>
            <a:endParaRPr lang="en-US" sz="2400" dirty="0"/>
          </a:p>
          <a:p>
            <a:pPr marL="0" indent="0" algn="ctr">
              <a:buNone/>
            </a:pPr>
            <a:r>
              <a:rPr lang="zh-TW" altLang="en-US" sz="2400" dirty="0"/>
              <a:t>黑人和西班牙裔成年人食物不足的比率差不多是金縣平均比率的三倍。  </a:t>
            </a:r>
            <a:r>
              <a:rPr lang="en-US" sz="2400" dirty="0"/>
              <a:t> </a:t>
            </a:r>
          </a:p>
        </p:txBody>
      </p:sp>
      <p:sp>
        <p:nvSpPr>
          <p:cNvPr id="9" name="TextBox 8">
            <a:extLst>
              <a:ext uri="{FF2B5EF4-FFF2-40B4-BE49-F238E27FC236}">
                <a16:creationId xmlns:a16="http://schemas.microsoft.com/office/drawing/2014/main" id="{45551787-ADE5-4FC9-9460-682F7CA7A4D8}"/>
              </a:ext>
            </a:extLst>
          </p:cNvPr>
          <p:cNvSpPr txBox="1"/>
          <p:nvPr/>
        </p:nvSpPr>
        <p:spPr>
          <a:xfrm>
            <a:off x="3890601" y="1135791"/>
            <a:ext cx="62420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MyriadPro-Light"/>
              </a:rPr>
              <a:t>金縣</a:t>
            </a:r>
            <a:r>
              <a:rPr kumimoji="0" lang="zh-CN" altLang="en-US" b="1" i="0" u="none" strike="noStrike" kern="1200" cap="none" spc="0" normalizeH="0" baseline="0" noProof="0" dirty="0">
                <a:ln>
                  <a:noFill/>
                </a:ln>
                <a:solidFill>
                  <a:prstClr val="black"/>
                </a:solidFill>
                <a:effectLst/>
                <a:uLnTx/>
                <a:uFillTx/>
                <a:latin typeface="MyriadPro-Light"/>
              </a:rPr>
              <a:t>的</a:t>
            </a:r>
            <a:r>
              <a:rPr kumimoji="0" lang="zh-TW" altLang="en-US" b="1" i="0" u="none" strike="noStrike" kern="1200" cap="none" spc="0" normalizeH="0" baseline="0" noProof="0" dirty="0">
                <a:ln>
                  <a:noFill/>
                </a:ln>
                <a:solidFill>
                  <a:prstClr val="black"/>
                </a:solidFill>
                <a:effectLst/>
                <a:uLnTx/>
                <a:uFillTx/>
                <a:latin typeface="MyriadPro-Light"/>
              </a:rPr>
              <a:t>成年人食物不足 </a:t>
            </a:r>
            <a:r>
              <a:rPr kumimoji="0" lang="en-US" altLang="zh-TW" b="1" i="0" u="none" strike="noStrike" kern="1200" cap="none" spc="0" normalizeH="0" baseline="0" noProof="0" dirty="0">
                <a:ln>
                  <a:noFill/>
                </a:ln>
                <a:solidFill>
                  <a:prstClr val="black"/>
                </a:solidFill>
                <a:effectLst/>
                <a:uLnTx/>
                <a:uFillTx/>
                <a:latin typeface="MyriadPro-Light"/>
              </a:rPr>
              <a:t>(2018</a:t>
            </a:r>
            <a:r>
              <a:rPr kumimoji="0" lang="zh-TW" altLang="en-US" b="1" i="0" u="none" strike="noStrike" kern="1200" cap="none" spc="0" normalizeH="0" baseline="0" noProof="0" dirty="0">
                <a:ln>
                  <a:noFill/>
                </a:ln>
                <a:solidFill>
                  <a:prstClr val="black"/>
                </a:solidFill>
                <a:effectLst/>
                <a:uLnTx/>
                <a:uFillTx/>
                <a:latin typeface="MyriadPro-Light"/>
              </a:rPr>
              <a:t>至</a:t>
            </a:r>
            <a:r>
              <a:rPr kumimoji="0" lang="en-US" altLang="zh-TW" b="1" i="0" u="none" strike="noStrike" kern="1200" cap="none" spc="0" normalizeH="0" baseline="0" noProof="0" dirty="0">
                <a:ln>
                  <a:noFill/>
                </a:ln>
                <a:solidFill>
                  <a:prstClr val="black"/>
                </a:solidFill>
                <a:effectLst/>
                <a:uLnTx/>
                <a:uFillTx/>
                <a:latin typeface="MyriadPro-Light"/>
              </a:rPr>
              <a:t>2021</a:t>
            </a:r>
            <a:r>
              <a:rPr kumimoji="0" lang="zh-TW" altLang="en-US" b="1" i="0" u="none" strike="noStrike" kern="1200" cap="none" spc="0" normalizeH="0" baseline="0" noProof="0" dirty="0">
                <a:ln>
                  <a:noFill/>
                </a:ln>
                <a:solidFill>
                  <a:prstClr val="black"/>
                </a:solidFill>
                <a:effectLst/>
                <a:uLnTx/>
                <a:uFillTx/>
                <a:latin typeface="MyriadPro-Light"/>
              </a:rPr>
              <a:t>年的平均比率</a:t>
            </a:r>
            <a:r>
              <a:rPr kumimoji="0" lang="en-US" altLang="zh-TW" b="1" i="0" u="none" strike="noStrike" kern="1200" cap="none" spc="0" normalizeH="0" baseline="0" noProof="0" dirty="0">
                <a:ln>
                  <a:noFill/>
                </a:ln>
                <a:solidFill>
                  <a:prstClr val="black"/>
                </a:solidFill>
                <a:effectLst/>
                <a:uLnTx/>
                <a:uFillTx/>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pic>
        <p:nvPicPr>
          <p:cNvPr id="4" name="Picture 3" descr="長條圖顯示成年人食物不足率。&#10;&#10;金縣平均 = 10.3%  &#10;&#10;跨性別人士&#10;順性別成年人 = 9.9%&#10;跨性別成年人 = 38.5%&#10;&#10;性取向 &#10;異性戀人士 = 9.1%&#10;LGB = 15.0%&#10;&#10;種族&#10;黑人 = 29.8%&#10;西班牙裔 = 28.4%&#10;多種族 = 13.2%&#10;夏威夷原住民/太平洋島民 = 11.1%!&#10;白人 = 7.0%&#10;亞裔 = 6.6%&#10;沒有披露美洲印第安人/阿拉斯加原住民的數據。&#10;除多種族和美洲印第安人/阿拉斯加原住民組別外，所有組別的比率與金縣的平均比率顯著不同。&#10;&#10;家庭收入 &#10;少於 $20,000 = 38.2%&#10;$20,000 - $34,999 = 29.5%&#10;$35,000 - $49,999 = 14.1%&#10;$50,000 - $74,999 = 7.4%&#10;$75,000 - $99,999 = 5.8%&#10;$100,000 以上 = 1.4%&#10;&#10;除$35,000 - $49,999和$50,000 - $74,999組別外，所有組別的比率與金縣的平均比率顯著不同。&#10;&#10;區域 &#10;南部 = 14.9%&#10;西雅圖 = 10.6%&#10;北部 = 9.0%&#10;東部 = 4.2%&#10;東部的比率與金縣的平均比率顯著不同。&#10;">
            <a:extLst>
              <a:ext uri="{FF2B5EF4-FFF2-40B4-BE49-F238E27FC236}">
                <a16:creationId xmlns:a16="http://schemas.microsoft.com/office/drawing/2014/main" id="{B9208F99-E47A-3F63-5E57-CC3EC3D03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582" y="1505123"/>
            <a:ext cx="5764981" cy="5238856"/>
          </a:xfrm>
          <a:prstGeom prst="rect">
            <a:avLst/>
          </a:prstGeom>
        </p:spPr>
      </p:pic>
      <p:sp>
        <p:nvSpPr>
          <p:cNvPr id="8" name="TextBox 7" descr="Chart displaying rates of adult food insecurity&#10;&#10;King County average = 10.3%&#10;Transgender&#10;- Cisgender adults = 9.9%&#10;- Transgender adults = 38.5%&#10;Sexual orientation&#10;- Heterosexual = 9.1%&#10;- LGB = 15.0%&#10;Race&#10;- AIAN = ^ Data suppressed &#10;- Asian = 6.6%*&#10;- Black = 29.8%*&#10;- Hispanic = 28.4%*&#10;- Multiple = 13.2%&#10;- NHPI = 11.1%!&#10;- White = 7.0%*&#10;Household Income&#10;- &lt;$20,000 = 38.2%*&#10;- $20-34,999 = 29.5%*&#10;- $35-49,999 = 14.1%&#10;- $50-74,999 = 7.4%&#10;- $75-99,999 = 5.8%*&#10;- $100,000 = 1.4%*&#10;Regions&#10;- East = 4.2%*&#10;- North = 9.0%&#10;- Seattle = 10.6%&#10;- South = 14.9%&#10;">
            <a:extLst>
              <a:ext uri="{FF2B5EF4-FFF2-40B4-BE49-F238E27FC236}">
                <a16:creationId xmlns:a16="http://schemas.microsoft.com/office/drawing/2014/main" id="{B199272E-7B8C-4FF1-9BDD-171713F34E6C}"/>
              </a:ext>
            </a:extLst>
          </p:cNvPr>
          <p:cNvSpPr txBox="1"/>
          <p:nvPr/>
        </p:nvSpPr>
        <p:spPr>
          <a:xfrm>
            <a:off x="9909544" y="3939885"/>
            <a:ext cx="2032421"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AIAN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美洲印第安人</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阿拉斯加原住民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NHPI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夏威夷原住民</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太平洋島民</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prstClr val="black"/>
                </a:solidFill>
                <a:latin typeface="MyriadPro-Light"/>
                <a:cs typeface="Arial" panose="020B0604020202020204" pitchFamily="34" charset="0"/>
              </a:rPr>
              <a:t>^ =</a:t>
            </a:r>
            <a:r>
              <a:rPr lang="en-US" altLang="zh-TW" sz="1200" dirty="0">
                <a:solidFill>
                  <a:prstClr val="black"/>
                </a:solidFill>
                <a:latin typeface="MyriadPro-Light"/>
                <a:cs typeface="Arial" panose="020B0604020202020204" pitchFamily="34" charset="0"/>
              </a:rPr>
              <a:t> </a:t>
            </a:r>
            <a:r>
              <a:rPr lang="zh-TW" altLang="en-US" sz="1200" dirty="0">
                <a:solidFill>
                  <a:prstClr val="black"/>
                </a:solidFill>
                <a:latin typeface="MyriadPro-Light"/>
                <a:cs typeface="Arial" panose="020B0604020202020204" pitchFamily="34" charset="0"/>
              </a:rPr>
              <a:t>如果數目太少，無法確保私隱和</a:t>
            </a:r>
            <a:r>
              <a:rPr lang="en-US" altLang="zh-TW" sz="1200" dirty="0">
                <a:solidFill>
                  <a:prstClr val="black"/>
                </a:solidFill>
                <a:latin typeface="MyriadPro-Light"/>
                <a:cs typeface="Arial" panose="020B0604020202020204" pitchFamily="34" charset="0"/>
              </a:rPr>
              <a:t>/</a:t>
            </a:r>
            <a:r>
              <a:rPr lang="zh-TW" altLang="en-US" sz="1200" dirty="0">
                <a:solidFill>
                  <a:prstClr val="black"/>
                </a:solidFill>
                <a:latin typeface="MyriadPro-Light"/>
                <a:cs typeface="Arial" panose="020B0604020202020204" pitchFamily="34" charset="0"/>
              </a:rPr>
              <a:t>或提供可靠比率，則</a:t>
            </a:r>
            <a:r>
              <a:rPr lang="zh-CN" altLang="en-US" sz="1200" dirty="0">
                <a:solidFill>
                  <a:prstClr val="black"/>
                </a:solidFill>
                <a:latin typeface="MyriadPro-Light"/>
                <a:cs typeface="Arial" panose="020B0604020202020204" pitchFamily="34" charset="0"/>
              </a:rPr>
              <a:t>不</a:t>
            </a:r>
            <a:r>
              <a:rPr lang="zh-TW" altLang="en-US" sz="1200" dirty="0">
                <a:solidFill>
                  <a:prstClr val="black"/>
                </a:solidFill>
                <a:latin typeface="MyriadPro-Light"/>
                <a:cs typeface="Arial" panose="020B0604020202020204" pitchFamily="34" charset="0"/>
              </a:rPr>
              <a:t>披露數據。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與金縣的平均比率顯著不同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 = </a:t>
            </a:r>
            <a:r>
              <a:rPr kumimoji="0" lang="zh-CN"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需</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謹慎詮釋 </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樣本量很少，因此估算不準確。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spTree>
    <p:extLst>
      <p:ext uri="{BB962C8B-B14F-4D97-AF65-F5344CB8AC3E}">
        <p14:creationId xmlns:p14="http://schemas.microsoft.com/office/powerpoint/2010/main" val="26887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6E90-076C-B2C9-72F3-81BC1C87649D}"/>
              </a:ext>
            </a:extLst>
          </p:cNvPr>
          <p:cNvSpPr>
            <a:spLocks noGrp="1"/>
          </p:cNvSpPr>
          <p:nvPr>
            <p:ph type="title"/>
          </p:nvPr>
        </p:nvSpPr>
        <p:spPr>
          <a:xfrm>
            <a:off x="199195" y="300467"/>
            <a:ext cx="11691930" cy="570540"/>
          </a:xfrm>
        </p:spPr>
        <p:txBody>
          <a:bodyPr>
            <a:normAutofit fontScale="90000"/>
          </a:bodyPr>
          <a:lstStyle/>
          <a:p>
            <a:r>
              <a:rPr lang="zh-TW" altLang="en-US" dirty="0"/>
              <a:t>金縣與槍枝有關的傷害及死亡</a:t>
            </a:r>
            <a:endParaRPr lang="en-US" dirty="0"/>
          </a:p>
        </p:txBody>
      </p:sp>
      <p:sp>
        <p:nvSpPr>
          <p:cNvPr id="10" name="Content Placeholder 9">
            <a:extLst>
              <a:ext uri="{FF2B5EF4-FFF2-40B4-BE49-F238E27FC236}">
                <a16:creationId xmlns:a16="http://schemas.microsoft.com/office/drawing/2014/main" id="{4EBBFCA2-6660-65B9-947E-BE696D24A012}"/>
              </a:ext>
            </a:extLst>
          </p:cNvPr>
          <p:cNvSpPr>
            <a:spLocks noGrp="1"/>
          </p:cNvSpPr>
          <p:nvPr>
            <p:ph sz="half" idx="1"/>
          </p:nvPr>
        </p:nvSpPr>
        <p:spPr>
          <a:xfrm>
            <a:off x="622682" y="2372184"/>
            <a:ext cx="3253968" cy="3337640"/>
          </a:xfrm>
          <a:solidFill>
            <a:srgbClr val="D6DCE5"/>
          </a:solidFill>
          <a:ln>
            <a:solidFill>
              <a:schemeClr val="tx1"/>
            </a:solidFill>
          </a:ln>
        </p:spPr>
        <p:txBody>
          <a:bodyPr>
            <a:noAutofit/>
          </a:bodyPr>
          <a:lstStyle/>
          <a:p>
            <a:pPr marL="0" indent="0" algn="ctr">
              <a:buNone/>
            </a:pPr>
            <a:r>
              <a:rPr lang="zh-TW" altLang="en-US" sz="2400" dirty="0"/>
              <a:t>與槍枝有關的傷害事件數目，自</a:t>
            </a:r>
            <a:r>
              <a:rPr lang="en-US" altLang="zh-TW" sz="2400" dirty="0"/>
              <a:t>2019</a:t>
            </a:r>
            <a:r>
              <a:rPr lang="zh-TW" altLang="en-US" sz="2400" dirty="0"/>
              <a:t>年起持續增加。</a:t>
            </a:r>
            <a:endParaRPr lang="en-US" sz="2400" dirty="0"/>
          </a:p>
          <a:p>
            <a:pPr marL="0" indent="0" algn="ctr">
              <a:buNone/>
            </a:pPr>
            <a:endParaRPr lang="en-US" sz="1000" dirty="0"/>
          </a:p>
          <a:p>
            <a:pPr marL="0" indent="0" algn="ctr">
              <a:buNone/>
            </a:pPr>
            <a:r>
              <a:rPr lang="zh-TW" altLang="en-US" sz="2400" dirty="0"/>
              <a:t>黑人居民的槍枝事件死亡率是亞裔的八倍多；與其他的種族比較，亞裔的槍枝相關死亡率是最低的。</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3464064" y="1185862"/>
            <a:ext cx="78074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MyriadPro-Light"/>
              </a:rPr>
              <a:t>金縣</a:t>
            </a:r>
            <a:r>
              <a:rPr lang="en-US" altLang="zh-TW" b="1" dirty="0">
                <a:solidFill>
                  <a:prstClr val="black"/>
                </a:solidFill>
                <a:latin typeface="MyriadPro-Light"/>
              </a:rPr>
              <a:t>EMS</a:t>
            </a:r>
            <a:r>
              <a:rPr lang="zh-TW" altLang="en-US" b="1" dirty="0">
                <a:solidFill>
                  <a:prstClr val="black"/>
                </a:solidFill>
                <a:latin typeface="MyriadPro-Light"/>
              </a:rPr>
              <a:t>因應槍枝事件 </a:t>
            </a:r>
            <a:r>
              <a:rPr lang="en-US" altLang="zh-TW" b="1" dirty="0">
                <a:solidFill>
                  <a:prstClr val="black"/>
                </a:solidFill>
                <a:latin typeface="MyriadPro-Light"/>
              </a:rPr>
              <a:t>(</a:t>
            </a:r>
            <a:r>
              <a:rPr lang="zh-TW" altLang="en-US" b="1" dirty="0">
                <a:solidFill>
                  <a:prstClr val="black"/>
                </a:solidFill>
                <a:latin typeface="MyriadPro-Light"/>
              </a:rPr>
              <a:t>事件數目</a:t>
            </a:r>
            <a:r>
              <a:rPr lang="en-US" altLang="zh-TW" b="1" dirty="0">
                <a:solidFill>
                  <a:prstClr val="black"/>
                </a:solidFill>
                <a:latin typeface="MyriadPro-Light"/>
              </a:rPr>
              <a:t>) </a:t>
            </a:r>
            <a:r>
              <a:rPr lang="zh-TW" altLang="en-US" b="1" dirty="0">
                <a:solidFill>
                  <a:prstClr val="black"/>
                </a:solidFill>
                <a:latin typeface="MyriadPro-Light"/>
              </a:rPr>
              <a:t>之回應 </a:t>
            </a:r>
            <a:r>
              <a:rPr lang="en-US" altLang="zh-TW" b="1" dirty="0">
                <a:solidFill>
                  <a:prstClr val="black"/>
                </a:solidFill>
                <a:latin typeface="MyriadPro-Light"/>
              </a:rPr>
              <a:t>(2022</a:t>
            </a:r>
            <a:r>
              <a:rPr lang="zh-TW" altLang="en-US" b="1" dirty="0">
                <a:solidFill>
                  <a:prstClr val="black"/>
                </a:solidFill>
                <a:latin typeface="MyriadPro-Light"/>
              </a:rPr>
              <a:t>年</a:t>
            </a:r>
            <a:r>
              <a:rPr lang="en-US" altLang="zh-TW" b="1" dirty="0">
                <a:solidFill>
                  <a:prstClr val="black"/>
                </a:solidFill>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pic>
        <p:nvPicPr>
          <p:cNvPr id="3" name="Picture 2" descr="條形圖表，事件數目&#10;年齡 &#10;25 - 44 = 364&#10;45 - 64 = 141&#10;18 - 24 = 117&#10;0 - 17 = 43&#10;65 - 74 = 27&#10;75歲 以上 = 23&#10;缺失 = 由於事件數目太少，無法確保私隱和/或提供可靠比率，因此沒有披露某些年齡組別的數據。&#10;&#10;性別 &#10;男性 = 599&#10;女性 = 105&#10;">
            <a:extLst>
              <a:ext uri="{FF2B5EF4-FFF2-40B4-BE49-F238E27FC236}">
                <a16:creationId xmlns:a16="http://schemas.microsoft.com/office/drawing/2014/main" id="{CAB5161D-AEB1-161C-08A8-44D520031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439140"/>
            <a:ext cx="2792109" cy="1627353"/>
          </a:xfrm>
          <a:prstGeom prst="rect">
            <a:avLst/>
          </a:prstGeom>
        </p:spPr>
      </p:pic>
      <p:sp>
        <p:nvSpPr>
          <p:cNvPr id="7" name="TextBox 6">
            <a:extLst>
              <a:ext uri="{FF2B5EF4-FFF2-40B4-BE49-F238E27FC236}">
                <a16:creationId xmlns:a16="http://schemas.microsoft.com/office/drawing/2014/main" id="{DFA77CE8-9DEB-66CD-A297-7492CC806B24}"/>
              </a:ext>
            </a:extLst>
          </p:cNvPr>
          <p:cNvSpPr txBox="1"/>
          <p:nvPr/>
        </p:nvSpPr>
        <p:spPr>
          <a:xfrm>
            <a:off x="5626913" y="2981111"/>
            <a:ext cx="34817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來源；金縣緊急醫療服務</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sp>
        <p:nvSpPr>
          <p:cNvPr id="5" name="TextBox 4">
            <a:extLst>
              <a:ext uri="{FF2B5EF4-FFF2-40B4-BE49-F238E27FC236}">
                <a16:creationId xmlns:a16="http://schemas.microsoft.com/office/drawing/2014/main" id="{FCC77F04-E4C3-D5DD-CDAC-2EF0C6B078E1}"/>
              </a:ext>
            </a:extLst>
          </p:cNvPr>
          <p:cNvSpPr txBox="1"/>
          <p:nvPr/>
        </p:nvSpPr>
        <p:spPr>
          <a:xfrm>
            <a:off x="3798684" y="3228201"/>
            <a:ext cx="7138231"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prstClr val="black"/>
                </a:solidFill>
                <a:latin typeface="MyriadPro-Light"/>
              </a:rPr>
              <a:t>金縣與槍枝相關的死亡 </a:t>
            </a:r>
            <a:r>
              <a:rPr lang="en-US" altLang="zh-TW" b="1" dirty="0">
                <a:solidFill>
                  <a:prstClr val="black"/>
                </a:solidFill>
                <a:latin typeface="MyriadPro-Light"/>
              </a:rPr>
              <a:t>(2017</a:t>
            </a:r>
            <a:r>
              <a:rPr lang="zh-TW" altLang="en-US" b="1" dirty="0">
                <a:solidFill>
                  <a:prstClr val="black"/>
                </a:solidFill>
                <a:latin typeface="MyriadPro-Light"/>
              </a:rPr>
              <a:t>至</a:t>
            </a:r>
            <a:r>
              <a:rPr lang="en-US" altLang="zh-TW" b="1" dirty="0">
                <a:solidFill>
                  <a:prstClr val="black"/>
                </a:solidFill>
                <a:latin typeface="MyriadPro-Light"/>
              </a:rPr>
              <a:t>2021</a:t>
            </a:r>
            <a:r>
              <a:rPr lang="zh-TW" altLang="en-US" b="1" dirty="0">
                <a:solidFill>
                  <a:prstClr val="black"/>
                </a:solidFill>
                <a:latin typeface="MyriadPro-Light"/>
              </a:rPr>
              <a:t>年的平均比率</a:t>
            </a:r>
            <a:r>
              <a:rPr lang="en-US" altLang="zh-TW" b="1" dirty="0">
                <a:solidFill>
                  <a:prstClr val="black"/>
                </a:solidFill>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pic>
        <p:nvPicPr>
          <p:cNvPr id="6" name="Picture 5" descr="條形圖表，槍枝有關的死亡&#10;金縣平均比率 = 8.3 &#10;&#10;年齡 &#10;18 - 24 = 18.7&#10;75歲 以上 = 14.7&#10;45 - 64 = 9.2&#10;25 - 44 = 8.7&#10;65 - 74 = 8.6&#10;18歲 以下 = 1.7&#10;18 - 24歲 ， 18歲 以下 及 75歲以上組別的比率與金縣的平均比率顯著不同。&#10;&#10;性別 &#10;男性 = 14.8&#10;女性 = 2.1&#10;兩個組別的比率與金縣的平均比率顯著不同。&#10;&#10;種族 &#10;黑人 = 21.7&#10;西班牙裔 = 8.3&#10;白人 = 7.4&#10;亞裔 = 2.5&#10;美洲印第安人/阿拉斯加原住民 = 由於事件數目太少，無法確保私隱和或提供可靠比率，因此沒有披露其數據。&#10;夏威夷原住民/太平洋島民 = 由於事件數目太少，無法確保私隱和或提供可靠比率，因此沒有披露其數據。&#10;黑人和亞裔組別比率與金縣的平均比率顯著不同。&#10;&#10;隣里區貧窮分佈&#10;非常高度貧窮地區 = 11.7&#10;高度貧窮地區 = 9.1 &#10;中度貧窮地區 = 6.3 &#10;低度貧窮地區 = 6.0 &#10;除高度貧窮地區外，所有組別的比率與金縣的平均比率顯著不同。&#10;&#10;區域 &#10;南部 = 12.2&#10;北部 = 7.4&#10;西雅圖 = 6.4&#10;東部 = 5.6&#10;除北部外，所有區域的比率與金縣的平均比率顯著不同。&#10;">
            <a:extLst>
              <a:ext uri="{FF2B5EF4-FFF2-40B4-BE49-F238E27FC236}">
                <a16:creationId xmlns:a16="http://schemas.microsoft.com/office/drawing/2014/main" id="{30D5A0F3-380E-53B6-7247-553A2E74B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718" y="3759241"/>
            <a:ext cx="3906967" cy="3010394"/>
          </a:xfrm>
          <a:prstGeom prst="rect">
            <a:avLst/>
          </a:prstGeom>
        </p:spPr>
      </p:pic>
      <p:sp>
        <p:nvSpPr>
          <p:cNvPr id="19" name="TextBox 18"/>
          <p:cNvSpPr txBox="1"/>
          <p:nvPr/>
        </p:nvSpPr>
        <p:spPr>
          <a:xfrm>
            <a:off x="9531418" y="4930320"/>
            <a:ext cx="2450486"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AIAN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美洲印第安人</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阿拉斯加原住民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NHPI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夏威夷原住民</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太平洋島民</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prstClr val="black"/>
                </a:solidFill>
                <a:latin typeface="MyriadPro-Light"/>
                <a:cs typeface="Arial" panose="020B0604020202020204" pitchFamily="34" charset="0"/>
              </a:rPr>
              <a:t>^ =</a:t>
            </a:r>
            <a:r>
              <a:rPr lang="en-US" altLang="zh-TW" sz="1200" dirty="0">
                <a:solidFill>
                  <a:prstClr val="black"/>
                </a:solidFill>
                <a:latin typeface="MyriadPro-Light"/>
                <a:cs typeface="Arial" panose="020B0604020202020204" pitchFamily="34" charset="0"/>
              </a:rPr>
              <a:t> </a:t>
            </a:r>
            <a:r>
              <a:rPr lang="zh-TW" altLang="en-US" sz="1200" dirty="0">
                <a:solidFill>
                  <a:prstClr val="black"/>
                </a:solidFill>
                <a:latin typeface="MyriadPro-Light"/>
                <a:cs typeface="Arial" panose="020B0604020202020204" pitchFamily="34" charset="0"/>
              </a:rPr>
              <a:t>如果數目太少，無法確保私隱和</a:t>
            </a:r>
            <a:r>
              <a:rPr lang="en-US" altLang="zh-TW" sz="1200" dirty="0">
                <a:solidFill>
                  <a:prstClr val="black"/>
                </a:solidFill>
                <a:latin typeface="MyriadPro-Light"/>
                <a:cs typeface="Arial" panose="020B0604020202020204" pitchFamily="34" charset="0"/>
              </a:rPr>
              <a:t>/</a:t>
            </a:r>
            <a:r>
              <a:rPr lang="zh-TW" altLang="en-US" sz="1200" dirty="0">
                <a:solidFill>
                  <a:prstClr val="black"/>
                </a:solidFill>
                <a:latin typeface="MyriadPro-Light"/>
                <a:cs typeface="Arial" panose="020B0604020202020204" pitchFamily="34" charset="0"/>
              </a:rPr>
              <a:t>或提供可靠比率，則</a:t>
            </a:r>
            <a:r>
              <a:rPr lang="zh-CN" altLang="en-US" sz="1200" dirty="0">
                <a:solidFill>
                  <a:prstClr val="black"/>
                </a:solidFill>
                <a:latin typeface="MyriadPro-Light"/>
                <a:cs typeface="Arial" panose="020B0604020202020204" pitchFamily="34" charset="0"/>
              </a:rPr>
              <a:t>不</a:t>
            </a:r>
            <a:r>
              <a:rPr lang="zh-TW" altLang="en-US" sz="1200" dirty="0">
                <a:solidFill>
                  <a:prstClr val="black"/>
                </a:solidFill>
                <a:latin typeface="MyriadPro-Light"/>
                <a:cs typeface="Arial" panose="020B0604020202020204" pitchFamily="34" charset="0"/>
              </a:rPr>
              <a:t>披露數據。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與金縣的平均比率顯著不同</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spTree>
    <p:extLst>
      <p:ext uri="{BB962C8B-B14F-4D97-AF65-F5344CB8AC3E}">
        <p14:creationId xmlns:p14="http://schemas.microsoft.com/office/powerpoint/2010/main" val="18541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5A96-5519-0264-69A7-468C3FEE8AC7}"/>
              </a:ext>
            </a:extLst>
          </p:cNvPr>
          <p:cNvSpPr>
            <a:spLocks noGrp="1"/>
          </p:cNvSpPr>
          <p:nvPr>
            <p:ph type="title"/>
          </p:nvPr>
        </p:nvSpPr>
        <p:spPr/>
        <p:txBody>
          <a:bodyPr>
            <a:normAutofit fontScale="90000"/>
          </a:bodyPr>
          <a:lstStyle/>
          <a:p>
            <a:r>
              <a:rPr lang="zh-TW" altLang="en-US" dirty="0"/>
              <a:t>金縣的分娩死亡</a:t>
            </a:r>
            <a:endParaRPr lang="en-US" dirty="0"/>
          </a:p>
        </p:txBody>
      </p:sp>
      <p:sp>
        <p:nvSpPr>
          <p:cNvPr id="6" name="Content Placeholder 5">
            <a:extLst>
              <a:ext uri="{FF2B5EF4-FFF2-40B4-BE49-F238E27FC236}">
                <a16:creationId xmlns:a16="http://schemas.microsoft.com/office/drawing/2014/main" id="{3D4A47EF-16F4-2B53-A558-95504E6C15D2}"/>
              </a:ext>
            </a:extLst>
          </p:cNvPr>
          <p:cNvSpPr>
            <a:spLocks noGrp="1"/>
          </p:cNvSpPr>
          <p:nvPr>
            <p:ph sz="half" idx="1"/>
          </p:nvPr>
        </p:nvSpPr>
        <p:spPr>
          <a:xfrm>
            <a:off x="250035" y="2573148"/>
            <a:ext cx="3818382" cy="2447882"/>
          </a:xfrm>
          <a:solidFill>
            <a:srgbClr val="D6DCE5"/>
          </a:solidFill>
          <a:ln>
            <a:solidFill>
              <a:schemeClr val="tx1"/>
            </a:solidFill>
          </a:ln>
        </p:spPr>
        <p:txBody>
          <a:bodyPr>
            <a:noAutofit/>
          </a:bodyPr>
          <a:lstStyle/>
          <a:p>
            <a:pPr marL="0" indent="0" algn="ctr">
              <a:buNone/>
            </a:pPr>
            <a:endParaRPr lang="en-US" altLang="zh-TW" sz="2400" dirty="0"/>
          </a:p>
          <a:p>
            <a:pPr marL="0" indent="0" algn="ctr">
              <a:buNone/>
            </a:pPr>
            <a:r>
              <a:rPr lang="zh-TW" altLang="en-US" sz="2400" dirty="0"/>
              <a:t>金縣的孕產婦或分娩者的死亡率低於全國的平均比率，但每</a:t>
            </a:r>
            <a:r>
              <a:rPr lang="en-US" altLang="zh-TW" sz="2400" dirty="0"/>
              <a:t>100,000</a:t>
            </a:r>
            <a:r>
              <a:rPr lang="zh-CN" altLang="en-US" sz="2400" dirty="0"/>
              <a:t>活產的</a:t>
            </a:r>
            <a:r>
              <a:rPr lang="zh-TW" altLang="en-US" sz="2400" dirty="0"/>
              <a:t>分娩者死亡率在過去十年增加超過</a:t>
            </a:r>
            <a:r>
              <a:rPr lang="zh-CN" altLang="en-US" sz="2400" dirty="0"/>
              <a:t>一</a:t>
            </a:r>
            <a:r>
              <a:rPr lang="zh-TW" altLang="en-US" sz="2400" dirty="0"/>
              <a:t>倍。  </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722503" y="1214350"/>
            <a:ext cx="6686233" cy="369332"/>
          </a:xfrm>
          <a:prstGeom prst="rect">
            <a:avLst/>
          </a:prstGeom>
          <a:noFill/>
        </p:spPr>
        <p:txBody>
          <a:bodyPr wrap="square" lIns="91440" tIns="45720" rIns="91440" bIns="45720" rtlCol="0" anchor="t">
            <a:spAutoFit/>
          </a:bodyPr>
          <a:lstStyle/>
          <a:p>
            <a:pPr algn="ctr"/>
            <a:r>
              <a:rPr lang="zh-TW" altLang="en-US" b="1" dirty="0">
                <a:latin typeface="MyriadPro-Light"/>
              </a:rPr>
              <a:t>金縣</a:t>
            </a:r>
            <a:r>
              <a:rPr lang="zh-CN" altLang="en-US" b="1" dirty="0">
                <a:latin typeface="MyriadPro-Light"/>
              </a:rPr>
              <a:t>的</a:t>
            </a:r>
            <a:r>
              <a:rPr lang="zh-TW" altLang="en-US" b="1" dirty="0">
                <a:latin typeface="MyriadPro-Light"/>
              </a:rPr>
              <a:t>分娩者死亡率 </a:t>
            </a:r>
            <a:r>
              <a:rPr lang="en-US" altLang="zh-TW" b="1" dirty="0">
                <a:latin typeface="MyriadPro-Light"/>
              </a:rPr>
              <a:t>(2008</a:t>
            </a:r>
            <a:r>
              <a:rPr lang="zh-TW" altLang="en-US" b="1" dirty="0">
                <a:latin typeface="MyriadPro-Light"/>
              </a:rPr>
              <a:t>至</a:t>
            </a:r>
            <a:r>
              <a:rPr lang="en-US" altLang="zh-TW" b="1" dirty="0">
                <a:latin typeface="MyriadPro-Light"/>
              </a:rPr>
              <a:t>2021</a:t>
            </a:r>
            <a:r>
              <a:rPr lang="zh-TW" altLang="en-US" b="1" dirty="0">
                <a:latin typeface="MyriadPro-Light"/>
              </a:rPr>
              <a:t>年的滾動平均比率</a:t>
            </a:r>
            <a:r>
              <a:rPr lang="en-US" altLang="zh-TW" b="1" dirty="0">
                <a:latin typeface="MyriadPro-Light"/>
              </a:rPr>
              <a:t>)   </a:t>
            </a:r>
            <a:endParaRPr lang="en-US" b="1" dirty="0">
              <a:latin typeface="MyriadPro-Light"/>
            </a:endParaRPr>
          </a:p>
        </p:txBody>
      </p:sp>
      <p:pic>
        <p:nvPicPr>
          <p:cNvPr id="3" name="Picture 2" descr="金縣的分娩死亡 &#10;&#10;Alt Text&#10;線形圖表&#10;在金縣居民中，自2017至2021年每100,000人有19.1例與懷孕相關的死亡。圖表顯示從2008至2012年開始的5年滾動平均趨勢，每100,000名分娩者的死亡率為12.9 。線形圖表顯示出隨著時間，死亡率漸漸增加。按數據抑壓指引，該折線在數據抑壓點中斷，不披露數據。  &#10;">
            <a:extLst>
              <a:ext uri="{FF2B5EF4-FFF2-40B4-BE49-F238E27FC236}">
                <a16:creationId xmlns:a16="http://schemas.microsoft.com/office/drawing/2014/main" id="{369F217C-4633-E57F-E415-B4C5FF610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948" y="1483418"/>
            <a:ext cx="4627342" cy="4627342"/>
          </a:xfrm>
          <a:prstGeom prst="rect">
            <a:avLst/>
          </a:prstGeom>
        </p:spPr>
      </p:pic>
      <p:sp>
        <p:nvSpPr>
          <p:cNvPr id="19" name="TextBox 18"/>
          <p:cNvSpPr txBox="1"/>
          <p:nvPr/>
        </p:nvSpPr>
        <p:spPr>
          <a:xfrm>
            <a:off x="4722503" y="6110760"/>
            <a:ext cx="7325792" cy="461665"/>
          </a:xfrm>
          <a:prstGeom prst="rect">
            <a:avLst/>
          </a:prstGeom>
          <a:noFill/>
        </p:spPr>
        <p:txBody>
          <a:bodyPr wrap="square" lIns="91440" tIns="45720" rIns="91440" bIns="45720" rtlCol="0" anchor="t">
            <a:spAutoFit/>
          </a:bodyPr>
          <a:lstStyle/>
          <a:p>
            <a:r>
              <a:rPr lang="zh-TW" altLang="en-US" sz="1200" dirty="0">
                <a:latin typeface="MyriadPro-Light"/>
              </a:rPr>
              <a:t>來源</a:t>
            </a:r>
            <a:r>
              <a:rPr lang="en-US" altLang="zh-TW" sz="1200" dirty="0">
                <a:latin typeface="MyriadPro-Light"/>
              </a:rPr>
              <a:t>: </a:t>
            </a:r>
            <a:r>
              <a:rPr lang="zh-TW" altLang="en-US" sz="1200" dirty="0">
                <a:latin typeface="MyriadPro-Light"/>
              </a:rPr>
              <a:t>華州衛生部</a:t>
            </a:r>
            <a:r>
              <a:rPr lang="zh-CN" altLang="en-US" sz="1200" dirty="0">
                <a:latin typeface="MyriadPro-Light"/>
              </a:rPr>
              <a:t>的</a:t>
            </a:r>
            <a:r>
              <a:rPr lang="zh-TW" altLang="en-US" sz="1200" dirty="0">
                <a:latin typeface="MyriadPro-Light"/>
              </a:rPr>
              <a:t>出生及死亡證書數據。注意</a:t>
            </a:r>
            <a:r>
              <a:rPr lang="en-US" altLang="zh-TW" sz="1200" dirty="0">
                <a:latin typeface="MyriadPro-Light"/>
              </a:rPr>
              <a:t>:</a:t>
            </a:r>
            <a:r>
              <a:rPr lang="zh-TW" altLang="en-US" sz="1200" dirty="0">
                <a:latin typeface="MyriadPro-Light"/>
              </a:rPr>
              <a:t>每一個點顯示每</a:t>
            </a:r>
            <a:r>
              <a:rPr lang="en-US" altLang="zh-TW" sz="1200" dirty="0">
                <a:latin typeface="MyriadPro-Light"/>
              </a:rPr>
              <a:t>100,000</a:t>
            </a:r>
            <a:r>
              <a:rPr lang="zh-TW" altLang="en-US" sz="1200" dirty="0">
                <a:latin typeface="MyriadPro-Light"/>
              </a:rPr>
              <a:t>分娩者的</a:t>
            </a:r>
            <a:r>
              <a:rPr lang="en-US" altLang="zh-TW" sz="1200" dirty="0">
                <a:latin typeface="MyriadPro-Light"/>
              </a:rPr>
              <a:t>5</a:t>
            </a:r>
            <a:r>
              <a:rPr lang="zh-TW" altLang="en-US" sz="1200" dirty="0">
                <a:latin typeface="MyriadPro-Light"/>
              </a:rPr>
              <a:t>年平均死亡率。按</a:t>
            </a:r>
            <a:r>
              <a:rPr lang="en-US" sz="1200" dirty="0">
                <a:latin typeface="MyriadPro-Light"/>
              </a:rPr>
              <a:t>APDE </a:t>
            </a:r>
            <a:r>
              <a:rPr lang="zh-TW" altLang="en-US" sz="1200" dirty="0">
                <a:latin typeface="MyriadPro-Light"/>
              </a:rPr>
              <a:t>數據抑壓指引和私隱要求，折線斷</a:t>
            </a:r>
            <a:r>
              <a:rPr lang="zh-CN" altLang="en-US" sz="1200" dirty="0">
                <a:latin typeface="MyriadPro-Light"/>
              </a:rPr>
              <a:t>開</a:t>
            </a:r>
            <a:r>
              <a:rPr lang="zh-TW" altLang="en-US" sz="1200" dirty="0">
                <a:latin typeface="MyriadPro-Light"/>
              </a:rPr>
              <a:t>部分顯示該等數據不作披露。  </a:t>
            </a:r>
            <a:endParaRPr lang="en-US" sz="1200" dirty="0">
              <a:latin typeface="MyriadPro-Light"/>
              <a:cs typeface="Arial" panose="020B0604020202020204" pitchFamily="34" charset="0"/>
            </a:endParaRPr>
          </a:p>
        </p:txBody>
      </p:sp>
    </p:spTree>
    <p:extLst>
      <p:ext uri="{BB962C8B-B14F-4D97-AF65-F5344CB8AC3E}">
        <p14:creationId xmlns:p14="http://schemas.microsoft.com/office/powerpoint/2010/main" val="287436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CF93-F411-1517-4575-39CBE0338ECF}"/>
              </a:ext>
            </a:extLst>
          </p:cNvPr>
          <p:cNvSpPr>
            <a:spLocks noGrp="1"/>
          </p:cNvSpPr>
          <p:nvPr>
            <p:ph type="title"/>
          </p:nvPr>
        </p:nvSpPr>
        <p:spPr/>
        <p:txBody>
          <a:bodyPr>
            <a:normAutofit fontScale="90000"/>
          </a:bodyPr>
          <a:lstStyle/>
          <a:p>
            <a:r>
              <a:rPr lang="zh-TW" altLang="en-US" dirty="0"/>
              <a:t>金縣</a:t>
            </a:r>
            <a:r>
              <a:rPr lang="zh-CN" altLang="en-US" dirty="0"/>
              <a:t>的</a:t>
            </a:r>
            <a:r>
              <a:rPr lang="zh-TW" altLang="en-US" dirty="0"/>
              <a:t>藥物引致死亡</a:t>
            </a:r>
            <a:endParaRPr lang="en-US" dirty="0"/>
          </a:p>
        </p:txBody>
      </p:sp>
      <p:sp>
        <p:nvSpPr>
          <p:cNvPr id="10" name="Content Placeholder 9">
            <a:extLst>
              <a:ext uri="{FF2B5EF4-FFF2-40B4-BE49-F238E27FC236}">
                <a16:creationId xmlns:a16="http://schemas.microsoft.com/office/drawing/2014/main" id="{1CB72140-EDEF-563F-C1C0-693B585A6194}"/>
              </a:ext>
            </a:extLst>
          </p:cNvPr>
          <p:cNvSpPr>
            <a:spLocks noGrp="1"/>
          </p:cNvSpPr>
          <p:nvPr>
            <p:ph sz="half" idx="1"/>
          </p:nvPr>
        </p:nvSpPr>
        <p:spPr>
          <a:xfrm>
            <a:off x="231832" y="1723193"/>
            <a:ext cx="4278915" cy="4634907"/>
          </a:xfrm>
          <a:solidFill>
            <a:srgbClr val="D6DCE5"/>
          </a:solidFill>
          <a:ln>
            <a:solidFill>
              <a:schemeClr val="tx1"/>
            </a:solidFill>
          </a:ln>
        </p:spPr>
        <p:txBody>
          <a:bodyPr anchor="ctr">
            <a:noAutofit/>
          </a:bodyPr>
          <a:lstStyle/>
          <a:p>
            <a:pPr marL="91440" indent="0" algn="ctr">
              <a:lnSpc>
                <a:spcPct val="100000"/>
              </a:lnSpc>
              <a:buNone/>
            </a:pPr>
            <a:r>
              <a:rPr lang="zh-TW" altLang="en-US" sz="2400" dirty="0"/>
              <a:t>金縣居民藥物致死的事件</a:t>
            </a:r>
            <a:r>
              <a:rPr lang="en-US" altLang="zh-TW" sz="2400" dirty="0"/>
              <a:t>(</a:t>
            </a:r>
            <a:r>
              <a:rPr lang="zh-TW" altLang="en-US" sz="2400" dirty="0"/>
              <a:t>用量 過量或其他藥物引致）近年有所增加。美洲印第安人</a:t>
            </a:r>
            <a:r>
              <a:rPr lang="en-US" altLang="zh-TW" sz="2400" dirty="0"/>
              <a:t>/</a:t>
            </a:r>
            <a:r>
              <a:rPr lang="zh-TW" altLang="en-US" sz="2400" dirty="0"/>
              <a:t>阿拉斯加原住民的比率比金縣平均比率高出五倍多。 </a:t>
            </a:r>
            <a:endParaRPr lang="en-US" sz="1400" dirty="0"/>
          </a:p>
          <a:p>
            <a:pPr marL="91440" indent="0" algn="ctr">
              <a:lnSpc>
                <a:spcPct val="100000"/>
              </a:lnSpc>
              <a:buNone/>
            </a:pPr>
            <a:endParaRPr lang="en-US" altLang="zh-TW" sz="2400" dirty="0"/>
          </a:p>
          <a:p>
            <a:pPr marL="91440" indent="0" algn="ctr">
              <a:lnSpc>
                <a:spcPct val="100000"/>
              </a:lnSpc>
              <a:buNone/>
            </a:pPr>
            <a:r>
              <a:rPr lang="zh-TW" altLang="en-US" sz="2400" dirty="0"/>
              <a:t>金縣由</a:t>
            </a:r>
            <a:r>
              <a:rPr lang="en-US" altLang="zh-TW" sz="2400" dirty="0"/>
              <a:t>2020</a:t>
            </a:r>
            <a:r>
              <a:rPr lang="zh-TW" altLang="en-US" sz="2400" dirty="0"/>
              <a:t>至</a:t>
            </a:r>
            <a:r>
              <a:rPr lang="en-US" altLang="zh-TW" sz="2400" dirty="0"/>
              <a:t>2022</a:t>
            </a:r>
            <a:r>
              <a:rPr lang="zh-TW" altLang="en-US" sz="2400" dirty="0"/>
              <a:t>年期間的藥物用量過量死亡數字大約增加</a:t>
            </a:r>
            <a:r>
              <a:rPr lang="zh-CN" altLang="en-US" sz="2400" dirty="0"/>
              <a:t>一</a:t>
            </a:r>
            <a:r>
              <a:rPr lang="zh-TW" altLang="en-US" sz="2400" dirty="0"/>
              <a:t>倍。用藥過量死亡數字急速上升反映出本地芬太尼供應出現突發性普及。 </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867363" y="1093784"/>
            <a:ext cx="5648233" cy="369332"/>
          </a:xfrm>
          <a:prstGeom prst="rect">
            <a:avLst/>
          </a:prstGeom>
          <a:noFill/>
        </p:spPr>
        <p:txBody>
          <a:bodyPr wrap="square" rtlCol="0">
            <a:spAutoFit/>
          </a:bodyPr>
          <a:lstStyle/>
          <a:p>
            <a:pPr algn="ctr"/>
            <a:r>
              <a:rPr lang="zh-TW" altLang="en-US" b="1" dirty="0">
                <a:latin typeface="MyriadPro-Light"/>
              </a:rPr>
              <a:t>金縣</a:t>
            </a:r>
            <a:r>
              <a:rPr lang="zh-CN" altLang="en-US" b="1" dirty="0">
                <a:latin typeface="MyriadPro-Light"/>
              </a:rPr>
              <a:t>的</a:t>
            </a:r>
            <a:r>
              <a:rPr lang="zh-TW" altLang="en-US" b="1" dirty="0">
                <a:latin typeface="MyriadPro-Light"/>
              </a:rPr>
              <a:t>藥物致死 </a:t>
            </a:r>
            <a:r>
              <a:rPr lang="en-US" altLang="zh-TW" b="1" dirty="0">
                <a:latin typeface="MyriadPro-Light"/>
              </a:rPr>
              <a:t>(2017</a:t>
            </a:r>
            <a:r>
              <a:rPr lang="zh-TW" altLang="en-US" b="1" dirty="0">
                <a:latin typeface="MyriadPro-Light"/>
              </a:rPr>
              <a:t>至</a:t>
            </a:r>
            <a:r>
              <a:rPr lang="en-US" altLang="zh-TW" b="1" dirty="0">
                <a:latin typeface="MyriadPro-Light"/>
              </a:rPr>
              <a:t>2021</a:t>
            </a:r>
            <a:r>
              <a:rPr lang="zh-TW" altLang="en-US" b="1" dirty="0">
                <a:latin typeface="MyriadPro-Light"/>
              </a:rPr>
              <a:t>年的平均比率</a:t>
            </a:r>
            <a:r>
              <a:rPr lang="en-US" altLang="zh-TW" b="1" dirty="0">
                <a:latin typeface="MyriadPro-Light"/>
              </a:rPr>
              <a:t>)  </a:t>
            </a:r>
            <a:endParaRPr lang="en-US" b="1" dirty="0">
              <a:latin typeface="MyriadPro-Light"/>
            </a:endParaRPr>
          </a:p>
        </p:txBody>
      </p:sp>
      <p:pic>
        <p:nvPicPr>
          <p:cNvPr id="6" name="Picture 5" descr="條形圖表 - 藥物引致的死亡&#10;金縣平均 = 19.4&#10;&#10;種族 &#10;美洲印第安人/阿拉斯加原住民  = 105.2&#10;黑人 = 39.5&#10;白人 = 22.3&#10;夏威夷原住民/太平洋島民 = 21.9&#10;西班牙裔 = 16.2&#10;亞裔 = 3.7&#10;除NHPI和西班牙裔組別外，所有組別的比率與金縣的平均比率顯著不同。&#10;&#10;&#10;區域 &#10;西雅圖 = 24.8&#10;南部 = 21.9&#10;北部 = 16.7&#10;東部 = 9.6&#10;除北部外，所有區域的比率與金縣的平均比率顯著不同。&#10;">
            <a:extLst>
              <a:ext uri="{FF2B5EF4-FFF2-40B4-BE49-F238E27FC236}">
                <a16:creationId xmlns:a16="http://schemas.microsoft.com/office/drawing/2014/main" id="{F9890EFF-5242-6D87-6E87-1AC353721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976" y="1486333"/>
            <a:ext cx="4881928" cy="1967077"/>
          </a:xfrm>
          <a:prstGeom prst="rect">
            <a:avLst/>
          </a:prstGeom>
        </p:spPr>
      </p:pic>
      <p:sp>
        <p:nvSpPr>
          <p:cNvPr id="19" name="TextBox 18"/>
          <p:cNvSpPr txBox="1"/>
          <p:nvPr/>
        </p:nvSpPr>
        <p:spPr>
          <a:xfrm>
            <a:off x="10287000" y="1621234"/>
            <a:ext cx="1822153" cy="1832176"/>
          </a:xfrm>
          <a:prstGeom prst="rect">
            <a:avLst/>
          </a:prstGeom>
          <a:noFill/>
        </p:spPr>
        <p:txBody>
          <a:bodyPr wrap="square" rtlCol="0">
            <a:noAutofit/>
          </a:bodyPr>
          <a:lstStyle/>
          <a:p>
            <a:r>
              <a:rPr lang="en-US" sz="1200" dirty="0">
                <a:latin typeface="MyriadPro-Light"/>
                <a:cs typeface="Arial" panose="020B0604020202020204" pitchFamily="34" charset="0"/>
              </a:rPr>
              <a:t>AIAN = </a:t>
            </a:r>
            <a:r>
              <a:rPr lang="zh-TW" altLang="en-US" sz="1200" dirty="0">
                <a:latin typeface="MyriadPro-Light"/>
                <a:cs typeface="Arial" panose="020B0604020202020204" pitchFamily="34" charset="0"/>
              </a:rPr>
              <a:t>美洲印第安人</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阿拉斯加原住民</a:t>
            </a:r>
          </a:p>
          <a:p>
            <a:r>
              <a:rPr lang="en-US" sz="1200" dirty="0">
                <a:latin typeface="MyriadPro-Light"/>
                <a:cs typeface="Arial" panose="020B0604020202020204" pitchFamily="34" charset="0"/>
              </a:rPr>
              <a:t>NHPI = </a:t>
            </a:r>
            <a:r>
              <a:rPr lang="zh-TW" altLang="en-US" sz="1200" dirty="0">
                <a:latin typeface="MyriadPro-Light"/>
                <a:cs typeface="Arial" panose="020B0604020202020204" pitchFamily="34" charset="0"/>
              </a:rPr>
              <a:t>夏威夷原住民</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太平洋島民</a:t>
            </a:r>
          </a:p>
          <a:p>
            <a:r>
              <a:rPr lang="en-US" sz="1200" dirty="0">
                <a:latin typeface="MyriadPro-Light"/>
                <a:cs typeface="Arial" panose="020B0604020202020204" pitchFamily="34" charset="0"/>
              </a:rPr>
              <a:t>* = </a:t>
            </a:r>
            <a:r>
              <a:rPr lang="zh-TW" altLang="en-US" sz="1200" dirty="0">
                <a:latin typeface="MyriadPro-Light"/>
                <a:cs typeface="Arial" panose="020B0604020202020204" pitchFamily="34" charset="0"/>
              </a:rPr>
              <a:t>與金縣的平均比率顯著不同 </a:t>
            </a:r>
            <a:endParaRPr lang="en-US" sz="1200" dirty="0">
              <a:latin typeface="MyriadPro-Light"/>
              <a:cs typeface="Arial" panose="020B0604020202020204" pitchFamily="34" charset="0"/>
            </a:endParaRPr>
          </a:p>
        </p:txBody>
      </p:sp>
      <p:sp>
        <p:nvSpPr>
          <p:cNvPr id="8" name="TextBox 7">
            <a:extLst>
              <a:ext uri="{FF2B5EF4-FFF2-40B4-BE49-F238E27FC236}">
                <a16:creationId xmlns:a16="http://schemas.microsoft.com/office/drawing/2014/main" id="{5FB2454D-1F20-BA5E-A1DD-5FF6FD37498A}"/>
              </a:ext>
            </a:extLst>
          </p:cNvPr>
          <p:cNvSpPr txBox="1"/>
          <p:nvPr/>
        </p:nvSpPr>
        <p:spPr>
          <a:xfrm>
            <a:off x="4973693" y="3456638"/>
            <a:ext cx="4565512" cy="584775"/>
          </a:xfrm>
          <a:prstGeom prst="rect">
            <a:avLst/>
          </a:prstGeom>
          <a:noFill/>
        </p:spPr>
        <p:txBody>
          <a:bodyPr wrap="square" rtlCol="0">
            <a:spAutoFit/>
          </a:bodyPr>
          <a:lstStyle/>
          <a:p>
            <a:pPr algn="ctr"/>
            <a:r>
              <a:rPr lang="zh-TW" altLang="en-US" b="1" dirty="0">
                <a:latin typeface="MyriadPro-Light"/>
              </a:rPr>
              <a:t>已確認的用藥過量死亡的有關藥物                   </a:t>
            </a:r>
            <a:r>
              <a:rPr lang="en-US" sz="1400" dirty="0">
                <a:latin typeface="MyriadPro-Light"/>
              </a:rPr>
              <a:t>(</a:t>
            </a:r>
            <a:r>
              <a:rPr lang="zh-TW" altLang="en-US" sz="1400" dirty="0">
                <a:latin typeface="MyriadPro-Light"/>
              </a:rPr>
              <a:t>注意</a:t>
            </a:r>
            <a:r>
              <a:rPr lang="zh-CN" altLang="en-US" sz="1400" dirty="0">
                <a:latin typeface="MyriadPro-Light"/>
              </a:rPr>
              <a:t>：</a:t>
            </a:r>
            <a:r>
              <a:rPr lang="zh-TW" altLang="en-US" sz="1400" dirty="0">
                <a:latin typeface="MyriadPro-Light"/>
              </a:rPr>
              <a:t>一名死者可能由多條折線代表</a:t>
            </a:r>
            <a:r>
              <a:rPr lang="en-US" altLang="zh-TW" sz="1400" dirty="0">
                <a:latin typeface="MyriadPro-Light"/>
              </a:rPr>
              <a:t>) </a:t>
            </a:r>
            <a:r>
              <a:rPr lang="zh-TW" altLang="en-US" sz="1400" dirty="0">
                <a:latin typeface="MyriadPro-Light"/>
              </a:rPr>
              <a:t>  </a:t>
            </a:r>
            <a:endParaRPr lang="en-US" sz="1400" dirty="0">
              <a:latin typeface="MyriadPro-Light"/>
            </a:endParaRPr>
          </a:p>
        </p:txBody>
      </p:sp>
      <p:pic>
        <p:nvPicPr>
          <p:cNvPr id="3" name="Picture 2" descr="線形圖表 - 用藥過量死亡 &#10;線形圖表顯示每年 (2013至2023年) 與某種特定藥物相關的死亡數字。&#10;藥物種類包括芬太尼、冰毒、海洛英、處方鴉片類藥物、可卡因及苯二氮平類。在2013年每種藥物相關致死的人數少於200。芬太尼和冰毒相關的死亡人數在2018 /2019年開始上升，該相應的折線於2020至2003年之間幾乎直線上升。在2023年，芬太尼相關的死亡人數超過1,000，冰毒相關的死亡人數超過700。可卡因相關的死亡人數是355，其他藥物相關死亡的人數仍在200以下。&#10;">
            <a:extLst>
              <a:ext uri="{FF2B5EF4-FFF2-40B4-BE49-F238E27FC236}">
                <a16:creationId xmlns:a16="http://schemas.microsoft.com/office/drawing/2014/main" id="{DEE39AF4-C5AD-1B75-D806-4B220A151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461" y="3822905"/>
            <a:ext cx="3379732" cy="3048385"/>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E4D2078E-28D6-FE1D-8F8C-93C4EAFC7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2960" y="3815789"/>
            <a:ext cx="1984802" cy="2156218"/>
          </a:xfrm>
          <a:prstGeom prst="rect">
            <a:avLst/>
          </a:prstGeom>
        </p:spPr>
      </p:pic>
      <p:sp>
        <p:nvSpPr>
          <p:cNvPr id="11" name="TextBox 10">
            <a:extLst>
              <a:ext uri="{FF2B5EF4-FFF2-40B4-BE49-F238E27FC236}">
                <a16:creationId xmlns:a16="http://schemas.microsoft.com/office/drawing/2014/main" id="{5E234E43-F3F3-B6F7-148B-4A11D6FE1F12}"/>
              </a:ext>
            </a:extLst>
          </p:cNvPr>
          <p:cNvSpPr txBox="1"/>
          <p:nvPr/>
        </p:nvSpPr>
        <p:spPr>
          <a:xfrm>
            <a:off x="8986834" y="6034935"/>
            <a:ext cx="2955131" cy="646331"/>
          </a:xfrm>
          <a:prstGeom prst="rect">
            <a:avLst/>
          </a:prstGeom>
          <a:noFill/>
        </p:spPr>
        <p:txBody>
          <a:bodyPr wrap="square" lIns="91440" tIns="45720" rIns="91440" bIns="45720" rtlCol="0" anchor="t">
            <a:spAutoFit/>
          </a:bodyPr>
          <a:lstStyle/>
          <a:p>
            <a:r>
              <a:rPr lang="zh-TW" altLang="en-US" sz="1200" b="0" i="0" dirty="0">
                <a:solidFill>
                  <a:srgbClr val="222222"/>
                </a:solidFill>
                <a:effectLst/>
                <a:latin typeface="Arial" panose="020B0604020202020204" pitchFamily="34" charset="0"/>
              </a:rPr>
              <a:t>來自 </a:t>
            </a:r>
            <a:r>
              <a:rPr lang="en-US" sz="1200" dirty="0">
                <a:latin typeface="MyriadPro-Light"/>
                <a:cs typeface="Arial"/>
              </a:rPr>
              <a:t>: </a:t>
            </a:r>
            <a:r>
              <a:rPr lang="en-US" sz="1200" dirty="0">
                <a:latin typeface="MyriadPro-Light"/>
                <a:cs typeface="Arial"/>
                <a:hlinkClick r:id="rId6"/>
              </a:rPr>
              <a:t>www.kingcounty.gov/overdose/data</a:t>
            </a:r>
            <a:r>
              <a:rPr lang="en-US" sz="1200" dirty="0">
                <a:latin typeface="MyriadPro-Light"/>
                <a:cs typeface="Arial"/>
              </a:rPr>
              <a:t>   </a:t>
            </a:r>
          </a:p>
          <a:p>
            <a:r>
              <a:rPr lang="zh-TW" altLang="en-US" sz="1200" dirty="0">
                <a:latin typeface="MyriadPro-Light"/>
                <a:cs typeface="Arial"/>
              </a:rPr>
              <a:t>來源：金縣法醫辦公室</a:t>
            </a:r>
            <a:r>
              <a:rPr lang="zh-TW" altLang="en-US" sz="1200" dirty="0">
                <a:solidFill>
                  <a:prstClr val="black"/>
                </a:solidFill>
                <a:latin typeface="MyriadPro-Light"/>
                <a:cs typeface="Arial" panose="020B0604020202020204" pitchFamily="34" charset="0"/>
              </a:rPr>
              <a:t>， </a:t>
            </a:r>
            <a:r>
              <a:rPr lang="zh-CN" altLang="en-US" sz="1200" dirty="0">
                <a:latin typeface="MyriadPro-Light"/>
                <a:cs typeface="Arial"/>
              </a:rPr>
              <a:t>至</a:t>
            </a:r>
            <a:r>
              <a:rPr lang="en-US" altLang="zh-TW" sz="1200" dirty="0">
                <a:latin typeface="MyriadPro-Light"/>
                <a:cs typeface="Arial"/>
              </a:rPr>
              <a:t>2024</a:t>
            </a:r>
            <a:r>
              <a:rPr lang="zh-TW" altLang="en-US" sz="1200" dirty="0">
                <a:latin typeface="MyriadPro-Light"/>
                <a:cs typeface="Arial"/>
              </a:rPr>
              <a:t>年</a:t>
            </a:r>
            <a:r>
              <a:rPr lang="en-US" altLang="zh-TW" sz="1200" dirty="0">
                <a:latin typeface="MyriadPro-Light"/>
                <a:cs typeface="Arial"/>
              </a:rPr>
              <a:t>1</a:t>
            </a:r>
            <a:r>
              <a:rPr lang="zh-TW" altLang="en-US" sz="1200" dirty="0">
                <a:latin typeface="MyriadPro-Light"/>
                <a:cs typeface="Arial"/>
              </a:rPr>
              <a:t>月</a:t>
            </a:r>
            <a:r>
              <a:rPr lang="en-US" altLang="zh-TW" sz="1200" dirty="0">
                <a:latin typeface="MyriadPro-Light"/>
                <a:cs typeface="Arial"/>
              </a:rPr>
              <a:t>2</a:t>
            </a:r>
            <a:r>
              <a:rPr lang="zh-TW" altLang="en-US" sz="1200" dirty="0">
                <a:latin typeface="MyriadPro-Light"/>
                <a:cs typeface="Arial"/>
              </a:rPr>
              <a:t>日</a:t>
            </a:r>
            <a:endParaRPr lang="en-US" sz="1200" dirty="0">
              <a:latin typeface="MyriadPro-Light"/>
              <a:cs typeface="Arial"/>
            </a:endParaRPr>
          </a:p>
        </p:txBody>
      </p:sp>
    </p:spTree>
    <p:extLst>
      <p:ext uri="{BB962C8B-B14F-4D97-AF65-F5344CB8AC3E}">
        <p14:creationId xmlns:p14="http://schemas.microsoft.com/office/powerpoint/2010/main" val="198594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0B70-7DE1-3817-3286-D50265F7FA2B}"/>
              </a:ext>
            </a:extLst>
          </p:cNvPr>
          <p:cNvSpPr>
            <a:spLocks noGrp="1"/>
          </p:cNvSpPr>
          <p:nvPr>
            <p:ph type="title"/>
          </p:nvPr>
        </p:nvSpPr>
        <p:spPr/>
        <p:txBody>
          <a:bodyPr>
            <a:normAutofit fontScale="90000"/>
          </a:bodyPr>
          <a:lstStyle/>
          <a:p>
            <a:r>
              <a:rPr lang="zh-TW" altLang="en-US" dirty="0"/>
              <a:t>金縣的家庭暴力</a:t>
            </a:r>
            <a:endParaRPr lang="en-US" dirty="0"/>
          </a:p>
        </p:txBody>
      </p:sp>
      <p:sp>
        <p:nvSpPr>
          <p:cNvPr id="6" name="Content Placeholder 5">
            <a:extLst>
              <a:ext uri="{FF2B5EF4-FFF2-40B4-BE49-F238E27FC236}">
                <a16:creationId xmlns:a16="http://schemas.microsoft.com/office/drawing/2014/main" id="{E878AB07-6FBF-9155-A7E4-188C9B627B38}"/>
              </a:ext>
            </a:extLst>
          </p:cNvPr>
          <p:cNvSpPr>
            <a:spLocks noGrp="1"/>
          </p:cNvSpPr>
          <p:nvPr>
            <p:ph sz="half" idx="1"/>
          </p:nvPr>
        </p:nvSpPr>
        <p:spPr>
          <a:xfrm>
            <a:off x="250035" y="3019305"/>
            <a:ext cx="4145532" cy="1747081"/>
          </a:xfrm>
          <a:solidFill>
            <a:srgbClr val="D6DCE5"/>
          </a:solidFill>
          <a:ln>
            <a:solidFill>
              <a:schemeClr val="tx1"/>
            </a:solidFill>
          </a:ln>
        </p:spPr>
        <p:txBody>
          <a:bodyPr anchor="ctr">
            <a:noAutofit/>
          </a:bodyPr>
          <a:lstStyle/>
          <a:p>
            <a:pPr marL="0" indent="0" algn="ctr">
              <a:buNone/>
            </a:pPr>
            <a:r>
              <a:rPr lang="zh-TW" altLang="en-US" sz="2400" dirty="0"/>
              <a:t>自</a:t>
            </a:r>
            <a:r>
              <a:rPr lang="en-US" altLang="zh-TW" sz="2400" dirty="0"/>
              <a:t>2020</a:t>
            </a:r>
            <a:r>
              <a:rPr lang="zh-TW" altLang="en-US" sz="2400" dirty="0"/>
              <a:t>年大流行開始，金縣的家庭暴力急診室就診率增加</a:t>
            </a:r>
            <a:r>
              <a:rPr lang="en-US" altLang="zh-TW" sz="2400" dirty="0"/>
              <a:t>48%</a:t>
            </a:r>
            <a:r>
              <a:rPr lang="zh-TW" altLang="en-US" sz="2400" dirty="0"/>
              <a:t>，值得注意的是各種族和區域之間的差距。</a:t>
            </a:r>
            <a:endParaRPr lang="en-US"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395567" y="1310567"/>
            <a:ext cx="7621995" cy="369332"/>
          </a:xfrm>
          <a:prstGeom prst="rect">
            <a:avLst/>
          </a:prstGeom>
          <a:noFill/>
        </p:spPr>
        <p:txBody>
          <a:bodyPr wrap="square" rtlCol="0">
            <a:spAutoFit/>
          </a:bodyPr>
          <a:lstStyle/>
          <a:p>
            <a:pPr algn="ctr"/>
            <a:r>
              <a:rPr lang="zh-TW" altLang="en-US" b="1" dirty="0">
                <a:latin typeface="MyriadPro-Light"/>
              </a:rPr>
              <a:t>金縣家庭暴力相關的急診室就診率 </a:t>
            </a:r>
            <a:r>
              <a:rPr lang="en-US" altLang="zh-TW" b="1" dirty="0">
                <a:latin typeface="MyriadPro-Light"/>
              </a:rPr>
              <a:t>(2022</a:t>
            </a:r>
            <a:r>
              <a:rPr lang="zh-TW" altLang="en-US" b="1" dirty="0">
                <a:latin typeface="MyriadPro-Light"/>
              </a:rPr>
              <a:t>年</a:t>
            </a:r>
            <a:r>
              <a:rPr lang="en-US" b="1" dirty="0">
                <a:latin typeface="MyriadPro-Light"/>
              </a:rPr>
              <a:t>) </a:t>
            </a:r>
          </a:p>
        </p:txBody>
      </p:sp>
      <p:pic>
        <p:nvPicPr>
          <p:cNvPr id="4" name="Picture 3" descr="條形圖表顯示每100,000人的家庭暴力急診室就診數字&#10;金縣平均 = 95.4&#10;年齡 &#10;18 - 24 = 200.0&#10;18歲 以下 = 158.4&#10;25 - 44 = 100.2&#10;45 - 64 = 47.5&#10;75歲 以上 = 37.7&#10;65 - 74 = 26.3&#10;除25-44歲組別外，所有組別的比率與金縣的平均比率顯著不同。&#10;&#10;性別 &#10;女性 = 128.3&#10;男性 = 64.4&#10;所有組別的比率與金縣的平均比率顯著不同。&#10;&#10;種族 &#10;美洲印第安人/阿拉斯加原住民 = 364.2&#10;黑人 = 240.3&#10;夏威夷原住民/太平洋島民 = 153.4&#10;西班牙裔 = 125.6&#10;白人 = 84.0&#10;亞裔 = 27.0&#10;多種族 = 16.6&#10;除夏威夷原住民/太平洋島民組外，所有組別的比率與金縣的平均比率顯著不同。 &#10;&#10;區域 &#10;南部 = 168.3&#10;東部 = 77.1&#10;北部 = 46.9&#10;西雅圖 = 43.2&#10;所有組別的比率與金縣的平均比率顯著不同。&#10;">
            <a:extLst>
              <a:ext uri="{FF2B5EF4-FFF2-40B4-BE49-F238E27FC236}">
                <a16:creationId xmlns:a16="http://schemas.microsoft.com/office/drawing/2014/main" id="{B24DD8CF-83F0-AE28-8C76-F8BF8615D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798" y="1782764"/>
            <a:ext cx="6382641" cy="4220164"/>
          </a:xfrm>
          <a:prstGeom prst="rect">
            <a:avLst/>
          </a:prstGeom>
        </p:spPr>
      </p:pic>
      <p:sp>
        <p:nvSpPr>
          <p:cNvPr id="19" name="TextBox 18"/>
          <p:cNvSpPr txBox="1"/>
          <p:nvPr/>
        </p:nvSpPr>
        <p:spPr>
          <a:xfrm>
            <a:off x="5205341" y="6016240"/>
            <a:ext cx="4683392" cy="646331"/>
          </a:xfrm>
          <a:prstGeom prst="rect">
            <a:avLst/>
          </a:prstGeom>
          <a:noFill/>
        </p:spPr>
        <p:txBody>
          <a:bodyPr wrap="square" rtlCol="0">
            <a:spAutoFit/>
          </a:bodyPr>
          <a:lstStyle/>
          <a:p>
            <a:r>
              <a:rPr lang="en-US" sz="1200" dirty="0">
                <a:latin typeface="MyriadPro-Light"/>
                <a:cs typeface="Arial" panose="020B0604020202020204" pitchFamily="34" charset="0"/>
              </a:rPr>
              <a:t>AIAN = </a:t>
            </a:r>
            <a:r>
              <a:rPr lang="zh-TW" altLang="en-US" sz="1200" dirty="0">
                <a:latin typeface="MyriadPro-Light"/>
                <a:cs typeface="Arial" panose="020B0604020202020204" pitchFamily="34" charset="0"/>
              </a:rPr>
              <a:t>美洲印第安人</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阿拉斯加原住民</a:t>
            </a:r>
          </a:p>
          <a:p>
            <a:r>
              <a:rPr lang="en-US" sz="1200" dirty="0">
                <a:latin typeface="MyriadPro-Light"/>
                <a:cs typeface="Arial" panose="020B0604020202020204" pitchFamily="34" charset="0"/>
              </a:rPr>
              <a:t>NHPI = </a:t>
            </a:r>
            <a:r>
              <a:rPr lang="zh-TW" altLang="en-US" sz="1200" dirty="0">
                <a:latin typeface="MyriadPro-Light"/>
                <a:cs typeface="Arial" panose="020B0604020202020204" pitchFamily="34" charset="0"/>
              </a:rPr>
              <a:t>夏威夷原住民</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太平洋島民</a:t>
            </a:r>
          </a:p>
          <a:p>
            <a:r>
              <a:rPr lang="en-US" sz="1200" dirty="0">
                <a:latin typeface="MyriadPro-Light"/>
                <a:cs typeface="Arial" panose="020B0604020202020204" pitchFamily="34" charset="0"/>
              </a:rPr>
              <a:t>* = </a:t>
            </a:r>
            <a:r>
              <a:rPr lang="zh-TW" altLang="en-US" sz="1200" dirty="0">
                <a:latin typeface="MyriadPro-Light"/>
                <a:cs typeface="Arial" panose="020B0604020202020204" pitchFamily="34" charset="0"/>
              </a:rPr>
              <a:t>與金縣的平均比率顯著不同 </a:t>
            </a:r>
            <a:endParaRPr lang="en-US" sz="1200" dirty="0">
              <a:latin typeface="MyriadPro-Light"/>
              <a:cs typeface="Arial" panose="020B0604020202020204" pitchFamily="34" charset="0"/>
            </a:endParaRPr>
          </a:p>
        </p:txBody>
      </p:sp>
    </p:spTree>
    <p:extLst>
      <p:ext uri="{BB962C8B-B14F-4D97-AF65-F5344CB8AC3E}">
        <p14:creationId xmlns:p14="http://schemas.microsoft.com/office/powerpoint/2010/main" val="6403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2A57-D8AC-50E3-B3CB-3F7A2B5B036D}"/>
              </a:ext>
            </a:extLst>
          </p:cNvPr>
          <p:cNvSpPr>
            <a:spLocks noGrp="1"/>
          </p:cNvSpPr>
          <p:nvPr>
            <p:ph type="title"/>
          </p:nvPr>
        </p:nvSpPr>
        <p:spPr>
          <a:xfrm>
            <a:off x="199195" y="355343"/>
            <a:ext cx="11691930" cy="570540"/>
          </a:xfrm>
        </p:spPr>
        <p:txBody>
          <a:bodyPr>
            <a:normAutofit fontScale="90000"/>
          </a:bodyPr>
          <a:lstStyle/>
          <a:p>
            <a:r>
              <a:rPr lang="zh-TW" altLang="en-US" sz="4400" dirty="0">
                <a:latin typeface="MyriadPro-Light"/>
                <a:ea typeface="Verdana" panose="020B0604030504040204" pitchFamily="34" charset="0"/>
                <a:cs typeface="Verdana" panose="020B0604030504040204" pitchFamily="34" charset="0"/>
              </a:rPr>
              <a:t>金縣的青少年精神健康</a:t>
            </a:r>
            <a:endParaRPr lang="en-US" dirty="0"/>
          </a:p>
        </p:txBody>
      </p:sp>
      <p:sp>
        <p:nvSpPr>
          <p:cNvPr id="14" name="Content Placeholder 4">
            <a:extLst>
              <a:ext uri="{FF2B5EF4-FFF2-40B4-BE49-F238E27FC236}">
                <a16:creationId xmlns:a16="http://schemas.microsoft.com/office/drawing/2014/main" id="{A2511798-3B5B-56A2-B47E-F32705344634}"/>
              </a:ext>
            </a:extLst>
          </p:cNvPr>
          <p:cNvSpPr txBox="1">
            <a:spLocks/>
          </p:cNvSpPr>
          <p:nvPr/>
        </p:nvSpPr>
        <p:spPr>
          <a:xfrm>
            <a:off x="107932" y="2088869"/>
            <a:ext cx="4393766" cy="3741557"/>
          </a:xfrm>
          <a:prstGeom prst="rect">
            <a:avLst/>
          </a:prstGeom>
          <a:solidFill>
            <a:srgbClr val="D6DCE5"/>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2200" dirty="0"/>
              <a:t>金縣學生憂鬱症普遍性在</a:t>
            </a:r>
            <a:r>
              <a:rPr lang="en-US" altLang="zh-TW" sz="2200" dirty="0"/>
              <a:t>2018</a:t>
            </a:r>
            <a:r>
              <a:rPr lang="zh-TW" altLang="en-US" sz="2200" dirty="0"/>
              <a:t>年</a:t>
            </a:r>
            <a:r>
              <a:rPr lang="en-US" altLang="zh-TW" sz="2200" dirty="0"/>
              <a:t>(32.9%)</a:t>
            </a:r>
            <a:r>
              <a:rPr lang="zh-TW" altLang="en-US" sz="2200" dirty="0"/>
              <a:t>和</a:t>
            </a:r>
            <a:r>
              <a:rPr lang="en-US" altLang="zh-TW" sz="2200" dirty="0"/>
              <a:t>2021</a:t>
            </a:r>
            <a:r>
              <a:rPr lang="zh-TW" altLang="en-US" sz="2200" dirty="0"/>
              <a:t>年</a:t>
            </a:r>
            <a:r>
              <a:rPr lang="en-US" altLang="zh-TW" sz="2200" dirty="0"/>
              <a:t>(36.4%)</a:t>
            </a:r>
            <a:r>
              <a:rPr lang="zh-TW" altLang="en-US" sz="2200" dirty="0"/>
              <a:t>之間有所增加。 </a:t>
            </a:r>
            <a:r>
              <a:rPr lang="en-US" sz="2200" dirty="0"/>
              <a:t>  </a:t>
            </a:r>
          </a:p>
          <a:p>
            <a:pPr marL="0" indent="0" algn="ctr">
              <a:buNone/>
            </a:pPr>
            <a:endParaRPr lang="en-US" sz="1050" dirty="0"/>
          </a:p>
          <a:p>
            <a:pPr marL="0" indent="0" algn="ctr">
              <a:lnSpc>
                <a:spcPct val="100000"/>
              </a:lnSpc>
              <a:spcBef>
                <a:spcPts val="0"/>
              </a:spcBef>
              <a:spcAft>
                <a:spcPts val="600"/>
              </a:spcAft>
              <a:buNone/>
            </a:pPr>
            <a:r>
              <a:rPr lang="zh-TW" altLang="en-US" sz="2200" dirty="0"/>
              <a:t>與男性學生相比，女性學生和其他性別認同的學生更容易出現憂鬱症狀</a:t>
            </a:r>
            <a:r>
              <a:rPr lang="en-US" sz="2200" dirty="0"/>
              <a:t> </a:t>
            </a:r>
          </a:p>
          <a:p>
            <a:pPr marL="0" indent="0" algn="ctr">
              <a:lnSpc>
                <a:spcPct val="100000"/>
              </a:lnSpc>
              <a:spcBef>
                <a:spcPts val="0"/>
              </a:spcBef>
              <a:spcAft>
                <a:spcPts val="600"/>
              </a:spcAft>
              <a:buNone/>
            </a:pPr>
            <a:endParaRPr lang="en-US" sz="800" dirty="0"/>
          </a:p>
          <a:p>
            <a:pPr marL="0" indent="0" algn="ctr">
              <a:lnSpc>
                <a:spcPct val="100000"/>
              </a:lnSpc>
              <a:spcBef>
                <a:spcPts val="0"/>
              </a:spcBef>
              <a:spcAft>
                <a:spcPts val="600"/>
              </a:spcAft>
              <a:buNone/>
            </a:pPr>
            <a:r>
              <a:rPr lang="zh-TW" altLang="en-US" sz="2200" dirty="0"/>
              <a:t>這些組別由</a:t>
            </a:r>
            <a:r>
              <a:rPr lang="en-US" altLang="zh-TW" sz="2200" dirty="0"/>
              <a:t>2018</a:t>
            </a:r>
            <a:r>
              <a:rPr lang="zh-TW" altLang="en-US" sz="2200" dirty="0"/>
              <a:t>至</a:t>
            </a:r>
            <a:r>
              <a:rPr lang="en-US" altLang="zh-TW" sz="2200" dirty="0"/>
              <a:t>2021</a:t>
            </a:r>
            <a:r>
              <a:rPr lang="zh-TW" altLang="en-US" sz="2200" dirty="0"/>
              <a:t>年的比率上升最急速：女性學生上升</a:t>
            </a:r>
            <a:r>
              <a:rPr lang="en-US" altLang="zh-TW" sz="2200" dirty="0"/>
              <a:t>12%</a:t>
            </a:r>
            <a:r>
              <a:rPr lang="zh-TW" altLang="en-US" sz="2200" dirty="0"/>
              <a:t>，跨性別學生上升</a:t>
            </a:r>
            <a:r>
              <a:rPr lang="en-US" altLang="zh-TW" sz="2200" dirty="0"/>
              <a:t>25%</a:t>
            </a:r>
            <a:r>
              <a:rPr lang="zh-TW" altLang="en-US" sz="2200" dirty="0"/>
              <a:t>。 </a:t>
            </a:r>
            <a:endParaRPr lang="en-US" sz="22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688961" y="1221493"/>
            <a:ext cx="3744651" cy="646331"/>
          </a:xfrm>
          <a:prstGeom prst="rect">
            <a:avLst/>
          </a:prstGeom>
          <a:noFill/>
        </p:spPr>
        <p:txBody>
          <a:bodyPr wrap="square" rtlCol="0">
            <a:spAutoFit/>
          </a:bodyPr>
          <a:lstStyle/>
          <a:p>
            <a:pPr algn="ctr"/>
            <a:r>
              <a:rPr lang="zh-CN" altLang="en-US" b="1" dirty="0"/>
              <a:t>金縣</a:t>
            </a:r>
            <a:r>
              <a:rPr lang="en-US" altLang="zh-TW" b="1" dirty="0"/>
              <a:t>8</a:t>
            </a:r>
            <a:r>
              <a:rPr lang="zh-TW" altLang="en-US" b="1" dirty="0"/>
              <a:t>年級、</a:t>
            </a:r>
            <a:r>
              <a:rPr lang="en-US" altLang="zh-TW" b="1" dirty="0"/>
              <a:t>10</a:t>
            </a:r>
            <a:r>
              <a:rPr lang="zh-TW" altLang="en-US" b="1" dirty="0"/>
              <a:t>年級和</a:t>
            </a:r>
            <a:r>
              <a:rPr lang="en-US" altLang="zh-TW" b="1" dirty="0"/>
              <a:t>12</a:t>
            </a:r>
            <a:r>
              <a:rPr lang="zh-TW" altLang="en-US" b="1" dirty="0"/>
              <a:t>年級學生的憂鬱症普遍性 </a:t>
            </a:r>
            <a:r>
              <a:rPr lang="en-US" altLang="zh-TW" b="1" dirty="0"/>
              <a:t>(2018</a:t>
            </a:r>
            <a:r>
              <a:rPr lang="zh-TW" altLang="en-US" b="1" dirty="0"/>
              <a:t>及</a:t>
            </a:r>
            <a:r>
              <a:rPr lang="en-US" altLang="zh-TW" b="1" dirty="0"/>
              <a:t>2021</a:t>
            </a:r>
            <a:r>
              <a:rPr lang="zh-TW" altLang="en-US" b="1" dirty="0"/>
              <a:t>年平均</a:t>
            </a:r>
            <a:r>
              <a:rPr lang="en-US" altLang="zh-TW" b="1" dirty="0"/>
              <a:t>)</a:t>
            </a:r>
            <a:endParaRPr lang="en-US" b="1" dirty="0"/>
          </a:p>
        </p:txBody>
      </p:sp>
      <p:pic>
        <p:nvPicPr>
          <p:cNvPr id="4" name="Picture 3" descr="條形圖表 - 青少年患抑鬱症普遍性的比例&#10;金縣平均 = 34.6%&#10; &#10;性別 &#10;跨性別人士 = 67.3%&#10;更適合其他 = 67.0%&#10;性別疑問 = 62.9%&#10;女性 = 42.0%&#10;男性 = 25.7%&#10;所有組別的比率與金縣的平均比率顯著不同。&#10;&#10;性取向 &#10;LGB+ = 60.0%&#10;不肯定 = 46.9%&#10;異性戀人士 = 28.3%&#10;所有組別的比率與金縣的平均比率顯著不同。&#10;&#10;種族/族裔 &#10;西班牙裔 = 41.0%&#10;多種族 = 40.9%&#10;夏威夷原住民/太平洋島民 = 37.2%&#10;美洲印第安人/阿拉斯加原住民 = 35.3%&#10;其他 = 34.6%&#10;白人 = 32.9%&#10;黑人 = 32.9%&#10;亞裔 = 30.6%&#10;西班牙裔、多種族/族裔和亞裔組別的比率與金縣的平均比率顯著不同。&#10;&#10;">
            <a:extLst>
              <a:ext uri="{FF2B5EF4-FFF2-40B4-BE49-F238E27FC236}">
                <a16:creationId xmlns:a16="http://schemas.microsoft.com/office/drawing/2014/main" id="{D6B97E82-5590-60A6-CFF7-E9D34C16F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961" y="1994749"/>
            <a:ext cx="3668922" cy="3929798"/>
          </a:xfrm>
          <a:prstGeom prst="rect">
            <a:avLst/>
          </a:prstGeom>
        </p:spPr>
      </p:pic>
      <p:sp>
        <p:nvSpPr>
          <p:cNvPr id="19" name="TextBox 18"/>
          <p:cNvSpPr txBox="1"/>
          <p:nvPr/>
        </p:nvSpPr>
        <p:spPr>
          <a:xfrm>
            <a:off x="5031493" y="5856326"/>
            <a:ext cx="3668922" cy="646331"/>
          </a:xfrm>
          <a:prstGeom prst="rect">
            <a:avLst/>
          </a:prstGeom>
          <a:noFill/>
        </p:spPr>
        <p:txBody>
          <a:bodyPr wrap="square" rtlCol="0">
            <a:spAutoFit/>
          </a:bodyPr>
          <a:lstStyle/>
          <a:p>
            <a:r>
              <a:rPr lang="en-US" sz="1200" dirty="0">
                <a:latin typeface="MyriadPro-Light"/>
                <a:cs typeface="Arial" panose="020B0604020202020204" pitchFamily="34" charset="0"/>
              </a:rPr>
              <a:t>AIAN = </a:t>
            </a:r>
            <a:r>
              <a:rPr lang="zh-TW" altLang="en-US" sz="1200" dirty="0">
                <a:latin typeface="MyriadPro-Light"/>
                <a:cs typeface="Arial" panose="020B0604020202020204" pitchFamily="34" charset="0"/>
              </a:rPr>
              <a:t>美洲印第安人</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阿拉斯加原住民</a:t>
            </a:r>
          </a:p>
          <a:p>
            <a:r>
              <a:rPr lang="en-US" sz="1200" dirty="0">
                <a:latin typeface="MyriadPro-Light"/>
                <a:cs typeface="Arial" panose="020B0604020202020204" pitchFamily="34" charset="0"/>
              </a:rPr>
              <a:t>NHPI = </a:t>
            </a:r>
            <a:r>
              <a:rPr lang="zh-TW" altLang="en-US" sz="1200" dirty="0">
                <a:latin typeface="MyriadPro-Light"/>
                <a:cs typeface="Arial" panose="020B0604020202020204" pitchFamily="34" charset="0"/>
              </a:rPr>
              <a:t>夏威夷原住民</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太平洋島民</a:t>
            </a:r>
          </a:p>
          <a:p>
            <a:r>
              <a:rPr lang="en-US" sz="1200" dirty="0">
                <a:latin typeface="MyriadPro-Light"/>
                <a:cs typeface="Arial" panose="020B0604020202020204" pitchFamily="34" charset="0"/>
              </a:rPr>
              <a:t>* = </a:t>
            </a:r>
            <a:r>
              <a:rPr lang="zh-TW" altLang="en-US" sz="1200" dirty="0">
                <a:latin typeface="MyriadPro-Light"/>
                <a:cs typeface="Arial" panose="020B0604020202020204" pitchFamily="34" charset="0"/>
              </a:rPr>
              <a:t>與金縣的平均比率顯著不同  </a:t>
            </a:r>
            <a:endParaRPr lang="en-US" sz="1200" dirty="0">
              <a:latin typeface="MyriadPro-Light"/>
              <a:cs typeface="Arial" panose="020B0604020202020204" pitchFamily="34" charset="0"/>
            </a:endParaRPr>
          </a:p>
        </p:txBody>
      </p:sp>
      <p:sp>
        <p:nvSpPr>
          <p:cNvPr id="7" name="TextBox 6">
            <a:extLst>
              <a:ext uri="{FF2B5EF4-FFF2-40B4-BE49-F238E27FC236}">
                <a16:creationId xmlns:a16="http://schemas.microsoft.com/office/drawing/2014/main" id="{10CA0A64-66EE-5234-3007-B0BB68021C07}"/>
              </a:ext>
            </a:extLst>
          </p:cNvPr>
          <p:cNvSpPr txBox="1"/>
          <p:nvPr/>
        </p:nvSpPr>
        <p:spPr>
          <a:xfrm>
            <a:off x="8420082" y="1221493"/>
            <a:ext cx="3471043" cy="923330"/>
          </a:xfrm>
          <a:prstGeom prst="rect">
            <a:avLst/>
          </a:prstGeom>
          <a:noFill/>
        </p:spPr>
        <p:txBody>
          <a:bodyPr wrap="square" rtlCol="0">
            <a:spAutoFit/>
          </a:bodyPr>
          <a:lstStyle/>
          <a:p>
            <a:pPr algn="ctr"/>
            <a:r>
              <a:rPr lang="zh-TW" altLang="en-US" b="1" dirty="0"/>
              <a:t>金縣按性別區分的</a:t>
            </a:r>
            <a:r>
              <a:rPr lang="en-US" altLang="zh-TW" b="1" dirty="0"/>
              <a:t>8</a:t>
            </a:r>
            <a:r>
              <a:rPr lang="zh-TW" altLang="en-US" b="1" dirty="0"/>
              <a:t>年級、</a:t>
            </a:r>
            <a:r>
              <a:rPr lang="en-US" altLang="zh-TW" b="1" dirty="0"/>
              <a:t>10</a:t>
            </a:r>
            <a:r>
              <a:rPr lang="zh-TW" altLang="en-US" b="1" dirty="0"/>
              <a:t>年級和</a:t>
            </a:r>
            <a:r>
              <a:rPr lang="en-US" altLang="zh-TW" b="1" dirty="0"/>
              <a:t>12</a:t>
            </a:r>
            <a:r>
              <a:rPr lang="zh-TW" altLang="en-US" b="1" dirty="0"/>
              <a:t>年級學生</a:t>
            </a:r>
            <a:r>
              <a:rPr lang="zh-CN" altLang="en-US" b="1" dirty="0"/>
              <a:t>的</a:t>
            </a:r>
            <a:r>
              <a:rPr lang="zh-TW" altLang="en-US" b="1" dirty="0"/>
              <a:t>憂鬱症普遍性 </a:t>
            </a:r>
            <a:r>
              <a:rPr lang="en-US" altLang="zh-TW" b="1" dirty="0"/>
              <a:t>(2004</a:t>
            </a:r>
            <a:r>
              <a:rPr lang="zh-TW" altLang="en-US" b="1" dirty="0"/>
              <a:t>至</a:t>
            </a:r>
            <a:r>
              <a:rPr lang="en-US" altLang="zh-TW" b="1" dirty="0"/>
              <a:t>2021</a:t>
            </a:r>
            <a:r>
              <a:rPr lang="zh-TW" altLang="en-US" b="1" dirty="0"/>
              <a:t>年</a:t>
            </a:r>
            <a:r>
              <a:rPr lang="en-US" altLang="zh-TW" b="1" dirty="0"/>
              <a:t>)  </a:t>
            </a:r>
            <a:endParaRPr lang="en-US" b="1" dirty="0"/>
          </a:p>
        </p:txBody>
      </p:sp>
      <p:pic>
        <p:nvPicPr>
          <p:cNvPr id="6" name="Picture 5" descr="線形圖表 - 按性別顯示憂鬱症普遍性的趨勢 &#10;此線形圖顯示由2004年起每相隔兩年直至2021年期間憂鬱症普遍性的變化。   &#10;折線顯示男性在整個時段患憂鬱症比率最低。另一條最高的折線代表女性。兩者都顯示出憂鬱症普遍性近年有所上升，其中代表女性的折線上升幅度較大，並在2010年已開始有上升趨勢。此圖表亦顯示出其他性別認同組別 (分別是跨性別、性別疑問及【更適合其他】組別) 在兩個時點之間的情況。所有3條折線遠高於代表男性和女性的折線，由2018至2021年期間大幅上升，在2021年憂鬱症比率是60% 至70%。 &#10;">
            <a:extLst>
              <a:ext uri="{FF2B5EF4-FFF2-40B4-BE49-F238E27FC236}">
                <a16:creationId xmlns:a16="http://schemas.microsoft.com/office/drawing/2014/main" id="{CAF5CD1B-9B7E-D87C-5429-DA29BD6BD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8787" y="2088869"/>
            <a:ext cx="3382338" cy="3265523"/>
          </a:xfrm>
          <a:prstGeom prst="rect">
            <a:avLst/>
          </a:prstGeom>
        </p:spPr>
      </p:pic>
      <p:pic>
        <p:nvPicPr>
          <p:cNvPr id="8" name="Picture 7" descr="Chart&#10;&#10;Description automatically generated with medium confidence">
            <a:extLst>
              <a:ext uri="{FF2B5EF4-FFF2-40B4-BE49-F238E27FC236}">
                <a16:creationId xmlns:a16="http://schemas.microsoft.com/office/drawing/2014/main" id="{87DDD461-86BF-0E29-1702-E3CE149D52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5146" y="5275456"/>
            <a:ext cx="1610457" cy="1213888"/>
          </a:xfrm>
          <a:prstGeom prst="rect">
            <a:avLst/>
          </a:prstGeom>
        </p:spPr>
      </p:pic>
    </p:spTree>
    <p:extLst>
      <p:ext uri="{BB962C8B-B14F-4D97-AF65-F5344CB8AC3E}">
        <p14:creationId xmlns:p14="http://schemas.microsoft.com/office/powerpoint/2010/main" val="6062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6AE2-3DD1-0E1F-EE6D-78F140FC9FA9}"/>
              </a:ext>
            </a:extLst>
          </p:cNvPr>
          <p:cNvSpPr>
            <a:spLocks noGrp="1"/>
          </p:cNvSpPr>
          <p:nvPr>
            <p:ph type="title"/>
          </p:nvPr>
        </p:nvSpPr>
        <p:spPr/>
        <p:txBody>
          <a:bodyPr>
            <a:normAutofit fontScale="90000"/>
          </a:bodyPr>
          <a:lstStyle/>
          <a:p>
            <a:r>
              <a:rPr lang="zh-TW" altLang="en-US" sz="4400" dirty="0">
                <a:ea typeface="Verdana" panose="020B0604030504040204" pitchFamily="34" charset="0"/>
                <a:cs typeface="Verdana" panose="020B0604030504040204" pitchFamily="34" charset="0"/>
              </a:rPr>
              <a:t>金縣的體能活動</a:t>
            </a:r>
            <a:endParaRPr lang="en-US" dirty="0"/>
          </a:p>
        </p:txBody>
      </p:sp>
      <p:sp>
        <p:nvSpPr>
          <p:cNvPr id="5" name="Content Placeholder 4">
            <a:extLst>
              <a:ext uri="{FF2B5EF4-FFF2-40B4-BE49-F238E27FC236}">
                <a16:creationId xmlns:a16="http://schemas.microsoft.com/office/drawing/2014/main" id="{BF0559B0-AD52-3C4F-9D1A-87B873628FF6}"/>
              </a:ext>
            </a:extLst>
          </p:cNvPr>
          <p:cNvSpPr>
            <a:spLocks noGrp="1"/>
          </p:cNvSpPr>
          <p:nvPr>
            <p:ph sz="half" idx="1"/>
          </p:nvPr>
        </p:nvSpPr>
        <p:spPr>
          <a:xfrm>
            <a:off x="189875" y="2467018"/>
            <a:ext cx="3902430" cy="2994713"/>
          </a:xfrm>
          <a:solidFill>
            <a:srgbClr val="D6DCE5"/>
          </a:solidFill>
          <a:ln>
            <a:solidFill>
              <a:schemeClr val="tx1"/>
            </a:solidFill>
          </a:ln>
        </p:spPr>
        <p:txBody>
          <a:bodyPr anchor="ctr">
            <a:normAutofit lnSpcReduction="10000"/>
          </a:bodyPr>
          <a:lstStyle/>
          <a:p>
            <a:pPr marL="0" indent="0" algn="ctr">
              <a:buNone/>
            </a:pPr>
            <a:endParaRPr lang="en-US" altLang="zh-TW" sz="2400" dirty="0"/>
          </a:p>
          <a:p>
            <a:pPr marL="0" indent="0" algn="ctr">
              <a:buNone/>
            </a:pPr>
            <a:r>
              <a:rPr lang="zh-TW" altLang="en-US" sz="2400" dirty="0"/>
              <a:t>青少年有足夠體能活動比率自</a:t>
            </a:r>
            <a:r>
              <a:rPr lang="en-US" altLang="zh-TW" sz="2400" dirty="0"/>
              <a:t>2014</a:t>
            </a:r>
            <a:r>
              <a:rPr lang="zh-TW" altLang="en-US" sz="2400" dirty="0"/>
              <a:t>年起下降。 </a:t>
            </a:r>
            <a:endParaRPr lang="en-US" sz="2400" dirty="0"/>
          </a:p>
          <a:p>
            <a:pPr marL="0" indent="0" algn="ctr">
              <a:buNone/>
            </a:pPr>
            <a:endParaRPr lang="en-US" sz="2400" dirty="0">
              <a:cs typeface="Calibri"/>
            </a:endParaRPr>
          </a:p>
          <a:p>
            <a:pPr marL="0" indent="0" algn="ctr">
              <a:buNone/>
            </a:pPr>
            <a:r>
              <a:rPr lang="zh-TW" altLang="en-US" sz="2400" dirty="0"/>
              <a:t>美洲印第安人</a:t>
            </a:r>
            <a:r>
              <a:rPr lang="en-US" altLang="zh-TW" sz="2400" dirty="0"/>
              <a:t>/</a:t>
            </a:r>
            <a:r>
              <a:rPr lang="zh-TW" altLang="en-US" sz="2400" dirty="0"/>
              <a:t>阿拉斯加原住民和白人學生較一般金縣學生更顯著地能夠符合體能活動的建議。</a:t>
            </a:r>
            <a:r>
              <a:rPr lang="en-US" sz="2400" dirty="0"/>
              <a:t> </a:t>
            </a:r>
          </a:p>
          <a:p>
            <a:pPr marL="0" indent="0" algn="ctr">
              <a:buNone/>
            </a:pPr>
            <a:endParaRPr lang="en-US" sz="2400" dirty="0">
              <a:cs typeface="Calibri"/>
            </a:endParaRPr>
          </a:p>
        </p:txBody>
      </p:sp>
      <p:sp>
        <p:nvSpPr>
          <p:cNvPr id="7" name="TextBox 6">
            <a:extLst>
              <a:ext uri="{FF2B5EF4-FFF2-40B4-BE49-F238E27FC236}">
                <a16:creationId xmlns:a16="http://schemas.microsoft.com/office/drawing/2014/main" id="{D012575A-2C4D-46E7-5A43-BDA0F6AFBA0E}"/>
              </a:ext>
            </a:extLst>
          </p:cNvPr>
          <p:cNvSpPr txBox="1"/>
          <p:nvPr/>
        </p:nvSpPr>
        <p:spPr>
          <a:xfrm>
            <a:off x="4854728" y="1352383"/>
            <a:ext cx="2941388" cy="923330"/>
          </a:xfrm>
          <a:prstGeom prst="rect">
            <a:avLst/>
          </a:prstGeom>
          <a:noFill/>
        </p:spPr>
        <p:txBody>
          <a:bodyPr wrap="square" rtlCol="0">
            <a:spAutoFit/>
          </a:bodyPr>
          <a:lstStyle/>
          <a:p>
            <a:pPr algn="ctr"/>
            <a:r>
              <a:rPr lang="zh-CN" altLang="en-US" b="1" dirty="0">
                <a:latin typeface="MyriadPro-Light"/>
              </a:rPr>
              <a:t>金縣</a:t>
            </a:r>
            <a:r>
              <a:rPr lang="en-US" altLang="zh-TW" b="1" dirty="0">
                <a:latin typeface="MyriadPro-Light"/>
              </a:rPr>
              <a:t>8</a:t>
            </a:r>
            <a:r>
              <a:rPr lang="zh-TW" altLang="en-US" b="1" dirty="0">
                <a:latin typeface="MyriadPro-Light"/>
              </a:rPr>
              <a:t>年級、</a:t>
            </a:r>
            <a:r>
              <a:rPr lang="en-US" altLang="zh-TW" b="1" dirty="0">
                <a:latin typeface="MyriadPro-Light"/>
              </a:rPr>
              <a:t>10</a:t>
            </a:r>
            <a:r>
              <a:rPr lang="zh-TW" altLang="en-US" b="1" dirty="0">
                <a:latin typeface="MyriadPro-Light"/>
              </a:rPr>
              <a:t>年級及</a:t>
            </a:r>
            <a:r>
              <a:rPr lang="en-US" altLang="zh-TW" b="1" dirty="0">
                <a:latin typeface="MyriadPro-Light"/>
              </a:rPr>
              <a:t>12</a:t>
            </a:r>
            <a:r>
              <a:rPr lang="zh-TW" altLang="en-US" b="1" dirty="0">
                <a:latin typeface="MyriadPro-Light"/>
              </a:rPr>
              <a:t>年級學生的體能活動         </a:t>
            </a:r>
            <a:r>
              <a:rPr lang="en-US" altLang="zh-TW" b="1" dirty="0">
                <a:latin typeface="MyriadPro-Light"/>
              </a:rPr>
              <a:t>(2004</a:t>
            </a:r>
            <a:r>
              <a:rPr lang="zh-TW" altLang="en-US" b="1" dirty="0">
                <a:latin typeface="MyriadPro-Light"/>
              </a:rPr>
              <a:t>至</a:t>
            </a:r>
            <a:r>
              <a:rPr lang="en-US" altLang="zh-TW" b="1" dirty="0">
                <a:latin typeface="MyriadPro-Light"/>
              </a:rPr>
              <a:t>2021</a:t>
            </a:r>
            <a:r>
              <a:rPr lang="zh-TW" altLang="en-US" b="1" dirty="0">
                <a:latin typeface="MyriadPro-Light"/>
              </a:rPr>
              <a:t>年</a:t>
            </a:r>
            <a:r>
              <a:rPr lang="en-US" altLang="zh-TW" b="1" dirty="0">
                <a:latin typeface="MyriadPro-Light"/>
              </a:rPr>
              <a:t>)  </a:t>
            </a:r>
            <a:endParaRPr lang="en-US" b="1" dirty="0">
              <a:latin typeface="MyriadPro-Light"/>
            </a:endParaRPr>
          </a:p>
        </p:txBody>
      </p:sp>
      <p:pic>
        <p:nvPicPr>
          <p:cNvPr id="4" name="Picture 3" descr="線形圖表 - 青少年的體能活動&#10;折線顯示由2004年開始，每相隔兩年至2021年期間，金縣學生符合體能活動指引比率隨著時間的變化。從2014到2021年折線持續下降。在2021年，金縣學生符合這些指引的比率徘徊在17% 至18%之間。最低的比率出現在2018年，大約是15%。&#10;">
            <a:extLst>
              <a:ext uri="{FF2B5EF4-FFF2-40B4-BE49-F238E27FC236}">
                <a16:creationId xmlns:a16="http://schemas.microsoft.com/office/drawing/2014/main" id="{DD1CFBFE-9477-DC16-A02D-5199D7954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751" y="2415431"/>
            <a:ext cx="4022356" cy="2576328"/>
          </a:xfrm>
          <a:prstGeom prst="rect">
            <a:avLst/>
          </a:prstGeom>
        </p:spPr>
      </p:pic>
      <p:sp>
        <p:nvSpPr>
          <p:cNvPr id="9" name="TextBox 8">
            <a:extLst>
              <a:ext uri="{FF2B5EF4-FFF2-40B4-BE49-F238E27FC236}">
                <a16:creationId xmlns:a16="http://schemas.microsoft.com/office/drawing/2014/main" id="{5C6F3362-192D-4393-BE47-4E3BF663D0C5}"/>
              </a:ext>
            </a:extLst>
          </p:cNvPr>
          <p:cNvSpPr txBox="1"/>
          <p:nvPr/>
        </p:nvSpPr>
        <p:spPr>
          <a:xfrm>
            <a:off x="8149441" y="1352383"/>
            <a:ext cx="3628738" cy="646331"/>
          </a:xfrm>
          <a:prstGeom prst="rect">
            <a:avLst/>
          </a:prstGeom>
          <a:noFill/>
        </p:spPr>
        <p:txBody>
          <a:bodyPr wrap="square" rtlCol="0">
            <a:spAutoFit/>
          </a:bodyPr>
          <a:lstStyle/>
          <a:p>
            <a:pPr algn="ctr"/>
            <a:r>
              <a:rPr lang="zh-CN" altLang="en-US" b="1" dirty="0">
                <a:latin typeface="MyriadPro-Light"/>
              </a:rPr>
              <a:t>金縣</a:t>
            </a:r>
            <a:r>
              <a:rPr lang="en-US" altLang="zh-TW" b="1" dirty="0">
                <a:latin typeface="MyriadPro-Light"/>
              </a:rPr>
              <a:t>8</a:t>
            </a:r>
            <a:r>
              <a:rPr lang="zh-TW" altLang="en-US" b="1" dirty="0">
                <a:latin typeface="MyriadPro-Light"/>
              </a:rPr>
              <a:t>年級、</a:t>
            </a:r>
            <a:r>
              <a:rPr lang="en-US" altLang="zh-TW" b="1" dirty="0">
                <a:latin typeface="MyriadPro-Light"/>
              </a:rPr>
              <a:t>10</a:t>
            </a:r>
            <a:r>
              <a:rPr lang="zh-TW" altLang="en-US" b="1" dirty="0">
                <a:latin typeface="MyriadPro-Light"/>
              </a:rPr>
              <a:t>年級及</a:t>
            </a:r>
            <a:r>
              <a:rPr lang="en-US" altLang="zh-TW" b="1" dirty="0">
                <a:latin typeface="MyriadPro-Light"/>
              </a:rPr>
              <a:t>12</a:t>
            </a:r>
            <a:r>
              <a:rPr lang="zh-TW" altLang="en-US" b="1" dirty="0">
                <a:latin typeface="MyriadPro-Light"/>
              </a:rPr>
              <a:t>年級學生的體能活動 </a:t>
            </a:r>
            <a:r>
              <a:rPr lang="en-US" altLang="zh-TW" b="1" dirty="0">
                <a:latin typeface="MyriadPro-Light"/>
              </a:rPr>
              <a:t>(2018</a:t>
            </a:r>
            <a:r>
              <a:rPr lang="zh-TW" altLang="en-US" b="1" dirty="0"/>
              <a:t>及</a:t>
            </a:r>
            <a:r>
              <a:rPr lang="en-US" altLang="zh-TW" b="1" dirty="0"/>
              <a:t>2021</a:t>
            </a:r>
            <a:r>
              <a:rPr lang="zh-TW" altLang="en-US" b="1" dirty="0"/>
              <a:t>年平均</a:t>
            </a:r>
            <a:r>
              <a:rPr lang="en-US" b="1" dirty="0">
                <a:latin typeface="MyriadPro-Light"/>
              </a:rPr>
              <a:t>)</a:t>
            </a:r>
          </a:p>
        </p:txBody>
      </p:sp>
      <p:pic>
        <p:nvPicPr>
          <p:cNvPr id="6" name="Picture 5" descr="條形圖表 - 青少年的體能活動&#10;金縣平均比率 = 18.5% &#10;&#10;性別 &#10;男性 = 23.5%&#10;女性 = 13.5%&#10;性別疑問 = 11.3% &#10;跨性別人士 = 11.2%&#10;更適合其他 = 10.4%&#10;所有組別的比率與金縣的平均比率顯著不同。&#10;&#10;性取向 &#10;異性戀人士 = 20.4%&#10;LGB+ = 12.6%&#10;不肯定 = 11.5%&#10;所有組別的比率與金縣的平均比率顯著不同。&#10;&#10;種族/族裔 &#10;美洲印第安人/阿拉斯加原住民 = 29.8%&#10;其他 = 22.3%&#10;夏威夷原住民/太平洋島民 = 21.0%&#10;白人 = 20.5%&#10;多種族 = 19.0%&#10;黑人 = 18.2%&#10;亞裔 = 15.7%&#10;西班牙裔 = 14.6%&#10;除夏威夷原住民/太平洋島民 、多種族/族裔及黑人組別外，所有組別的比率與金縣的平均比率顯著不同。&#10;&#10;區域 &#10;東部 = 20.7%&#10;北部 = 19.3%&#10;西雅圖 = 18.2%&#10;南部 = 17.0%&#10;東部的比率與金縣的平均比率顯著不同。&#10;">
            <a:extLst>
              <a:ext uri="{FF2B5EF4-FFF2-40B4-BE49-F238E27FC236}">
                <a16:creationId xmlns:a16="http://schemas.microsoft.com/office/drawing/2014/main" id="{9B4D9D89-21EE-8B5F-81AD-4A4EF98D4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68" y="2059422"/>
            <a:ext cx="3163683" cy="3809906"/>
          </a:xfrm>
          <a:prstGeom prst="rect">
            <a:avLst/>
          </a:prstGeom>
        </p:spPr>
      </p:pic>
      <p:sp>
        <p:nvSpPr>
          <p:cNvPr id="19" name="TextBox 18"/>
          <p:cNvSpPr txBox="1"/>
          <p:nvPr/>
        </p:nvSpPr>
        <p:spPr>
          <a:xfrm>
            <a:off x="8403393" y="5885312"/>
            <a:ext cx="3538572" cy="689659"/>
          </a:xfrm>
          <a:prstGeom prst="rect">
            <a:avLst/>
          </a:prstGeom>
          <a:noFill/>
        </p:spPr>
        <p:txBody>
          <a:bodyPr wrap="square" rtlCol="0">
            <a:noAutofit/>
          </a:bodyPr>
          <a:lstStyle/>
          <a:p>
            <a:r>
              <a:rPr lang="en-US" sz="1200" dirty="0">
                <a:latin typeface="MyriadPro-Light"/>
                <a:cs typeface="Arial" panose="020B0604020202020204" pitchFamily="34" charset="0"/>
              </a:rPr>
              <a:t>AIAN = </a:t>
            </a:r>
            <a:r>
              <a:rPr lang="zh-TW" altLang="en-US" sz="1200" dirty="0">
                <a:latin typeface="MyriadPro-Light"/>
                <a:cs typeface="Arial" panose="020B0604020202020204" pitchFamily="34" charset="0"/>
              </a:rPr>
              <a:t>美洲印第安人</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阿拉斯加原住民</a:t>
            </a:r>
          </a:p>
          <a:p>
            <a:r>
              <a:rPr lang="en-US" sz="1200" dirty="0">
                <a:latin typeface="MyriadPro-Light"/>
                <a:cs typeface="Arial" panose="020B0604020202020204" pitchFamily="34" charset="0"/>
              </a:rPr>
              <a:t>NHPI = </a:t>
            </a:r>
            <a:r>
              <a:rPr lang="zh-TW" altLang="en-US" sz="1200" dirty="0">
                <a:latin typeface="MyriadPro-Light"/>
                <a:cs typeface="Arial" panose="020B0604020202020204" pitchFamily="34" charset="0"/>
              </a:rPr>
              <a:t>夏威夷原住民</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太平洋島民</a:t>
            </a:r>
          </a:p>
          <a:p>
            <a:r>
              <a:rPr lang="en-US" sz="1200" dirty="0">
                <a:latin typeface="MyriadPro-Light"/>
                <a:cs typeface="Arial" panose="020B0604020202020204" pitchFamily="34" charset="0"/>
              </a:rPr>
              <a:t>* = </a:t>
            </a:r>
            <a:r>
              <a:rPr lang="zh-TW" altLang="en-US" sz="1200" dirty="0">
                <a:latin typeface="MyriadPro-Light"/>
                <a:cs typeface="Arial" panose="020B0604020202020204" pitchFamily="34" charset="0"/>
              </a:rPr>
              <a:t>與金縣的平均比率顯著不同 </a:t>
            </a:r>
            <a:endParaRPr lang="en-US" sz="1200" dirty="0">
              <a:latin typeface="MyriadPro-Light"/>
              <a:cs typeface="Arial" panose="020B0604020202020204" pitchFamily="34" charset="0"/>
            </a:endParaRPr>
          </a:p>
        </p:txBody>
      </p:sp>
    </p:spTree>
    <p:extLst>
      <p:ext uri="{BB962C8B-B14F-4D97-AF65-F5344CB8AC3E}">
        <p14:creationId xmlns:p14="http://schemas.microsoft.com/office/powerpoint/2010/main" val="34915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B844-1E8B-B8E3-7249-62E556E27BB4}"/>
              </a:ext>
            </a:extLst>
          </p:cNvPr>
          <p:cNvSpPr>
            <a:spLocks noGrp="1"/>
          </p:cNvSpPr>
          <p:nvPr>
            <p:ph type="title"/>
          </p:nvPr>
        </p:nvSpPr>
        <p:spPr/>
        <p:txBody>
          <a:bodyPr>
            <a:normAutofit fontScale="90000"/>
          </a:bodyPr>
          <a:lstStyle/>
          <a:p>
            <a:r>
              <a:rPr lang="zh-TW" altLang="en-US" dirty="0"/>
              <a:t>社區已確定的主要優先項目</a:t>
            </a:r>
            <a:endParaRPr lang="en-US" dirty="0"/>
          </a:p>
        </p:txBody>
      </p:sp>
      <p:sp>
        <p:nvSpPr>
          <p:cNvPr id="3" name="TextBox 2">
            <a:extLst>
              <a:ext uri="{FF2B5EF4-FFF2-40B4-BE49-F238E27FC236}">
                <a16:creationId xmlns:a16="http://schemas.microsoft.com/office/drawing/2014/main" id="{5AE26993-90D3-80BF-A2E1-284FE064419B}"/>
              </a:ext>
            </a:extLst>
          </p:cNvPr>
          <p:cNvSpPr txBox="1"/>
          <p:nvPr/>
        </p:nvSpPr>
        <p:spPr>
          <a:xfrm>
            <a:off x="250035" y="1718854"/>
            <a:ext cx="3276349" cy="4544786"/>
          </a:xfrm>
          <a:prstGeom prst="rect">
            <a:avLst/>
          </a:prstGeom>
          <a:solidFill>
            <a:srgbClr val="D6DCE5"/>
          </a:solidFill>
          <a:ln>
            <a:solidFill>
              <a:schemeClr val="tx1"/>
            </a:solidFill>
          </a:ln>
        </p:spPr>
        <p:txBody>
          <a:bodyPr wrap="square" rtlCol="0" anchor="ctr">
            <a:noAutofit/>
          </a:bodyPr>
          <a:lstStyle/>
          <a:p>
            <a:pPr marL="91440" algn="ctr"/>
            <a:r>
              <a:rPr lang="zh-TW" altLang="en-US" sz="2800" dirty="0">
                <a:effectLst/>
                <a:latin typeface="MyriadPro-Light"/>
              </a:rPr>
              <a:t>社區繼續表達獲取食物和住房等基本需要的挑戰</a:t>
            </a:r>
            <a:r>
              <a:rPr lang="zh-CN" altLang="en-US" sz="2800" dirty="0">
                <a:latin typeface="MyriadPro-Light"/>
              </a:rPr>
              <a:t>，</a:t>
            </a:r>
            <a:r>
              <a:rPr lang="zh-TW" altLang="en-US" sz="2800" dirty="0">
                <a:effectLst/>
                <a:latin typeface="MyriadPro-Light"/>
              </a:rPr>
              <a:t>也多次表示</a:t>
            </a:r>
            <a:r>
              <a:rPr lang="en-US" altLang="zh-TW" sz="2800" dirty="0">
                <a:effectLst/>
                <a:latin typeface="MyriadPro-Light"/>
              </a:rPr>
              <a:t>C0VlD-19</a:t>
            </a:r>
            <a:r>
              <a:rPr lang="zh-TW" altLang="en-US" sz="2800" dirty="0">
                <a:effectLst/>
                <a:latin typeface="MyriadPro-Light"/>
              </a:rPr>
              <a:t>使金縣民眾所面對的社會狀況挑戰更加惡化，這些挑戰阻礙他們蓬勃發展。</a:t>
            </a:r>
            <a:endParaRPr lang="en-US" sz="2800" dirty="0">
              <a:latin typeface="MyriadPro-Light"/>
            </a:endParaRPr>
          </a:p>
        </p:txBody>
      </p:sp>
      <p:sp>
        <p:nvSpPr>
          <p:cNvPr id="25" name="Rectangle 24">
            <a:extLst>
              <a:ext uri="{FF2B5EF4-FFF2-40B4-BE49-F238E27FC236}">
                <a16:creationId xmlns:a16="http://schemas.microsoft.com/office/drawing/2014/main" id="{3DD71644-3FB2-4B7E-9854-4A4354A3889A}"/>
              </a:ext>
            </a:extLst>
          </p:cNvPr>
          <p:cNvSpPr/>
          <p:nvPr/>
        </p:nvSpPr>
        <p:spPr>
          <a:xfrm>
            <a:off x="3526384" y="1957448"/>
            <a:ext cx="3132234" cy="71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公平與健康情況的社會決定因素 </a:t>
            </a:r>
            <a:endParaRPr lang="en-US" sz="2400" b="1" dirty="0">
              <a:solidFill>
                <a:schemeClr val="tx1"/>
              </a:solidFill>
              <a:latin typeface="MyriadPro-Light"/>
            </a:endParaRPr>
          </a:p>
        </p:txBody>
      </p:sp>
      <p:pic>
        <p:nvPicPr>
          <p:cNvPr id="48" name="Picture 47">
            <a:extLst>
              <a:ext uri="{FF2B5EF4-FFF2-40B4-BE49-F238E27FC236}">
                <a16:creationId xmlns:a16="http://schemas.microsoft.com/office/drawing/2014/main" id="{F28455A2-BEFE-436A-8F2E-AD441551B1A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248" y="2853887"/>
            <a:ext cx="1208201" cy="1192810"/>
          </a:xfrm>
          <a:prstGeom prst="rect">
            <a:avLst/>
          </a:prstGeom>
        </p:spPr>
      </p:pic>
      <p:sp>
        <p:nvSpPr>
          <p:cNvPr id="27" name="Rectangle 26">
            <a:extLst>
              <a:ext uri="{FF2B5EF4-FFF2-40B4-BE49-F238E27FC236}">
                <a16:creationId xmlns:a16="http://schemas.microsoft.com/office/drawing/2014/main" id="{4623C0A2-6170-42CE-9549-5C776F2EC68F}"/>
              </a:ext>
            </a:extLst>
          </p:cNvPr>
          <p:cNvSpPr/>
          <p:nvPr/>
        </p:nvSpPr>
        <p:spPr>
          <a:xfrm>
            <a:off x="6658618" y="1795833"/>
            <a:ext cx="2356988" cy="712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住房獲得及質量</a:t>
            </a:r>
            <a:endParaRPr lang="en-US" sz="2400" b="1" dirty="0">
              <a:solidFill>
                <a:schemeClr val="tx1"/>
              </a:solidFill>
              <a:latin typeface="MyriadPro-Light"/>
            </a:endParaRPr>
          </a:p>
        </p:txBody>
      </p:sp>
      <p:pic>
        <p:nvPicPr>
          <p:cNvPr id="39" name="Picture 38">
            <a:extLst>
              <a:ext uri="{FF2B5EF4-FFF2-40B4-BE49-F238E27FC236}">
                <a16:creationId xmlns:a16="http://schemas.microsoft.com/office/drawing/2014/main" id="{5D2B0620-B31D-483A-800E-35C255371CA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563" y="2812276"/>
            <a:ext cx="1171665" cy="1209149"/>
          </a:xfrm>
          <a:prstGeom prst="rect">
            <a:avLst/>
          </a:prstGeom>
        </p:spPr>
      </p:pic>
      <p:sp>
        <p:nvSpPr>
          <p:cNvPr id="29" name="Rectangle 28">
            <a:extLst>
              <a:ext uri="{FF2B5EF4-FFF2-40B4-BE49-F238E27FC236}">
                <a16:creationId xmlns:a16="http://schemas.microsoft.com/office/drawing/2014/main" id="{D49FA3BD-52A9-4700-976D-19F5855055FA}"/>
              </a:ext>
            </a:extLst>
          </p:cNvPr>
          <p:cNvSpPr/>
          <p:nvPr/>
        </p:nvSpPr>
        <p:spPr>
          <a:xfrm>
            <a:off x="9084325" y="1985553"/>
            <a:ext cx="2631029"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醫療保健的獲取和提供</a:t>
            </a:r>
            <a:endParaRPr lang="en-US" sz="2400" b="1" dirty="0">
              <a:solidFill>
                <a:schemeClr val="tx1"/>
              </a:solidFill>
              <a:latin typeface="MyriadPro-Light"/>
            </a:endParaRPr>
          </a:p>
        </p:txBody>
      </p:sp>
      <p:pic>
        <p:nvPicPr>
          <p:cNvPr id="40" name="Picture 39">
            <a:extLst>
              <a:ext uri="{FF2B5EF4-FFF2-40B4-BE49-F238E27FC236}">
                <a16:creationId xmlns:a16="http://schemas.microsoft.com/office/drawing/2014/main" id="{DE057C1E-506F-4876-A603-5DA58EF3D85B}"/>
              </a:ext>
              <a:ext uri="{C183D7F6-B498-43B3-948B-1728B52AA6E4}">
                <adec:decorative xmlns:adec="http://schemas.microsoft.com/office/drawing/2017/decorative" val="1"/>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9509147" y="2845630"/>
            <a:ext cx="1781386" cy="1402368"/>
          </a:xfrm>
          <a:prstGeom prst="rect">
            <a:avLst/>
          </a:prstGeom>
          <a:noFill/>
        </p:spPr>
      </p:pic>
      <p:sp>
        <p:nvSpPr>
          <p:cNvPr id="35" name="Rectangle 34">
            <a:extLst>
              <a:ext uri="{FF2B5EF4-FFF2-40B4-BE49-F238E27FC236}">
                <a16:creationId xmlns:a16="http://schemas.microsoft.com/office/drawing/2014/main" id="{AADA1B11-4FF6-454E-ADC5-2C2039DE349A}"/>
              </a:ext>
            </a:extLst>
          </p:cNvPr>
          <p:cNvSpPr/>
          <p:nvPr/>
        </p:nvSpPr>
        <p:spPr>
          <a:xfrm>
            <a:off x="5314795" y="4856430"/>
            <a:ext cx="2356988" cy="54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食物不足和獲取</a:t>
            </a:r>
            <a:endParaRPr lang="en-US" sz="2400" dirty="0">
              <a:solidFill>
                <a:schemeClr val="tx1"/>
              </a:solidFill>
              <a:latin typeface="MyriadPro-Light"/>
            </a:endParaRPr>
          </a:p>
        </p:txBody>
      </p:sp>
      <p:pic>
        <p:nvPicPr>
          <p:cNvPr id="42" name="Picture 41">
            <a:extLst>
              <a:ext uri="{FF2B5EF4-FFF2-40B4-BE49-F238E27FC236}">
                <a16:creationId xmlns:a16="http://schemas.microsoft.com/office/drawing/2014/main" id="{BEB0413A-0B22-4203-A409-A7A7E7879966}"/>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0826" y="5315993"/>
            <a:ext cx="1454027" cy="1390808"/>
          </a:xfrm>
          <a:prstGeom prst="rect">
            <a:avLst/>
          </a:prstGeom>
        </p:spPr>
      </p:pic>
      <p:sp>
        <p:nvSpPr>
          <p:cNvPr id="36" name="Rectangle 35">
            <a:extLst>
              <a:ext uri="{FF2B5EF4-FFF2-40B4-BE49-F238E27FC236}">
                <a16:creationId xmlns:a16="http://schemas.microsoft.com/office/drawing/2014/main" id="{5AC96C6E-4302-43B2-B869-D56CBF23436F}"/>
              </a:ext>
            </a:extLst>
          </p:cNvPr>
          <p:cNvSpPr/>
          <p:nvPr/>
        </p:nvSpPr>
        <p:spPr>
          <a:xfrm>
            <a:off x="8159896" y="4856430"/>
            <a:ext cx="2089890"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兒童及青少年</a:t>
            </a:r>
            <a:endParaRPr lang="en-US" sz="2400" b="1" dirty="0">
              <a:solidFill>
                <a:schemeClr val="tx1"/>
              </a:solidFill>
              <a:latin typeface="MyriadPro-Light"/>
            </a:endParaRPr>
          </a:p>
        </p:txBody>
      </p:sp>
      <p:pic>
        <p:nvPicPr>
          <p:cNvPr id="45" name="Picture 44">
            <a:extLst>
              <a:ext uri="{FF2B5EF4-FFF2-40B4-BE49-F238E27FC236}">
                <a16:creationId xmlns:a16="http://schemas.microsoft.com/office/drawing/2014/main" id="{86C1841B-C618-47E0-AF98-0813B7FCA35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94929" y="5375980"/>
            <a:ext cx="1430219" cy="1430219"/>
          </a:xfrm>
          <a:prstGeom prst="rect">
            <a:avLst/>
          </a:prstGeom>
        </p:spPr>
      </p:pic>
    </p:spTree>
    <p:extLst>
      <p:ext uri="{BB962C8B-B14F-4D97-AF65-F5344CB8AC3E}">
        <p14:creationId xmlns:p14="http://schemas.microsoft.com/office/powerpoint/2010/main" val="7277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bout: King County Hospitals for a Healthier Community (HHC) collaborative ">
            <a:extLst>
              <a:ext uri="{FF2B5EF4-FFF2-40B4-BE49-F238E27FC236}">
                <a16:creationId xmlns:a16="http://schemas.microsoft.com/office/drawing/2014/main" id="{780BDDBA-E491-3394-6915-D9259CA85224}"/>
              </a:ext>
            </a:extLst>
          </p:cNvPr>
          <p:cNvSpPr>
            <a:spLocks noGrp="1"/>
          </p:cNvSpPr>
          <p:nvPr>
            <p:ph type="title"/>
          </p:nvPr>
        </p:nvSpPr>
        <p:spPr>
          <a:xfrm>
            <a:off x="194339" y="330567"/>
            <a:ext cx="11691930" cy="570540"/>
          </a:xfrm>
        </p:spPr>
        <p:txBody>
          <a:bodyPr>
            <a:noAutofit/>
          </a:bodyPr>
          <a:lstStyle/>
          <a:p>
            <a:r>
              <a:rPr lang="zh-TW" sz="3200" b="1" dirty="0">
                <a:effectLst/>
                <a:latin typeface="+mj-ea"/>
                <a:cs typeface="Microsoft JhengHei" panose="020B0604030504040204" pitchFamily="34" charset="-120"/>
              </a:rPr>
              <a:t>關於：金縣醫院促進更健康社區 </a:t>
            </a:r>
            <a:r>
              <a:rPr lang="en-US" sz="3200" b="1" dirty="0">
                <a:effectLst/>
                <a:latin typeface="+mj-ea"/>
                <a:cs typeface="Times New Roman" panose="02020603050405020304" pitchFamily="18" charset="0"/>
              </a:rPr>
              <a:t>(HHC) </a:t>
            </a:r>
            <a:r>
              <a:rPr lang="zh-TW" sz="3200" b="1" dirty="0">
                <a:effectLst/>
                <a:latin typeface="+mj-ea"/>
                <a:cs typeface="Microsoft JhengHei" panose="020B0604030504040204" pitchFamily="34" charset="-120"/>
              </a:rPr>
              <a:t>協作組織</a:t>
            </a:r>
            <a:r>
              <a:rPr lang="zh-TW" sz="3200" b="1" dirty="0">
                <a:effectLst/>
                <a:latin typeface="+mj-ea"/>
                <a:cs typeface="Times New Roman" panose="02020603050405020304" pitchFamily="18" charset="0"/>
              </a:rPr>
              <a:t> </a:t>
            </a:r>
            <a:r>
              <a:rPr kumimoji="0" lang="en-US" sz="3200" b="1" i="0" u="none" strike="noStrike" kern="1200" cap="none" spc="0" normalizeH="0" baseline="0" noProof="0" dirty="0">
                <a:ln>
                  <a:noFill/>
                </a:ln>
                <a:effectLst/>
                <a:uLnTx/>
                <a:uFillTx/>
                <a:latin typeface="+mj-ea"/>
                <a:cs typeface="Verdana" panose="020B0604030504040204" pitchFamily="34" charset="0"/>
              </a:rPr>
              <a:t> </a:t>
            </a:r>
            <a:endParaRPr lang="en-US" sz="3200" b="1" dirty="0">
              <a:latin typeface="+mj-ea"/>
            </a:endParaRPr>
          </a:p>
        </p:txBody>
      </p:sp>
      <p:sp>
        <p:nvSpPr>
          <p:cNvPr id="7" name="Content Placeholder 7" descr="King County Hospitals for a Healthier Community includes:&#10;Public Health – Seattle &amp; King County&#10;10 hospital/health systems&#10;Washington State Hospital Association&#10;&#10;Joint Community Health Needs Assessment:&#10;Meets Affordable Care Act IRS requirement for 501c3 hospitals to complete a CHNA report every 3 years&#10;HHC members create their own community health improvement strategies based on CHNA report findings and community engagement&#10;Reduces duplication of efforts and data requests&#10;Creates opportunity to align efforts, learn about best practices, &amp;  collectively invest in data, programs, and policies to promote health among King County residents&#10;"/>
          <p:cNvSpPr txBox="1">
            <a:spLocks/>
          </p:cNvSpPr>
          <p:nvPr/>
        </p:nvSpPr>
        <p:spPr>
          <a:xfrm>
            <a:off x="316342" y="1128424"/>
            <a:ext cx="9160853" cy="539900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600" b="1" i="0" u="none" strike="noStrike" kern="1200" cap="none" spc="0" normalizeH="0" baseline="0" noProof="0" dirty="0">
                <a:ln>
                  <a:noFill/>
                </a:ln>
                <a:solidFill>
                  <a:prstClr val="black"/>
                </a:solidFill>
                <a:effectLst/>
                <a:uLnTx/>
                <a:uFillTx/>
                <a:latin typeface="MyriadPro-Light"/>
              </a:rPr>
              <a:t>金縣醫院促進更健康社區組織包括 ：  </a:t>
            </a:r>
            <a:endParaRPr kumimoji="0" lang="en-US" sz="2600" b="0" i="0" u="none" strike="noStrike" kern="1200" cap="none" spc="0" normalizeH="0" baseline="0" noProof="0" dirty="0">
              <a:ln>
                <a:noFill/>
              </a:ln>
              <a:solidFill>
                <a:prstClr val="black"/>
              </a:solidFill>
              <a:effectLst/>
              <a:uLnTx/>
              <a:uFillTx/>
              <a:latin typeface="MyriadPro-Light"/>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西雅圖及金縣公共衛生</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a:defRPr/>
            </a:pPr>
            <a:r>
              <a:rPr kumimoji="0" lang="en-US" sz="2400" b="0" i="0" u="none" strike="noStrike" kern="1200" cap="none" spc="0" normalizeH="0" baseline="0" noProof="0" dirty="0">
                <a:ln>
                  <a:noFill/>
                </a:ln>
                <a:solidFill>
                  <a:prstClr val="black"/>
                </a:solidFill>
                <a:effectLst/>
                <a:uLnTx/>
                <a:uFillTx/>
                <a:latin typeface="MyriadPro-Light"/>
              </a:rPr>
              <a:t>10 </a:t>
            </a:r>
            <a:r>
              <a:rPr kumimoji="0" lang="zh-TW" altLang="en-US" sz="2400" b="0" i="0" u="none" strike="noStrike" kern="1200" cap="none" spc="0" normalizeH="0" baseline="0" noProof="0" dirty="0">
                <a:ln>
                  <a:noFill/>
                </a:ln>
                <a:solidFill>
                  <a:prstClr val="black"/>
                </a:solidFill>
                <a:effectLst/>
                <a:uLnTx/>
                <a:uFillTx/>
                <a:latin typeface="MyriadPro-Light"/>
              </a:rPr>
              <a:t>間醫院</a:t>
            </a:r>
            <a:r>
              <a:rPr kumimoji="0" lang="en-US" altLang="zh-TW" sz="2400" b="0" i="0" u="none" strike="noStrike" kern="1200" cap="none" spc="0" normalizeH="0" baseline="0" noProof="0" dirty="0">
                <a:ln>
                  <a:noFill/>
                </a:ln>
                <a:solidFill>
                  <a:prstClr val="black"/>
                </a:solidFill>
                <a:effectLst/>
                <a:uLnTx/>
                <a:uFillTx/>
                <a:latin typeface="MyriadPro-Light"/>
              </a:rPr>
              <a:t>/</a:t>
            </a:r>
            <a:r>
              <a:rPr kumimoji="0" lang="zh-TW" altLang="en-US" sz="2400" b="0" i="0" u="none" strike="noStrike" kern="1200" cap="none" spc="0" normalizeH="0" baseline="0" noProof="0" dirty="0">
                <a:ln>
                  <a:noFill/>
                </a:ln>
                <a:solidFill>
                  <a:prstClr val="black"/>
                </a:solidFill>
                <a:effectLst/>
                <a:uLnTx/>
                <a:uFillTx/>
                <a:latin typeface="MyriadPro-Light"/>
              </a:rPr>
              <a:t>衛生系統</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華盛頓州醫院協會</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508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 b="0" i="0" u="none" strike="noStrike" kern="1200" cap="none" spc="0" normalizeH="0" baseline="0" noProof="0" dirty="0">
              <a:ln>
                <a:noFill/>
              </a:ln>
              <a:solidFill>
                <a:prstClr val="black"/>
              </a:solidFill>
              <a:effectLst/>
              <a:uLnTx/>
              <a:uFillTx/>
              <a:latin typeface="MyriadPro-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TW" altLang="en-US" sz="2600" b="1" dirty="0">
                <a:solidFill>
                  <a:prstClr val="black"/>
                </a:solidFill>
                <a:latin typeface="MyriadPro-Light"/>
              </a:rPr>
              <a:t>社區健康需求聯合評估：  </a:t>
            </a:r>
            <a:endParaRPr lang="en-US" sz="2600" b="1" i="0" u="none" strike="noStrike" kern="1200" cap="none" spc="0" normalizeH="0" baseline="0" noProof="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符合</a:t>
            </a:r>
            <a:r>
              <a:rPr kumimoji="0" lang="en-US" altLang="zh-TW" sz="2400" b="0" i="0" u="none" strike="noStrike" kern="1200" cap="none" spc="0" normalizeH="0" baseline="0" noProof="0" dirty="0">
                <a:ln>
                  <a:noFill/>
                </a:ln>
                <a:solidFill>
                  <a:prstClr val="black"/>
                </a:solidFill>
                <a:effectLst/>
                <a:uLnTx/>
                <a:uFillTx/>
                <a:latin typeface="MyriadPro-Light"/>
              </a:rPr>
              <a:t>[</a:t>
            </a:r>
            <a:r>
              <a:rPr kumimoji="0" lang="zh-TW" altLang="en-US" sz="2400" b="0" i="0" u="none" strike="noStrike" kern="1200" cap="none" spc="0" normalizeH="0" baseline="0" noProof="0" dirty="0">
                <a:ln>
                  <a:noFill/>
                </a:ln>
                <a:solidFill>
                  <a:prstClr val="black"/>
                </a:solidFill>
                <a:effectLst/>
                <a:uLnTx/>
                <a:uFillTx/>
                <a:latin typeface="MyriadPro-Light"/>
              </a:rPr>
              <a:t>平價醫療法案</a:t>
            </a:r>
            <a:r>
              <a:rPr kumimoji="0" lang="en-US" altLang="zh-TW" sz="2400" b="0" i="0" u="none" strike="noStrike" kern="1200" cap="none" spc="0" normalizeH="0" baseline="0" noProof="0" dirty="0">
                <a:ln>
                  <a:noFill/>
                </a:ln>
                <a:solidFill>
                  <a:prstClr val="black"/>
                </a:solidFill>
                <a:effectLst/>
                <a:uLnTx/>
                <a:uFillTx/>
                <a:latin typeface="MyriadPro-Light"/>
              </a:rPr>
              <a:t>] IRS</a:t>
            </a:r>
            <a:r>
              <a:rPr kumimoji="0" lang="zh-TW" altLang="en-US" sz="2400" b="0" i="0" u="none" strike="noStrike" kern="1200" cap="none" spc="0" normalizeH="0" baseline="0" noProof="0" dirty="0">
                <a:ln>
                  <a:noFill/>
                </a:ln>
                <a:solidFill>
                  <a:prstClr val="black"/>
                </a:solidFill>
                <a:effectLst/>
                <a:uLnTx/>
                <a:uFillTx/>
                <a:latin typeface="MyriadPro-Light"/>
              </a:rPr>
              <a:t>對 </a:t>
            </a:r>
            <a:r>
              <a:rPr kumimoji="0" lang="en-US" altLang="zh-TW" sz="2400" b="0" i="0" u="none" strike="noStrike" kern="1200" cap="none" spc="0" normalizeH="0" baseline="0" noProof="0" dirty="0">
                <a:ln>
                  <a:noFill/>
                </a:ln>
                <a:solidFill>
                  <a:prstClr val="black"/>
                </a:solidFill>
                <a:effectLst/>
                <a:uLnTx/>
                <a:uFillTx/>
                <a:latin typeface="MyriadPro-Light"/>
              </a:rPr>
              <a:t>501c3 </a:t>
            </a:r>
            <a:r>
              <a:rPr kumimoji="0" lang="zh-TW" altLang="en-US" sz="2400" b="0" i="0" u="none" strike="noStrike" kern="1200" cap="none" spc="0" normalizeH="0" baseline="0" noProof="0" dirty="0">
                <a:ln>
                  <a:noFill/>
                </a:ln>
                <a:solidFill>
                  <a:prstClr val="black"/>
                </a:solidFill>
                <a:effectLst/>
                <a:uLnTx/>
                <a:uFillTx/>
                <a:latin typeface="MyriadPro-Light"/>
              </a:rPr>
              <a:t>醫院的要求：每三年要完成一份</a:t>
            </a:r>
            <a:r>
              <a:rPr kumimoji="0" lang="en-US" sz="2400" b="0" i="0" u="none" strike="noStrike" kern="1200" cap="none" spc="0" normalizeH="0" baseline="0" noProof="0" dirty="0">
                <a:ln>
                  <a:noFill/>
                </a:ln>
                <a:solidFill>
                  <a:prstClr val="black"/>
                </a:solidFill>
                <a:effectLst/>
                <a:uLnTx/>
                <a:uFillTx/>
                <a:latin typeface="MyriadPro-Light"/>
              </a:rPr>
              <a:t> CHNA </a:t>
            </a:r>
            <a:r>
              <a:rPr lang="zh-TW" altLang="en-US" sz="2400" dirty="0">
                <a:solidFill>
                  <a:prstClr val="black"/>
                </a:solidFill>
                <a:latin typeface="MyriadPro-Light"/>
              </a:rPr>
              <a:t>的報告</a:t>
            </a:r>
            <a:r>
              <a:rPr lang="en-US" sz="2400" dirty="0">
                <a:solidFill>
                  <a:prstClr val="black"/>
                </a:solidFill>
                <a:latin typeface="MyriadPro-Light"/>
              </a:rPr>
              <a:t> </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根據</a:t>
            </a:r>
            <a:r>
              <a:rPr kumimoji="0" lang="en-US" altLang="zh-TW" sz="2400" b="0" i="0" u="none" strike="noStrike" kern="1200" cap="none" spc="0" normalizeH="0" baseline="0" noProof="0" dirty="0">
                <a:ln>
                  <a:noFill/>
                </a:ln>
                <a:solidFill>
                  <a:prstClr val="black"/>
                </a:solidFill>
                <a:effectLst/>
                <a:uLnTx/>
                <a:uFillTx/>
                <a:latin typeface="MyriadPro-Light"/>
              </a:rPr>
              <a:t>CHNA</a:t>
            </a:r>
            <a:r>
              <a:rPr kumimoji="0" lang="zh-TW" altLang="en-US" sz="2400" b="0" i="0" u="none" strike="noStrike" kern="1200" cap="none" spc="0" normalizeH="0" baseline="0" noProof="0" dirty="0">
                <a:ln>
                  <a:noFill/>
                </a:ln>
                <a:solidFill>
                  <a:prstClr val="black"/>
                </a:solidFill>
                <a:effectLst/>
                <a:uLnTx/>
                <a:uFillTx/>
                <a:latin typeface="MyriadPro-Light"/>
              </a:rPr>
              <a:t>報告中的調查結果和社區參與，</a:t>
            </a:r>
            <a:r>
              <a:rPr kumimoji="0" lang="en-US" altLang="zh-TW" sz="2400" b="0" i="0" u="none" strike="noStrike" kern="1200" cap="none" spc="0" normalizeH="0" baseline="0" noProof="0" dirty="0">
                <a:ln>
                  <a:noFill/>
                </a:ln>
                <a:solidFill>
                  <a:prstClr val="black"/>
                </a:solidFill>
                <a:effectLst/>
                <a:uLnTx/>
                <a:uFillTx/>
                <a:latin typeface="MyriadPro-Light"/>
              </a:rPr>
              <a:t>HHC</a:t>
            </a:r>
            <a:r>
              <a:rPr kumimoji="0" lang="zh-TW" altLang="en-US" sz="2400" b="0" i="0" u="none" strike="noStrike" kern="1200" cap="none" spc="0" normalizeH="0" baseline="0" noProof="0" dirty="0">
                <a:ln>
                  <a:noFill/>
                </a:ln>
                <a:solidFill>
                  <a:prstClr val="black"/>
                </a:solidFill>
                <a:effectLst/>
                <a:uLnTx/>
                <a:uFillTx/>
                <a:latin typeface="MyriadPro-Light"/>
              </a:rPr>
              <a:t>會員制定各自的社區健康改良策略 </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減少工作和數據的重複要求</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a:defRPr/>
            </a:pPr>
            <a:r>
              <a:rPr kumimoji="0" lang="zh-TW" altLang="en-US" sz="2400" b="0" i="0" u="none" strike="noStrike" kern="1200" cap="none" spc="0" normalizeH="0" baseline="0" noProof="0" dirty="0">
                <a:ln>
                  <a:noFill/>
                </a:ln>
                <a:solidFill>
                  <a:prstClr val="black"/>
                </a:solidFill>
                <a:effectLst/>
                <a:uLnTx/>
                <a:uFillTx/>
                <a:latin typeface="MyriadPro-Light"/>
              </a:rPr>
              <a:t>創造機會來協調工作</a:t>
            </a:r>
            <a:r>
              <a:rPr lang="zh-CN" altLang="en-US" sz="2400" dirty="0">
                <a:solidFill>
                  <a:prstClr val="black"/>
                </a:solidFill>
                <a:latin typeface="MyriadPro-Light"/>
              </a:rPr>
              <a:t>，</a:t>
            </a:r>
            <a:r>
              <a:rPr kumimoji="0" lang="zh-TW" altLang="en-US" sz="2400" b="0" i="0" u="none" strike="noStrike" kern="1200" cap="none" spc="0" normalizeH="0" baseline="0" noProof="0" dirty="0">
                <a:ln>
                  <a:noFill/>
                </a:ln>
                <a:solidFill>
                  <a:prstClr val="black"/>
                </a:solidFill>
                <a:effectLst/>
                <a:uLnTx/>
                <a:uFillTx/>
                <a:latin typeface="MyriadPro-Light"/>
              </a:rPr>
              <a:t>了解最佳實踐做法並共同投資於數據、計劃和政策，以促進金縣居民的健康  </a:t>
            </a:r>
            <a:endParaRPr kumimoji="0" lang="en-US" sz="3200" b="1" i="0" u="none" strike="noStrike" kern="1200" cap="none" spc="0" normalizeH="0" baseline="0" noProof="0" dirty="0">
              <a:ln>
                <a:noFill/>
              </a:ln>
              <a:solidFill>
                <a:prstClr val="black"/>
              </a:solidFill>
              <a:effectLst/>
              <a:uLnTx/>
              <a:uFillTx/>
              <a:latin typeface="MyriadPro-Light"/>
            </a:endParaRPr>
          </a:p>
        </p:txBody>
      </p:sp>
      <p:pic>
        <p:nvPicPr>
          <p:cNvPr id="6" name="Picture 5" descr="HHC組織成員標誌&#10;Evergreen Health&#10;Fred Hutchinson Cancer Center&#10;Kaiser Permanente&#10;MultiCare Health System&#10;Navos&#10;Overlake Medical Center &amp; Clinics&#10;Seattle Children’s&#10;Providence Swedish&#10;UW Medicine&#10;Virginia Mason Franciscan Health&#10;Washington State Hospital Association&#10;">
            <a:extLst>
              <a:ext uri="{FF2B5EF4-FFF2-40B4-BE49-F238E27FC236}">
                <a16:creationId xmlns:a16="http://schemas.microsoft.com/office/drawing/2014/main" id="{E73AFEE7-87B7-BA85-1649-66BFD34A861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934652" y="1124197"/>
            <a:ext cx="1912020" cy="5737759"/>
          </a:xfrm>
          <a:prstGeom prst="rect">
            <a:avLst/>
          </a:prstGeom>
        </p:spPr>
      </p:pic>
    </p:spTree>
    <p:extLst>
      <p:ext uri="{BB962C8B-B14F-4D97-AF65-F5344CB8AC3E}">
        <p14:creationId xmlns:p14="http://schemas.microsoft.com/office/powerpoint/2010/main" val="11665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9DA1-D1BD-847B-B091-61DE998178F5}"/>
              </a:ext>
            </a:extLst>
          </p:cNvPr>
          <p:cNvSpPr>
            <a:spLocks noGrp="1"/>
          </p:cNvSpPr>
          <p:nvPr>
            <p:ph type="title"/>
          </p:nvPr>
        </p:nvSpPr>
        <p:spPr/>
        <p:txBody>
          <a:bodyPr>
            <a:noAutofit/>
          </a:bodyPr>
          <a:lstStyle/>
          <a:p>
            <a:r>
              <a:rPr lang="zh-TW" altLang="en-US" sz="2800" dirty="0">
                <a:ea typeface="Verdana" panose="020B0604030504040204" pitchFamily="34" charset="0"/>
                <a:cs typeface="Verdana" panose="020B0604030504040204" pitchFamily="34" charset="0"/>
              </a:rPr>
              <a:t>從金縣有色人種社區的聆聽會議中得到的主題 </a:t>
            </a:r>
            <a:endParaRPr lang="en-US" sz="2800" dirty="0"/>
          </a:p>
        </p:txBody>
      </p:sp>
      <p:sp>
        <p:nvSpPr>
          <p:cNvPr id="17" name="Flowchart: Connector 16">
            <a:extLst>
              <a:ext uri="{FF2B5EF4-FFF2-40B4-BE49-F238E27FC236}">
                <a16:creationId xmlns:a16="http://schemas.microsoft.com/office/drawing/2014/main" id="{AD5AA9DF-2467-7EDC-88EA-083AF44E44E6}"/>
              </a:ext>
              <a:ext uri="{C183D7F6-B498-43B3-948B-1728B52AA6E4}">
                <adec:decorative xmlns:adec="http://schemas.microsoft.com/office/drawing/2017/decorative" val="1"/>
              </a:ext>
            </a:extLst>
          </p:cNvPr>
          <p:cNvSpPr/>
          <p:nvPr/>
        </p:nvSpPr>
        <p:spPr>
          <a:xfrm>
            <a:off x="314815" y="3282152"/>
            <a:ext cx="1560948" cy="1560950"/>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A65D75-671E-F66C-AC42-42EB29AF78A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3" b="15596"/>
          <a:stretch/>
        </p:blipFill>
        <p:spPr>
          <a:xfrm>
            <a:off x="590590" y="3818914"/>
            <a:ext cx="1119308" cy="729464"/>
          </a:xfrm>
          <a:prstGeom prst="rect">
            <a:avLst/>
          </a:prstGeom>
        </p:spPr>
      </p:pic>
      <p:cxnSp>
        <p:nvCxnSpPr>
          <p:cNvPr id="44" name="Straight Connector 43">
            <a:extLst>
              <a:ext uri="{FF2B5EF4-FFF2-40B4-BE49-F238E27FC236}">
                <a16:creationId xmlns:a16="http://schemas.microsoft.com/office/drawing/2014/main" id="{B671055D-DC64-342D-88DD-99AB618C2119}"/>
              </a:ext>
              <a:ext uri="{C183D7F6-B498-43B3-948B-1728B52AA6E4}">
                <adec:decorative xmlns:adec="http://schemas.microsoft.com/office/drawing/2017/decorative" val="1"/>
              </a:ext>
            </a:extLst>
          </p:cNvPr>
          <p:cNvCxnSpPr>
            <a:cxnSpLocks/>
            <a:stCxn id="17" idx="6"/>
            <a:endCxn id="14" idx="1"/>
          </p:cNvCxnSpPr>
          <p:nvPr/>
        </p:nvCxnSpPr>
        <p:spPr>
          <a:xfrm flipV="1">
            <a:off x="1875763" y="1753015"/>
            <a:ext cx="753164" cy="230961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086A6211-8985-8DD2-393B-D6CA25B8E51F}"/>
              </a:ext>
            </a:extLst>
          </p:cNvPr>
          <p:cNvSpPr txBox="1"/>
          <p:nvPr/>
        </p:nvSpPr>
        <p:spPr>
          <a:xfrm>
            <a:off x="2628927" y="1276550"/>
            <a:ext cx="2545545" cy="952929"/>
          </a:xfrm>
          <a:prstGeom prst="roundRect">
            <a:avLst/>
          </a:prstGeom>
          <a:solidFill>
            <a:srgbClr val="8BBB3E"/>
          </a:solidFill>
          <a:ln>
            <a:solidFill>
              <a:schemeClr val="tx1"/>
            </a:solidFill>
          </a:ln>
        </p:spPr>
        <p:txBody>
          <a:bodyPr wrap="square" anchor="ctr">
            <a:noAutofit/>
          </a:bodyPr>
          <a:lstStyle/>
          <a:p>
            <a:pPr algn="ctr"/>
            <a:r>
              <a:rPr lang="zh-TW" altLang="en-US" dirty="0">
                <a:latin typeface="MyriadPro-Light"/>
              </a:rPr>
              <a:t>獲得食物和營養資訊</a:t>
            </a:r>
            <a:endParaRPr lang="en-US" dirty="0">
              <a:latin typeface="MyriadPro-Light"/>
            </a:endParaRPr>
          </a:p>
        </p:txBody>
      </p:sp>
      <p:cxnSp>
        <p:nvCxnSpPr>
          <p:cNvPr id="22" name="Straight Connector 21">
            <a:extLst>
              <a:ext uri="{FF2B5EF4-FFF2-40B4-BE49-F238E27FC236}">
                <a16:creationId xmlns:a16="http://schemas.microsoft.com/office/drawing/2014/main" id="{7E8B4375-A05B-3615-2D82-1001865F27C0}"/>
              </a:ext>
              <a:ext uri="{C183D7F6-B498-43B3-948B-1728B52AA6E4}">
                <adec:decorative xmlns:adec="http://schemas.microsoft.com/office/drawing/2017/decorative" val="1"/>
              </a:ext>
            </a:extLst>
          </p:cNvPr>
          <p:cNvCxnSpPr>
            <a:cxnSpLocks/>
            <a:stCxn id="14" idx="3"/>
            <a:endCxn id="12" idx="1"/>
          </p:cNvCxnSpPr>
          <p:nvPr/>
        </p:nvCxnSpPr>
        <p:spPr>
          <a:xfrm>
            <a:off x="5174472" y="1753015"/>
            <a:ext cx="320421" cy="247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E590B0C-B948-E59B-8B91-36EAFB2761D1}"/>
              </a:ext>
            </a:extLst>
          </p:cNvPr>
          <p:cNvSpPr txBox="1"/>
          <p:nvPr/>
        </p:nvSpPr>
        <p:spPr>
          <a:xfrm>
            <a:off x="5494893" y="1431998"/>
            <a:ext cx="6275349" cy="646986"/>
          </a:xfrm>
          <a:prstGeom prst="roundRect">
            <a:avLst/>
          </a:prstGeom>
          <a:noFill/>
          <a:ln>
            <a:solidFill>
              <a:schemeClr val="tx1"/>
            </a:solidFill>
          </a:ln>
        </p:spPr>
        <p:txBody>
          <a:bodyPr wrap="square" rtlCol="0">
            <a:spAutoFit/>
          </a:bodyPr>
          <a:lstStyle/>
          <a:p>
            <a:pPr algn="ctr"/>
            <a:r>
              <a:rPr lang="zh-TW" altLang="en-US" sz="1600" dirty="0">
                <a:effectLst/>
                <a:latin typeface="MyriadPro-Light"/>
              </a:rPr>
              <a:t>社區希望</a:t>
            </a:r>
            <a:r>
              <a:rPr lang="zh-CN" altLang="en-US" sz="1600" dirty="0">
                <a:effectLst/>
                <a:latin typeface="MyriadPro-Light"/>
              </a:rPr>
              <a:t>有更多</a:t>
            </a:r>
            <a:r>
              <a:rPr lang="zh-TW" altLang="en-US" sz="1600" dirty="0">
                <a:effectLst/>
                <a:latin typeface="MyriadPro-Light"/>
              </a:rPr>
              <a:t>機會</a:t>
            </a:r>
            <a:r>
              <a:rPr lang="zh-TW" altLang="en-US" sz="1600" b="1" dirty="0">
                <a:effectLst/>
                <a:latin typeface="MyriadPro-Light"/>
              </a:rPr>
              <a:t>了解健康飲食</a:t>
            </a:r>
            <a:r>
              <a:rPr lang="zh-TW" altLang="en-US" sz="1600" dirty="0">
                <a:effectLst/>
                <a:latin typeface="MyriadPro-Light"/>
              </a:rPr>
              <a:t>，以保護</a:t>
            </a:r>
            <a:r>
              <a:rPr lang="zh-CN" altLang="en-US" sz="1600" dirty="0">
                <a:latin typeface="MyriadPro-Light"/>
              </a:rPr>
              <a:t>其</a:t>
            </a:r>
            <a:r>
              <a:rPr lang="zh-TW" altLang="en-US" sz="1600" dirty="0">
                <a:effectLst/>
                <a:latin typeface="MyriadPro-Light"/>
              </a:rPr>
              <a:t>健康，包括如何選擇更健康的食材，和購買可以更負擔得起的健康選項。       </a:t>
            </a:r>
            <a:endParaRPr lang="en-US" sz="1600" dirty="0">
              <a:latin typeface="MyriadPro-Light"/>
            </a:endParaRPr>
          </a:p>
        </p:txBody>
      </p:sp>
      <p:sp>
        <p:nvSpPr>
          <p:cNvPr id="10" name="TextBox 9">
            <a:extLst>
              <a:ext uri="{FF2B5EF4-FFF2-40B4-BE49-F238E27FC236}">
                <a16:creationId xmlns:a16="http://schemas.microsoft.com/office/drawing/2014/main" id="{9E157615-81C5-99E1-3FB6-30F4E5A00161}"/>
              </a:ext>
            </a:extLst>
          </p:cNvPr>
          <p:cNvSpPr txBox="1"/>
          <p:nvPr/>
        </p:nvSpPr>
        <p:spPr>
          <a:xfrm>
            <a:off x="2628928" y="2437664"/>
            <a:ext cx="2545545" cy="919402"/>
          </a:xfrm>
          <a:prstGeom prst="roundRect">
            <a:avLst/>
          </a:prstGeom>
          <a:solidFill>
            <a:srgbClr val="239CCB"/>
          </a:solidFill>
          <a:ln>
            <a:solidFill>
              <a:schemeClr val="tx1"/>
            </a:solidFill>
          </a:ln>
        </p:spPr>
        <p:txBody>
          <a:bodyPr wrap="square" anchor="ctr">
            <a:noAutofit/>
          </a:bodyPr>
          <a:lstStyle/>
          <a:p>
            <a:pPr algn="ctr"/>
            <a:r>
              <a:rPr lang="zh-TW" altLang="en-US" dirty="0">
                <a:latin typeface="MyriadPro-Light"/>
              </a:rPr>
              <a:t>獲得優質、新鮮和適合文化的食物</a:t>
            </a:r>
            <a:endParaRPr lang="en-US" dirty="0">
              <a:latin typeface="MyriadPro-Light"/>
            </a:endParaRPr>
          </a:p>
        </p:txBody>
      </p:sp>
      <p:sp>
        <p:nvSpPr>
          <p:cNvPr id="3" name="TextBox 2">
            <a:extLst>
              <a:ext uri="{FF2B5EF4-FFF2-40B4-BE49-F238E27FC236}">
                <a16:creationId xmlns:a16="http://schemas.microsoft.com/office/drawing/2014/main" id="{123A32A6-3B9A-7B86-E63C-823ECA850361}"/>
              </a:ext>
            </a:extLst>
          </p:cNvPr>
          <p:cNvSpPr txBox="1"/>
          <p:nvPr/>
        </p:nvSpPr>
        <p:spPr>
          <a:xfrm>
            <a:off x="5494893" y="2573873"/>
            <a:ext cx="6275348" cy="646986"/>
          </a:xfrm>
          <a:prstGeom prst="roundRect">
            <a:avLst/>
          </a:prstGeom>
          <a:noFill/>
          <a:ln>
            <a:solidFill>
              <a:schemeClr val="tx1"/>
            </a:solidFill>
          </a:ln>
        </p:spPr>
        <p:txBody>
          <a:bodyPr wrap="square" rtlCol="0" anchor="ctr">
            <a:spAutoFit/>
          </a:bodyPr>
          <a:lstStyle/>
          <a:p>
            <a:pPr marR="0" lvl="0" algn="ctr" defTabSz="914400" rtl="0" eaLnBrk="1" fontAlgn="auto" latinLnBrk="0" hangingPunct="1">
              <a:lnSpc>
                <a:spcPct val="100000"/>
              </a:lnSpc>
              <a:spcBef>
                <a:spcPts val="0"/>
              </a:spcBef>
              <a:spcAft>
                <a:spcPts val="0"/>
              </a:spcAft>
              <a:buClrTx/>
              <a:buSzTx/>
              <a:tabLst/>
              <a:defRPr/>
            </a:pPr>
            <a:r>
              <a:rPr lang="zh-TW" altLang="en-US" sz="1600" dirty="0">
                <a:latin typeface="MyriadPro-Light"/>
                <a:ea typeface="Calibri" panose="020F0502020204030204" pitchFamily="34" charset="0"/>
                <a:cs typeface="Calibri"/>
              </a:rPr>
              <a:t>社區成員確定</a:t>
            </a:r>
            <a:r>
              <a:rPr lang="zh-TW" altLang="en-US" sz="1600" b="1" dirty="0">
                <a:latin typeface="MyriadPro-Light"/>
                <a:ea typeface="Calibri" panose="020F0502020204030204" pitchFamily="34" charset="0"/>
                <a:cs typeface="Calibri"/>
              </a:rPr>
              <a:t>食物成本上升</a:t>
            </a:r>
            <a:r>
              <a:rPr lang="zh-TW" altLang="en-US" sz="1600" dirty="0">
                <a:latin typeface="MyriadPro-Light"/>
                <a:ea typeface="Calibri" panose="020F0502020204030204" pitchFamily="34" charset="0"/>
                <a:cs typeface="Calibri"/>
              </a:rPr>
              <a:t>、</a:t>
            </a:r>
            <a:r>
              <a:rPr lang="zh-TW" altLang="en-US" sz="1600" b="1" dirty="0">
                <a:latin typeface="MyriadPro-Light"/>
                <a:ea typeface="Calibri" panose="020F0502020204030204" pitchFamily="34" charset="0"/>
                <a:cs typeface="Calibri"/>
              </a:rPr>
              <a:t>前往雜貨店的距離</a:t>
            </a:r>
            <a:r>
              <a:rPr lang="zh-TW" altLang="en-US" sz="1600" dirty="0">
                <a:latin typeface="MyriadPro-Light"/>
                <a:ea typeface="Calibri" panose="020F0502020204030204" pitchFamily="34" charset="0"/>
                <a:cs typeface="Calibri"/>
              </a:rPr>
              <a:t>和</a:t>
            </a:r>
            <a:r>
              <a:rPr lang="zh-TW" altLang="en-US" sz="1600" b="1" dirty="0">
                <a:latin typeface="MyriadPro-Light"/>
                <a:ea typeface="Calibri" panose="020F0502020204030204" pitchFamily="34" charset="0"/>
                <a:cs typeface="Calibri"/>
              </a:rPr>
              <a:t>交通</a:t>
            </a:r>
            <a:r>
              <a:rPr lang="zh-TW" altLang="en-US" sz="1600" dirty="0">
                <a:latin typeface="MyriadPro-Light"/>
                <a:ea typeface="Calibri" panose="020F0502020204030204" pitchFamily="34" charset="0"/>
                <a:cs typeface="Calibri"/>
              </a:rPr>
              <a:t>不便是獲得健康食物的障礙。</a:t>
            </a:r>
            <a:endParaRPr lang="en-US" sz="1600" dirty="0">
              <a:effectLst/>
              <a:latin typeface="MyriadPro-Light"/>
              <a:ea typeface="Calibri" panose="020F0502020204030204" pitchFamily="34" charset="0"/>
              <a:cs typeface="Calibri"/>
            </a:endParaRPr>
          </a:p>
        </p:txBody>
      </p:sp>
      <p:sp>
        <p:nvSpPr>
          <p:cNvPr id="6" name="TextBox 5">
            <a:extLst>
              <a:ext uri="{FF2B5EF4-FFF2-40B4-BE49-F238E27FC236}">
                <a16:creationId xmlns:a16="http://schemas.microsoft.com/office/drawing/2014/main" id="{572CD8A8-C5B2-08DE-7A4F-D666CF2EFDAA}"/>
              </a:ext>
            </a:extLst>
          </p:cNvPr>
          <p:cNvSpPr txBox="1"/>
          <p:nvPr/>
        </p:nvSpPr>
        <p:spPr>
          <a:xfrm>
            <a:off x="2628927" y="3598341"/>
            <a:ext cx="2545543" cy="919401"/>
          </a:xfrm>
          <a:prstGeom prst="roundRect">
            <a:avLst/>
          </a:prstGeom>
          <a:solidFill>
            <a:srgbClr val="8BBB3E"/>
          </a:solidFill>
          <a:ln>
            <a:solidFill>
              <a:schemeClr val="tx1"/>
            </a:solidFill>
          </a:ln>
        </p:spPr>
        <p:txBody>
          <a:bodyPr wrap="square" anchor="ctr">
            <a:noAutofit/>
          </a:bodyPr>
          <a:lstStyle/>
          <a:p>
            <a:pPr algn="ctr"/>
            <a:r>
              <a:rPr lang="zh-TW" altLang="en-US" dirty="0">
                <a:latin typeface="MyriadPro-Light"/>
              </a:rPr>
              <a:t>獲得精神和行為健康服務</a:t>
            </a:r>
            <a:endParaRPr lang="en-US" sz="2000" b="1" dirty="0">
              <a:latin typeface="MyriadPro-Light"/>
            </a:endParaRPr>
          </a:p>
        </p:txBody>
      </p:sp>
      <p:sp>
        <p:nvSpPr>
          <p:cNvPr id="5" name="TextBox 4">
            <a:extLst>
              <a:ext uri="{FF2B5EF4-FFF2-40B4-BE49-F238E27FC236}">
                <a16:creationId xmlns:a16="http://schemas.microsoft.com/office/drawing/2014/main" id="{22BE64AF-A6D5-576C-BBB2-730EB587FAE8}"/>
              </a:ext>
            </a:extLst>
          </p:cNvPr>
          <p:cNvSpPr txBox="1"/>
          <p:nvPr/>
        </p:nvSpPr>
        <p:spPr>
          <a:xfrm>
            <a:off x="5494893" y="3598341"/>
            <a:ext cx="6275348" cy="919401"/>
          </a:xfrm>
          <a:prstGeom prst="roundRect">
            <a:avLst/>
          </a:prstGeom>
          <a:noFill/>
          <a:ln>
            <a:solidFill>
              <a:schemeClr val="tx1"/>
            </a:solidFill>
          </a:ln>
        </p:spPr>
        <p:txBody>
          <a:bodyPr wrap="square" rtlCol="0">
            <a:spAutoFit/>
          </a:bodyPr>
          <a:lstStyle/>
          <a:p>
            <a:pPr algn="ctr"/>
            <a:r>
              <a:rPr lang="zh-TW" altLang="en-US" sz="1600" dirty="0">
                <a:latin typeface="MyriadPro-Light"/>
                <a:ea typeface="Calibri" panose="020F0502020204030204" pitchFamily="34" charset="0"/>
                <a:cs typeface="Calibri"/>
              </a:rPr>
              <a:t>獲取精神和行為健康服務的障礙包括</a:t>
            </a:r>
            <a:r>
              <a:rPr lang="zh-TW" altLang="en-US" sz="1600" b="1" dirty="0">
                <a:latin typeface="MyriadPro-Light"/>
                <a:ea typeface="Calibri" panose="020F0502020204030204" pitchFamily="34" charset="0"/>
                <a:cs typeface="Calibri"/>
              </a:rPr>
              <a:t>費用</a:t>
            </a:r>
            <a:r>
              <a:rPr lang="zh-TW" altLang="en-US" sz="1600" dirty="0">
                <a:latin typeface="MyriadPro-Light"/>
                <a:ea typeface="Calibri" panose="020F0502020204030204" pitchFamily="34" charset="0"/>
                <a:cs typeface="Calibri"/>
              </a:rPr>
              <a:t>、</a:t>
            </a:r>
            <a:r>
              <a:rPr lang="zh-TW" altLang="en-US" sz="1600" b="1" dirty="0">
                <a:latin typeface="MyriadPro-Light"/>
                <a:ea typeface="Calibri" panose="020F0502020204030204" pitchFamily="34" charset="0"/>
                <a:cs typeface="Calibri"/>
              </a:rPr>
              <a:t>醫療服務提供者的文化一致性</a:t>
            </a:r>
            <a:r>
              <a:rPr lang="zh-TW" altLang="en-US" sz="1600" dirty="0">
                <a:latin typeface="MyriadPro-Light"/>
                <a:ea typeface="Calibri" panose="020F0502020204030204" pitchFamily="34" charset="0"/>
                <a:cs typeface="Calibri"/>
              </a:rPr>
              <a:t>、</a:t>
            </a:r>
            <a:r>
              <a:rPr lang="zh-TW" altLang="en-US" sz="1600" b="1" dirty="0">
                <a:latin typeface="MyriadPro-Light"/>
                <a:ea typeface="Calibri" panose="020F0502020204030204" pitchFamily="34" charset="0"/>
                <a:cs typeface="Calibri"/>
              </a:rPr>
              <a:t>時間適合性</a:t>
            </a:r>
            <a:r>
              <a:rPr lang="zh-TW" altLang="en-US" sz="1600" dirty="0">
                <a:latin typeface="MyriadPro-Light"/>
                <a:ea typeface="Calibri" panose="020F0502020204030204" pitchFamily="34" charset="0"/>
                <a:cs typeface="Calibri"/>
              </a:rPr>
              <a:t>、預約可行性以及與討論精神健康相關的</a:t>
            </a:r>
            <a:r>
              <a:rPr lang="zh-TW" altLang="en-US" sz="1600" b="1" dirty="0">
                <a:latin typeface="MyriadPro-Light"/>
                <a:ea typeface="Calibri" panose="020F0502020204030204" pitchFamily="34" charset="0"/>
                <a:cs typeface="Calibri"/>
              </a:rPr>
              <a:t>負面想法</a:t>
            </a:r>
            <a:r>
              <a:rPr lang="zh-TW" altLang="en-US" sz="1600" dirty="0">
                <a:latin typeface="MyriadPro-Light"/>
                <a:ea typeface="Calibri" panose="020F0502020204030204" pitchFamily="34" charset="0"/>
                <a:cs typeface="Calibri"/>
              </a:rPr>
              <a:t>。  </a:t>
            </a:r>
            <a:endParaRPr lang="en-US" sz="1600" dirty="0">
              <a:effectLst/>
              <a:latin typeface="MyriadPro-Light"/>
              <a:ea typeface="Calibri" panose="020F0502020204030204" pitchFamily="34" charset="0"/>
              <a:cs typeface="Calibri"/>
            </a:endParaRPr>
          </a:p>
        </p:txBody>
      </p:sp>
      <p:sp>
        <p:nvSpPr>
          <p:cNvPr id="13" name="TextBox 12">
            <a:extLst>
              <a:ext uri="{FF2B5EF4-FFF2-40B4-BE49-F238E27FC236}">
                <a16:creationId xmlns:a16="http://schemas.microsoft.com/office/drawing/2014/main" id="{EF41B85C-DAEA-D721-4A41-E258FDFC0BC0}"/>
              </a:ext>
            </a:extLst>
          </p:cNvPr>
          <p:cNvSpPr txBox="1"/>
          <p:nvPr/>
        </p:nvSpPr>
        <p:spPr>
          <a:xfrm>
            <a:off x="2645257" y="4771851"/>
            <a:ext cx="2545544" cy="919402"/>
          </a:xfrm>
          <a:prstGeom prst="roundRect">
            <a:avLst/>
          </a:prstGeom>
          <a:solidFill>
            <a:srgbClr val="239CCB"/>
          </a:solidFill>
          <a:ln>
            <a:solidFill>
              <a:schemeClr val="tx1"/>
            </a:solidFill>
          </a:ln>
        </p:spPr>
        <p:txBody>
          <a:bodyPr wrap="square" anchor="ctr">
            <a:noAutofit/>
          </a:bodyPr>
          <a:lstStyle/>
          <a:p>
            <a:pPr algn="ctr"/>
            <a:r>
              <a:rPr lang="zh-TW" altLang="en-US" dirty="0">
                <a:latin typeface="MyriadPro-Light"/>
              </a:rPr>
              <a:t>氣候變化對食物保障和精神健康的影響</a:t>
            </a:r>
            <a:endParaRPr lang="en-US" dirty="0">
              <a:latin typeface="MyriadPro-Light"/>
            </a:endParaRPr>
          </a:p>
        </p:txBody>
      </p:sp>
      <p:sp>
        <p:nvSpPr>
          <p:cNvPr id="8" name="TextBox 7">
            <a:extLst>
              <a:ext uri="{FF2B5EF4-FFF2-40B4-BE49-F238E27FC236}">
                <a16:creationId xmlns:a16="http://schemas.microsoft.com/office/drawing/2014/main" id="{A63918AB-F2FC-8F75-A320-3E97E71EB607}"/>
              </a:ext>
            </a:extLst>
          </p:cNvPr>
          <p:cNvSpPr txBox="1"/>
          <p:nvPr/>
        </p:nvSpPr>
        <p:spPr>
          <a:xfrm>
            <a:off x="5511222" y="4771851"/>
            <a:ext cx="6275348" cy="919402"/>
          </a:xfrm>
          <a:prstGeom prst="roundRect">
            <a:avLst/>
          </a:prstGeom>
          <a:noFill/>
          <a:ln>
            <a:solidFill>
              <a:schemeClr val="tx1"/>
            </a:solidFill>
          </a:ln>
        </p:spPr>
        <p:txBody>
          <a:bodyPr wrap="square" rtlCol="0" anchor="ctr">
            <a:noAutofit/>
          </a:bodyPr>
          <a:lstStyle/>
          <a:p>
            <a:pPr algn="ctr"/>
            <a:r>
              <a:rPr lang="zh-TW" altLang="en-US" sz="1600" dirty="0">
                <a:effectLst/>
                <a:latin typeface="MyriadPro-Light"/>
                <a:ea typeface="Calibri" panose="020F0502020204030204" pitchFamily="34" charset="0"/>
                <a:cs typeface="Calibri"/>
              </a:rPr>
              <a:t>極端氣候事件影響整個家庭的</a:t>
            </a:r>
            <a:r>
              <a:rPr lang="zh-TW" altLang="en-US" sz="1600" b="1" dirty="0">
                <a:effectLst/>
                <a:latin typeface="MyriadPro-Light"/>
                <a:ea typeface="Calibri" panose="020F0502020204030204" pitchFamily="34" charset="0"/>
                <a:cs typeface="Calibri"/>
              </a:rPr>
              <a:t>情緒健康和福祉</a:t>
            </a:r>
            <a:r>
              <a:rPr lang="zh-TW" altLang="en-US" sz="1600" dirty="0">
                <a:effectLst/>
                <a:latin typeface="MyriadPro-Light"/>
                <a:ea typeface="Calibri" panose="020F0502020204030204" pitchFamily="34" charset="0"/>
                <a:cs typeface="Calibri"/>
              </a:rPr>
              <a:t>，亦使</a:t>
            </a:r>
            <a:r>
              <a:rPr lang="zh-TW" altLang="en-US" sz="1600" b="1" dirty="0">
                <a:effectLst/>
                <a:latin typeface="MyriadPro-Light"/>
                <a:ea typeface="Calibri" panose="020F0502020204030204" pitchFamily="34" charset="0"/>
                <a:cs typeface="Calibri"/>
              </a:rPr>
              <a:t>獲取食物變得困難</a:t>
            </a:r>
            <a:r>
              <a:rPr lang="zh-TW" altLang="en-US" sz="1600" dirty="0">
                <a:effectLst/>
                <a:latin typeface="MyriadPro-Light"/>
                <a:ea typeface="Calibri" panose="020F0502020204030204" pitchFamily="34" charset="0"/>
                <a:cs typeface="Calibri"/>
              </a:rPr>
              <a:t>。</a:t>
            </a:r>
            <a:endParaRPr lang="en-US" sz="1600" b="1" dirty="0">
              <a:effectLst/>
              <a:latin typeface="MyriadPro-Light"/>
              <a:ea typeface="Calibri" panose="020F0502020204030204" pitchFamily="34" charset="0"/>
              <a:cs typeface="Calibri"/>
            </a:endParaRPr>
          </a:p>
        </p:txBody>
      </p:sp>
      <p:sp>
        <p:nvSpPr>
          <p:cNvPr id="7" name="TextBox 6">
            <a:extLst>
              <a:ext uri="{FF2B5EF4-FFF2-40B4-BE49-F238E27FC236}">
                <a16:creationId xmlns:a16="http://schemas.microsoft.com/office/drawing/2014/main" id="{16F1FF95-5FF0-7573-ADB2-0F86D328CE6B}"/>
              </a:ext>
            </a:extLst>
          </p:cNvPr>
          <p:cNvSpPr txBox="1"/>
          <p:nvPr/>
        </p:nvSpPr>
        <p:spPr>
          <a:xfrm>
            <a:off x="2628928" y="5934638"/>
            <a:ext cx="2545545" cy="648890"/>
          </a:xfrm>
          <a:prstGeom prst="roundRect">
            <a:avLst/>
          </a:prstGeom>
          <a:solidFill>
            <a:srgbClr val="8BBB3E"/>
          </a:solidFill>
          <a:ln>
            <a:solidFill>
              <a:schemeClr val="tx1"/>
            </a:solidFill>
          </a:ln>
        </p:spPr>
        <p:txBody>
          <a:bodyPr wrap="square" anchor="ctr">
            <a:noAutofit/>
          </a:bodyPr>
          <a:lstStyle/>
          <a:p>
            <a:pPr algn="ctr"/>
            <a:r>
              <a:rPr lang="zh-TW" altLang="en-US" dirty="0">
                <a:latin typeface="MyriadPro-Light"/>
              </a:rPr>
              <a:t>社區保護要素</a:t>
            </a:r>
            <a:endParaRPr lang="en-US" dirty="0">
              <a:latin typeface="MyriadPro-Light"/>
            </a:endParaRPr>
          </a:p>
        </p:txBody>
      </p:sp>
      <p:sp>
        <p:nvSpPr>
          <p:cNvPr id="9" name="TextBox 8">
            <a:extLst>
              <a:ext uri="{FF2B5EF4-FFF2-40B4-BE49-F238E27FC236}">
                <a16:creationId xmlns:a16="http://schemas.microsoft.com/office/drawing/2014/main" id="{3B4344BF-E821-CE98-B345-F4B971D0A809}"/>
              </a:ext>
            </a:extLst>
          </p:cNvPr>
          <p:cNvSpPr txBox="1"/>
          <p:nvPr/>
        </p:nvSpPr>
        <p:spPr>
          <a:xfrm>
            <a:off x="5494893" y="5936542"/>
            <a:ext cx="6275348" cy="646986"/>
          </a:xfrm>
          <a:prstGeom prst="roundRect">
            <a:avLst/>
          </a:prstGeom>
          <a:noFill/>
          <a:ln>
            <a:solidFill>
              <a:schemeClr val="tx1"/>
            </a:solidFill>
          </a:ln>
        </p:spPr>
        <p:txBody>
          <a:bodyPr wrap="square" rtlCol="0">
            <a:spAutoFit/>
          </a:bodyPr>
          <a:lstStyle/>
          <a:p>
            <a:pPr algn="ctr"/>
            <a:r>
              <a:rPr lang="zh-TW" altLang="en-US" sz="1600" dirty="0">
                <a:latin typeface="MyriadPro-Light"/>
                <a:ea typeface="Calibri" panose="020F0502020204030204" pitchFamily="34" charset="0"/>
                <a:cs typeface="Calibri"/>
              </a:rPr>
              <a:t>社區分享他們如何</a:t>
            </a:r>
            <a:r>
              <a:rPr lang="zh-TW" altLang="en-US" sz="1600" b="1" dirty="0">
                <a:latin typeface="MyriadPro-Light"/>
                <a:ea typeface="Calibri" panose="020F0502020204030204" pitchFamily="34" charset="0"/>
                <a:cs typeface="Calibri"/>
              </a:rPr>
              <a:t>互相支援</a:t>
            </a:r>
            <a:r>
              <a:rPr lang="zh-TW" altLang="en-US" sz="1600" dirty="0">
                <a:latin typeface="MyriadPro-Light"/>
                <a:ea typeface="Calibri" panose="020F0502020204030204" pitchFamily="34" charset="0"/>
                <a:cs typeface="Calibri"/>
              </a:rPr>
              <a:t>的例子，包括為需要醫療服務或為獲取食物的人士提供交通接送</a:t>
            </a:r>
            <a:r>
              <a:rPr lang="zh-CN" altLang="en-US" sz="1600" dirty="0">
                <a:latin typeface="MyriadPro-Light"/>
                <a:ea typeface="Calibri" panose="020F0502020204030204" pitchFamily="34" charset="0"/>
                <a:cs typeface="Calibri"/>
              </a:rPr>
              <a:t>，</a:t>
            </a:r>
            <a:r>
              <a:rPr lang="zh-TW" altLang="en-US" sz="1600" dirty="0">
                <a:latin typeface="MyriadPro-Light"/>
                <a:ea typeface="Calibri" panose="020F0502020204030204" pitchFamily="34" charset="0"/>
                <a:cs typeface="Calibri"/>
              </a:rPr>
              <a:t>分享食物並在困難時提供支援。 </a:t>
            </a:r>
            <a:endParaRPr lang="en-US" dirty="0">
              <a:latin typeface="MyriadPro-Light"/>
            </a:endParaRPr>
          </a:p>
        </p:txBody>
      </p:sp>
      <p:cxnSp>
        <p:nvCxnSpPr>
          <p:cNvPr id="33" name="Straight Connector 32">
            <a:extLst>
              <a:ext uri="{FF2B5EF4-FFF2-40B4-BE49-F238E27FC236}">
                <a16:creationId xmlns:a16="http://schemas.microsoft.com/office/drawing/2014/main" id="{594EA532-2AFD-CEDE-6DB3-FA3695E690C7}"/>
              </a:ext>
              <a:ext uri="{C183D7F6-B498-43B3-948B-1728B52AA6E4}">
                <adec:decorative xmlns:adec="http://schemas.microsoft.com/office/drawing/2017/decorative" val="1"/>
              </a:ext>
            </a:extLst>
          </p:cNvPr>
          <p:cNvCxnSpPr>
            <a:cxnSpLocks/>
            <a:stCxn id="7" idx="3"/>
            <a:endCxn id="9" idx="1"/>
          </p:cNvCxnSpPr>
          <p:nvPr/>
        </p:nvCxnSpPr>
        <p:spPr>
          <a:xfrm>
            <a:off x="5174473" y="6259083"/>
            <a:ext cx="320420" cy="95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31BBF5FE-D019-86C6-F3E0-C8A9667B2D36}"/>
              </a:ext>
              <a:ext uri="{C183D7F6-B498-43B3-948B-1728B52AA6E4}">
                <adec:decorative xmlns:adec="http://schemas.microsoft.com/office/drawing/2017/decorative" val="1"/>
              </a:ext>
            </a:extLst>
          </p:cNvPr>
          <p:cNvCxnSpPr>
            <a:cxnSpLocks/>
            <a:stCxn id="10" idx="3"/>
            <a:endCxn id="3" idx="1"/>
          </p:cNvCxnSpPr>
          <p:nvPr/>
        </p:nvCxnSpPr>
        <p:spPr>
          <a:xfrm>
            <a:off x="5174473" y="2897365"/>
            <a:ext cx="320420" cy="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C00C177C-1136-FD94-45CF-1474ABFF0ECA}"/>
              </a:ext>
              <a:ext uri="{C183D7F6-B498-43B3-948B-1728B52AA6E4}">
                <adec:decorative xmlns:adec="http://schemas.microsoft.com/office/drawing/2017/decorative" val="1"/>
              </a:ext>
            </a:extLst>
          </p:cNvPr>
          <p:cNvCxnSpPr>
            <a:cxnSpLocks/>
            <a:stCxn id="13" idx="3"/>
            <a:endCxn id="8" idx="1"/>
          </p:cNvCxnSpPr>
          <p:nvPr/>
        </p:nvCxnSpPr>
        <p:spPr>
          <a:xfrm>
            <a:off x="5190801" y="5231552"/>
            <a:ext cx="320421"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E4EE3838-A2BC-F563-7207-08A2367C6223}"/>
              </a:ext>
              <a:ext uri="{C183D7F6-B498-43B3-948B-1728B52AA6E4}">
                <adec:decorative xmlns:adec="http://schemas.microsoft.com/office/drawing/2017/decorative" val="1"/>
              </a:ext>
            </a:extLst>
          </p:cNvPr>
          <p:cNvCxnSpPr>
            <a:cxnSpLocks/>
            <a:stCxn id="6" idx="3"/>
            <a:endCxn id="5" idx="1"/>
          </p:cNvCxnSpPr>
          <p:nvPr/>
        </p:nvCxnSpPr>
        <p:spPr>
          <a:xfrm>
            <a:off x="5174470" y="4058042"/>
            <a:ext cx="320423"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8F8F2500-7F8F-F5E6-0214-56DCA05B9059}"/>
              </a:ext>
              <a:ext uri="{C183D7F6-B498-43B3-948B-1728B52AA6E4}">
                <adec:decorative xmlns:adec="http://schemas.microsoft.com/office/drawing/2017/decorative" val="1"/>
              </a:ext>
            </a:extLst>
          </p:cNvPr>
          <p:cNvCxnSpPr>
            <a:cxnSpLocks/>
            <a:stCxn id="17" idx="6"/>
            <a:endCxn id="7" idx="1"/>
          </p:cNvCxnSpPr>
          <p:nvPr/>
        </p:nvCxnSpPr>
        <p:spPr>
          <a:xfrm>
            <a:off x="1875763" y="4062627"/>
            <a:ext cx="753165" cy="21964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1E03A3A2-DBEF-4E30-4E8E-D3FA6B7215F4}"/>
              </a:ext>
              <a:ext uri="{C183D7F6-B498-43B3-948B-1728B52AA6E4}">
                <adec:decorative xmlns:adec="http://schemas.microsoft.com/office/drawing/2017/decorative" val="1"/>
              </a:ext>
            </a:extLst>
          </p:cNvPr>
          <p:cNvCxnSpPr>
            <a:cxnSpLocks/>
            <a:stCxn id="17" idx="6"/>
            <a:endCxn id="10" idx="1"/>
          </p:cNvCxnSpPr>
          <p:nvPr/>
        </p:nvCxnSpPr>
        <p:spPr>
          <a:xfrm flipV="1">
            <a:off x="1875763" y="2897365"/>
            <a:ext cx="753165" cy="116526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A6005E37-57C1-849A-025D-78649A72B98B}"/>
              </a:ext>
              <a:ext uri="{C183D7F6-B498-43B3-948B-1728B52AA6E4}">
                <adec:decorative xmlns:adec="http://schemas.microsoft.com/office/drawing/2017/decorative" val="1"/>
              </a:ext>
            </a:extLst>
          </p:cNvPr>
          <p:cNvCxnSpPr>
            <a:cxnSpLocks/>
            <a:stCxn id="17" idx="6"/>
            <a:endCxn id="6" idx="1"/>
          </p:cNvCxnSpPr>
          <p:nvPr/>
        </p:nvCxnSpPr>
        <p:spPr>
          <a:xfrm flipV="1">
            <a:off x="1875763" y="4058042"/>
            <a:ext cx="753164" cy="458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906CFC45-BD9A-7B20-8D10-D89529CF30A5}"/>
              </a:ext>
              <a:ext uri="{C183D7F6-B498-43B3-948B-1728B52AA6E4}">
                <adec:decorative xmlns:adec="http://schemas.microsoft.com/office/drawing/2017/decorative" val="1"/>
              </a:ext>
            </a:extLst>
          </p:cNvPr>
          <p:cNvCxnSpPr>
            <a:cxnSpLocks/>
            <a:stCxn id="17" idx="6"/>
            <a:endCxn id="13" idx="1"/>
          </p:cNvCxnSpPr>
          <p:nvPr/>
        </p:nvCxnSpPr>
        <p:spPr>
          <a:xfrm>
            <a:off x="1875763" y="4062627"/>
            <a:ext cx="769494" cy="116892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116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5B425B9-33E7-8E2C-0C64-734464090DAF}"/>
              </a:ext>
            </a:extLst>
          </p:cNvPr>
          <p:cNvSpPr>
            <a:spLocks noGrp="1"/>
          </p:cNvSpPr>
          <p:nvPr>
            <p:ph type="title"/>
          </p:nvPr>
        </p:nvSpPr>
        <p:spPr/>
        <p:txBody>
          <a:bodyPr>
            <a:normAutofit fontScale="90000"/>
          </a:bodyPr>
          <a:lstStyle/>
          <a:p>
            <a:r>
              <a:rPr lang="zh-TW" altLang="en-US" dirty="0"/>
              <a:t>須要注意的範疇</a:t>
            </a:r>
            <a:endParaRPr lang="en-US" dirty="0"/>
          </a:p>
        </p:txBody>
      </p:sp>
      <p:sp>
        <p:nvSpPr>
          <p:cNvPr id="16" name="Rectangle 15">
            <a:extLst>
              <a:ext uri="{FF2B5EF4-FFF2-40B4-BE49-F238E27FC236}">
                <a16:creationId xmlns:a16="http://schemas.microsoft.com/office/drawing/2014/main" id="{78442B2E-CD31-46C2-B8BC-A628CC6BC5B3}"/>
              </a:ext>
            </a:extLst>
          </p:cNvPr>
          <p:cNvSpPr>
            <a:spLocks noChangeAspect="1"/>
          </p:cNvSpPr>
          <p:nvPr/>
        </p:nvSpPr>
        <p:spPr>
          <a:xfrm>
            <a:off x="599845" y="1619354"/>
            <a:ext cx="2026655" cy="1819118"/>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過量用藥死亡   </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3" name="Graphic 2">
            <a:extLst>
              <a:ext uri="{FF2B5EF4-FFF2-40B4-BE49-F238E27FC236}">
                <a16:creationId xmlns:a16="http://schemas.microsoft.com/office/drawing/2014/main" id="{E4EF14AB-915E-2D23-6D8A-5F88321EE1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493" y="2065731"/>
            <a:ext cx="914400" cy="914400"/>
          </a:xfrm>
          <a:prstGeom prst="rect">
            <a:avLst/>
          </a:prstGeom>
        </p:spPr>
      </p:pic>
      <p:pic>
        <p:nvPicPr>
          <p:cNvPr id="6" name="Graphic 5">
            <a:extLst>
              <a:ext uri="{FF2B5EF4-FFF2-40B4-BE49-F238E27FC236}">
                <a16:creationId xmlns:a16="http://schemas.microsoft.com/office/drawing/2014/main" id="{1BC55535-8F63-6F33-FCD9-9A05670E2B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254" y="2120212"/>
            <a:ext cx="835932" cy="835932"/>
          </a:xfrm>
          <a:prstGeom prst="rect">
            <a:avLst/>
          </a:prstGeom>
        </p:spPr>
      </p:pic>
      <p:pic>
        <p:nvPicPr>
          <p:cNvPr id="37" name="Graphic 36">
            <a:extLst>
              <a:ext uri="{FF2B5EF4-FFF2-40B4-BE49-F238E27FC236}">
                <a16:creationId xmlns:a16="http://schemas.microsoft.com/office/drawing/2014/main" id="{D1D2DB96-ECB5-90C7-1438-DAF38BD02AE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642" y="2626335"/>
            <a:ext cx="835932" cy="835932"/>
          </a:xfrm>
          <a:prstGeom prst="rect">
            <a:avLst/>
          </a:prstGeom>
        </p:spPr>
      </p:pic>
      <p:sp>
        <p:nvSpPr>
          <p:cNvPr id="17" name="Rectangle 16">
            <a:extLst>
              <a:ext uri="{FF2B5EF4-FFF2-40B4-BE49-F238E27FC236}">
                <a16:creationId xmlns:a16="http://schemas.microsoft.com/office/drawing/2014/main" id="{99104E43-F06B-4098-9A31-0E77B758790E}"/>
              </a:ext>
            </a:extLst>
          </p:cNvPr>
          <p:cNvSpPr>
            <a:spLocks noChangeAspect="1"/>
          </p:cNvSpPr>
          <p:nvPr/>
        </p:nvSpPr>
        <p:spPr>
          <a:xfrm>
            <a:off x="3597582" y="1606301"/>
            <a:ext cx="2026654"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槍支暴力</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22" name="Picture 21">
            <a:extLst>
              <a:ext uri="{FF2B5EF4-FFF2-40B4-BE49-F238E27FC236}">
                <a16:creationId xmlns:a16="http://schemas.microsoft.com/office/drawing/2014/main" id="{5B6FD2D1-D0BC-5108-8E33-F850148F5435}"/>
              </a:ext>
              <a:ext uri="{C183D7F6-B498-43B3-948B-1728B52AA6E4}">
                <adec:decorative xmlns:adec="http://schemas.microsoft.com/office/drawing/2017/decorative" val="1"/>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61451" y="2247453"/>
            <a:ext cx="898916" cy="898916"/>
          </a:xfrm>
          <a:prstGeom prst="rect">
            <a:avLst/>
          </a:prstGeom>
        </p:spPr>
      </p:pic>
      <p:sp>
        <p:nvSpPr>
          <p:cNvPr id="18" name="Rectangle 17">
            <a:extLst>
              <a:ext uri="{FF2B5EF4-FFF2-40B4-BE49-F238E27FC236}">
                <a16:creationId xmlns:a16="http://schemas.microsoft.com/office/drawing/2014/main" id="{DF4D09E5-1F68-43B8-856D-3B8E972412E7}"/>
              </a:ext>
            </a:extLst>
          </p:cNvPr>
          <p:cNvSpPr>
            <a:spLocks noChangeAspect="1"/>
          </p:cNvSpPr>
          <p:nvPr/>
        </p:nvSpPr>
        <p:spPr>
          <a:xfrm>
            <a:off x="6595318" y="1619354"/>
            <a:ext cx="1981216"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無家可歸與住房</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10" name="Graphic 9">
            <a:extLst>
              <a:ext uri="{FF2B5EF4-FFF2-40B4-BE49-F238E27FC236}">
                <a16:creationId xmlns:a16="http://schemas.microsoft.com/office/drawing/2014/main" id="{F556BF6B-A87E-6D7F-7CD2-23D81429FF8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3258" y="2246640"/>
            <a:ext cx="1065336" cy="1065336"/>
          </a:xfrm>
          <a:prstGeom prst="rect">
            <a:avLst/>
          </a:prstGeom>
        </p:spPr>
      </p:pic>
      <p:sp>
        <p:nvSpPr>
          <p:cNvPr id="19" name="Rectangle 18">
            <a:extLst>
              <a:ext uri="{FF2B5EF4-FFF2-40B4-BE49-F238E27FC236}">
                <a16:creationId xmlns:a16="http://schemas.microsoft.com/office/drawing/2014/main" id="{B041F69B-8F12-424A-97ED-9FCAB8896CBF}"/>
              </a:ext>
            </a:extLst>
          </p:cNvPr>
          <p:cNvSpPr>
            <a:spLocks noChangeAspect="1"/>
          </p:cNvSpPr>
          <p:nvPr/>
        </p:nvSpPr>
        <p:spPr>
          <a:xfrm>
            <a:off x="9529871" y="1606301"/>
            <a:ext cx="1989209" cy="180551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氣候與健康 </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31" name="Graphic 30">
            <a:extLst>
              <a:ext uri="{FF2B5EF4-FFF2-40B4-BE49-F238E27FC236}">
                <a16:creationId xmlns:a16="http://schemas.microsoft.com/office/drawing/2014/main" id="{2B0A8A52-A194-D75D-13E7-5A6FAECDE61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3994" y="2140213"/>
            <a:ext cx="709805" cy="709805"/>
          </a:xfrm>
          <a:prstGeom prst="rect">
            <a:avLst/>
          </a:prstGeom>
        </p:spPr>
      </p:pic>
      <p:pic>
        <p:nvPicPr>
          <p:cNvPr id="29" name="Graphic 28">
            <a:extLst>
              <a:ext uri="{FF2B5EF4-FFF2-40B4-BE49-F238E27FC236}">
                <a16:creationId xmlns:a16="http://schemas.microsoft.com/office/drawing/2014/main" id="{A00BCFAD-5903-3565-68B7-5F13CECDAA68}"/>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46356" y="2134670"/>
            <a:ext cx="709804" cy="709804"/>
          </a:xfrm>
          <a:prstGeom prst="rect">
            <a:avLst/>
          </a:prstGeom>
        </p:spPr>
      </p:pic>
      <p:pic>
        <p:nvPicPr>
          <p:cNvPr id="12" name="Graphic 11">
            <a:extLst>
              <a:ext uri="{FF2B5EF4-FFF2-40B4-BE49-F238E27FC236}">
                <a16:creationId xmlns:a16="http://schemas.microsoft.com/office/drawing/2014/main" id="{F5CE1A64-85B6-9231-4D1D-042C27A7D45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04967" y="2654105"/>
            <a:ext cx="709806" cy="709806"/>
          </a:xfrm>
          <a:prstGeom prst="rect">
            <a:avLst/>
          </a:prstGeom>
        </p:spPr>
      </p:pic>
      <p:sp>
        <p:nvSpPr>
          <p:cNvPr id="34" name="Rectangle 33">
            <a:extLst>
              <a:ext uri="{FF2B5EF4-FFF2-40B4-BE49-F238E27FC236}">
                <a16:creationId xmlns:a16="http://schemas.microsoft.com/office/drawing/2014/main" id="{25167EF6-CF16-FBCF-8FC5-ACCA0F086998}"/>
              </a:ext>
            </a:extLst>
          </p:cNvPr>
          <p:cNvSpPr>
            <a:spLocks noChangeAspect="1"/>
          </p:cNvSpPr>
          <p:nvPr/>
        </p:nvSpPr>
        <p:spPr>
          <a:xfrm>
            <a:off x="2161944" y="4091851"/>
            <a:ext cx="2026654" cy="206374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獲得醫療保健</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20" name="Picture 19">
            <a:extLst>
              <a:ext uri="{FF2B5EF4-FFF2-40B4-BE49-F238E27FC236}">
                <a16:creationId xmlns:a16="http://schemas.microsoft.com/office/drawing/2014/main" id="{1CB23263-6507-43C8-86CB-68C4CBD3374E}"/>
              </a:ext>
              <a:ext uri="{C183D7F6-B498-43B3-948B-1728B52AA6E4}">
                <adec:decorative xmlns:adec="http://schemas.microsoft.com/office/drawing/2017/decorative" val="1"/>
              </a:ext>
            </a:extLst>
          </p:cNvPr>
          <p:cNvPicPr>
            <a:picLocks noChangeAspect="1"/>
          </p:cNvPicPr>
          <p:nvPr/>
        </p:nvPicPr>
        <p:blipFill>
          <a:blip r:embed="rId18">
            <a:clrChange>
              <a:clrFrom>
                <a:srgbClr val="FAFAFA"/>
              </a:clrFrom>
              <a:clrTo>
                <a:srgbClr val="FAFAFA">
                  <a:alpha val="0"/>
                </a:srgbClr>
              </a:clrTo>
            </a:clrChange>
            <a:duotone>
              <a:schemeClr val="accent3">
                <a:shade val="45000"/>
                <a:satMod val="135000"/>
              </a:schemeClr>
              <a:prstClr val="white"/>
            </a:duotone>
          </a:blip>
          <a:stretch>
            <a:fillRect/>
          </a:stretch>
        </p:blipFill>
        <p:spPr>
          <a:xfrm>
            <a:off x="2600367" y="4781390"/>
            <a:ext cx="1149809" cy="905169"/>
          </a:xfrm>
          <a:prstGeom prst="rect">
            <a:avLst/>
          </a:prstGeom>
          <a:solidFill>
            <a:srgbClr val="D6DCE5"/>
          </a:solidFill>
          <a:ln>
            <a:noFill/>
          </a:ln>
        </p:spPr>
      </p:pic>
      <p:sp>
        <p:nvSpPr>
          <p:cNvPr id="46" name="Rectangle 45">
            <a:extLst>
              <a:ext uri="{FF2B5EF4-FFF2-40B4-BE49-F238E27FC236}">
                <a16:creationId xmlns:a16="http://schemas.microsoft.com/office/drawing/2014/main" id="{F256F708-A9F3-78CF-0E5B-647C6FCDD3CD}"/>
              </a:ext>
            </a:extLst>
          </p:cNvPr>
          <p:cNvSpPr>
            <a:spLocks noChangeAspect="1"/>
          </p:cNvSpPr>
          <p:nvPr/>
        </p:nvSpPr>
        <p:spPr>
          <a:xfrm>
            <a:off x="5087729" y="4065652"/>
            <a:ext cx="2059964" cy="211614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精神與行為健康</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48" name="Graphic 47">
            <a:extLst>
              <a:ext uri="{FF2B5EF4-FFF2-40B4-BE49-F238E27FC236}">
                <a16:creationId xmlns:a16="http://schemas.microsoft.com/office/drawing/2014/main" id="{F7759690-010F-45E8-B01E-AEB08F9840EE}"/>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91689" y="4805928"/>
            <a:ext cx="914400" cy="914400"/>
          </a:xfrm>
          <a:prstGeom prst="rect">
            <a:avLst/>
          </a:prstGeom>
        </p:spPr>
      </p:pic>
      <p:sp>
        <p:nvSpPr>
          <p:cNvPr id="35" name="Rectangle 34">
            <a:extLst>
              <a:ext uri="{FF2B5EF4-FFF2-40B4-BE49-F238E27FC236}">
                <a16:creationId xmlns:a16="http://schemas.microsoft.com/office/drawing/2014/main" id="{2C29A230-5E5F-E8A1-7271-432133966077}"/>
              </a:ext>
            </a:extLst>
          </p:cNvPr>
          <p:cNvSpPr>
            <a:spLocks noChangeAspect="1"/>
          </p:cNvSpPr>
          <p:nvPr/>
        </p:nvSpPr>
        <p:spPr>
          <a:xfrm>
            <a:off x="8046824" y="4020026"/>
            <a:ext cx="2059965" cy="2097666"/>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食物不足</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43" name="Graphic 42">
            <a:extLst>
              <a:ext uri="{FF2B5EF4-FFF2-40B4-BE49-F238E27FC236}">
                <a16:creationId xmlns:a16="http://schemas.microsoft.com/office/drawing/2014/main" id="{7293C231-54A1-F0DA-935D-A27E415F5635}"/>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82192" y="4902372"/>
            <a:ext cx="693202" cy="693202"/>
          </a:xfrm>
          <a:prstGeom prst="rect">
            <a:avLst/>
          </a:prstGeom>
        </p:spPr>
      </p:pic>
      <p:pic>
        <p:nvPicPr>
          <p:cNvPr id="45" name="Graphic 44">
            <a:extLst>
              <a:ext uri="{FF2B5EF4-FFF2-40B4-BE49-F238E27FC236}">
                <a16:creationId xmlns:a16="http://schemas.microsoft.com/office/drawing/2014/main" id="{4FCC1FEC-8145-45DA-3E64-24C147DFE0B1}"/>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40604" y="4763800"/>
            <a:ext cx="776910" cy="776910"/>
          </a:xfrm>
          <a:prstGeom prst="rect">
            <a:avLst/>
          </a:prstGeom>
        </p:spPr>
      </p:pic>
      <p:sp>
        <p:nvSpPr>
          <p:cNvPr id="15" name="TextBox 14">
            <a:extLst>
              <a:ext uri="{FF2B5EF4-FFF2-40B4-BE49-F238E27FC236}">
                <a16:creationId xmlns:a16="http://schemas.microsoft.com/office/drawing/2014/main" id="{5680A621-C806-8A3D-A273-0F6DA4E7B8B6}"/>
              </a:ext>
              <a:ext uri="{C183D7F6-B498-43B3-948B-1728B52AA6E4}">
                <adec:decorative xmlns:adec="http://schemas.microsoft.com/office/drawing/2017/decorative" val="1"/>
              </a:ext>
            </a:extLst>
          </p:cNvPr>
          <p:cNvSpPr txBox="1"/>
          <p:nvPr/>
        </p:nvSpPr>
        <p:spPr>
          <a:xfrm>
            <a:off x="146191" y="6560264"/>
            <a:ext cx="3018604" cy="215444"/>
          </a:xfrm>
          <a:prstGeom prst="rect">
            <a:avLst/>
          </a:prstGeom>
          <a:noFill/>
        </p:spPr>
        <p:txBody>
          <a:bodyPr wrap="square">
            <a:spAutoFit/>
          </a:bodyPr>
          <a:lstStyle/>
          <a:p>
            <a:r>
              <a:rPr lang="zh-TW" altLang="en-US" sz="800" i="1" dirty="0">
                <a:latin typeface="MyriadPro-Light"/>
              </a:rPr>
              <a:t>圖示由</a:t>
            </a:r>
            <a:r>
              <a:rPr lang="en-US" sz="800" i="1" dirty="0">
                <a:latin typeface="MyriadPro-Light"/>
              </a:rPr>
              <a:t> </a:t>
            </a:r>
            <a:r>
              <a:rPr lang="en-US" sz="800" i="1" dirty="0" err="1">
                <a:latin typeface="MyriadPro-Light"/>
              </a:rPr>
              <a:t>Freepik</a:t>
            </a:r>
            <a:r>
              <a:rPr lang="en-US" sz="800" i="1" dirty="0">
                <a:latin typeface="MyriadPro-Light"/>
              </a:rPr>
              <a:t> </a:t>
            </a:r>
            <a:r>
              <a:rPr lang="zh-TW" altLang="en-US" sz="800" i="1" dirty="0">
                <a:latin typeface="MyriadPro-Light"/>
              </a:rPr>
              <a:t>創作</a:t>
            </a:r>
            <a:endParaRPr lang="en-US" sz="800" i="1" dirty="0">
              <a:latin typeface="MyriadPro-Light"/>
            </a:endParaRPr>
          </a:p>
        </p:txBody>
      </p:sp>
    </p:spTree>
    <p:extLst>
      <p:ext uri="{BB962C8B-B14F-4D97-AF65-F5344CB8AC3E}">
        <p14:creationId xmlns:p14="http://schemas.microsoft.com/office/powerpoint/2010/main" val="5262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DF89-91D8-E3B1-7B82-A52849738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61F43-7780-8129-4CAA-F6F00D5170A2}"/>
              </a:ext>
            </a:extLst>
          </p:cNvPr>
          <p:cNvSpPr>
            <a:spLocks noGrp="1"/>
          </p:cNvSpPr>
          <p:nvPr>
            <p:ph type="title"/>
          </p:nvPr>
        </p:nvSpPr>
        <p:spPr>
          <a:xfrm>
            <a:off x="230156" y="365126"/>
            <a:ext cx="11691930" cy="570540"/>
          </a:xfrm>
        </p:spPr>
        <p:txBody>
          <a:bodyPr>
            <a:normAutofit fontScale="90000"/>
          </a:bodyPr>
          <a:lstStyle/>
          <a:p>
            <a:r>
              <a:rPr lang="en-US" dirty="0"/>
              <a:t>COVID-19 </a:t>
            </a:r>
            <a:r>
              <a:rPr lang="zh-TW" altLang="en-US" dirty="0"/>
              <a:t>及在金縣的影響 </a:t>
            </a:r>
            <a:endParaRPr lang="en-US" dirty="0"/>
          </a:p>
        </p:txBody>
      </p:sp>
      <p:sp>
        <p:nvSpPr>
          <p:cNvPr id="5" name="Rounded Rectangle 16">
            <a:extLst>
              <a:ext uri="{FF2B5EF4-FFF2-40B4-BE49-F238E27FC236}">
                <a16:creationId xmlns:a16="http://schemas.microsoft.com/office/drawing/2014/main" id="{03CE6EBB-C77E-E766-FDC7-07F179890C85}"/>
              </a:ext>
            </a:extLst>
          </p:cNvPr>
          <p:cNvSpPr/>
          <p:nvPr/>
        </p:nvSpPr>
        <p:spPr>
          <a:xfrm>
            <a:off x="230156" y="1639405"/>
            <a:ext cx="3327089" cy="4359169"/>
          </a:xfrm>
          <a:prstGeom prst="roundRect">
            <a:avLst>
              <a:gd name="adj" fmla="val 0"/>
            </a:avLst>
          </a:prstGeom>
          <a:solidFill>
            <a:srgbClr val="D6DCE5"/>
          </a:solidFill>
          <a:ln w="12700" cap="flat" cmpd="sng" algn="ctr">
            <a:solidFill>
              <a:schemeClr val="tx1"/>
            </a:solidFill>
            <a:prstDash val="solid"/>
            <a:miter lim="800000"/>
          </a:ln>
          <a:effectLst/>
        </p:spPr>
        <p:txBody>
          <a:bodyPr rtlCol="0" anchor="ctr"/>
          <a:lstStyle/>
          <a:p>
            <a:pPr marR="0" lvl="0" algn="ctr">
              <a:spcBef>
                <a:spcPts val="0"/>
              </a:spcBef>
              <a:spcAft>
                <a:spcPts val="1200"/>
              </a:spcAft>
            </a:pPr>
            <a:r>
              <a:rPr lang="en-US" sz="2400" kern="100" dirty="0">
                <a:effectLst/>
                <a:latin typeface="MyriadPro-Light"/>
                <a:ea typeface="Calibri" panose="020F0502020204030204" pitchFamily="34" charset="0"/>
                <a:cs typeface="Times New Roman" panose="02020603050405020304" pitchFamily="18" charset="0"/>
              </a:rPr>
              <a:t>COVID-19 </a:t>
            </a:r>
            <a:r>
              <a:rPr lang="zh-TW" altLang="en-US" sz="2400" kern="100" dirty="0">
                <a:effectLst/>
                <a:latin typeface="MyriadPro-Light"/>
                <a:ea typeface="Calibri" panose="020F0502020204030204" pitchFamily="34" charset="0"/>
                <a:cs typeface="Times New Roman" panose="02020603050405020304" pitchFamily="18" charset="0"/>
              </a:rPr>
              <a:t>大流行不單止不成比例地影響有色人種和金縣南部地區居民的</a:t>
            </a:r>
            <a:r>
              <a:rPr lang="zh-TW" altLang="en-US" sz="2400" b="1" kern="100" dirty="0">
                <a:effectLst/>
                <a:latin typeface="MyriadPro-Light"/>
                <a:ea typeface="Calibri" panose="020F0502020204030204" pitchFamily="34" charset="0"/>
                <a:cs typeface="Times New Roman" panose="02020603050405020304" pitchFamily="18" charset="0"/>
              </a:rPr>
              <a:t>健康和死亡率</a:t>
            </a:r>
            <a:r>
              <a:rPr lang="zh-TW" altLang="en-US" sz="2400" kern="100" dirty="0">
                <a:effectLst/>
                <a:latin typeface="MyriadPro-Light"/>
                <a:ea typeface="Calibri" panose="020F0502020204030204" pitchFamily="34" charset="0"/>
                <a:cs typeface="Times New Roman" panose="02020603050405020304" pitchFamily="18" charset="0"/>
              </a:rPr>
              <a:t>，亦對</a:t>
            </a:r>
            <a:r>
              <a:rPr lang="zh-TW" altLang="en-US" sz="2400" b="1" kern="100" dirty="0">
                <a:effectLst/>
                <a:latin typeface="MyriadPro-Light"/>
                <a:ea typeface="Calibri" panose="020F0502020204030204" pitchFamily="34" charset="0"/>
                <a:cs typeface="Times New Roman" panose="02020603050405020304" pitchFamily="18" charset="0"/>
              </a:rPr>
              <a:t>經濟和社會因素</a:t>
            </a:r>
            <a:r>
              <a:rPr lang="zh-TW" altLang="en-US" sz="2400" kern="100" dirty="0">
                <a:effectLst/>
                <a:latin typeface="MyriadPro-Light"/>
                <a:ea typeface="Calibri" panose="020F0502020204030204" pitchFamily="34" charset="0"/>
                <a:cs typeface="Times New Roman" panose="02020603050405020304" pitchFamily="18" charset="0"/>
              </a:rPr>
              <a:t>造成不成比例的影響。</a:t>
            </a:r>
            <a:endParaRPr lang="en-US" sz="2400" kern="100" dirty="0">
              <a:effectLst/>
              <a:latin typeface="MyriadPro-Ligh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F98A78F-7619-8CD8-CAEF-871DA6E69123}"/>
              </a:ext>
            </a:extLst>
          </p:cNvPr>
          <p:cNvSpPr txBox="1"/>
          <p:nvPr/>
        </p:nvSpPr>
        <p:spPr>
          <a:xfrm>
            <a:off x="4117548" y="1721373"/>
            <a:ext cx="7497741" cy="369332"/>
          </a:xfrm>
          <a:prstGeom prst="rect">
            <a:avLst/>
          </a:prstGeom>
          <a:noFill/>
        </p:spPr>
        <p:txBody>
          <a:bodyPr wrap="square">
            <a:spAutoFit/>
          </a:bodyPr>
          <a:lstStyle/>
          <a:p>
            <a:pPr algn="ctr"/>
            <a:r>
              <a:rPr lang="en-US" b="1" dirty="0">
                <a:latin typeface="MyriadPro-Light"/>
              </a:rPr>
              <a:t>COVID-19 </a:t>
            </a:r>
            <a:r>
              <a:rPr lang="zh-TW" altLang="en-US" b="1" dirty="0">
                <a:latin typeface="MyriadPro-Light"/>
              </a:rPr>
              <a:t>的每星期平均死亡率 </a:t>
            </a:r>
            <a:r>
              <a:rPr lang="en-US" b="1" dirty="0">
                <a:latin typeface="MyriadPro-Light"/>
              </a:rPr>
              <a:t>(</a:t>
            </a:r>
            <a:r>
              <a:rPr lang="en-US" altLang="zh-TW" b="1" dirty="0">
                <a:latin typeface="MyriadPro-Light"/>
              </a:rPr>
              <a:t>2020</a:t>
            </a:r>
            <a:r>
              <a:rPr lang="zh-TW" altLang="en-US" b="1" dirty="0">
                <a:latin typeface="MyriadPro-Light"/>
              </a:rPr>
              <a:t>年</a:t>
            </a:r>
            <a:r>
              <a:rPr lang="en-US" altLang="zh-TW" b="1" dirty="0">
                <a:latin typeface="MyriadPro-Light"/>
              </a:rPr>
              <a:t>3</a:t>
            </a:r>
            <a:r>
              <a:rPr lang="zh-TW" altLang="en-US" b="1" dirty="0">
                <a:latin typeface="MyriadPro-Light"/>
              </a:rPr>
              <a:t>月至</a:t>
            </a:r>
            <a:r>
              <a:rPr lang="en-US" altLang="zh-TW" b="1" dirty="0">
                <a:latin typeface="MyriadPro-Light"/>
              </a:rPr>
              <a:t>2024</a:t>
            </a:r>
            <a:r>
              <a:rPr lang="zh-TW" altLang="en-US" b="1" dirty="0">
                <a:latin typeface="MyriadPro-Light"/>
              </a:rPr>
              <a:t>年</a:t>
            </a:r>
            <a:r>
              <a:rPr lang="en-US" altLang="zh-TW" b="1" dirty="0">
                <a:latin typeface="MyriadPro-Light"/>
              </a:rPr>
              <a:t>1</a:t>
            </a:r>
            <a:r>
              <a:rPr lang="zh-TW" altLang="en-US" b="1" dirty="0">
                <a:latin typeface="MyriadPro-Light"/>
              </a:rPr>
              <a:t>月</a:t>
            </a:r>
            <a:r>
              <a:rPr lang="en-US" b="1" dirty="0">
                <a:latin typeface="MyriadPro-Light"/>
              </a:rPr>
              <a:t>)</a:t>
            </a:r>
          </a:p>
        </p:txBody>
      </p:sp>
      <p:pic>
        <p:nvPicPr>
          <p:cNvPr id="6" name="Picture 5" descr="條形圖表 &#10;&#10;數字顯示出按種族/族裔區分COVID-19每星期的平均死亡率，及與金縣平均比率相比。由2020年3月至2024年1月，金縣因COVID-19的每星期平均死亡率為0.8 (每100,O00人的平均7天年齡標準化比率) 。COVID-19每星期平均最高死亡率的種族/族裔群組是夏威夷原住民/太平洋島民，每100,000人有3.9例死亡；美洲印第安人/阿拉斯加原住民的死亡率是每100,000人有2.2例死亡。   &#10;">
            <a:extLst>
              <a:ext uri="{FF2B5EF4-FFF2-40B4-BE49-F238E27FC236}">
                <a16:creationId xmlns:a16="http://schemas.microsoft.com/office/drawing/2014/main" id="{6590CB63-2673-C78B-9609-C09C98A91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839" y="2090705"/>
            <a:ext cx="8651161" cy="3239202"/>
          </a:xfrm>
          <a:prstGeom prst="rect">
            <a:avLst/>
          </a:prstGeom>
        </p:spPr>
      </p:pic>
      <p:sp>
        <p:nvSpPr>
          <p:cNvPr id="23" name="TextBox 22">
            <a:extLst>
              <a:ext uri="{FF2B5EF4-FFF2-40B4-BE49-F238E27FC236}">
                <a16:creationId xmlns:a16="http://schemas.microsoft.com/office/drawing/2014/main" id="{6C7C4365-19A1-DD6D-7356-46669D06425B}"/>
              </a:ext>
            </a:extLst>
          </p:cNvPr>
          <p:cNvSpPr txBox="1"/>
          <p:nvPr/>
        </p:nvSpPr>
        <p:spPr>
          <a:xfrm>
            <a:off x="4120972" y="5259910"/>
            <a:ext cx="7627921" cy="738664"/>
          </a:xfrm>
          <a:prstGeom prst="rect">
            <a:avLst/>
          </a:prstGeom>
          <a:noFill/>
        </p:spPr>
        <p:txBody>
          <a:bodyPr wrap="square" lIns="91440" tIns="45720" rIns="91440" bIns="45720" anchor="t">
            <a:spAutoFit/>
          </a:bodyPr>
          <a:lstStyle/>
          <a:p>
            <a:pPr>
              <a:defRPr/>
            </a:pPr>
            <a:r>
              <a:rPr kumimoji="0" lang="zh-TW" altLang="en-US" sz="1400" i="0" u="none" strike="noStrike" kern="0" cap="none" spc="0" normalizeH="0" baseline="0" noProof="0" dirty="0">
                <a:ln>
                  <a:noFill/>
                </a:ln>
                <a:solidFill>
                  <a:prstClr val="black"/>
                </a:solidFill>
                <a:effectLst/>
                <a:uLnTx/>
                <a:uFillTx/>
                <a:latin typeface="MyriadPro-Light"/>
              </a:rPr>
              <a:t>如欲了解最新的 </a:t>
            </a:r>
            <a:r>
              <a:rPr kumimoji="0" lang="en-US" altLang="zh-TW" sz="1400" i="0" u="none" strike="noStrike" kern="0" cap="none" spc="0" normalizeH="0" baseline="0" noProof="0" dirty="0">
                <a:ln>
                  <a:noFill/>
                </a:ln>
                <a:solidFill>
                  <a:prstClr val="black"/>
                </a:solidFill>
                <a:effectLst/>
                <a:uLnTx/>
                <a:uFillTx/>
                <a:latin typeface="MyriadPro-Light"/>
              </a:rPr>
              <a:t>COVID-19</a:t>
            </a:r>
            <a:r>
              <a:rPr kumimoji="0" lang="zh-TW" altLang="en-US" sz="1400" i="0" u="none" strike="noStrike" kern="0" cap="none" spc="0" normalizeH="0" baseline="0" noProof="0" dirty="0">
                <a:ln>
                  <a:noFill/>
                </a:ln>
                <a:solidFill>
                  <a:prstClr val="black"/>
                </a:solidFill>
                <a:effectLst/>
                <a:uLnTx/>
                <a:uFillTx/>
                <a:latin typeface="MyriadPro-Light"/>
              </a:rPr>
              <a:t>數據，請參看此版面</a:t>
            </a:r>
            <a:r>
              <a:rPr kumimoji="0" lang="en-US" altLang="zh-TW" sz="1400" i="0" u="none" strike="noStrike" kern="0" cap="none" spc="0" normalizeH="0" baseline="0" noProof="0" dirty="0">
                <a:ln>
                  <a:noFill/>
                </a:ln>
                <a:solidFill>
                  <a:prstClr val="black"/>
                </a:solidFill>
                <a:effectLst/>
                <a:uLnTx/>
                <a:uFillTx/>
                <a:latin typeface="MyriadPro-Light"/>
              </a:rPr>
              <a:t>:</a:t>
            </a:r>
            <a:r>
              <a:rPr lang="en-US" sz="1400" kern="0" dirty="0">
                <a:solidFill>
                  <a:prstClr val="black"/>
                </a:solidFill>
                <a:latin typeface="MyriadPro-Light"/>
              </a:rPr>
              <a:t> </a:t>
            </a:r>
            <a:r>
              <a:rPr lang="en-US" sz="1400" kern="0" dirty="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dirty="0">
                <a:solidFill>
                  <a:prstClr val="black"/>
                </a:solidFill>
                <a:latin typeface="MyriadPro-Light"/>
              </a:rPr>
              <a:t> </a:t>
            </a:r>
            <a:endParaRPr lang="en-US" dirty="0">
              <a:solidFill>
                <a:prstClr val="black"/>
              </a:solidFill>
            </a:endParaRPr>
          </a:p>
          <a:p>
            <a:pPr>
              <a:defRPr/>
            </a:pPr>
            <a:r>
              <a:rPr lang="zh-TW" altLang="en-US" sz="1400" dirty="0">
                <a:latin typeface="MyriadPro-Light"/>
              </a:rPr>
              <a:t>可以在此查看更多關於 </a:t>
            </a:r>
            <a:r>
              <a:rPr lang="en-US" altLang="zh-TW" sz="1400" dirty="0">
                <a:latin typeface="MyriadPro-Light"/>
              </a:rPr>
              <a:t>COVID-19</a:t>
            </a:r>
            <a:r>
              <a:rPr lang="zh-TW" altLang="en-US" sz="1400" dirty="0">
                <a:latin typeface="MyriadPro-Light"/>
              </a:rPr>
              <a:t>對社會和經濟影響</a:t>
            </a:r>
            <a:r>
              <a:rPr lang="zh-CN" altLang="en-US" sz="1400" dirty="0">
                <a:latin typeface="MyriadPro-Light"/>
              </a:rPr>
              <a:t>的</a:t>
            </a:r>
            <a:r>
              <a:rPr lang="zh-TW" altLang="en-US" sz="1400" dirty="0">
                <a:latin typeface="MyriadPro-Light"/>
              </a:rPr>
              <a:t>數據 </a:t>
            </a:r>
            <a:r>
              <a:rPr lang="en-US" altLang="zh-TW" sz="1400" dirty="0">
                <a:latin typeface="MyriadPro-Light"/>
              </a:rPr>
              <a:t>:</a:t>
            </a:r>
            <a:r>
              <a:rPr lang="en-US" sz="1400" dirty="0">
                <a:latin typeface="MyriadPro-Light"/>
              </a:rPr>
              <a:t>  </a:t>
            </a:r>
            <a:endParaRPr lang="en-US" dirty="0"/>
          </a:p>
          <a:p>
            <a:pPr>
              <a:defRPr/>
            </a:pPr>
            <a:r>
              <a:rPr lang="en-US" sz="1400" dirty="0">
                <a:latin typeface="MyriadPro-Light"/>
                <a:hlinkClick r:id="rId5"/>
              </a:rPr>
              <a:t>www.kingcounty.gov/covid/impacts</a:t>
            </a:r>
            <a:r>
              <a:rPr lang="en-US" sz="1400" dirty="0">
                <a:latin typeface="MyriadPro-Light"/>
              </a:rPr>
              <a:t>   </a:t>
            </a:r>
          </a:p>
        </p:txBody>
      </p:sp>
    </p:spTree>
    <p:extLst>
      <p:ext uri="{BB962C8B-B14F-4D97-AF65-F5344CB8AC3E}">
        <p14:creationId xmlns:p14="http://schemas.microsoft.com/office/powerpoint/2010/main" val="109335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4532-5F86-06E7-D47F-2A7DBFF1C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9E5F7-51B9-9330-8500-F8C2F5E2EFBF}"/>
              </a:ext>
            </a:extLst>
          </p:cNvPr>
          <p:cNvSpPr>
            <a:spLocks noGrp="1"/>
          </p:cNvSpPr>
          <p:nvPr>
            <p:ph type="title"/>
          </p:nvPr>
        </p:nvSpPr>
        <p:spPr>
          <a:xfrm>
            <a:off x="230156" y="365126"/>
            <a:ext cx="11691930" cy="570540"/>
          </a:xfrm>
        </p:spPr>
        <p:txBody>
          <a:bodyPr>
            <a:normAutofit fontScale="90000"/>
          </a:bodyPr>
          <a:lstStyle/>
          <a:p>
            <a:r>
              <a:rPr lang="en-US" dirty="0"/>
              <a:t>COVID-19 </a:t>
            </a:r>
            <a:r>
              <a:rPr lang="zh-TW" altLang="en-US" dirty="0"/>
              <a:t>及在金縣的影響 </a:t>
            </a:r>
            <a:r>
              <a:rPr lang="en-US" dirty="0"/>
              <a:t>(</a:t>
            </a:r>
            <a:r>
              <a:rPr lang="zh-TW" altLang="en-US" dirty="0"/>
              <a:t>繼續</a:t>
            </a:r>
            <a:r>
              <a:rPr lang="en-US" dirty="0"/>
              <a:t>)</a:t>
            </a:r>
          </a:p>
        </p:txBody>
      </p:sp>
      <p:sp>
        <p:nvSpPr>
          <p:cNvPr id="5" name="Rounded Rectangle 16">
            <a:extLst>
              <a:ext uri="{FF2B5EF4-FFF2-40B4-BE49-F238E27FC236}">
                <a16:creationId xmlns:a16="http://schemas.microsoft.com/office/drawing/2014/main" id="{17B6295E-BBB7-C156-009C-8E8C8830E869}"/>
              </a:ext>
            </a:extLst>
          </p:cNvPr>
          <p:cNvSpPr/>
          <p:nvPr/>
        </p:nvSpPr>
        <p:spPr>
          <a:xfrm>
            <a:off x="230156" y="2061011"/>
            <a:ext cx="3327089" cy="3462238"/>
          </a:xfrm>
          <a:prstGeom prst="roundRect">
            <a:avLst>
              <a:gd name="adj" fmla="val 0"/>
            </a:avLst>
          </a:prstGeom>
          <a:solidFill>
            <a:srgbClr val="D6DCE5"/>
          </a:solidFill>
          <a:ln w="12700" cap="flat" cmpd="sng" algn="ctr">
            <a:solidFill>
              <a:schemeClr val="tx1"/>
            </a:solidFill>
            <a:prstDash val="solid"/>
            <a:miter lim="800000"/>
          </a:ln>
          <a:effectLst/>
        </p:spPr>
        <p:txBody>
          <a:bodyPr lIns="91440" tIns="45720" rIns="91440" bIns="45720" rtlCol="0" anchor="ctr"/>
          <a:lstStyle/>
          <a:p>
            <a:pPr algn="ctr">
              <a:spcAft>
                <a:spcPts val="1200"/>
              </a:spcAft>
            </a:pPr>
            <a:r>
              <a:rPr lang="zh-TW" altLang="en-US" sz="2400" dirty="0">
                <a:latin typeface="MyriadPro-Light"/>
              </a:rPr>
              <a:t>在減緩措施開始後，多年的大流行對經濟、社會和健康的影響立刻呈現出來，而且仍然</a:t>
            </a:r>
            <a:r>
              <a:rPr lang="zh-TW" altLang="en-US" sz="2400" b="1" dirty="0">
                <a:latin typeface="MyriadPro-Light"/>
              </a:rPr>
              <a:t>長期持續</a:t>
            </a:r>
            <a:r>
              <a:rPr lang="zh-TW" altLang="en-US" sz="2400" dirty="0">
                <a:latin typeface="MyriadPro-Light"/>
              </a:rPr>
              <a:t>。  </a:t>
            </a:r>
            <a:endParaRPr kumimoji="0" lang="en-US" sz="2400" b="0" i="0" u="none" strike="noStrike" kern="0" cap="none" spc="0" normalizeH="0" baseline="0" noProof="0" dirty="0">
              <a:ln>
                <a:noFill/>
              </a:ln>
              <a:effectLst/>
              <a:uLnTx/>
              <a:uFillTx/>
              <a:latin typeface="MyriadPro-Light"/>
            </a:endParaRPr>
          </a:p>
        </p:txBody>
      </p:sp>
      <p:sp>
        <p:nvSpPr>
          <p:cNvPr id="17" name="TextBox 16">
            <a:extLst>
              <a:ext uri="{FF2B5EF4-FFF2-40B4-BE49-F238E27FC236}">
                <a16:creationId xmlns:a16="http://schemas.microsoft.com/office/drawing/2014/main" id="{566E5C8D-049F-70F6-C1DC-E76206267080}"/>
              </a:ext>
            </a:extLst>
          </p:cNvPr>
          <p:cNvSpPr txBox="1"/>
          <p:nvPr/>
        </p:nvSpPr>
        <p:spPr>
          <a:xfrm>
            <a:off x="3775580" y="1287505"/>
            <a:ext cx="8052918" cy="369332"/>
          </a:xfrm>
          <a:prstGeom prst="rect">
            <a:avLst/>
          </a:prstGeom>
          <a:noFill/>
        </p:spPr>
        <p:txBody>
          <a:bodyPr wrap="square">
            <a:spAutoFit/>
          </a:bodyPr>
          <a:lstStyle/>
          <a:p>
            <a:pPr algn="ctr"/>
            <a:r>
              <a:rPr lang="zh-TW" altLang="en-US" b="1" dirty="0">
                <a:latin typeface="MyriadPro-Light"/>
              </a:rPr>
              <a:t>最有可能報告食物不足的成年人組別</a:t>
            </a:r>
            <a:r>
              <a:rPr lang="en-US" altLang="zh-TW" b="1" dirty="0">
                <a:latin typeface="MyriadPro-Light"/>
              </a:rPr>
              <a:t>(2020</a:t>
            </a:r>
            <a:r>
              <a:rPr lang="zh-TW" altLang="en-US" b="1" dirty="0">
                <a:latin typeface="MyriadPro-Light"/>
              </a:rPr>
              <a:t>年</a:t>
            </a:r>
            <a:r>
              <a:rPr lang="en-US" altLang="zh-TW" b="1" dirty="0">
                <a:latin typeface="MyriadPro-Light"/>
              </a:rPr>
              <a:t>3</a:t>
            </a:r>
            <a:r>
              <a:rPr lang="zh-TW" altLang="en-US" b="1" dirty="0">
                <a:latin typeface="MyriadPro-Light"/>
              </a:rPr>
              <a:t>月至</a:t>
            </a:r>
            <a:r>
              <a:rPr lang="en-US" altLang="zh-TW" b="1" dirty="0">
                <a:latin typeface="MyriadPro-Light"/>
              </a:rPr>
              <a:t>6</a:t>
            </a:r>
            <a:r>
              <a:rPr lang="zh-TW" altLang="en-US" b="1" dirty="0">
                <a:latin typeface="MyriadPro-Light"/>
              </a:rPr>
              <a:t>月</a:t>
            </a:r>
            <a:r>
              <a:rPr lang="en-US" b="1" dirty="0">
                <a:latin typeface="MyriadPro-Light"/>
              </a:rPr>
              <a:t>)</a:t>
            </a:r>
          </a:p>
        </p:txBody>
      </p:sp>
      <p:sp>
        <p:nvSpPr>
          <p:cNvPr id="4" name="TextBox 3">
            <a:extLst>
              <a:ext uri="{FF2B5EF4-FFF2-40B4-BE49-F238E27FC236}">
                <a16:creationId xmlns:a16="http://schemas.microsoft.com/office/drawing/2014/main" id="{7B67720A-E3B2-D198-6D86-4C90132A731A}"/>
              </a:ext>
            </a:extLst>
          </p:cNvPr>
          <p:cNvSpPr txBox="1"/>
          <p:nvPr/>
        </p:nvSpPr>
        <p:spPr>
          <a:xfrm>
            <a:off x="3668618" y="1662941"/>
            <a:ext cx="8427902" cy="1477328"/>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MyriadPro-Light"/>
              </a:rPr>
              <a:t>低收入家庭</a:t>
            </a:r>
            <a:r>
              <a:rPr lang="en-US" dirty="0">
                <a:latin typeface="MyriadPro-Light"/>
              </a:rPr>
              <a:t> &lt; $25,000 </a:t>
            </a:r>
          </a:p>
          <a:p>
            <a:pPr marL="285750" indent="-285750">
              <a:buFont typeface="Arial" panose="020B0604020202020204" pitchFamily="34" charset="0"/>
              <a:buChar char="•"/>
            </a:pPr>
            <a:r>
              <a:rPr lang="zh-TW" altLang="en-US" dirty="0">
                <a:latin typeface="MyriadPro-Light"/>
              </a:rPr>
              <a:t>美洲印第安人</a:t>
            </a:r>
            <a:r>
              <a:rPr lang="en-US" altLang="zh-TW" dirty="0">
                <a:latin typeface="MyriadPro-Light"/>
              </a:rPr>
              <a:t>/</a:t>
            </a:r>
            <a:r>
              <a:rPr lang="zh-TW" altLang="en-US" dirty="0">
                <a:latin typeface="MyriadPro-Light"/>
              </a:rPr>
              <a:t>阿拉斯加原住民、夏威夷原住民</a:t>
            </a:r>
            <a:r>
              <a:rPr lang="en-US" altLang="zh-TW" dirty="0">
                <a:latin typeface="MyriadPro-Light"/>
              </a:rPr>
              <a:t>/</a:t>
            </a:r>
            <a:r>
              <a:rPr lang="zh-TW" altLang="en-US" dirty="0">
                <a:latin typeface="MyriadPro-Light"/>
              </a:rPr>
              <a:t>太平洋島民、多種族、其他</a:t>
            </a:r>
            <a:endParaRPr lang="en-US" dirty="0">
              <a:latin typeface="MyriadPro-Light"/>
            </a:endParaRPr>
          </a:p>
          <a:p>
            <a:pPr marL="285750" indent="-285750">
              <a:buFont typeface="Arial" panose="020B0604020202020204" pitchFamily="34" charset="0"/>
              <a:buChar char="•"/>
            </a:pPr>
            <a:r>
              <a:rPr lang="zh-TW" altLang="en-US" dirty="0">
                <a:latin typeface="MyriadPro-Light"/>
              </a:rPr>
              <a:t>高中學歷以下</a:t>
            </a:r>
            <a:endParaRPr lang="en-US" dirty="0">
              <a:latin typeface="MyriadPro-Light"/>
            </a:endParaRPr>
          </a:p>
          <a:p>
            <a:pPr marL="285750" indent="-285750">
              <a:buFont typeface="Arial" panose="020B0604020202020204" pitchFamily="34" charset="0"/>
              <a:buChar char="•"/>
            </a:pPr>
            <a:r>
              <a:rPr lang="zh-TW" altLang="en-US" dirty="0">
                <a:latin typeface="MyriadPro-Light"/>
              </a:rPr>
              <a:t>較年輕成年人：</a:t>
            </a:r>
            <a:r>
              <a:rPr lang="en-US" altLang="zh-TW" dirty="0">
                <a:latin typeface="MyriadPro-Light"/>
              </a:rPr>
              <a:t>18-44</a:t>
            </a:r>
            <a:r>
              <a:rPr lang="zh-TW" altLang="en-US" dirty="0">
                <a:latin typeface="MyriadPro-Light"/>
              </a:rPr>
              <a:t>歲 </a:t>
            </a:r>
            <a:endParaRPr lang="en-US" dirty="0">
              <a:latin typeface="MyriadPro-Light"/>
            </a:endParaRPr>
          </a:p>
          <a:p>
            <a:pPr marL="285750" indent="-285750">
              <a:buFont typeface="Arial" panose="020B0604020202020204" pitchFamily="34" charset="0"/>
              <a:buChar char="•"/>
            </a:pPr>
            <a:r>
              <a:rPr lang="zh-TW" altLang="en-US" dirty="0">
                <a:latin typeface="MyriadPro-Light"/>
              </a:rPr>
              <a:t>失業、自僱或在家族企業工作 </a:t>
            </a:r>
            <a:endParaRPr lang="en-US" dirty="0">
              <a:latin typeface="MyriadPro-Light"/>
            </a:endParaRPr>
          </a:p>
        </p:txBody>
      </p:sp>
      <p:sp>
        <p:nvSpPr>
          <p:cNvPr id="18" name="TextBox 17">
            <a:extLst>
              <a:ext uri="{FF2B5EF4-FFF2-40B4-BE49-F238E27FC236}">
                <a16:creationId xmlns:a16="http://schemas.microsoft.com/office/drawing/2014/main" id="{5B022C46-415F-C73D-68D6-78B4DD19F659}"/>
              </a:ext>
            </a:extLst>
          </p:cNvPr>
          <p:cNvSpPr txBox="1"/>
          <p:nvPr/>
        </p:nvSpPr>
        <p:spPr>
          <a:xfrm>
            <a:off x="4145206" y="3423371"/>
            <a:ext cx="7313667" cy="369332"/>
          </a:xfrm>
          <a:prstGeom prst="rect">
            <a:avLst/>
          </a:prstGeom>
          <a:noFill/>
        </p:spPr>
        <p:txBody>
          <a:bodyPr wrap="square">
            <a:spAutoFit/>
          </a:bodyPr>
          <a:lstStyle/>
          <a:p>
            <a:pPr algn="ctr"/>
            <a:r>
              <a:rPr lang="zh-TW" altLang="en-US" b="1" dirty="0">
                <a:latin typeface="MyriadPro-Light"/>
              </a:rPr>
              <a:t>金縣居民由</a:t>
            </a:r>
            <a:r>
              <a:rPr lang="en-US" altLang="zh-TW" b="1" dirty="0">
                <a:latin typeface="MyriadPro-Light"/>
              </a:rPr>
              <a:t>2019</a:t>
            </a:r>
            <a:r>
              <a:rPr lang="zh-TW" altLang="en-US" b="1" dirty="0">
                <a:latin typeface="MyriadPro-Light"/>
              </a:rPr>
              <a:t>年</a:t>
            </a:r>
            <a:r>
              <a:rPr lang="en-US" altLang="zh-TW" b="1" dirty="0">
                <a:latin typeface="MyriadPro-Light"/>
              </a:rPr>
              <a:t>10</a:t>
            </a:r>
            <a:r>
              <a:rPr lang="zh-TW" altLang="en-US" b="1" dirty="0">
                <a:latin typeface="MyriadPro-Light"/>
              </a:rPr>
              <a:t>月至</a:t>
            </a:r>
            <a:r>
              <a:rPr lang="en-US" altLang="zh-TW" b="1" dirty="0">
                <a:latin typeface="MyriadPro-Light"/>
              </a:rPr>
              <a:t>2023</a:t>
            </a:r>
            <a:r>
              <a:rPr lang="zh-TW" altLang="en-US" b="1" dirty="0">
                <a:latin typeface="MyriadPro-Light"/>
              </a:rPr>
              <a:t>年</a:t>
            </a:r>
            <a:r>
              <a:rPr lang="en-US" altLang="zh-TW" b="1" dirty="0">
                <a:latin typeface="MyriadPro-Light"/>
              </a:rPr>
              <a:t>3</a:t>
            </a:r>
            <a:r>
              <a:rPr lang="zh-TW" altLang="en-US" b="1" dirty="0">
                <a:latin typeface="MyriadPro-Light"/>
              </a:rPr>
              <a:t>月致電全國家庭暴力熱線的查詢</a:t>
            </a:r>
            <a:endParaRPr lang="en-US" b="1" dirty="0">
              <a:latin typeface="MyriadPro-Light"/>
            </a:endParaRPr>
          </a:p>
        </p:txBody>
      </p:sp>
      <p:pic>
        <p:nvPicPr>
          <p:cNvPr id="6" name="Picture 5" descr="2019年9月（COVID-19大流行之前）查詢人數為148人次。 2023年3月的查詢人數最高，為276人次。圖表顯示波動，但在2022年3月至2023年3月之間呈現一個整體上升的趨勢。">
            <a:extLst>
              <a:ext uri="{FF2B5EF4-FFF2-40B4-BE49-F238E27FC236}">
                <a16:creationId xmlns:a16="http://schemas.microsoft.com/office/drawing/2014/main" id="{0C96FA7F-09BC-2AAC-72C4-3B580F7DA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817" y="3690587"/>
            <a:ext cx="5792143" cy="2285206"/>
          </a:xfrm>
          <a:prstGeom prst="rect">
            <a:avLst/>
          </a:prstGeom>
        </p:spPr>
      </p:pic>
      <p:sp>
        <p:nvSpPr>
          <p:cNvPr id="3" name="TextBox 2">
            <a:extLst>
              <a:ext uri="{FF2B5EF4-FFF2-40B4-BE49-F238E27FC236}">
                <a16:creationId xmlns:a16="http://schemas.microsoft.com/office/drawing/2014/main" id="{6105CF9F-6461-8AF4-4971-222956B30CA7}"/>
              </a:ext>
            </a:extLst>
          </p:cNvPr>
          <p:cNvSpPr txBox="1"/>
          <p:nvPr/>
        </p:nvSpPr>
        <p:spPr>
          <a:xfrm>
            <a:off x="4174817" y="5984669"/>
            <a:ext cx="7627921" cy="738664"/>
          </a:xfrm>
          <a:prstGeom prst="rect">
            <a:avLst/>
          </a:prstGeom>
          <a:noFill/>
        </p:spPr>
        <p:txBody>
          <a:bodyPr wrap="square" lIns="91440" tIns="45720" rIns="91440" bIns="45720" anchor="t">
            <a:spAutoFit/>
          </a:bodyPr>
          <a:lstStyle/>
          <a:p>
            <a:pPr>
              <a:defRPr/>
            </a:pPr>
            <a:r>
              <a:rPr kumimoji="0" lang="zh-TW" altLang="en-US" sz="1400" i="0" u="none" strike="noStrike" kern="0" cap="none" spc="0" normalizeH="0" baseline="0" noProof="0" dirty="0">
                <a:ln>
                  <a:noFill/>
                </a:ln>
                <a:solidFill>
                  <a:prstClr val="black"/>
                </a:solidFill>
                <a:effectLst/>
                <a:uLnTx/>
                <a:uFillTx/>
                <a:latin typeface="MyriadPro-Light"/>
              </a:rPr>
              <a:t>如欲了解最新的 </a:t>
            </a:r>
            <a:r>
              <a:rPr kumimoji="0" lang="en-US" altLang="zh-TW" sz="1400" i="0" u="none" strike="noStrike" kern="0" cap="none" spc="0" normalizeH="0" baseline="0" noProof="0" dirty="0">
                <a:ln>
                  <a:noFill/>
                </a:ln>
                <a:solidFill>
                  <a:prstClr val="black"/>
                </a:solidFill>
                <a:effectLst/>
                <a:uLnTx/>
                <a:uFillTx/>
                <a:latin typeface="MyriadPro-Light"/>
              </a:rPr>
              <a:t>COVID-19</a:t>
            </a:r>
            <a:r>
              <a:rPr kumimoji="0" lang="zh-TW" altLang="en-US" sz="1400" i="0" u="none" strike="noStrike" kern="0" cap="none" spc="0" normalizeH="0" baseline="0" noProof="0" dirty="0">
                <a:ln>
                  <a:noFill/>
                </a:ln>
                <a:solidFill>
                  <a:prstClr val="black"/>
                </a:solidFill>
                <a:effectLst/>
                <a:uLnTx/>
                <a:uFillTx/>
                <a:latin typeface="MyriadPro-Light"/>
              </a:rPr>
              <a:t>數據，請參看此版面</a:t>
            </a:r>
            <a:r>
              <a:rPr kumimoji="0" lang="en-US" altLang="zh-TW" sz="1400" i="0" u="none" strike="noStrike" kern="0" cap="none" spc="0" normalizeH="0" baseline="0" noProof="0" dirty="0">
                <a:ln>
                  <a:noFill/>
                </a:ln>
                <a:solidFill>
                  <a:prstClr val="black"/>
                </a:solidFill>
                <a:effectLst/>
                <a:uLnTx/>
                <a:uFillTx/>
                <a:latin typeface="MyriadPro-Light"/>
              </a:rPr>
              <a:t>:</a:t>
            </a:r>
            <a:r>
              <a:rPr kumimoji="0" lang="en-US" sz="1400" i="0" u="none" strike="noStrike" kern="0" cap="none" spc="0" normalizeH="0" baseline="0" noProof="0" dirty="0">
                <a:ln>
                  <a:noFill/>
                </a:ln>
                <a:solidFill>
                  <a:prstClr val="black"/>
                </a:solidFill>
                <a:effectLst/>
                <a:uLnTx/>
                <a:uFillTx/>
                <a:latin typeface="MyriadPro-Light"/>
              </a:rPr>
              <a:t>:</a:t>
            </a:r>
            <a:r>
              <a:rPr lang="en-US" sz="1400" kern="0" dirty="0">
                <a:solidFill>
                  <a:prstClr val="black"/>
                </a:solidFill>
                <a:latin typeface="MyriadPro-Light"/>
              </a:rPr>
              <a:t> </a:t>
            </a:r>
            <a:r>
              <a:rPr lang="en-US" sz="1400" kern="0" dirty="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dirty="0">
                <a:solidFill>
                  <a:prstClr val="black"/>
                </a:solidFill>
                <a:latin typeface="MyriadPro-Light"/>
              </a:rPr>
              <a:t> </a:t>
            </a:r>
            <a:endParaRPr lang="en-US" dirty="0">
              <a:solidFill>
                <a:prstClr val="black"/>
              </a:solidFill>
            </a:endParaRPr>
          </a:p>
          <a:p>
            <a:pPr>
              <a:defRPr/>
            </a:pPr>
            <a:r>
              <a:rPr lang="zh-TW" altLang="en-US" sz="1400" dirty="0">
                <a:latin typeface="MyriadPro-Light"/>
              </a:rPr>
              <a:t>可以在此查看更多關於 </a:t>
            </a:r>
            <a:r>
              <a:rPr lang="en-US" altLang="zh-TW" sz="1400" dirty="0">
                <a:latin typeface="MyriadPro-Light"/>
              </a:rPr>
              <a:t>COVID-19</a:t>
            </a:r>
            <a:r>
              <a:rPr lang="zh-TW" altLang="en-US" sz="1400" dirty="0">
                <a:latin typeface="MyriadPro-Light"/>
              </a:rPr>
              <a:t>對社會和經濟影響</a:t>
            </a:r>
            <a:r>
              <a:rPr lang="zh-CN" altLang="en-US" sz="1400" dirty="0">
                <a:latin typeface="MyriadPro-Light"/>
              </a:rPr>
              <a:t>的</a:t>
            </a:r>
            <a:r>
              <a:rPr lang="zh-TW" altLang="en-US" sz="1400" dirty="0">
                <a:latin typeface="MyriadPro-Light"/>
              </a:rPr>
              <a:t>數據 </a:t>
            </a:r>
            <a:r>
              <a:rPr lang="en-US" altLang="zh-TW" sz="1400" dirty="0">
                <a:latin typeface="MyriadPro-Light"/>
              </a:rPr>
              <a:t>:</a:t>
            </a:r>
            <a:r>
              <a:rPr lang="en-US" sz="1400" dirty="0">
                <a:latin typeface="MyriadPro-Light"/>
              </a:rPr>
              <a:t>  </a:t>
            </a:r>
            <a:endParaRPr lang="en-US" dirty="0"/>
          </a:p>
          <a:p>
            <a:pPr>
              <a:defRPr/>
            </a:pPr>
            <a:r>
              <a:rPr lang="en-US" sz="1400" dirty="0">
                <a:latin typeface="MyriadPro-Light"/>
                <a:hlinkClick r:id="rId5"/>
              </a:rPr>
              <a:t>www.kingcounty.gov/covid/impacts</a:t>
            </a:r>
            <a:r>
              <a:rPr lang="en-US" sz="1400" dirty="0">
                <a:latin typeface="MyriadPro-Light"/>
              </a:rPr>
              <a:t>   </a:t>
            </a:r>
          </a:p>
        </p:txBody>
      </p:sp>
    </p:spTree>
    <p:extLst>
      <p:ext uri="{BB962C8B-B14F-4D97-AF65-F5344CB8AC3E}">
        <p14:creationId xmlns:p14="http://schemas.microsoft.com/office/powerpoint/2010/main" val="40137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628273"/>
            <a:ext cx="12192000" cy="1547446"/>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B71E21C-6992-6FF9-158F-8000853D50C4}"/>
              </a:ext>
            </a:extLst>
          </p:cNvPr>
          <p:cNvSpPr>
            <a:spLocks noGrp="1"/>
          </p:cNvSpPr>
          <p:nvPr>
            <p:ph type="title" idx="4294967295"/>
          </p:nvPr>
        </p:nvSpPr>
        <p:spPr>
          <a:xfrm>
            <a:off x="3865689" y="746532"/>
            <a:ext cx="4460622" cy="1325563"/>
          </a:xfrm>
        </p:spPr>
        <p:txBody>
          <a:bodyPr>
            <a:normAutofit/>
          </a:bodyPr>
          <a:lstStyle/>
          <a:p>
            <a:pPr algn="ctr"/>
            <a:r>
              <a:rPr lang="en-US" sz="3600" b="1" dirty="0">
                <a:solidFill>
                  <a:schemeClr val="bg1"/>
                </a:solidFill>
              </a:rPr>
              <a:t>2024/2025 CHNA</a:t>
            </a:r>
            <a:br>
              <a:rPr lang="en-US" sz="3600" b="1" dirty="0">
                <a:solidFill>
                  <a:schemeClr val="bg1"/>
                </a:solidFill>
              </a:rPr>
            </a:br>
            <a:r>
              <a:rPr lang="zh-TW" altLang="en-US" sz="3600" b="1" dirty="0">
                <a:solidFill>
                  <a:schemeClr val="bg1"/>
                </a:solidFill>
              </a:rPr>
              <a:t>重要調查結果</a:t>
            </a:r>
            <a:endParaRPr lang="en-US" sz="3600" b="1" dirty="0">
              <a:solidFill>
                <a:schemeClr val="bg1"/>
              </a:solidFill>
            </a:endParaRPr>
          </a:p>
        </p:txBody>
      </p:sp>
      <p:cxnSp>
        <p:nvCxnSpPr>
          <p:cNvPr id="6" name="Straight Connector 5">
            <a:extLst>
              <a:ext uri="{FF2B5EF4-FFF2-40B4-BE49-F238E27FC236}">
                <a16:creationId xmlns:a16="http://schemas.microsoft.com/office/drawing/2014/main" id="{A8E5E5F2-1EE0-094D-207E-E6C7F1BD7723}"/>
              </a:ext>
              <a:ext uri="{C183D7F6-B498-43B3-948B-1728B52AA6E4}">
                <adec:decorative xmlns:adec="http://schemas.microsoft.com/office/drawing/2017/decorative" val="1"/>
              </a:ext>
            </a:extLst>
          </p:cNvPr>
          <p:cNvCxnSpPr/>
          <p:nvPr/>
        </p:nvCxnSpPr>
        <p:spPr>
          <a:xfrm>
            <a:off x="-1" y="218673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F34EFB-4DD5-36FA-21F1-23C1AA9AFD0A}"/>
              </a:ext>
              <a:ext uri="{C183D7F6-B498-43B3-948B-1728B52AA6E4}">
                <adec:decorative xmlns:adec="http://schemas.microsoft.com/office/drawing/2017/decorative" val="1"/>
              </a:ext>
            </a:extLst>
          </p:cNvPr>
          <p:cNvCxnSpPr/>
          <p:nvPr/>
        </p:nvCxnSpPr>
        <p:spPr>
          <a:xfrm>
            <a:off x="0" y="628273"/>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2024/2025  CHNA報告的封面圖像">
            <a:extLst>
              <a:ext uri="{FF2B5EF4-FFF2-40B4-BE49-F238E27FC236}">
                <a16:creationId xmlns:a16="http://schemas.microsoft.com/office/drawing/2014/main" id="{1732E06F-A1AC-CE4D-5C44-D30E09573712}"/>
              </a:ext>
            </a:extLst>
          </p:cNvPr>
          <p:cNvPicPr>
            <a:picLocks noChangeAspect="1"/>
          </p:cNvPicPr>
          <p:nvPr/>
        </p:nvPicPr>
        <p:blipFill>
          <a:blip r:embed="rId3"/>
          <a:stretch>
            <a:fillRect/>
          </a:stretch>
        </p:blipFill>
        <p:spPr>
          <a:xfrm>
            <a:off x="3865689" y="2497978"/>
            <a:ext cx="4460622" cy="342899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2DCBD8A1-5918-488D-8124-2E25C8BA15C9}"/>
              </a:ext>
            </a:extLst>
          </p:cNvPr>
          <p:cNvSpPr/>
          <p:nvPr/>
        </p:nvSpPr>
        <p:spPr>
          <a:xfrm>
            <a:off x="5120387" y="6112107"/>
            <a:ext cx="2248180"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4"/>
              </a:rPr>
              <a:t>www.kingcounty.gov/chna</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5"/>
              </a:rPr>
              <a:t>www.kingcounty.gov/chi</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43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4975A4-1B81-050C-01CF-58E4C6A0AFFE}"/>
              </a:ext>
            </a:extLst>
          </p:cNvPr>
          <p:cNvSpPr>
            <a:spLocks noGrp="1"/>
          </p:cNvSpPr>
          <p:nvPr>
            <p:ph type="title"/>
          </p:nvPr>
        </p:nvSpPr>
        <p:spPr>
          <a:xfrm>
            <a:off x="250035" y="256988"/>
            <a:ext cx="11691930" cy="570540"/>
          </a:xfrm>
        </p:spPr>
        <p:txBody>
          <a:bodyPr>
            <a:normAutofit fontScale="90000"/>
          </a:bodyPr>
          <a:lstStyle/>
          <a:p>
            <a:r>
              <a:rPr lang="zh-TW" altLang="en-US" dirty="0"/>
              <a:t>金縣的人口正在變化</a:t>
            </a:r>
            <a:endParaRPr lang="en-US" dirty="0"/>
          </a:p>
        </p:txBody>
      </p:sp>
      <p:sp>
        <p:nvSpPr>
          <p:cNvPr id="8" name="Content Placeholder 7">
            <a:extLst>
              <a:ext uri="{FF2B5EF4-FFF2-40B4-BE49-F238E27FC236}">
                <a16:creationId xmlns:a16="http://schemas.microsoft.com/office/drawing/2014/main" id="{2E7FBC67-A7D0-C67A-48CA-E6FFC6EC4C12}"/>
              </a:ext>
            </a:extLst>
          </p:cNvPr>
          <p:cNvSpPr>
            <a:spLocks noGrp="1"/>
          </p:cNvSpPr>
          <p:nvPr>
            <p:ph sz="half" idx="1"/>
          </p:nvPr>
        </p:nvSpPr>
        <p:spPr>
          <a:xfrm>
            <a:off x="377035" y="1551012"/>
            <a:ext cx="3926891" cy="4784694"/>
          </a:xfrm>
          <a:solidFill>
            <a:srgbClr val="D6DCE5"/>
          </a:solidFill>
          <a:ln>
            <a:solidFill>
              <a:schemeClr val="tx1"/>
            </a:solidFill>
          </a:ln>
        </p:spPr>
        <p:txBody>
          <a:bodyPr anchor="ctr">
            <a:noAutofit/>
          </a:bodyPr>
          <a:lstStyle/>
          <a:p>
            <a:pPr marL="0" indent="0" algn="ctr">
              <a:buNone/>
            </a:pPr>
            <a:r>
              <a:rPr lang="zh-TW" altLang="en-US" sz="2400" dirty="0"/>
              <a:t>金縣有色人種的人口持續增加。相比</a:t>
            </a:r>
            <a:r>
              <a:rPr lang="en-US" altLang="zh-TW" sz="2400" dirty="0"/>
              <a:t>2018</a:t>
            </a:r>
            <a:r>
              <a:rPr lang="zh-TW" altLang="en-US" sz="2400" dirty="0"/>
              <a:t>年的</a:t>
            </a:r>
            <a:r>
              <a:rPr lang="en-US" altLang="zh-TW" sz="2400" dirty="0"/>
              <a:t>57%</a:t>
            </a:r>
            <a:r>
              <a:rPr lang="zh-TW" altLang="en-US" sz="2400" dirty="0"/>
              <a:t>，現在金縣白人佔</a:t>
            </a:r>
            <a:r>
              <a:rPr lang="en-US" altLang="zh-TW" sz="2400" dirty="0"/>
              <a:t>53%</a:t>
            </a:r>
            <a:r>
              <a:rPr lang="zh-TW" altLang="en-US" sz="2400" dirty="0"/>
              <a:t>。</a:t>
            </a:r>
            <a:endParaRPr lang="en-US" sz="2400" dirty="0"/>
          </a:p>
          <a:p>
            <a:pPr algn="ctr"/>
            <a:endParaRPr lang="en-US" sz="2400" dirty="0"/>
          </a:p>
          <a:p>
            <a:pPr marL="0" indent="0" algn="ctr">
              <a:buNone/>
            </a:pPr>
            <a:r>
              <a:rPr lang="zh-TW" altLang="en-US" sz="2400" dirty="0"/>
              <a:t>金縣</a:t>
            </a:r>
            <a:r>
              <a:rPr lang="en-US" altLang="zh-TW" sz="2400" dirty="0"/>
              <a:t>18</a:t>
            </a:r>
            <a:r>
              <a:rPr lang="zh-TW" altLang="en-US" sz="2400" dirty="0"/>
              <a:t>歲以下兒童的種族</a:t>
            </a:r>
            <a:r>
              <a:rPr lang="en-US" altLang="zh-TW" sz="2400" dirty="0"/>
              <a:t>/</a:t>
            </a:r>
            <a:r>
              <a:rPr lang="zh-TW" altLang="en-US" sz="2400" dirty="0"/>
              <a:t>族裔多元化擴大，突顯了人口變化，現在有色人種佔</a:t>
            </a:r>
            <a:r>
              <a:rPr lang="en-US" altLang="zh-TW" sz="2400" dirty="0"/>
              <a:t>62%</a:t>
            </a:r>
            <a:r>
              <a:rPr lang="zh-TW" altLang="en-US" sz="2400" dirty="0"/>
              <a:t>。</a:t>
            </a:r>
            <a:r>
              <a:rPr lang="en-US" sz="2400" dirty="0"/>
              <a:t> </a:t>
            </a:r>
          </a:p>
        </p:txBody>
      </p:sp>
      <p:pic>
        <p:nvPicPr>
          <p:cNvPr id="4" name="Picture 3" descr="三個圓形圖表顯示金縣人口分佈狀況&#10;&#10;第一個圖表顯示金縣在2020年的人口為2,267,900。按種族/族裔顯示不同群組的比率。&#10;白人/非西班牙裔 = 55%&#10;亞裔/非西班牙裔 = 20%&#10;西班牙裔/拉丁裔 = 11%&#10;黑人/美洲非裔/非西班牙裔 = 7%&#10;多種族/非西班牙裔 = 7%&#10;美洲印第安人/阿拉斯加原住民/非西班牙裔 = 1%&#10;夏威夷原住民/太平洋島民/非西班牙裔 = 1%&#10;&#10;第二個圖表顯示金縣在2022年的人口為2,317,700。&#10;白人/非西班牙裔 = 53%&#10;亞裔/非西班牙裔 = 21%&#10;西班牙裔/拉丁裔 = 11%&#10;黑人/美洲非裔/非西班牙裔 = 7%&#10;多種族/非西班牙裔 = 7%&#10;美洲印第安人/阿拉斯加原住民/非西班牙裔 = 1%&#10;夏威夷原住民/太平洋島民/非西班牙裔= 1%&#10;&#10;第三個圖表顯示金縣在2022年18歲以下的人口為460,300。&#10;白人/非西班牙裔 = 38%&#10;亞裔/非西班牙裔 = 20%&#10;西班牙裔/拉丁裔 = 19%&#10;黑人/美洲非裔/非西班牙裔 = 13%&#10;多種族/非西班牙裔 = 8%&#10;美洲印第安人/阿拉斯加原住民/非西班牙裔 = 1%&#10;夏威夷原住民/太平洋島民/非西班牙裔 = 1%&#10;&#10;數據來源: 華州財務管理辦公室2020及2022年的數據。&#10;由於數字整零的關係，百分比率的總和未必是100%&#10;">
            <a:extLst>
              <a:ext uri="{FF2B5EF4-FFF2-40B4-BE49-F238E27FC236}">
                <a16:creationId xmlns:a16="http://schemas.microsoft.com/office/drawing/2014/main" id="{19400319-FBF2-1339-B00B-F9C9CAC87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221" y="1481563"/>
            <a:ext cx="7513744" cy="3582318"/>
          </a:xfrm>
          <a:prstGeom prst="rect">
            <a:avLst/>
          </a:prstGeom>
        </p:spPr>
      </p:pic>
      <p:sp>
        <p:nvSpPr>
          <p:cNvPr id="6" name="TextBox 5">
            <a:extLst>
              <a:ext uri="{FF2B5EF4-FFF2-40B4-BE49-F238E27FC236}">
                <a16:creationId xmlns:a16="http://schemas.microsoft.com/office/drawing/2014/main" id="{E143A3C6-311E-E035-ED1C-CB883C315DE6}"/>
              </a:ext>
            </a:extLst>
          </p:cNvPr>
          <p:cNvSpPr txBox="1"/>
          <p:nvPr/>
        </p:nvSpPr>
        <p:spPr>
          <a:xfrm>
            <a:off x="4612594" y="5184169"/>
            <a:ext cx="4332353" cy="369332"/>
          </a:xfrm>
          <a:prstGeom prst="rect">
            <a:avLst/>
          </a:prstGeom>
          <a:noFill/>
        </p:spPr>
        <p:txBody>
          <a:bodyPr wrap="square" rtlCol="0">
            <a:spAutoFit/>
          </a:bodyPr>
          <a:lstStyle/>
          <a:p>
            <a:r>
              <a:rPr lang="en-US" sz="900" dirty="0"/>
              <a:t>Data source: WA Office of Financial Management 2020 &amp; 2022</a:t>
            </a:r>
          </a:p>
          <a:p>
            <a:r>
              <a:rPr lang="zh-TW" altLang="en-US" sz="900" dirty="0"/>
              <a:t>由於四捨五入的原因，百分比之和可能不等於</a:t>
            </a:r>
            <a:r>
              <a:rPr lang="en-US" altLang="zh-TW" sz="900" dirty="0"/>
              <a:t>100</a:t>
            </a:r>
            <a:r>
              <a:rPr lang="zh-TW" altLang="en-US" sz="900" dirty="0"/>
              <a:t>％</a:t>
            </a:r>
            <a:endParaRPr lang="en-US" sz="900" dirty="0"/>
          </a:p>
        </p:txBody>
      </p:sp>
    </p:spTree>
    <p:extLst>
      <p:ext uri="{BB962C8B-B14F-4D97-AF65-F5344CB8AC3E}">
        <p14:creationId xmlns:p14="http://schemas.microsoft.com/office/powerpoint/2010/main" val="3933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E872BFC-584B-4395-27C2-A9AE294B5BB9}"/>
              </a:ext>
            </a:extLst>
          </p:cNvPr>
          <p:cNvSpPr>
            <a:spLocks noGrp="1"/>
          </p:cNvSpPr>
          <p:nvPr>
            <p:ph type="title"/>
          </p:nvPr>
        </p:nvSpPr>
        <p:spPr>
          <a:xfrm>
            <a:off x="120059" y="284592"/>
            <a:ext cx="11691930" cy="570540"/>
          </a:xfrm>
        </p:spPr>
        <p:txBody>
          <a:bodyPr>
            <a:normAutofit fontScale="90000"/>
          </a:bodyPr>
          <a:lstStyle/>
          <a:p>
            <a:r>
              <a:rPr lang="zh-TW" altLang="en-US" dirty="0"/>
              <a:t>金縣的語言</a:t>
            </a:r>
            <a:endParaRPr lang="en-US" dirty="0"/>
          </a:p>
        </p:txBody>
      </p:sp>
      <p:sp>
        <p:nvSpPr>
          <p:cNvPr id="6" name="TextBox 5"/>
          <p:cNvSpPr txBox="1"/>
          <p:nvPr/>
        </p:nvSpPr>
        <p:spPr>
          <a:xfrm>
            <a:off x="308148" y="2398592"/>
            <a:ext cx="2550235" cy="1569660"/>
          </a:xfrm>
          <a:prstGeom prst="rect">
            <a:avLst/>
          </a:prstGeom>
          <a:solidFill>
            <a:srgbClr val="D6DCE5"/>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MyriadPro-Light"/>
              </a:rPr>
              <a:t>至</a:t>
            </a:r>
            <a:r>
              <a:rPr lang="en-US" altLang="zh-TW" sz="2400" dirty="0">
                <a:latin typeface="MyriadPro-Light"/>
              </a:rPr>
              <a:t>2022</a:t>
            </a:r>
            <a:r>
              <a:rPr lang="zh-TW" altLang="en-US" sz="2400" dirty="0">
                <a:latin typeface="MyriadPro-Light"/>
              </a:rPr>
              <a:t>年，接近</a:t>
            </a:r>
            <a:r>
              <a:rPr lang="en-US" altLang="zh-TW" sz="2400" dirty="0">
                <a:latin typeface="MyriadPro-Light"/>
              </a:rPr>
              <a:t>32%</a:t>
            </a:r>
            <a:r>
              <a:rPr lang="zh-TW" altLang="en-US" sz="2400" dirty="0">
                <a:latin typeface="MyriadPro-Light"/>
              </a:rPr>
              <a:t>的金縣居民在家中使用英語以外的語言。 </a:t>
            </a:r>
            <a:r>
              <a:rPr lang="en-US" sz="2400" dirty="0">
                <a:latin typeface="MyriadPro-Light"/>
              </a:rPr>
              <a:t> </a:t>
            </a:r>
            <a:endParaRPr kumimoji="0" lang="en-US" sz="1800" b="0" i="0" u="none" strike="noStrike" kern="1200" cap="none" spc="0" normalizeH="0" baseline="0" noProof="0" dirty="0">
              <a:ln>
                <a:noFill/>
              </a:ln>
              <a:solidFill>
                <a:prstClr val="black"/>
              </a:solidFill>
              <a:effectLst/>
              <a:uLnTx/>
              <a:uFillTx/>
              <a:latin typeface="MyriadPro-Light"/>
            </a:endParaRPr>
          </a:p>
        </p:txBody>
      </p:sp>
      <p:sp>
        <p:nvSpPr>
          <p:cNvPr id="9" name="TextBox 8">
            <a:extLst>
              <a:ext uri="{FF2B5EF4-FFF2-40B4-BE49-F238E27FC236}">
                <a16:creationId xmlns:a16="http://schemas.microsoft.com/office/drawing/2014/main" id="{D9F37F50-885E-2ADB-C881-70ABC91FD396}"/>
              </a:ext>
            </a:extLst>
          </p:cNvPr>
          <p:cNvSpPr txBox="1"/>
          <p:nvPr/>
        </p:nvSpPr>
        <p:spPr>
          <a:xfrm>
            <a:off x="5014320" y="1265885"/>
            <a:ext cx="5922448" cy="369332"/>
          </a:xfrm>
          <a:prstGeom prst="rect">
            <a:avLst/>
          </a:prstGeom>
          <a:noFill/>
        </p:spPr>
        <p:txBody>
          <a:bodyPr wrap="square" rtlCol="0">
            <a:spAutoFit/>
          </a:bodyPr>
          <a:lstStyle/>
          <a:p>
            <a:r>
              <a:rPr lang="zh-TW" altLang="en-US" b="1" dirty="0">
                <a:latin typeface="MyriadPro-Light"/>
              </a:rPr>
              <a:t>金縣按地區排列的</a:t>
            </a:r>
            <a:r>
              <a:rPr lang="en-US" altLang="zh-TW" b="1" dirty="0">
                <a:latin typeface="MyriadPro-Light"/>
              </a:rPr>
              <a:t>10</a:t>
            </a:r>
            <a:r>
              <a:rPr lang="zh-TW" altLang="en-US" b="1" dirty="0">
                <a:latin typeface="MyriadPro-Light"/>
              </a:rPr>
              <a:t>種最多人使用的語言 </a:t>
            </a:r>
            <a:r>
              <a:rPr lang="en-US" altLang="zh-TW" b="1" dirty="0">
                <a:latin typeface="MyriadPro-Light"/>
              </a:rPr>
              <a:t>(2022</a:t>
            </a:r>
            <a:r>
              <a:rPr lang="zh-TW" altLang="en-US" b="1" dirty="0">
                <a:latin typeface="MyriadPro-Light"/>
              </a:rPr>
              <a:t>年</a:t>
            </a:r>
            <a:r>
              <a:rPr lang="en-US" b="1" dirty="0">
                <a:latin typeface="MyriadPro-Light"/>
              </a:rPr>
              <a:t>) </a:t>
            </a:r>
          </a:p>
        </p:txBody>
      </p:sp>
      <p:pic>
        <p:nvPicPr>
          <p:cNvPr id="2" name="Picture 1" descr="圖表顯示在金縣10種最多人使用的語言，並按金縣的區域排列。一般而言，英語是最普遍的語言。在金縣最多人使用的非英語語言為：&#10;1 - 西班牙語&#10;2 - 中文&#10;3 - 越南語&#10;4 - 印地語&#10;5 - 俄語&#10;6 - 他加祿語 (包括菲律賓語)&#10;7 - 阿姆哈拉語 、索馬利亞語、或其他非洲-亞洲語言&#10;8 - 韓語&#10;9 - 泰盧固語&#10;10 - 日語&#10;">
            <a:extLst>
              <a:ext uri="{FF2B5EF4-FFF2-40B4-BE49-F238E27FC236}">
                <a16:creationId xmlns:a16="http://schemas.microsoft.com/office/drawing/2014/main" id="{6B8F44D4-20D9-D1FE-D2D0-196AAF132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561" y="1940592"/>
            <a:ext cx="8845037" cy="3749008"/>
          </a:xfrm>
          <a:prstGeom prst="rect">
            <a:avLst/>
          </a:prstGeom>
        </p:spPr>
      </p:pic>
      <p:sp>
        <p:nvSpPr>
          <p:cNvPr id="8" name="TextBox 7">
            <a:extLst>
              <a:ext uri="{FF2B5EF4-FFF2-40B4-BE49-F238E27FC236}">
                <a16:creationId xmlns:a16="http://schemas.microsoft.com/office/drawing/2014/main" id="{C8E414D4-C482-5817-71C1-BDB18750D1F6}"/>
              </a:ext>
            </a:extLst>
          </p:cNvPr>
          <p:cNvSpPr txBox="1"/>
          <p:nvPr/>
        </p:nvSpPr>
        <p:spPr>
          <a:xfrm>
            <a:off x="3361109" y="5839623"/>
            <a:ext cx="5905500" cy="307777"/>
          </a:xfrm>
          <a:prstGeom prst="rect">
            <a:avLst/>
          </a:prstGeom>
          <a:noFill/>
        </p:spPr>
        <p:txBody>
          <a:bodyPr wrap="square" rtlCol="0">
            <a:spAutoFit/>
          </a:bodyPr>
          <a:lstStyle/>
          <a:p>
            <a:r>
              <a:rPr lang="zh-TW" altLang="en-US" sz="1400" dirty="0">
                <a:latin typeface="MyriadPro-Light"/>
              </a:rPr>
              <a:t>來源：美國社區調查及公眾使用的微數據樣本</a:t>
            </a:r>
            <a:endParaRPr lang="en-US" sz="1400" dirty="0">
              <a:latin typeface="MyriadPro-Light"/>
            </a:endParaRPr>
          </a:p>
        </p:txBody>
      </p:sp>
      <p:sp>
        <p:nvSpPr>
          <p:cNvPr id="7" name="TextBox 6">
            <a:extLst>
              <a:ext uri="{FF2B5EF4-FFF2-40B4-BE49-F238E27FC236}">
                <a16:creationId xmlns:a16="http://schemas.microsoft.com/office/drawing/2014/main" id="{F9935FA2-1181-4AB3-AD7C-809AD670D020}"/>
              </a:ext>
            </a:extLst>
          </p:cNvPr>
          <p:cNvSpPr txBox="1"/>
          <p:nvPr/>
        </p:nvSpPr>
        <p:spPr>
          <a:xfrm>
            <a:off x="3361109" y="6144998"/>
            <a:ext cx="8335591" cy="523220"/>
          </a:xfrm>
          <a:prstGeom prst="rect">
            <a:avLst/>
          </a:prstGeom>
          <a:noFill/>
        </p:spPr>
        <p:txBody>
          <a:bodyPr wrap="square" lIns="91440" tIns="45720" rIns="91440" bIns="45720" rtlCol="0" anchor="t">
            <a:spAutoFit/>
          </a:bodyPr>
          <a:lstStyle/>
          <a:p>
            <a:pPr>
              <a:defRPr/>
            </a:pPr>
            <a:r>
              <a:rPr kumimoji="0" lang="zh-TW" altLang="en-US" sz="1400" b="1" i="0" u="none" strike="noStrike" kern="1200" cap="none" spc="0" normalizeH="0" baseline="0" noProof="0" dirty="0">
                <a:ln>
                  <a:noFill/>
                </a:ln>
                <a:solidFill>
                  <a:prstClr val="black"/>
                </a:solidFill>
                <a:effectLst/>
                <a:uLnTx/>
                <a:uFillTx/>
                <a:latin typeface="MyriadPro-Light"/>
              </a:rPr>
              <a:t>可以在網上獲取更多關於較小地理區域的數據 </a:t>
            </a:r>
            <a:r>
              <a:rPr kumimoji="0" lang="en-US" altLang="zh-TW" sz="1400" b="1" i="0" u="none" strike="noStrike" kern="1200" cap="none" spc="0" normalizeH="0" baseline="0" noProof="0" dirty="0">
                <a:ln>
                  <a:noFill/>
                </a:ln>
                <a:solidFill>
                  <a:prstClr val="black"/>
                </a:solidFill>
                <a:effectLst/>
                <a:uLnTx/>
                <a:uFillTx/>
                <a:latin typeface="MyriadPro-Light"/>
              </a:rPr>
              <a:t>(</a:t>
            </a:r>
            <a:r>
              <a:rPr kumimoji="0" lang="zh-TW" altLang="en-US" sz="1400" b="1" i="0" u="none" strike="noStrike" kern="1200" cap="none" spc="0" normalizeH="0" baseline="0" noProof="0" dirty="0">
                <a:ln>
                  <a:noFill/>
                </a:ln>
                <a:solidFill>
                  <a:prstClr val="black"/>
                </a:solidFill>
                <a:effectLst/>
                <a:uLnTx/>
                <a:uFillTx/>
                <a:latin typeface="MyriadPro-Light"/>
              </a:rPr>
              <a:t>請按</a:t>
            </a:r>
            <a:r>
              <a:rPr lang="en-US" altLang="zh-TW" sz="1400" b="1" dirty="0">
                <a:solidFill>
                  <a:prstClr val="black"/>
                </a:solidFill>
                <a:latin typeface="MyriadPro-Light"/>
              </a:rPr>
              <a:t> ‘</a:t>
            </a:r>
            <a:r>
              <a:rPr lang="es-419" sz="1400" b="1" dirty="0">
                <a:solidFill>
                  <a:prstClr val="black"/>
                </a:solidFill>
                <a:latin typeface="MyriadPro-Light"/>
              </a:rPr>
              <a:t>Top 10 </a:t>
            </a:r>
            <a:r>
              <a:rPr lang="es-419" sz="1400" b="1" dirty="0" err="1">
                <a:solidFill>
                  <a:prstClr val="black"/>
                </a:solidFill>
                <a:latin typeface="MyriadPro-Light"/>
              </a:rPr>
              <a:t>by</a:t>
            </a:r>
            <a:r>
              <a:rPr lang="es-419" sz="1400" b="1" dirty="0">
                <a:solidFill>
                  <a:prstClr val="black"/>
                </a:solidFill>
                <a:latin typeface="MyriadPro-Light"/>
              </a:rPr>
              <a:t> </a:t>
            </a:r>
            <a:r>
              <a:rPr kumimoji="0" lang="en-US" altLang="zh-TW" sz="1400" b="1" i="0" u="none" strike="noStrike" kern="1200" cap="none" spc="0" normalizeH="0" baseline="0" noProof="0" dirty="0">
                <a:ln>
                  <a:noFill/>
                </a:ln>
                <a:solidFill>
                  <a:prstClr val="black"/>
                </a:solidFill>
                <a:effectLst/>
                <a:uLnTx/>
                <a:uFillTx/>
                <a:latin typeface="MyriadPro-Light"/>
              </a:rPr>
              <a:t>PUMA’ </a:t>
            </a:r>
            <a:r>
              <a:rPr kumimoji="0" lang="zh-TW" altLang="en-US" sz="1400" b="1" i="0" u="none" strike="noStrike" kern="1200" cap="none" spc="0" normalizeH="0" baseline="0" noProof="0" dirty="0">
                <a:ln>
                  <a:noFill/>
                </a:ln>
                <a:solidFill>
                  <a:prstClr val="black"/>
                </a:solidFill>
                <a:effectLst/>
                <a:uLnTx/>
                <a:uFillTx/>
                <a:latin typeface="MyriadPro-Light"/>
              </a:rPr>
              <a:t>標籤參看 </a:t>
            </a:r>
            <a:r>
              <a:rPr kumimoji="0" lang="en-US" altLang="zh-TW" sz="1400" b="1" i="0" u="none" strike="noStrike" kern="1200" cap="none" spc="0" normalizeH="0" baseline="0" noProof="0" dirty="0">
                <a:ln>
                  <a:noFill/>
                </a:ln>
                <a:solidFill>
                  <a:prstClr val="black"/>
                </a:solidFill>
                <a:effectLst/>
                <a:uLnTx/>
                <a:uFillTx/>
                <a:latin typeface="MyriadPro-Light"/>
              </a:rPr>
              <a:t>2022</a:t>
            </a:r>
            <a:r>
              <a:rPr kumimoji="0" lang="zh-TW" altLang="en-US" sz="1400" b="1" i="0" u="none" strike="noStrike" kern="1200" cap="none" spc="0" normalizeH="0" baseline="0" noProof="0" dirty="0">
                <a:ln>
                  <a:noFill/>
                </a:ln>
                <a:solidFill>
                  <a:prstClr val="black"/>
                </a:solidFill>
                <a:effectLst/>
                <a:uLnTx/>
                <a:uFillTx/>
                <a:latin typeface="MyriadPro-Light"/>
              </a:rPr>
              <a:t>年排名的前 </a:t>
            </a:r>
            <a:r>
              <a:rPr kumimoji="0" lang="en-US" altLang="zh-TW" sz="1400" b="1" i="0" u="none" strike="noStrike" kern="1200" cap="none" spc="0" normalizeH="0" baseline="0" noProof="0" dirty="0">
                <a:ln>
                  <a:noFill/>
                </a:ln>
                <a:solidFill>
                  <a:prstClr val="black"/>
                </a:solidFill>
                <a:effectLst/>
                <a:uLnTx/>
                <a:uFillTx/>
                <a:latin typeface="MyriadPro-Light"/>
              </a:rPr>
              <a:t>10 </a:t>
            </a:r>
            <a:r>
              <a:rPr kumimoji="0" lang="zh-TW" altLang="en-US" sz="1400" b="1" i="0" u="none" strike="noStrike" kern="1200" cap="none" spc="0" normalizeH="0" baseline="0" noProof="0" dirty="0">
                <a:ln>
                  <a:noFill/>
                </a:ln>
                <a:solidFill>
                  <a:prstClr val="black"/>
                </a:solidFill>
                <a:effectLst/>
                <a:uLnTx/>
                <a:uFillTx/>
                <a:latin typeface="MyriadPro-Light"/>
              </a:rPr>
              <a:t>名</a:t>
            </a:r>
            <a:r>
              <a:rPr kumimoji="0" lang="en-US" altLang="zh-TW" sz="1400" b="1" i="0" u="none" strike="noStrike" kern="1200" cap="none" spc="0" normalizeH="0" baseline="0" noProof="0" dirty="0">
                <a:ln>
                  <a:noFill/>
                </a:ln>
                <a:solidFill>
                  <a:prstClr val="black"/>
                </a:solidFill>
                <a:effectLst/>
                <a:uLnTx/>
                <a:uFillTx/>
                <a:latin typeface="MyriadPro-Light"/>
              </a:rPr>
              <a:t>)</a:t>
            </a:r>
            <a:r>
              <a:rPr kumimoji="0" lang="zh-TW" altLang="en-US" sz="1400" b="1" i="0" u="none" strike="noStrike" kern="1200" cap="none" spc="0" normalizeH="0" baseline="0" noProof="0" dirty="0">
                <a:ln>
                  <a:noFill/>
                </a:ln>
                <a:solidFill>
                  <a:prstClr val="black"/>
                </a:solidFill>
                <a:effectLst/>
                <a:uLnTx/>
                <a:uFillTx/>
                <a:latin typeface="MyriadPro-Light"/>
              </a:rPr>
              <a:t>  </a:t>
            </a:r>
            <a:r>
              <a:rPr kumimoji="0" lang="en-US" altLang="zh-TW" sz="1400" b="1" i="0" u="none" strike="noStrike" kern="1200" cap="none" spc="0" normalizeH="0" baseline="0" noProof="0" dirty="0">
                <a:ln>
                  <a:noFill/>
                </a:ln>
                <a:solidFill>
                  <a:prstClr val="black"/>
                </a:solidFill>
                <a:effectLst/>
                <a:uLnTx/>
                <a:uFillTx/>
                <a:latin typeface="MyriadPro-Light"/>
              </a:rPr>
              <a:t>: </a:t>
            </a:r>
            <a:r>
              <a:rPr lang="en-US" sz="1400" b="1" dirty="0">
                <a:solidFill>
                  <a:prstClr val="black"/>
                </a:solidFill>
                <a:latin typeface="MyriadPro-Light"/>
              </a:rPr>
              <a:t> </a:t>
            </a:r>
            <a:endParaRPr kumimoji="0" lang="en-US" sz="1400" b="1" i="0" u="none" strike="noStrike" kern="1200" cap="none" spc="0" normalizeH="0" baseline="0" noProof="0" dirty="0">
              <a:ln>
                <a:noFill/>
              </a:ln>
              <a:solidFill>
                <a:prstClr val="black"/>
              </a:solidFill>
              <a:effectLst/>
              <a:uLnTx/>
              <a:uFillTx/>
              <a:latin typeface="MyriadPro-Light"/>
            </a:endParaRPr>
          </a:p>
          <a:p>
            <a:pPr>
              <a:defRPr/>
            </a:pPr>
            <a:r>
              <a:rPr lang="en-US" sz="1400" dirty="0">
                <a:solidFill>
                  <a:prstClr val="black"/>
                </a:solidFill>
                <a:latin typeface="MyriadPro-Light"/>
                <a:hlinkClick r:id="rId4">
                  <a:extLst>
                    <a:ext uri="{A12FA001-AC4F-418D-AE19-62706E023703}">
                      <ahyp:hlinkClr xmlns:ahyp="http://schemas.microsoft.com/office/drawing/2018/hyperlinkcolor" val="tx"/>
                    </a:ext>
                  </a:extLst>
                </a:hlinkClick>
              </a:rPr>
              <a:t>www.kingcounty.gov/top10languages</a:t>
            </a:r>
            <a:r>
              <a:rPr lang="en-US" sz="1400" dirty="0">
                <a:solidFill>
                  <a:prstClr val="black"/>
                </a:solidFill>
                <a:latin typeface="MyriadPro-Light"/>
              </a:rPr>
              <a:t> </a:t>
            </a:r>
            <a:r>
              <a:rPr kumimoji="0" lang="en-US" sz="1400" b="0" i="0" u="none" strike="noStrike" kern="1200" cap="none" spc="0" normalizeH="0" baseline="0" noProof="0" dirty="0">
                <a:ln>
                  <a:noFill/>
                </a:ln>
                <a:solidFill>
                  <a:prstClr val="black"/>
                </a:solidFill>
                <a:effectLst/>
                <a:uLnTx/>
                <a:uFillTx/>
                <a:latin typeface="MyriadPro-Light"/>
              </a:rPr>
              <a:t> </a:t>
            </a:r>
            <a:r>
              <a:rPr kumimoji="0" lang="en-US" altLang="zh-TW" sz="1400" b="0" i="0" u="none" strike="noStrike" kern="1200" cap="none" spc="0" normalizeH="0" baseline="0" noProof="0" dirty="0">
                <a:ln>
                  <a:noFill/>
                </a:ln>
                <a:solidFill>
                  <a:prstClr val="black"/>
                </a:solidFill>
                <a:effectLst/>
                <a:uLnTx/>
                <a:uFillTx/>
                <a:latin typeface="MyriadPro-Light"/>
              </a:rPr>
              <a:t>[</a:t>
            </a:r>
            <a:r>
              <a:rPr kumimoji="0" lang="zh-TW" altLang="en-US" sz="1400" b="0" i="0" u="none" strike="noStrike" kern="1200" cap="none" spc="0" normalizeH="0" baseline="0" noProof="0" dirty="0">
                <a:ln>
                  <a:noFill/>
                </a:ln>
                <a:solidFill>
                  <a:prstClr val="black"/>
                </a:solidFill>
                <a:effectLst/>
                <a:uLnTx/>
                <a:uFillTx/>
                <a:latin typeface="MyriadPro-Light"/>
              </a:rPr>
              <a:t>此網頁以英文顯示</a:t>
            </a:r>
            <a:r>
              <a:rPr kumimoji="0" lang="en-US" sz="1400" b="0" i="0" u="none" strike="noStrike" kern="1200" cap="none" spc="0" normalizeH="0" baseline="0" noProof="0" dirty="0">
                <a:ln>
                  <a:noFill/>
                </a:ln>
                <a:solidFill>
                  <a:prstClr val="black"/>
                </a:solidFill>
                <a:effectLst/>
                <a:uLnTx/>
                <a:uFillTx/>
                <a:latin typeface="MyriadPro-Light"/>
              </a:rPr>
              <a:t>]</a:t>
            </a:r>
            <a:r>
              <a:rPr lang="en-US" sz="1400" dirty="0">
                <a:solidFill>
                  <a:prstClr val="black"/>
                </a:solidFill>
                <a:latin typeface="MyriadPro-Light"/>
              </a:rPr>
              <a:t>  </a:t>
            </a:r>
            <a:endParaRPr lang="en-US" sz="1400" b="0" i="0" u="none" strike="noStrike" kern="1200" cap="none" spc="0" normalizeH="0" baseline="0" noProof="0" dirty="0">
              <a:ln>
                <a:noFill/>
              </a:ln>
              <a:solidFill>
                <a:prstClr val="black"/>
              </a:solidFill>
              <a:effectLst/>
              <a:uLnTx/>
              <a:uFillTx/>
              <a:latin typeface="MyriadPro-Light"/>
            </a:endParaRPr>
          </a:p>
        </p:txBody>
      </p:sp>
    </p:spTree>
    <p:extLst>
      <p:ext uri="{BB962C8B-B14F-4D97-AF65-F5344CB8AC3E}">
        <p14:creationId xmlns:p14="http://schemas.microsoft.com/office/powerpoint/2010/main" val="2204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zh-TW" altLang="en-US" sz="4000" dirty="0"/>
              <a:t>自</a:t>
            </a:r>
            <a:r>
              <a:rPr lang="en-US" altLang="zh-TW" sz="4000" dirty="0"/>
              <a:t>2021 /2022 CHNA</a:t>
            </a:r>
            <a:r>
              <a:rPr lang="zh-TW" altLang="en-US" sz="4000" dirty="0"/>
              <a:t>報告以來有什麼改進？ </a:t>
            </a:r>
            <a:endParaRPr lang="en-US" sz="4000" dirty="0">
              <a:latin typeface="MingLiU" panose="02020509000000000000" pitchFamily="49" charset="-120"/>
              <a:ea typeface="MingLiU" panose="02020509000000000000" pitchFamily="49" charset="-120"/>
            </a:endParaRPr>
          </a:p>
        </p:txBody>
      </p:sp>
      <p:sp>
        <p:nvSpPr>
          <p:cNvPr id="34" name="TextBox 33"/>
          <p:cNvSpPr txBox="1"/>
          <p:nvPr/>
        </p:nvSpPr>
        <p:spPr>
          <a:xfrm>
            <a:off x="1873406" y="1266502"/>
            <a:ext cx="848607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800" b="1" i="0" u="sng" strike="noStrike" kern="1200" cap="none" spc="0" normalizeH="0" baseline="0" noProof="0" dirty="0">
                <a:ln>
                  <a:noFill/>
                </a:ln>
                <a:effectLst/>
                <a:uLnTx/>
                <a:uFillTx/>
                <a:latin typeface="MyriadPro-Light"/>
              </a:rPr>
              <a:t>整個金縣取得成功的範疇包括</a:t>
            </a:r>
            <a:r>
              <a:rPr kumimoji="0" lang="zh-TW" altLang="en-US" sz="2800" b="1" i="0" strike="noStrike" kern="1200" cap="none" spc="0" normalizeH="0" baseline="0" noProof="0" dirty="0">
                <a:ln>
                  <a:noFill/>
                </a:ln>
                <a:effectLst/>
                <a:uLnTx/>
                <a:uFillTx/>
                <a:latin typeface="MyriadPro-Light"/>
              </a:rPr>
              <a:t>：</a:t>
            </a:r>
            <a:endParaRPr kumimoji="0" lang="en-US" sz="2800" b="1" i="0" strike="noStrike" kern="1200" cap="none" spc="0" normalizeH="0" baseline="0" noProof="0" dirty="0">
              <a:ln>
                <a:noFill/>
              </a:ln>
              <a:effectLst/>
              <a:uLnTx/>
              <a:uFillTx/>
              <a:latin typeface="MyriadPro-Light"/>
            </a:endParaRPr>
          </a:p>
        </p:txBody>
      </p:sp>
      <p:pic>
        <p:nvPicPr>
          <p:cNvPr id="3" name="Picture 2">
            <a:extLst>
              <a:ext uri="{FF2B5EF4-FFF2-40B4-BE49-F238E27FC236}">
                <a16:creationId xmlns:a16="http://schemas.microsoft.com/office/drawing/2014/main" id="{12758004-9A77-E967-B159-3138DB6A7962}"/>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blip>
          <a:srcRect l="6717" t="4176" r="5247"/>
          <a:stretch/>
        </p:blipFill>
        <p:spPr>
          <a:xfrm>
            <a:off x="638183" y="2829171"/>
            <a:ext cx="717553" cy="781029"/>
          </a:xfrm>
          <a:prstGeom prst="rect">
            <a:avLst/>
          </a:prstGeom>
        </p:spPr>
      </p:pic>
      <p:sp>
        <p:nvSpPr>
          <p:cNvPr id="26" name="TextBox 25"/>
          <p:cNvSpPr txBox="1"/>
          <p:nvPr/>
        </p:nvSpPr>
        <p:spPr>
          <a:xfrm>
            <a:off x="1636166" y="2628913"/>
            <a:ext cx="40234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青少年</a:t>
            </a:r>
            <a:r>
              <a:rPr kumimoji="0" lang="zh-TW" altLang="en-US"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使用電子煙</a:t>
            </a:r>
            <a:r>
              <a:rPr kumimoji="0" lang="zh-TW" alt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和成年人</a:t>
            </a:r>
            <a:r>
              <a:rPr kumimoji="0" lang="zh-TW" altLang="en-US"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吸煙</a:t>
            </a:r>
            <a:r>
              <a:rPr kumimoji="0" lang="zh-TW" alt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率均有所下降。</a:t>
            </a:r>
            <a:endParaRPr kumimoji="0" lang="en-US" sz="24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4" name="Picture 3">
            <a:extLst>
              <a:ext uri="{FF2B5EF4-FFF2-40B4-BE49-F238E27FC236}">
                <a16:creationId xmlns:a16="http://schemas.microsoft.com/office/drawing/2014/main" id="{4B0EF484-0B27-C88D-0A6B-FFE1E5F8781E}"/>
              </a:ext>
              <a:ext uri="{C183D7F6-B498-43B3-948B-1728B52AA6E4}">
                <adec:decorative xmlns:adec="http://schemas.microsoft.com/office/drawing/2017/decorative" val="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135949" y="2743675"/>
            <a:ext cx="615008" cy="616334"/>
          </a:xfrm>
          <a:prstGeom prst="rect">
            <a:avLst/>
          </a:prstGeom>
        </p:spPr>
      </p:pic>
      <p:sp>
        <p:nvSpPr>
          <p:cNvPr id="33" name="TextBox 32">
            <a:extLst>
              <a:ext uri="{FF2B5EF4-FFF2-40B4-BE49-F238E27FC236}">
                <a16:creationId xmlns:a16="http://schemas.microsoft.com/office/drawing/2014/main" id="{6262D571-CFE8-4050-8CDB-481DAC1A9A88}"/>
              </a:ext>
            </a:extLst>
          </p:cNvPr>
          <p:cNvSpPr txBox="1"/>
          <p:nvPr/>
        </p:nvSpPr>
        <p:spPr>
          <a:xfrm>
            <a:off x="7170532" y="2554253"/>
            <a:ext cx="438328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b="1" dirty="0">
                <a:solidFill>
                  <a:prstClr val="black"/>
                </a:solidFill>
                <a:latin typeface="MyriadPro-Light"/>
                <a:cs typeface="Shonar Bangla" panose="020B0502040204020203" pitchFamily="34" charset="0"/>
              </a:rPr>
              <a:t>青少年</a:t>
            </a:r>
            <a:r>
              <a:rPr lang="zh-CN" altLang="en-US" sz="2400" b="1" dirty="0">
                <a:solidFill>
                  <a:prstClr val="black"/>
                </a:solidFill>
                <a:latin typeface="MyriadPro-Light"/>
                <a:cs typeface="Shonar Bangla" panose="020B0502040204020203" pitchFamily="34" charset="0"/>
              </a:rPr>
              <a:t>的</a:t>
            </a:r>
            <a:r>
              <a:rPr lang="zh-TW" altLang="en-US" sz="2400" b="1" dirty="0">
                <a:solidFill>
                  <a:prstClr val="black"/>
                </a:solidFill>
                <a:latin typeface="MyriadPro-Light"/>
                <a:cs typeface="Shonar Bangla" panose="020B0502040204020203" pitchFamily="34" charset="0"/>
              </a:rPr>
              <a:t>物質</a:t>
            </a:r>
            <a:r>
              <a:rPr lang="en-US" altLang="zh-TW" sz="2400" dirty="0">
                <a:solidFill>
                  <a:prstClr val="black"/>
                </a:solidFill>
                <a:latin typeface="MyriadPro-Light"/>
                <a:cs typeface="Shonar Bangla" panose="020B0502040204020203" pitchFamily="34" charset="0"/>
              </a:rPr>
              <a:t>(</a:t>
            </a:r>
            <a:r>
              <a:rPr lang="zh-TW" altLang="en-US" sz="2400" dirty="0">
                <a:solidFill>
                  <a:prstClr val="black"/>
                </a:solidFill>
                <a:latin typeface="MyriadPro-Light"/>
                <a:cs typeface="Shonar Bangla" panose="020B0502040204020203" pitchFamily="34" charset="0"/>
              </a:rPr>
              <a:t>包括大麻）</a:t>
            </a:r>
            <a:r>
              <a:rPr lang="zh-TW" altLang="en-US" sz="2400" b="1" dirty="0">
                <a:solidFill>
                  <a:prstClr val="black"/>
                </a:solidFill>
                <a:latin typeface="MyriadPro-Light"/>
                <a:cs typeface="Shonar Bangla" panose="020B0502040204020203" pitchFamily="34" charset="0"/>
              </a:rPr>
              <a:t>使用率</a:t>
            </a:r>
            <a:r>
              <a:rPr lang="zh-TW" altLang="en-US" sz="2400" dirty="0">
                <a:solidFill>
                  <a:prstClr val="black"/>
                </a:solidFill>
                <a:latin typeface="MyriadPro-Light"/>
                <a:cs typeface="Shonar Bangla" panose="020B0502040204020203" pitchFamily="34" charset="0"/>
              </a:rPr>
              <a:t>持續下降。</a:t>
            </a:r>
            <a:endParaRPr kumimoji="0" 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112910" y="4670672"/>
            <a:ext cx="1022187" cy="1022187"/>
          </a:xfrm>
          <a:prstGeom prst="rect">
            <a:avLst/>
          </a:prstGeom>
        </p:spPr>
      </p:pic>
      <p:sp>
        <p:nvSpPr>
          <p:cNvPr id="27" name="TextBox 26"/>
          <p:cNvSpPr txBox="1"/>
          <p:nvPr/>
        </p:nvSpPr>
        <p:spPr>
          <a:xfrm>
            <a:off x="4351083" y="4766269"/>
            <a:ext cx="446121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MyriadPro-Light"/>
                <a:cs typeface="Shonar Bangla" panose="020B0502040204020203" pitchFamily="34" charset="0"/>
              </a:rPr>
              <a:t>因</a:t>
            </a:r>
            <a:r>
              <a:rPr lang="zh-TW" altLang="en-US" sz="2400" b="1" dirty="0">
                <a:solidFill>
                  <a:prstClr val="black"/>
                </a:solidFill>
                <a:latin typeface="MyriadPro-Light"/>
                <a:cs typeface="Shonar Bangla" panose="020B0502040204020203" pitchFamily="34" charset="0"/>
              </a:rPr>
              <a:t>摔倒和企圖自殺</a:t>
            </a:r>
            <a:r>
              <a:rPr lang="zh-TW" altLang="en-US" sz="2400" dirty="0">
                <a:solidFill>
                  <a:prstClr val="black"/>
                </a:solidFill>
                <a:latin typeface="MyriadPro-Light"/>
                <a:cs typeface="Shonar Bangla" panose="020B0502040204020203" pitchFamily="34" charset="0"/>
              </a:rPr>
              <a:t>的住院率有所下降。</a:t>
            </a:r>
            <a:endParaRPr kumimoji="0" lang="en-US"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spTree>
    <p:extLst>
      <p:ext uri="{BB962C8B-B14F-4D97-AF65-F5344CB8AC3E}">
        <p14:creationId xmlns:p14="http://schemas.microsoft.com/office/powerpoint/2010/main" val="24643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zh-TW" altLang="en-US" sz="4000" dirty="0"/>
              <a:t>在哪些方面我們可以改進？ </a:t>
            </a:r>
            <a:endParaRPr lang="en-US" sz="4000" dirty="0"/>
          </a:p>
        </p:txBody>
      </p:sp>
      <p:sp>
        <p:nvSpPr>
          <p:cNvPr id="34" name="TextBox 33"/>
          <p:cNvSpPr txBox="1"/>
          <p:nvPr/>
        </p:nvSpPr>
        <p:spPr>
          <a:xfrm>
            <a:off x="1357553" y="1170841"/>
            <a:ext cx="9769197" cy="52322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800" b="1" i="0" u="sng" strike="noStrike" kern="1200" cap="none" spc="0" normalizeH="0" baseline="0" noProof="0" dirty="0">
                <a:ln>
                  <a:noFill/>
                </a:ln>
                <a:effectLst/>
                <a:uLnTx/>
                <a:uFillTx/>
                <a:latin typeface="MyriadPro-Light"/>
              </a:rPr>
              <a:t>整個金縣有待改進的機會包括： </a:t>
            </a:r>
            <a:endParaRPr kumimoji="0" lang="en-US" sz="2800" b="1" i="0" u="sng" strike="noStrike" kern="1200" cap="none" spc="0" normalizeH="0" baseline="0" noProof="0" dirty="0">
              <a:ln>
                <a:noFill/>
              </a:ln>
              <a:effectLst/>
              <a:uLnTx/>
              <a:uFillTx/>
              <a:latin typeface="MyriadPro-Light"/>
            </a:endParaRPr>
          </a:p>
        </p:txBody>
      </p:sp>
      <p:pic>
        <p:nvPicPr>
          <p:cNvPr id="5" name="Picture 4">
            <a:extLst>
              <a:ext uri="{FF2B5EF4-FFF2-40B4-BE49-F238E27FC236}">
                <a16:creationId xmlns:a16="http://schemas.microsoft.com/office/drawing/2014/main" id="{CB8F90FF-D46C-7179-9E5C-1E1B2BE94F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7268" y="2224989"/>
            <a:ext cx="699770" cy="699770"/>
          </a:xfrm>
          <a:prstGeom prst="rect">
            <a:avLst/>
          </a:prstGeom>
        </p:spPr>
      </p:pic>
      <p:sp>
        <p:nvSpPr>
          <p:cNvPr id="3" name="TextBox 2">
            <a:extLst>
              <a:ext uri="{FF2B5EF4-FFF2-40B4-BE49-F238E27FC236}">
                <a16:creationId xmlns:a16="http://schemas.microsoft.com/office/drawing/2014/main" id="{DFC259A5-F754-E576-BAF5-355D498D9FC1}"/>
              </a:ext>
            </a:extLst>
          </p:cNvPr>
          <p:cNvSpPr txBox="1"/>
          <p:nvPr/>
        </p:nvSpPr>
        <p:spPr>
          <a:xfrm>
            <a:off x="1191958" y="1834822"/>
            <a:ext cx="4624216"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西班牙裔和黑人居民的</a:t>
            </a:r>
            <a:r>
              <a:rPr kumimoji="0" lang="zh-TW" altLang="en-US" sz="20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預期壽命</a:t>
            </a:r>
            <a:r>
              <a:rPr kumimoji="0" lang="zh-TW" alt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有所下降，美洲印第安人</a:t>
            </a:r>
            <a:r>
              <a:rPr kumimoji="0" lang="en-US" altLang="zh-TW"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kumimoji="0" lang="zh-TW" alt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阿拉斯加原住民、夏威夷原住民</a:t>
            </a:r>
            <a:r>
              <a:rPr kumimoji="0" lang="en-US" altLang="zh-TW"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kumimoji="0" lang="zh-TW" alt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太平洋島民和金縣南部居民的差距持續。</a:t>
            </a:r>
            <a:endParaRPr kumimoji="0" 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35" name="Graphic 34">
            <a:extLst>
              <a:ext uri="{FF2B5EF4-FFF2-40B4-BE49-F238E27FC236}">
                <a16:creationId xmlns:a16="http://schemas.microsoft.com/office/drawing/2014/main" id="{8C652F48-33AC-CFDC-E4ED-7EC4AD203E3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929" y="3544341"/>
            <a:ext cx="777802" cy="777802"/>
          </a:xfrm>
          <a:prstGeom prst="rect">
            <a:avLst/>
          </a:prstGeom>
        </p:spPr>
      </p:pic>
      <p:sp>
        <p:nvSpPr>
          <p:cNvPr id="4" name="TextBox 3">
            <a:extLst>
              <a:ext uri="{FF2B5EF4-FFF2-40B4-BE49-F238E27FC236}">
                <a16:creationId xmlns:a16="http://schemas.microsoft.com/office/drawing/2014/main" id="{31681497-5207-6092-91BD-2DBFC166845F}"/>
              </a:ext>
            </a:extLst>
          </p:cNvPr>
          <p:cNvSpPr txBox="1"/>
          <p:nvPr/>
        </p:nvSpPr>
        <p:spPr>
          <a:xfrm>
            <a:off x="1191958" y="3623922"/>
            <a:ext cx="46242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1" dirty="0">
                <a:latin typeface="MyriadPro-Light"/>
                <a:cs typeface="Shonar Bangla" panose="020B0502040204020203" pitchFamily="34" charset="0"/>
              </a:rPr>
              <a:t>非蓄意傷害</a:t>
            </a:r>
            <a:r>
              <a:rPr lang="zh-TW" altLang="en-US" sz="2000" dirty="0">
                <a:latin typeface="MyriadPro-Light"/>
                <a:cs typeface="Shonar Bangla" panose="020B0502040204020203" pitchFamily="34" charset="0"/>
              </a:rPr>
              <a:t>的死亡率持續增加。</a:t>
            </a:r>
            <a:endParaRPr kumimoji="0" lang="en-US" sz="2000" b="1" i="0" u="none" strike="noStrike" kern="1200" cap="none" spc="0" normalizeH="0" baseline="0" noProof="0" dirty="0">
              <a:ln>
                <a:noFill/>
              </a:ln>
              <a:effectLst/>
              <a:uLnTx/>
              <a:uFillTx/>
              <a:latin typeface="MyriadPro-Light"/>
              <a:cs typeface="Shonar Bangla" panose="020B0502040204020203" pitchFamily="34" charset="0"/>
            </a:endParaRPr>
          </a:p>
        </p:txBody>
      </p:sp>
      <p:pic>
        <p:nvPicPr>
          <p:cNvPr id="2" name="Picture 1">
            <a:extLst>
              <a:ext uri="{FF2B5EF4-FFF2-40B4-BE49-F238E27FC236}">
                <a16:creationId xmlns:a16="http://schemas.microsoft.com/office/drawing/2014/main" id="{4B1546C3-DEB4-BEC5-01C2-06CF2A137D89}"/>
              </a:ext>
              <a:ext uri="{C183D7F6-B498-43B3-948B-1728B52AA6E4}">
                <adec:decorative xmlns:adec="http://schemas.microsoft.com/office/drawing/2017/decorative" val="1"/>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0575" y="4727554"/>
            <a:ext cx="813156" cy="777801"/>
          </a:xfrm>
          <a:prstGeom prst="rect">
            <a:avLst/>
          </a:prstGeom>
          <a:noFill/>
        </p:spPr>
      </p:pic>
      <p:sp>
        <p:nvSpPr>
          <p:cNvPr id="7" name="TextBox 6">
            <a:extLst>
              <a:ext uri="{FF2B5EF4-FFF2-40B4-BE49-F238E27FC236}">
                <a16:creationId xmlns:a16="http://schemas.microsoft.com/office/drawing/2014/main" id="{D550B4F7-98D5-AD8A-9980-F8CFC2094E52}"/>
              </a:ext>
            </a:extLst>
          </p:cNvPr>
          <p:cNvSpPr txBox="1"/>
          <p:nvPr/>
        </p:nvSpPr>
        <p:spPr>
          <a:xfrm>
            <a:off x="1191957" y="4797469"/>
            <a:ext cx="4624216"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1" dirty="0">
                <a:latin typeface="MyriadPro-Light"/>
                <a:cs typeface="Shonar Bangla"/>
              </a:rPr>
              <a:t>食物不足</a:t>
            </a:r>
            <a:r>
              <a:rPr lang="zh-TW" altLang="en-US" sz="2000" dirty="0">
                <a:latin typeface="MyriadPro-Light"/>
                <a:cs typeface="Shonar Bangla"/>
              </a:rPr>
              <a:t>差距比率持續增加。</a:t>
            </a:r>
            <a:endParaRPr kumimoji="0" lang="en-US" sz="2000" b="0" i="0" u="none" strike="noStrike" kern="1200" cap="none" spc="0" normalizeH="0" baseline="0" noProof="0" dirty="0">
              <a:ln>
                <a:noFill/>
              </a:ln>
              <a:effectLst/>
              <a:uLnTx/>
              <a:uFillTx/>
              <a:latin typeface="MyriadPro-Light"/>
              <a:cs typeface="Shonar Bangla"/>
            </a:endParaRPr>
          </a:p>
        </p:txBody>
      </p:sp>
      <p:pic>
        <p:nvPicPr>
          <p:cNvPr id="10" name="Picture 9">
            <a:extLst>
              <a:ext uri="{FF2B5EF4-FFF2-40B4-BE49-F238E27FC236}">
                <a16:creationId xmlns:a16="http://schemas.microsoft.com/office/drawing/2014/main" id="{0BA13C9D-D2A7-E77C-D9F4-E1D0C6A80BE1}"/>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268" y="5975073"/>
            <a:ext cx="699771" cy="699771"/>
          </a:xfrm>
          <a:prstGeom prst="rect">
            <a:avLst/>
          </a:prstGeom>
        </p:spPr>
      </p:pic>
      <p:sp>
        <p:nvSpPr>
          <p:cNvPr id="12" name="TextBox 11">
            <a:extLst>
              <a:ext uri="{FF2B5EF4-FFF2-40B4-BE49-F238E27FC236}">
                <a16:creationId xmlns:a16="http://schemas.microsoft.com/office/drawing/2014/main" id="{C4F93693-A924-2C02-4A6A-FE4A51F1537A}"/>
              </a:ext>
            </a:extLst>
          </p:cNvPr>
          <p:cNvSpPr txBox="1"/>
          <p:nvPr/>
        </p:nvSpPr>
        <p:spPr>
          <a:xfrm>
            <a:off x="1191957" y="5971015"/>
            <a:ext cx="4624216" cy="400110"/>
          </a:xfrm>
          <a:prstGeom prst="rect">
            <a:avLst/>
          </a:prstGeom>
          <a:noFill/>
        </p:spPr>
        <p:txBody>
          <a:bodyPr wrap="square" lIns="91440" tIns="45720" rIns="91440" bIns="45720" rtlCol="0" anchor="t">
            <a:spAutoFit/>
          </a:bodyPr>
          <a:lstStyle/>
          <a:p>
            <a:pPr defTabSz="457200">
              <a:defRPr/>
            </a:pPr>
            <a:r>
              <a:rPr lang="zh-TW" altLang="en-US" sz="2000" dirty="0">
                <a:latin typeface="MyriadPro-Light"/>
                <a:cs typeface="Shonar Bangla"/>
              </a:rPr>
              <a:t>與</a:t>
            </a:r>
            <a:r>
              <a:rPr lang="zh-TW" altLang="en-US" sz="2000" b="1" dirty="0">
                <a:latin typeface="MyriadPro-Light"/>
                <a:cs typeface="Shonar Bangla"/>
              </a:rPr>
              <a:t>槍枝有關的事件</a:t>
            </a:r>
            <a:r>
              <a:rPr lang="zh-TW" altLang="en-US" sz="2000" dirty="0">
                <a:latin typeface="MyriadPro-Light"/>
                <a:cs typeface="Shonar Bangla"/>
              </a:rPr>
              <a:t>有所增加。</a:t>
            </a:r>
            <a:endParaRPr kumimoji="0" lang="en-US" sz="2000" i="0" u="none" strike="noStrike" kern="1200" cap="none" spc="0" normalizeH="0" baseline="0" noProof="0" dirty="0">
              <a:ln>
                <a:noFill/>
              </a:ln>
              <a:effectLst/>
              <a:uLnTx/>
              <a:uFillTx/>
              <a:latin typeface="MyriadPro-Light"/>
              <a:cs typeface="Shonar Bangla"/>
            </a:endParaRPr>
          </a:p>
        </p:txBody>
      </p:sp>
      <p:pic>
        <p:nvPicPr>
          <p:cNvPr id="28" name="Picture 27">
            <a:extLst>
              <a:ext uri="{FF2B5EF4-FFF2-40B4-BE49-F238E27FC236}">
                <a16:creationId xmlns:a16="http://schemas.microsoft.com/office/drawing/2014/main" id="{D4D39D57-CCC7-F59F-9ABA-9EA169329970}"/>
              </a:ext>
              <a:ext uri="{C183D7F6-B498-43B3-948B-1728B52AA6E4}">
                <adec:decorative xmlns:adec="http://schemas.microsoft.com/office/drawing/2017/decorative" val="1"/>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304594" y="1861761"/>
            <a:ext cx="450668" cy="451640"/>
          </a:xfrm>
          <a:prstGeom prst="rect">
            <a:avLst/>
          </a:prstGeom>
        </p:spPr>
      </p:pic>
      <p:sp>
        <p:nvSpPr>
          <p:cNvPr id="14" name="TextBox 13">
            <a:extLst>
              <a:ext uri="{FF2B5EF4-FFF2-40B4-BE49-F238E27FC236}">
                <a16:creationId xmlns:a16="http://schemas.microsoft.com/office/drawing/2014/main" id="{EA37E824-7D0E-E457-AC55-529799A4B618}"/>
              </a:ext>
            </a:extLst>
          </p:cNvPr>
          <p:cNvSpPr txBox="1"/>
          <p:nvPr/>
        </p:nvSpPr>
        <p:spPr>
          <a:xfrm>
            <a:off x="6844021" y="1898475"/>
            <a:ext cx="500893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1" dirty="0">
                <a:latin typeface="MyriadPro-Light"/>
                <a:cs typeface="Shonar Bangla"/>
              </a:rPr>
              <a:t>藥物致死</a:t>
            </a:r>
            <a:r>
              <a:rPr lang="zh-TW" altLang="en-US" sz="2000" dirty="0">
                <a:latin typeface="MyriadPro-Light"/>
                <a:cs typeface="Shonar Bangla"/>
              </a:rPr>
              <a:t>率有所增加。</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27" name="Picture 35">
            <a:extLst>
              <a:ext uri="{FF2B5EF4-FFF2-40B4-BE49-F238E27FC236}">
                <a16:creationId xmlns:a16="http://schemas.microsoft.com/office/drawing/2014/main" id="{196D5825-8169-B39F-F7B9-B9452F6B163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176747" y="2632110"/>
            <a:ext cx="706363" cy="706363"/>
          </a:xfrm>
          <a:prstGeom prst="rect">
            <a:avLst/>
          </a:prstGeom>
        </p:spPr>
      </p:pic>
      <p:sp>
        <p:nvSpPr>
          <p:cNvPr id="9" name="TextBox 8">
            <a:extLst>
              <a:ext uri="{FF2B5EF4-FFF2-40B4-BE49-F238E27FC236}">
                <a16:creationId xmlns:a16="http://schemas.microsoft.com/office/drawing/2014/main" id="{86C086C3-5B37-8C35-BA81-644EA9BF8B89}"/>
              </a:ext>
            </a:extLst>
          </p:cNvPr>
          <p:cNvSpPr txBox="1"/>
          <p:nvPr/>
        </p:nvSpPr>
        <p:spPr>
          <a:xfrm>
            <a:off x="6844021" y="2597963"/>
            <a:ext cx="500893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dirty="0">
                <a:solidFill>
                  <a:prstClr val="black"/>
                </a:solidFill>
                <a:latin typeface="MyriadPro-Light"/>
                <a:cs typeface="Shonar Bangla" panose="020B0502040204020203" pitchFamily="34" charset="0"/>
              </a:rPr>
              <a:t>懷孕和</a:t>
            </a:r>
            <a:r>
              <a:rPr lang="zh-TW" altLang="en-US" sz="2000" b="1" dirty="0">
                <a:solidFill>
                  <a:prstClr val="black"/>
                </a:solidFill>
                <a:latin typeface="MyriadPro-Light"/>
                <a:cs typeface="Shonar Bangla" panose="020B0502040204020203" pitchFamily="34" charset="0"/>
              </a:rPr>
              <a:t>分娩死亡率</a:t>
            </a:r>
            <a:r>
              <a:rPr lang="zh-TW" altLang="en-US" sz="2000" dirty="0">
                <a:solidFill>
                  <a:prstClr val="black"/>
                </a:solidFill>
                <a:latin typeface="MyriadPro-Light"/>
                <a:cs typeface="Shonar Bangla" panose="020B0502040204020203" pitchFamily="34" charset="0"/>
              </a:rPr>
              <a:t>在過去</a:t>
            </a:r>
            <a:r>
              <a:rPr lang="en-US" altLang="zh-TW" sz="2000" dirty="0">
                <a:solidFill>
                  <a:prstClr val="black"/>
                </a:solidFill>
                <a:latin typeface="MyriadPro-Light"/>
                <a:cs typeface="Shonar Bangla" panose="020B0502040204020203" pitchFamily="34" charset="0"/>
              </a:rPr>
              <a:t>10</a:t>
            </a:r>
            <a:r>
              <a:rPr lang="zh-TW" altLang="en-US" sz="2000" dirty="0">
                <a:solidFill>
                  <a:prstClr val="black"/>
                </a:solidFill>
                <a:latin typeface="MyriadPro-Light"/>
                <a:cs typeface="Shonar Bangla" panose="020B0502040204020203" pitchFamily="34" charset="0"/>
              </a:rPr>
              <a:t>年增加超過</a:t>
            </a:r>
            <a:r>
              <a:rPr lang="zh-CN" altLang="en-US" sz="2000" dirty="0">
                <a:solidFill>
                  <a:prstClr val="black"/>
                </a:solidFill>
                <a:latin typeface="MyriadPro-Light"/>
                <a:cs typeface="Shonar Bangla" panose="020B0502040204020203" pitchFamily="34" charset="0"/>
              </a:rPr>
              <a:t>一</a:t>
            </a:r>
            <a:r>
              <a:rPr lang="zh-TW" altLang="en-US" sz="2000" dirty="0">
                <a:solidFill>
                  <a:prstClr val="black"/>
                </a:solidFill>
                <a:latin typeface="MyriadPro-Light"/>
                <a:cs typeface="Shonar Bangla" panose="020B0502040204020203" pitchFamily="34" charset="0"/>
              </a:rPr>
              <a:t>倍。 </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26" name="Picture 18">
            <a:extLst>
              <a:ext uri="{FF2B5EF4-FFF2-40B4-BE49-F238E27FC236}">
                <a16:creationId xmlns:a16="http://schemas.microsoft.com/office/drawing/2014/main" id="{24CB0BA2-56A2-DFF0-E8FA-D73045C3011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08" r="108"/>
          <a:stretch/>
        </p:blipFill>
        <p:spPr>
          <a:xfrm>
            <a:off x="6218712" y="3644774"/>
            <a:ext cx="622433" cy="623776"/>
          </a:xfrm>
          <a:prstGeom prst="rect">
            <a:avLst/>
          </a:prstGeom>
        </p:spPr>
      </p:pic>
      <p:sp>
        <p:nvSpPr>
          <p:cNvPr id="18" name="TextBox 17">
            <a:extLst>
              <a:ext uri="{FF2B5EF4-FFF2-40B4-BE49-F238E27FC236}">
                <a16:creationId xmlns:a16="http://schemas.microsoft.com/office/drawing/2014/main" id="{2A6FE81A-D7C0-34D8-0A25-32DE8A292493}"/>
              </a:ext>
            </a:extLst>
          </p:cNvPr>
          <p:cNvSpPr txBox="1"/>
          <p:nvPr/>
        </p:nvSpPr>
        <p:spPr>
          <a:xfrm>
            <a:off x="6834942" y="3613911"/>
            <a:ext cx="500893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因</a:t>
            </a:r>
            <a:r>
              <a:rPr kumimoji="0" lang="zh-TW" altLang="en-US" sz="20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家庭暴力</a:t>
            </a:r>
            <a:r>
              <a:rPr kumimoji="0" lang="zh-TW" alt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的急診室就診率增加。</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sp>
        <p:nvSpPr>
          <p:cNvPr id="13" name="TextBox 12">
            <a:extLst>
              <a:ext uri="{FF2B5EF4-FFF2-40B4-BE49-F238E27FC236}">
                <a16:creationId xmlns:a16="http://schemas.microsoft.com/office/drawing/2014/main" id="{321F1017-9DA5-4C31-E7A6-61B66D72FB46}"/>
              </a:ext>
            </a:extLst>
          </p:cNvPr>
          <p:cNvSpPr txBox="1"/>
          <p:nvPr/>
        </p:nvSpPr>
        <p:spPr>
          <a:xfrm>
            <a:off x="6802056" y="4651291"/>
            <a:ext cx="5008936" cy="400110"/>
          </a:xfrm>
          <a:prstGeom prst="rect">
            <a:avLst/>
          </a:prstGeom>
          <a:noFill/>
        </p:spPr>
        <p:txBody>
          <a:bodyPr wrap="square" lIns="91440" tIns="45720" rIns="91440" bIns="45720" rtlCol="0" anchor="t">
            <a:spAutoFit/>
          </a:bodyPr>
          <a:lstStyle/>
          <a:p>
            <a:pPr>
              <a:spcAft>
                <a:spcPts val="600"/>
              </a:spcAft>
            </a:pPr>
            <a:r>
              <a:rPr lang="en-US" altLang="zh-TW" sz="2000" b="1" i="1" dirty="0">
                <a:latin typeface="MyriadPro-Light"/>
              </a:rPr>
              <a:t>2021/ 22</a:t>
            </a:r>
            <a:r>
              <a:rPr lang="zh-TW" altLang="en-US" sz="2000" b="1" i="1" dirty="0">
                <a:latin typeface="MyriadPro-Light"/>
              </a:rPr>
              <a:t>年報告中持續待改善的範疇：</a:t>
            </a:r>
            <a:endParaRPr lang="en-US" sz="2000" b="1" i="1" dirty="0">
              <a:latin typeface="MyriadPro-Light"/>
            </a:endParaRPr>
          </a:p>
        </p:txBody>
      </p:sp>
      <p:pic>
        <p:nvPicPr>
          <p:cNvPr id="20" name="Picture 19">
            <a:extLst>
              <a:ext uri="{FF2B5EF4-FFF2-40B4-BE49-F238E27FC236}">
                <a16:creationId xmlns:a16="http://schemas.microsoft.com/office/drawing/2014/main" id="{83D8A406-BF7A-93EB-9EDE-9ED447180284}"/>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0038" y="5300329"/>
            <a:ext cx="519780" cy="519780"/>
          </a:xfrm>
          <a:prstGeom prst="rect">
            <a:avLst/>
          </a:prstGeom>
        </p:spPr>
      </p:pic>
      <p:sp>
        <p:nvSpPr>
          <p:cNvPr id="6" name="TextBox 5">
            <a:extLst>
              <a:ext uri="{FF2B5EF4-FFF2-40B4-BE49-F238E27FC236}">
                <a16:creationId xmlns:a16="http://schemas.microsoft.com/office/drawing/2014/main" id="{6B93D3A4-6D96-505A-565E-5FDCE27140C4}"/>
              </a:ext>
            </a:extLst>
          </p:cNvPr>
          <p:cNvSpPr txBox="1"/>
          <p:nvPr/>
        </p:nvSpPr>
        <p:spPr>
          <a:xfrm>
            <a:off x="6841145" y="5357670"/>
            <a:ext cx="5002512" cy="400110"/>
          </a:xfrm>
          <a:prstGeom prst="rect">
            <a:avLst/>
          </a:prstGeom>
          <a:noFill/>
        </p:spPr>
        <p:txBody>
          <a:bodyPr wrap="square" rtlCol="0">
            <a:spAutoFit/>
          </a:bodyPr>
          <a:lstStyle/>
          <a:p>
            <a:r>
              <a:rPr lang="zh-TW" altLang="en-US" sz="2000" b="1" dirty="0">
                <a:latin typeface="MyriadPro-Light"/>
              </a:rPr>
              <a:t>青少年憂鬱症</a:t>
            </a:r>
            <a:r>
              <a:rPr lang="zh-TW" altLang="en-US" sz="2000" dirty="0">
                <a:latin typeface="MyriadPro-Light"/>
              </a:rPr>
              <a:t>持續上升。 </a:t>
            </a:r>
            <a:endParaRPr lang="en-US" sz="2000" dirty="0"/>
          </a:p>
        </p:txBody>
      </p:sp>
      <p:pic>
        <p:nvPicPr>
          <p:cNvPr id="16" name="Picture 45">
            <a:extLst>
              <a:ext uri="{FF2B5EF4-FFF2-40B4-BE49-F238E27FC236}">
                <a16:creationId xmlns:a16="http://schemas.microsoft.com/office/drawing/2014/main" id="{822A5F91-A697-9FD0-C3B1-7A3725F9941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08" r="108"/>
          <a:stretch/>
        </p:blipFill>
        <p:spPr>
          <a:xfrm>
            <a:off x="6176747" y="5935311"/>
            <a:ext cx="706363" cy="707886"/>
          </a:xfrm>
          <a:prstGeom prst="rect">
            <a:avLst/>
          </a:prstGeom>
        </p:spPr>
      </p:pic>
      <p:sp>
        <p:nvSpPr>
          <p:cNvPr id="11" name="TextBox 10">
            <a:extLst>
              <a:ext uri="{FF2B5EF4-FFF2-40B4-BE49-F238E27FC236}">
                <a16:creationId xmlns:a16="http://schemas.microsoft.com/office/drawing/2014/main" id="{E30930D5-53D7-AFC3-995E-DE8FB0450A60}"/>
              </a:ext>
            </a:extLst>
          </p:cNvPr>
          <p:cNvSpPr txBox="1"/>
          <p:nvPr/>
        </p:nvSpPr>
        <p:spPr>
          <a:xfrm>
            <a:off x="6885353" y="5947486"/>
            <a:ext cx="4926272" cy="707886"/>
          </a:xfrm>
          <a:prstGeom prst="rect">
            <a:avLst/>
          </a:prstGeom>
          <a:noFill/>
        </p:spPr>
        <p:txBody>
          <a:bodyPr wrap="square" rtlCol="0">
            <a:spAutoFit/>
          </a:bodyPr>
          <a:lstStyle/>
          <a:p>
            <a:r>
              <a:rPr lang="zh-TW" altLang="en-US" sz="2000" dirty="0">
                <a:latin typeface="MyriadPro-Light"/>
              </a:rPr>
              <a:t>青少年進行足夠</a:t>
            </a:r>
            <a:r>
              <a:rPr lang="zh-TW" altLang="en-US" sz="2000" b="1" dirty="0">
                <a:latin typeface="MyriadPro-Light"/>
              </a:rPr>
              <a:t>體能活動</a:t>
            </a:r>
            <a:r>
              <a:rPr lang="zh-TW" altLang="en-US" sz="2000" dirty="0">
                <a:latin typeface="MyriadPro-Light"/>
              </a:rPr>
              <a:t>的比率自</a:t>
            </a:r>
            <a:r>
              <a:rPr lang="en-US" altLang="zh-TW" sz="2000" dirty="0">
                <a:latin typeface="MyriadPro-Light"/>
              </a:rPr>
              <a:t>2014</a:t>
            </a:r>
            <a:r>
              <a:rPr lang="zh-TW" altLang="en-US" sz="2000" dirty="0">
                <a:latin typeface="MyriadPro-Light"/>
              </a:rPr>
              <a:t>年起持續下降。</a:t>
            </a:r>
            <a:endParaRPr lang="en-US" sz="2000" dirty="0"/>
          </a:p>
        </p:txBody>
      </p:sp>
    </p:spTree>
    <p:extLst>
      <p:ext uri="{BB962C8B-B14F-4D97-AF65-F5344CB8AC3E}">
        <p14:creationId xmlns:p14="http://schemas.microsoft.com/office/powerpoint/2010/main" val="301625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NA Key Findings Design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1035152ADC2B4192FE6359814F989F" ma:contentTypeVersion="13" ma:contentTypeDescription="Create a new document." ma:contentTypeScope="" ma:versionID="933b2d8c1e8eb0d7e3b93ea15c850b00">
  <xsd:schema xmlns:xsd="http://www.w3.org/2001/XMLSchema" xmlns:xs="http://www.w3.org/2001/XMLSchema" xmlns:p="http://schemas.microsoft.com/office/2006/metadata/properties" xmlns:ns2="70a87ab5-ab67-4920-88ba-8e6ecc93dfa8" xmlns:ns3="14f33e7f-4e5f-4a45-8dc0-35222c6b16b4" xmlns:ns4="2beaef9f-cf1f-479f-a374-c737fe2c05cb" targetNamespace="http://schemas.microsoft.com/office/2006/metadata/properties" ma:root="true" ma:fieldsID="847ed03c2808600b13fd27958a388a24" ns2:_="" ns3:_="" ns4:_="">
    <xsd:import namespace="70a87ab5-ab67-4920-88ba-8e6ecc93dfa8"/>
    <xsd:import namespace="14f33e7f-4e5f-4a45-8dc0-35222c6b16b4"/>
    <xsd:import namespace="2beaef9f-cf1f-479f-a374-c737fe2c05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87ab5-ab67-4920-88ba-8e6ecc93d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7192d8-99aa-4f2d-82ad-d3af49b78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33e7f-4e5f-4a45-8dc0-35222c6b16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aef9f-cf1f-479f-a374-c737fe2c05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466bf8-3d03-4947-b750-f1db91a045fd}" ma:internalName="TaxCatchAll" ma:showField="CatchAllData" ma:web="14f33e7f-4e5f-4a45-8dc0-35222c6b1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eaef9f-cf1f-479f-a374-c737fe2c05cb" xsi:nil="true"/>
    <SharedWithUsers xmlns="14f33e7f-4e5f-4a45-8dc0-35222c6b16b4">
      <UserInfo>
        <DisplayName>Ro, Marguerite</DisplayName>
        <AccountId>40</AccountId>
        <AccountType/>
      </UserInfo>
      <UserInfo>
        <DisplayName>Tippens, Kim</DisplayName>
        <AccountId>27</AccountId>
        <AccountType/>
      </UserInfo>
      <UserInfo>
        <DisplayName>Joseph, Aley</DisplayName>
        <AccountId>24</AccountId>
        <AccountType/>
      </UserInfo>
      <UserInfo>
        <DisplayName>Ford Shah, Melissa</DisplayName>
        <AccountId>70</AccountId>
        <AccountType/>
      </UserInfo>
      <UserInfo>
        <DisplayName>McGroder, Nancy</DisplayName>
        <AccountId>20</AccountId>
        <AccountType/>
      </UserInfo>
      <UserInfo>
        <DisplayName>Turcheti E Melo, Nicole</DisplayName>
        <AccountId>126</AccountId>
        <AccountType/>
      </UserInfo>
      <UserInfo>
        <DisplayName>Chan, Nadine</DisplayName>
        <AccountId>109</AccountId>
        <AccountType/>
      </UserInfo>
    </SharedWithUsers>
    <lcf76f155ced4ddcb4097134ff3c332f xmlns="70a87ab5-ab67-4920-88ba-8e6ecc93df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569A82-9EC4-4AB7-B3D1-436428337224}">
  <ds:schemaRefs>
    <ds:schemaRef ds:uri="14f33e7f-4e5f-4a45-8dc0-35222c6b16b4"/>
    <ds:schemaRef ds:uri="2beaef9f-cf1f-479f-a374-c737fe2c05cb"/>
    <ds:schemaRef ds:uri="70a87ab5-ab67-4920-88ba-8e6ecc93df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6829539-CE26-4AB9-8FE6-4F45A0BCAC19}">
  <ds:schemaRefs>
    <ds:schemaRef ds:uri="http://schemas.microsoft.com/sharepoint/v3/contenttype/forms"/>
  </ds:schemaRefs>
</ds:datastoreItem>
</file>

<file path=customXml/itemProps3.xml><?xml version="1.0" encoding="utf-8"?>
<ds:datastoreItem xmlns:ds="http://schemas.openxmlformats.org/officeDocument/2006/customXml" ds:itemID="{279B54A5-13E4-44D0-B3BE-C16A2D9B2902}">
  <ds:schemaRefs>
    <ds:schemaRef ds:uri="http://purl.org/dc/dcmitype/"/>
    <ds:schemaRef ds:uri="http://schemas.microsoft.com/office/2006/documentManagement/types"/>
    <ds:schemaRef ds:uri="70a87ab5-ab67-4920-88ba-8e6ecc93dfa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beaef9f-cf1f-479f-a374-c737fe2c05cb"/>
    <ds:schemaRef ds:uri="14f33e7f-4e5f-4a45-8dc0-35222c6b16b4"/>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6237</TotalTime>
  <Words>10790</Words>
  <Application>Microsoft Office PowerPoint</Application>
  <PresentationFormat>Widescreen</PresentationFormat>
  <Paragraphs>416</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Linux Libertine</vt:lpstr>
      <vt:lpstr>MingLiU</vt:lpstr>
      <vt:lpstr>MyriadPro-Light</vt:lpstr>
      <vt:lpstr>PMingLiU</vt:lpstr>
      <vt:lpstr>Arial</vt:lpstr>
      <vt:lpstr>Calibri</vt:lpstr>
      <vt:lpstr>Courier New</vt:lpstr>
      <vt:lpstr>Gill Sans MT</vt:lpstr>
      <vt:lpstr>Symbol</vt:lpstr>
      <vt:lpstr>Verdana</vt:lpstr>
      <vt:lpstr>CHNA Key Findings Design Master</vt:lpstr>
      <vt:lpstr>PowerPoint Presentation</vt:lpstr>
      <vt:lpstr>關於：金縣醫院促進更健康社區 (HHC) 協作組織  </vt:lpstr>
      <vt:lpstr>COVID-19 及在金縣的影響 </vt:lpstr>
      <vt:lpstr>COVID-19 及在金縣的影響 (繼續)</vt:lpstr>
      <vt:lpstr>2024/2025 CHNA 重要調查結果</vt:lpstr>
      <vt:lpstr>金縣的人口正在變化</vt:lpstr>
      <vt:lpstr>金縣的語言</vt:lpstr>
      <vt:lpstr>自2021 /2022 CHNA報告以來有什麼改進？ </vt:lpstr>
      <vt:lpstr>在哪些方面我們可以改進？ </vt:lpstr>
      <vt:lpstr>金縣的預期壽命</vt:lpstr>
      <vt:lpstr>金縣的非蓄意傷害死亡</vt:lpstr>
      <vt:lpstr>金縣的成年人食物不足</vt:lpstr>
      <vt:lpstr>金縣與槍枝有關的傷害及死亡</vt:lpstr>
      <vt:lpstr>金縣的分娩死亡</vt:lpstr>
      <vt:lpstr>金縣的藥物引致死亡</vt:lpstr>
      <vt:lpstr>金縣的家庭暴力</vt:lpstr>
      <vt:lpstr>金縣的青少年精神健康</vt:lpstr>
      <vt:lpstr>金縣的體能活動</vt:lpstr>
      <vt:lpstr>社區已確定的主要優先項目</vt:lpstr>
      <vt:lpstr>從金縣有色人種社區的聆聽會議中得到的主題 </vt:lpstr>
      <vt:lpstr>須要注意的範疇</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County 2024/2025 Community Health Needs Assessment</dc:title>
  <dc:creator>Hsu,Joie</dc:creator>
  <cp:lastModifiedBy>McGroder, Nancy</cp:lastModifiedBy>
  <cp:revision>115</cp:revision>
  <cp:lastPrinted>2024-03-12T23:50:59Z</cp:lastPrinted>
  <dcterms:created xsi:type="dcterms:W3CDTF">2019-02-14T22:45:40Z</dcterms:created>
  <dcterms:modified xsi:type="dcterms:W3CDTF">2024-08-05T21:01:29Z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0x010100791035152ADC2B4192FE6359814F989F</vt:lpwstr>
  </property>
  <property fmtid="{D5CDD505-2E9C-101B-9397-08002B2CF9AE}" pid="3" name="SharedWithUsers">
    <vt:lpwstr>40;#Ro, Marguerite;#27;#Tippens, Kim</vt:lpwstr>
  </property>
  <property fmtid="{D5CDD505-2E9C-101B-9397-08002B2CF9AE}" pid="4" name="MediaServiceImageTags">
    <vt:lpwstr/>
  </property>
</Properties>
</file>