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6"/>
  </p:notesMasterIdLst>
  <p:handoutMasterIdLst>
    <p:handoutMasterId r:id="rId27"/>
  </p:handoutMasterIdLst>
  <p:sldIdLst>
    <p:sldId id="390" r:id="rId5"/>
    <p:sldId id="332" r:id="rId6"/>
    <p:sldId id="388" r:id="rId7"/>
    <p:sldId id="389" r:id="rId8"/>
    <p:sldId id="283" r:id="rId9"/>
    <p:sldId id="259" r:id="rId10"/>
    <p:sldId id="323" r:id="rId11"/>
    <p:sldId id="373" r:id="rId12"/>
    <p:sldId id="375" r:id="rId13"/>
    <p:sldId id="285" r:id="rId14"/>
    <p:sldId id="331" r:id="rId15"/>
    <p:sldId id="326" r:id="rId16"/>
    <p:sldId id="367" r:id="rId17"/>
    <p:sldId id="327" r:id="rId18"/>
    <p:sldId id="379" r:id="rId19"/>
    <p:sldId id="380" r:id="rId20"/>
    <p:sldId id="384" r:id="rId21"/>
    <p:sldId id="385" r:id="rId22"/>
    <p:sldId id="378" r:id="rId23"/>
    <p:sldId id="347" r:id="rId24"/>
    <p:sldId id="32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39CCB"/>
    <a:srgbClr val="8BBB3E"/>
    <a:srgbClr val="996633"/>
    <a:srgbClr val="FFFFFF"/>
    <a:srgbClr val="D6DCE5"/>
    <a:srgbClr val="3E6F89"/>
    <a:srgbClr val="AFAFAF"/>
    <a:srgbClr val="F4B183"/>
    <a:srgbClr val="CB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B0C6A-F3D3-4E80-A411-32BBD0DEF8A1}" v="1" dt="2024-08-05T21:00:21.317"/>
    <p1510:client id="{C20C5A2C-1F41-45B5-8948-05AFA056E22A}" v="1" dt="2024-08-05T20:46:24.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60901" autoAdjust="0"/>
  </p:normalViewPr>
  <p:slideViewPr>
    <p:cSldViewPr snapToGrid="0">
      <p:cViewPr varScale="1">
        <p:scale>
          <a:sx n="65" d="100"/>
          <a:sy n="65" d="100"/>
        </p:scale>
        <p:origin x="2502" y="66"/>
      </p:cViewPr>
      <p:guideLst/>
    </p:cSldViewPr>
  </p:slideViewPr>
  <p:outlineViewPr>
    <p:cViewPr>
      <p:scale>
        <a:sx n="33" d="100"/>
        <a:sy n="33" d="100"/>
      </p:scale>
      <p:origin x="0" y="0"/>
    </p:cViewPr>
  </p:outlineViewPr>
  <p:notesTextViewPr>
    <p:cViewPr>
      <p:scale>
        <a:sx n="125" d="100"/>
        <a:sy n="125" d="100"/>
      </p:scale>
      <p:origin x="0" y="-3204"/>
    </p:cViewPr>
  </p:notesTextViewPr>
  <p:sorterViewPr>
    <p:cViewPr>
      <p:scale>
        <a:sx n="100" d="100"/>
        <a:sy n="100" d="100"/>
      </p:scale>
      <p:origin x="0" y="0"/>
    </p:cViewPr>
  </p:sorterViewPr>
  <p:notesViewPr>
    <p:cSldViewPr snapToGrid="0">
      <p:cViewPr varScale="1">
        <p:scale>
          <a:sx n="82" d="100"/>
          <a:sy n="82" d="100"/>
        </p:scale>
        <p:origin x="38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23E348-E61B-4DD2-A2A4-77CBFC363A2C}" type="datetimeFigureOut">
              <a:rPr lang="en-US" smtClean="0"/>
              <a:t>8/5/2024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7C7EA5-A37F-4429-AB9F-5D6DD5157FBD}" type="slidenum">
              <a:rPr lang="en-US" smtClean="0"/>
              <a:t>‹#›</a:t>
            </a:fld>
            <a:endParaRPr lang="en-US" dirty="0"/>
          </a:p>
        </p:txBody>
      </p:sp>
    </p:spTree>
    <p:extLst>
      <p:ext uri="{BB962C8B-B14F-4D97-AF65-F5344CB8AC3E}">
        <p14:creationId xmlns:p14="http://schemas.microsoft.com/office/powerpoint/2010/main" val="283683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7EC3C69-61D3-4386-B106-61CC2E2C6E3E}" type="datetimeFigureOut">
              <a:rPr lang="en-US" smtClean="0"/>
              <a:t>8/5/2024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A913D9-5A03-4434-AF44-4DB4A28D5920}" type="slidenum">
              <a:rPr lang="en-US" smtClean="0"/>
              <a:t>‹#›</a:t>
            </a:fld>
            <a:endParaRPr lang="en-US" dirty="0"/>
          </a:p>
        </p:txBody>
      </p:sp>
    </p:spTree>
    <p:extLst>
      <p:ext uri="{BB962C8B-B14F-4D97-AF65-F5344CB8AC3E}">
        <p14:creationId xmlns:p14="http://schemas.microsoft.com/office/powerpoint/2010/main" val="641091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c.gov/healthyyouth/data/yrbs/pdf/YRBS_Data-Summary-Trends_Report2023_50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ingcounty.gov/covid/wellbe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A913D9-5A03-4434-AF44-4DB4A28D5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30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200" b="1" noProof="0" dirty="0">
                <a:effectLst/>
                <a:latin typeface="Calibri" panose="020F0502020204030204" pitchFamily="34" charset="0"/>
                <a:ea typeface="Calibri" panose="020F0502020204030204" pitchFamily="34" charset="0"/>
                <a:cs typeface="Calibri" panose="020F0502020204030204" pitchFamily="34" charset="0"/>
              </a:rPr>
              <a:t>El condado de King </a:t>
            </a:r>
            <a:r>
              <a:rPr lang="es-MX" sz="1200" b="0" noProof="0" dirty="0">
                <a:effectLst/>
                <a:latin typeface="Calibri" panose="020F0502020204030204" pitchFamily="34" charset="0"/>
                <a:ea typeface="Calibri" panose="020F0502020204030204" pitchFamily="34" charset="0"/>
                <a:cs typeface="Calibri" panose="020F0502020204030204" pitchFamily="34" charset="0"/>
              </a:rPr>
              <a:t>se encuentra ubicado entre los mejores condados de Estados Unidos en mediciones de salud y riqueza; no obstante, existen diferencias en la esperanza de vida por raza y lugar en el condado de King. En el condado de King, los datos de los últimos años muestran que la esperanza de vida es la más baja en muchos años.</a:t>
            </a:r>
          </a:p>
          <a:p>
            <a:pPr marL="0" marR="0" lvl="0" indent="0">
              <a:lnSpc>
                <a:spcPct val="107000"/>
              </a:lnSpc>
              <a:spcBef>
                <a:spcPts val="0"/>
              </a:spcBef>
              <a:spcAft>
                <a:spcPts val="0"/>
              </a:spcAft>
              <a:buFont typeface="Symbol" panose="05050102010706020507" pitchFamily="18" charset="2"/>
              <a:buNone/>
            </a:pPr>
            <a:endParaRPr lang="es-MX" sz="1200" noProof="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s-MX" sz="1200" noProof="0" dirty="0">
                <a:effectLst/>
                <a:latin typeface="Calibri" panose="020F0502020204030204" pitchFamily="34" charset="0"/>
                <a:ea typeface="Calibri" panose="020F0502020204030204" pitchFamily="34" charset="0"/>
                <a:cs typeface="Calibri" panose="020F0502020204030204" pitchFamily="34" charset="0"/>
              </a:rPr>
              <a:t>Índices de mortalidad: en el condado de King, al final del primer año de la pandemia (2020), se encontró que los índices de mortalidad eran un 12 % más altos que durante los tres años anteriores (2017-2019), con ciertos subgrupos que experimentaron índices de mortalidad hasta 38 % mayores.</a:t>
            </a:r>
          </a:p>
          <a:p>
            <a:pPr marL="0" marR="0" lvl="0" indent="0">
              <a:lnSpc>
                <a:spcPct val="107000"/>
              </a:lnSpc>
              <a:spcBef>
                <a:spcPts val="0"/>
              </a:spcBef>
              <a:spcAft>
                <a:spcPts val="0"/>
              </a:spcAft>
              <a:buFont typeface="Symbol" panose="05050102010706020507" pitchFamily="18" charset="2"/>
              <a:buNone/>
            </a:pPr>
            <a:endParaRPr lang="es-MX" sz="1200" noProof="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s-MX" sz="1200" noProof="0" dirty="0">
                <a:effectLst/>
                <a:latin typeface="Calibri" panose="020F0502020204030204" pitchFamily="34" charset="0"/>
                <a:ea typeface="Calibri" panose="020F0502020204030204" pitchFamily="34" charset="0"/>
                <a:cs typeface="Calibri" panose="020F0502020204030204" pitchFamily="34" charset="0"/>
              </a:rPr>
              <a:t>Las disparidades son sustanciales:</a:t>
            </a:r>
          </a:p>
          <a:p>
            <a:pPr marL="628650" marR="0" lvl="1" indent="-171450">
              <a:lnSpc>
                <a:spcPct val="107000"/>
              </a:lnSpc>
              <a:spcBef>
                <a:spcPts val="0"/>
              </a:spcBef>
              <a:spcAft>
                <a:spcPts val="0"/>
              </a:spcAft>
              <a:buFont typeface="Arial" panose="020B0604020202020204" pitchFamily="34" charset="0"/>
              <a:buChar char="•"/>
            </a:pPr>
            <a:r>
              <a:rPr lang="es-MX" sz="1200" noProof="0" dirty="0">
                <a:effectLst/>
                <a:latin typeface="Calibri" panose="020F0502020204030204" pitchFamily="34" charset="0"/>
                <a:ea typeface="Calibri" panose="020F0502020204030204" pitchFamily="34" charset="0"/>
                <a:cs typeface="Calibri" panose="020F0502020204030204" pitchFamily="34" charset="0"/>
              </a:rPr>
              <a:t>De 15 años entre vecindarios, ya que en Auburn sur (~75) es 15 años menor que en el distrito universitario (~90)</a:t>
            </a:r>
          </a:p>
          <a:p>
            <a:pPr marL="628650" marR="0" lvl="1" indent="-171450">
              <a:lnSpc>
                <a:spcPct val="107000"/>
              </a:lnSpc>
              <a:spcBef>
                <a:spcPts val="0"/>
              </a:spcBef>
              <a:spcAft>
                <a:spcPts val="0"/>
              </a:spcAft>
              <a:buFont typeface="Arial" panose="020B0604020202020204" pitchFamily="34" charset="0"/>
              <a:buChar char="•"/>
            </a:pPr>
            <a:r>
              <a:rPr lang="es-MX" sz="1200" noProof="0" dirty="0">
                <a:effectLst/>
                <a:latin typeface="Calibri" panose="020F0502020204030204" pitchFamily="34" charset="0"/>
                <a:ea typeface="Calibri" panose="020F0502020204030204" pitchFamily="34" charset="0"/>
                <a:cs typeface="Calibri" panose="020F0502020204030204" pitchFamily="34" charset="0"/>
              </a:rPr>
              <a:t>En índice por raza o etnia es más bajo entre las y los residentes del condado de King nativos de Hawái e isleños del Pacífico (68.5 años) e indios americanos y nativos de Alaska (69.1 años), lo cual es más de 10 años menor al promedio del condado de King.</a:t>
            </a:r>
          </a:p>
          <a:p>
            <a:pPr marL="628650" marR="0" lvl="1" indent="-171450">
              <a:lnSpc>
                <a:spcPct val="107000"/>
              </a:lnSpc>
              <a:spcBef>
                <a:spcPts val="0"/>
              </a:spcBef>
              <a:spcAft>
                <a:spcPts val="0"/>
              </a:spcAft>
              <a:buFont typeface="Arial" panose="020B0604020202020204" pitchFamily="34" charset="0"/>
              <a:buChar char="•"/>
            </a:pPr>
            <a:r>
              <a:rPr lang="es-MX" sz="1200" noProof="0" dirty="0">
                <a:effectLst/>
                <a:latin typeface="Calibri" panose="020F0502020204030204" pitchFamily="34" charset="0"/>
                <a:ea typeface="Calibri" panose="020F0502020204030204" pitchFamily="34" charset="0"/>
                <a:cs typeface="Calibri" panose="020F0502020204030204" pitchFamily="34" charset="0"/>
              </a:rPr>
              <a:t>Pobreza en los vecindarios: la esperanza de vida es menor en las áreas de alta y muy alta pobreza en comparación con el promedio del condado de King.</a:t>
            </a:r>
          </a:p>
          <a:p>
            <a:pPr marL="914400" marR="0">
              <a:lnSpc>
                <a:spcPct val="107000"/>
              </a:lnSpc>
              <a:spcBef>
                <a:spcPts val="0"/>
              </a:spcBef>
              <a:spcAft>
                <a:spcPts val="800"/>
              </a:spcAft>
            </a:pPr>
            <a:r>
              <a:rPr lang="es-MX" sz="1200" noProof="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s-MX" sz="1200" b="1" noProof="0" dirty="0">
                <a:effectLst/>
                <a:latin typeface="Calibri" panose="020F0502020204030204" pitchFamily="34" charset="0"/>
                <a:ea typeface="Calibri" panose="020F0502020204030204" pitchFamily="34" charset="0"/>
                <a:cs typeface="Calibri" panose="020F0502020204030204" pitchFamily="34" charset="0"/>
              </a:rPr>
              <a:t>Esto sigue un patrón nacional </a:t>
            </a:r>
            <a:r>
              <a:rPr lang="es-MX" sz="1200" b="0" noProof="0" dirty="0">
                <a:effectLst/>
                <a:latin typeface="Calibri" panose="020F0502020204030204" pitchFamily="34" charset="0"/>
                <a:ea typeface="Calibri" panose="020F0502020204030204" pitchFamily="34" charset="0"/>
                <a:cs typeface="Calibri" panose="020F0502020204030204" pitchFamily="34" charset="0"/>
              </a:rPr>
              <a:t>(aunque al condado de King le está yendo mejor que las estadísticas a nivel nacional). La esperanza de vida comenzó a disminuir en 2020 a nivel nacional; el COVID-19, las sobredosis por drogas y las lesiones no intencionales contribuyen en gran medida a esta disminución. Los medios de comunicación han escrito sobre la “crisis de mortalidad” a nivel nacional, es decir, el empeoramiento del acceso general a los determinantes sociales y ambientales de salud a nivel nacional.</a:t>
            </a:r>
            <a:endParaRPr lang="es-MX" sz="1200" b="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0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Con datos promedio del período 2017-2021, el índice de mortalidad por lesiones no intencionales entre las y los residentes del condado de King, es de 39.8 por cada 100,000 habitantes. El índice de mortalidad ha ido aumentando despacio durante los últimos 10 años.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Entre las y los residentes indios americanos y nativos de Alaska, el índice de muertes por lesiones no intencionales fue de 160.7 por cada 100,000 habitantes, esto se traduce en 99 muertes. Este índice es casi nueve veces el índice de mortalidad entre las y los residentes asiáticos (18.7 por cada 100,000 habitantes) y cuatro veces el promedio del condado. El grupo racial o étnico con el siguiente índice de mortalidad más alto fue el de las y los residentes negros, con un índice de 64.4 por cada 100,000 habitantes, lo que se traduce en 452 muertes.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El índice de muerte por lesiones no intencionales aumenta con el nivel de pobreza del vecindario, alcanzando 61.0 por cada 100,000 residentes en áreas de muy alta pobreza.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latin typeface="+mn-lt"/>
              </a:rPr>
              <a:t>Los índices de muerte por lesiones no intencionales aumentaron en Seattle y en la región Sur del condado de King en 2019-2021 en comparación con el período anterior 2016-2018.</a:t>
            </a:r>
            <a:endParaRPr lang="en-US" sz="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latin typeface="+mn-lt"/>
              </a:rPr>
              <a:t>Con datos promedio del período 2018-2021 para el condado de King, el 10.3 % de las personas adultas experimentaron inseguridad alimentaria. Si bien los índices se han mantenido más o menos estables durante los últimos años, aún persisten las disparidades.</a:t>
            </a:r>
            <a:endParaRPr lang="en-US" sz="1200" dirty="0">
              <a:latin typeface="+mn-lt"/>
            </a:endParaRPr>
          </a:p>
          <a:p>
            <a:endParaRPr lang="en-US" sz="1200" dirty="0">
              <a:latin typeface="+mn-lt"/>
            </a:endParaRPr>
          </a:p>
          <a:p>
            <a:pPr marL="171450" indent="-171450">
              <a:buFont typeface="Arial" panose="020B0604020202020204" pitchFamily="34" charset="0"/>
              <a:buChar char="•"/>
            </a:pPr>
            <a:r>
              <a:rPr lang="es-MX" sz="1200" dirty="0">
                <a:latin typeface="+mn-lt"/>
              </a:rPr>
              <a:t>Las personas adultas transgénero (38.5 %) tuvieron casi 4 veces más probabilidades de informar padecer inseguridad alimentaria que las personas adultas cisgénero (9.9 %).</a:t>
            </a:r>
            <a:endParaRPr lang="en-US" sz="1200" dirty="0">
              <a:latin typeface="+mn-lt"/>
            </a:endParaRPr>
          </a:p>
          <a:p>
            <a:pPr marL="171450" indent="-171450">
              <a:buFont typeface="Arial" panose="020B0604020202020204" pitchFamily="34" charset="0"/>
              <a:buChar char="•"/>
            </a:pPr>
            <a:r>
              <a:rPr lang="es-MX" sz="1200" dirty="0">
                <a:latin typeface="+mn-lt"/>
              </a:rPr>
              <a:t>Las personas adultas LGB (15.0 %) tienen un índice bastante por encima del promedio del condado. La inseguridad alimentaria es mayor entre las personas adultas negras (29.8 %) y las personas adultas hispanas (28.4 %) y es casi tres veces el promedio del condado.</a:t>
            </a:r>
            <a:endParaRPr lang="en-US" sz="1200" dirty="0">
              <a:latin typeface="+mn-lt"/>
              <a:cs typeface="Calibri"/>
            </a:endParaRPr>
          </a:p>
          <a:p>
            <a:pPr marL="171450" indent="-171450">
              <a:buFont typeface="Arial" panose="020B0604020202020204" pitchFamily="34" charset="0"/>
              <a:buChar char="•"/>
            </a:pPr>
            <a:r>
              <a:rPr lang="es-MX" sz="1200" dirty="0">
                <a:latin typeface="+mn-lt"/>
              </a:rPr>
              <a:t>Es el índice más alto entre los hogares de las categorías de ingresos más bajos: cerca del 40 % de los hogares que ganaban menos de 20,000 dólares y casi el 30 % de los que ganaban entre 20,000 y 34,999 dólares experimentaron inseguridad alimentaria.</a:t>
            </a:r>
            <a:endParaRPr lang="en-US" sz="1200" dirty="0">
              <a:latin typeface="+mn-lt"/>
            </a:endParaRPr>
          </a:p>
          <a:p>
            <a:pPr marL="0" indent="0">
              <a:buFont typeface="Arial" panose="020B0604020202020204" pitchFamily="34" charset="0"/>
              <a:buNone/>
            </a:pP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rPr>
              <a:t>(Este indicador del Sistema de Vigilancia de Factores de Riesgo del Comportamiento (BRFSS, por sus siglas en inglés) de Washington, describe el porcentaje de personas adultas que informaron que, durante los últimos 12 meses, compraron alimentos que a veces o con frecuencia no duraron y no tuvieron dinero para conseguir más).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latin typeface="+mn-lt"/>
              </a:rPr>
              <a:t>La Encuesta del Pulso de los Hogares, que realizó la Oficina del Censo de EE. UU., encontró que la inseguridad alimentaria casi se duplicó después de que se implementaron estrategias de mitigación en respuesta al COVID-19. Entre los hogares con niños y niñas, la inseguridad alimentaria alcanzó su punto máximo en 2020 con el 16.7 % de los hogares y fue del 13.5 % en 2021.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9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dirty="0">
                <a:latin typeface="+mn-lt"/>
              </a:rPr>
              <a:t>Los incidentes relacionados con armas de fuego continúan aumentando</a:t>
            </a:r>
            <a:endParaRPr lang="en-US" sz="1200" b="1"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dirty="0">
                <a:latin typeface="+mn-lt"/>
              </a:rPr>
              <a:t>Los datos de los servicios médicos de emergencia del condado de King se recopilan cada mes y proporcionan una imagen casi actual de las respuestas a incidentes con armas de fuego. Estos datos muestran que los incidentes relacionados con armas de fuego (así como específicamente, las agresiones con armas de fuego) han seguido aumentando desde 2019.</a:t>
            </a:r>
            <a:endParaRPr lang="en-US" sz="12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Con datos promedio del período 2017-2021, el índice de muertes relacionadas con armas de fuego entre las y los residentes del condado de King fue de 8.3 por cada 100,000 habitantes.</a:t>
            </a:r>
            <a:endParaRPr lang="en-US" sz="1200" b="0" dirty="0">
              <a:latin typeface="+mn-lt"/>
            </a:endParaRPr>
          </a:p>
          <a:p>
            <a:endParaRPr lang="en-US" sz="1200" b="0" dirty="0">
              <a:latin typeface="+mn-lt"/>
            </a:endParaRPr>
          </a:p>
          <a:p>
            <a:r>
              <a:rPr lang="es-MX" sz="1200" b="1" dirty="0">
                <a:latin typeface="+mn-lt"/>
              </a:rPr>
              <a:t>Se siguen viendo impactos enormemente desproporcionados a lo largo y ancho del condado.</a:t>
            </a:r>
            <a:endParaRPr lang="en-US" sz="1200" b="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dirty="0">
                <a:latin typeface="+mn-lt"/>
              </a:rPr>
              <a:t>En las muertes por armas de fuego, el índice entre las y los residentes negros (21.7 por cada 100,000 habitantes) fue más de 2.5 veces mayor que el promedio del condado de King y más de ocho veces el índice entre las y los residentes asiáticos (2.5 por cada 100,000 habitantes).</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De todas las regiones del condado de King, las muertes relacionadas con armas de fuego fueron más altas en la región Sur, con 12.2 por cada 100,000 habitantes. De manera similar, el índice de lesiones relacionadas con armas de fuego en 2022 fue más alto en las zonas de la región Sur del condado, incluyendo North Highline y White Center (112.8 por cada 100,000 habitantes) y Tukwila (100.4 por cada 100,000 habitantes), así como en Seattle-Downtown, Belltown, y First Hill (104.9 por cada 100,000 habitantes).</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Los índices de muertes relacionadas con armas de fuego fueron más altos entre las personas adultas jóvenes y las adultas mayores en comparación con otros grupos de edad: en personas adultas de 18 a 24 años, fue de 18.7 por cada 100,000 habitantes; y en personas adultas de 75 años o más, fue de 14.7 por cada 100,000 habitantes. Cuando se analizan las muertes por armas de fuego de manera desglosada según la intención: entre las muertes por suicidio utilizando un arma de fuego, el grupo de personas mayores de 65 años tiene el índice más alto, mientras que, para las muertes por homicidio utilizando un arma de fuego, las y los jóvenes de 18 a 24 años tienen el índice más alto.</a:t>
            </a: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dirty="0">
                <a:latin typeface="+mn-lt"/>
              </a:rPr>
              <a:t>Si bien el grupo de edad de 18 a 24 años ha experimentado en años anteriores un aumento en el número de incidentes con armas de fuego, los recuentos en 2022 disminuyeron con respecto a 2021. Por otro lado, en comparación con 2020, el número de incidentes con lesiones por arma de fuego entre personas de mediana edad de 25 a 44 aumentaron un 68 % en 2022.</a:t>
            </a:r>
            <a:r>
              <a:rPr lang="en-US" sz="1200" dirty="0">
                <a:latin typeface="+mn-l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98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noProof="0" dirty="0">
                <a:latin typeface="+mn-lt"/>
              </a:rPr>
              <a:t>*La interrupción de la línea indica supresión de datos, en cumplimiento con los lineamientos de supresión y confidencialidad de datos de la APDE debido a cifras muy pequeñas.</a:t>
            </a:r>
          </a:p>
          <a:p>
            <a:endParaRPr lang="es-MX" sz="1200" noProof="0" dirty="0">
              <a:latin typeface="+mn-lt"/>
            </a:endParaRPr>
          </a:p>
          <a:p>
            <a:r>
              <a:rPr lang="es-MX" sz="1200" noProof="0" dirty="0">
                <a:latin typeface="+mn-lt"/>
              </a:rPr>
              <a:t>Con datos promedio del periodo 2017-2021 para las y los residentes del condado de King, 19.1 personas que tuvieron un parto por cada 100,000 nacidos vivos murieron por causas relacionadas con el embarazo, lo que representa 23 muertes.</a:t>
            </a:r>
          </a:p>
          <a:p>
            <a:r>
              <a:rPr lang="es-MX" sz="1200" noProof="0" dirty="0">
                <a:latin typeface="+mn-lt"/>
              </a:rPr>
              <a:t>Durante ese mismo período, hubo 106 muertes en todo el estado de WA.</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En comparación con el promedio nacional (23.5 muertes de personas embarazadas por cada 100,000 nacidos vivos entre 2018 y 2021), la mortalidad de personas embarazadas o durante el parto fue menor en el condado de King durante un período similar (19.1 por cada 100,000 nacidos vivos entre 2017 y 2021).</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La mortalidad de personas durante su labor de parto se incrementó en más del doble en el condado de King en los últimos diez años, alcanzando un promedio de 19.1 muertes de personas embarazadas o durante su labor de parto por cada 100,000 nacidos vivos en 2017-2021 en comparación con 8.8 muertes por cada 100,000 nacidos vivos en 2011-2015. Aunque estas diferencias no son estadísticamente significativas, el patrón refleja los patrones nacionales y justifica un mayor seguimiento.</a:t>
            </a:r>
            <a:endParaRPr lang="es-MX" sz="1200" noProof="0" dirty="0">
              <a:latin typeface="+mn-lt"/>
              <a:cs typeface="Calibri"/>
            </a:endParaRPr>
          </a:p>
          <a:p>
            <a:pPr marL="0" indent="0">
              <a:buFontTx/>
              <a:buNone/>
            </a:pPr>
            <a:endParaRPr lang="es-MX" sz="1200" noProof="0" dirty="0">
              <a:latin typeface="+mn-lt"/>
            </a:endParaRPr>
          </a:p>
          <a:p>
            <a:pPr marL="0" indent="0">
              <a:buFontTx/>
              <a:buNone/>
            </a:pPr>
            <a:r>
              <a:rPr lang="es-MX" sz="1200" b="1" noProof="0" dirty="0">
                <a:latin typeface="+mn-lt"/>
              </a:rPr>
              <a:t>Causas subyacentes</a:t>
            </a:r>
          </a:p>
          <a:p>
            <a:pPr marL="171450" indent="-171450">
              <a:buFont typeface="Arial" panose="020B0604020202020204" pitchFamily="34" charset="0"/>
              <a:buChar char="•"/>
            </a:pPr>
            <a:r>
              <a:rPr lang="es-MX" sz="1200" noProof="0" dirty="0">
                <a:latin typeface="+mn-lt"/>
              </a:rPr>
              <a:t>Los datos relacionados del estado de Washington (2014-2020) iluminan las causas subyacentes más comunes de muertes relacionadas con el embarazo, en estas se incluyen afecciones de salud conductual (es decir, afecciones de salud mental y uso de sustancias, excluyendo casos de sobredosis de sustancias), hemorragia e infecciones. Esto es similar a los datos nacionales.</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Aunque los datos locales no se pueden analizar por raza o etnia, sabemos a partir de datos nacionales que las mujeres negras que tuvieron un parto experimentaron índices de mortalidad (69.9 muertes por cada 100,000 nacidos vivos) de más de 2.6 veces el índice de las mujeres blancas que tuvieron un parto (26.6 muertes por cada 100,000 nacidos vivos).</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Los datos nacionales también muestran que más de la mitad (52 %) de las muertes relacionadas con el embarazo ocurren después del parto, lo que enfatiza la necesidad de que las intervenciones clínicas y políticas adopten una perspectiva del curso de vida apoyando a las personas embarazadas antes, durante y después del parto.</a:t>
            </a:r>
            <a:endParaRPr lang="es-MX" sz="1200" noProof="0" dirty="0">
              <a:latin typeface="+mn-lt"/>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dirty="0"/>
          </a:p>
        </p:txBody>
      </p:sp>
    </p:spTree>
    <p:extLst>
      <p:ext uri="{BB962C8B-B14F-4D97-AF65-F5344CB8AC3E}">
        <p14:creationId xmlns:p14="http://schemas.microsoft.com/office/powerpoint/2010/main" val="351031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dirty="0">
                <a:latin typeface="+mn-lt"/>
              </a:rPr>
              <a:t>MUERTES POR SOBREDOSIS DE DROGAS U OTRAS CAUSAS RELACIONADAS CON LAS DROGAS</a:t>
            </a:r>
            <a:endParaRPr lang="en-US" sz="1200" dirty="0">
              <a:latin typeface="+mn-lt"/>
            </a:endParaRPr>
          </a:p>
          <a:p>
            <a:endParaRPr lang="en-US" sz="1200" dirty="0">
              <a:latin typeface="+mn-lt"/>
            </a:endParaRPr>
          </a:p>
          <a:p>
            <a:r>
              <a:rPr lang="es-MX" sz="1200" dirty="0">
                <a:latin typeface="+mn-lt"/>
              </a:rPr>
              <a:t>Las muertes causadas por drogas incluyen muertes por sobredosis, pero no se limitan a éstas. Se incluye a las muertes con una causa subyacente de muerte basada en códigos de diagnóstico CIE-10 que significan intoxicación o sobredosis por drogas y otras afecciones médicas provocadas por el uso de drogas legales o ilegales, excluyendo el alcohol.</a:t>
            </a:r>
            <a:endParaRPr lang="en-US" sz="1200" dirty="0">
              <a:latin typeface="+mn-lt"/>
            </a:endParaRPr>
          </a:p>
          <a:p>
            <a:endParaRPr lang="en-US" sz="1200" dirty="0">
              <a:latin typeface="+mn-lt"/>
              <a:cs typeface="Calibri"/>
            </a:endParaRPr>
          </a:p>
          <a:p>
            <a:pPr marL="171450" indent="-171450">
              <a:buFont typeface="Arial" panose="020B0604020202020204" pitchFamily="34" charset="0"/>
              <a:buChar char="•"/>
            </a:pPr>
            <a:r>
              <a:rPr lang="es-MX" sz="1200" dirty="0">
                <a:latin typeface="+mn-lt"/>
              </a:rPr>
              <a:t>Con datos promedio del periodo 2017-2021, el índice de muertes causadas por drogas entre las y los residentes del condado de King fue de 19.4 por cada 100,000 habitantes.</a:t>
            </a:r>
            <a:endParaRPr lang="en-US" sz="1200" dirty="0">
              <a:latin typeface="+mn-lt"/>
              <a:cs typeface="Calibri"/>
            </a:endParaRPr>
          </a:p>
          <a:p>
            <a:pPr marL="171450" indent="-171450">
              <a:buFont typeface="Arial" panose="020B0604020202020204" pitchFamily="34" charset="0"/>
              <a:buChar char="•"/>
            </a:pPr>
            <a:r>
              <a:rPr lang="es-MX" sz="1200" dirty="0">
                <a:latin typeface="+mn-lt"/>
              </a:rPr>
              <a:t>Al comparar los promedios móviles de los 3 años más recientes, el índice de muertes causadas por drogas entre las y los residentes del condado de King ha aumentado de 14.8 por cada 100,000 habitantes (2016-2018) a 22.0 por cada 100,000 habitantes (2019-2021). Durante este período, el índice de muertes causadas por drogas aumentó de manera considerable entre las y los residentes negros, blancos; residentes de Seattle, región Sur, región Norte; residentes que viven en áreas de pobreza muy alta, alta y media.</a:t>
            </a:r>
            <a:endParaRPr lang="en-US" sz="1200" dirty="0">
              <a:latin typeface="+mn-lt"/>
              <a:cs typeface="Calibri"/>
            </a:endParaRPr>
          </a:p>
          <a:p>
            <a:pPr marL="171450" indent="-171450">
              <a:buFontTx/>
              <a:buChar char="-"/>
            </a:pPr>
            <a:endParaRPr lang="en-US" sz="1200" dirty="0">
              <a:latin typeface="+mn-lt"/>
            </a:endParaRPr>
          </a:p>
          <a:p>
            <a:pPr marL="0" indent="0">
              <a:buFontTx/>
              <a:buNone/>
            </a:pPr>
            <a:r>
              <a:rPr lang="en-US" sz="1200" dirty="0">
                <a:latin typeface="+mn-lt"/>
              </a:rPr>
              <a:t>MUERTES CAUSADAS ESPECÍFICAMENTE POR SOBREDOSIS DE DROGAS</a:t>
            </a:r>
          </a:p>
          <a:p>
            <a:pPr marL="0" indent="0">
              <a:buFontTx/>
              <a:buNone/>
            </a:pPr>
            <a:endParaRPr lang="en-US" sz="1200" dirty="0">
              <a:latin typeface="+mn-lt"/>
            </a:endParaRPr>
          </a:p>
          <a:p>
            <a:pPr marL="0" indent="0">
              <a:buFontTx/>
              <a:buNone/>
            </a:pPr>
            <a:r>
              <a:rPr lang="es-MX" sz="1200" dirty="0">
                <a:latin typeface="+mn-lt"/>
              </a:rPr>
              <a:t>Los datos de nuestra Oficina del médico forense del condado de King incluyen muertes por sobredosis, definidas mediante la búsqueda a través de los campos de texto de ‘causa de muerte’ de palabras clave que indiquen intoxicación o envenenamiento agudo por drogas.</a:t>
            </a:r>
            <a:endParaRPr lang="en-US" sz="1200" dirty="0">
              <a:latin typeface="+mn-lt"/>
              <a:cs typeface="Calibri"/>
            </a:endParaRPr>
          </a:p>
          <a:p>
            <a:pPr marL="0" indent="0">
              <a:buFont typeface="Arial" panose="020B0604020202020204" pitchFamily="34" charset="0"/>
              <a:buNone/>
            </a:pPr>
            <a:endParaRPr lang="en-US" sz="1200" dirty="0">
              <a:latin typeface="+mn-lt"/>
            </a:endParaRPr>
          </a:p>
          <a:p>
            <a:pPr marL="171450" indent="-171450">
              <a:buFont typeface="Arial" panose="020B0604020202020204" pitchFamily="34" charset="0"/>
              <a:buChar char="•"/>
            </a:pPr>
            <a:r>
              <a:rPr lang="es-MX" sz="1200" dirty="0">
                <a:latin typeface="+mn-lt"/>
              </a:rPr>
              <a:t>El número de muertes por sobredosis de drogas aproximadamente se duplicó entre 2020 y 2022 en el condado de King. El rápido aumento de las muertes por sobredosis de drogas refleja una repentina omnipresencia del fentanilo en el suministro local de drogas, y el fentanilo estuvo involucrado en más del 70 % de las muertes por sobredosis que ocurrieron en 2022. Más de la mitad de las muertes por sobredosis de drogas que ocurrieron en 2022 involucraron tanto a opioides (por ejemplo, fentanilo, heroína u opioides recetados) como a estimulantes (por ejemplo, metanfetamina o cocaína), en comparación con aproximadamente el 30 % antes de 2018.</a:t>
            </a:r>
            <a:endParaRPr lang="en-US" sz="1200" dirty="0">
              <a:latin typeface="+mn-lt"/>
              <a:cs typeface="Calibri"/>
            </a:endParaRPr>
          </a:p>
          <a:p>
            <a:pPr marL="171450" indent="-171450">
              <a:buFont typeface="Arial" panose="020B0604020202020204" pitchFamily="34" charset="0"/>
              <a:buChar char="•"/>
            </a:pPr>
            <a:r>
              <a:rPr lang="es-MX" sz="1200" dirty="0">
                <a:latin typeface="+mn-lt"/>
              </a:rPr>
              <a:t>Enormes disparidades existen en la incidencia de sobredosis en el condado de King, en particular entre las y los residentes del condado que son indios americanos o nativos de Alaska o negros y afroamericanos, que se encuentran sin hogar o que viven en una instalación administrada por una agencia de servicios sociales, que viven en el centro de Seattle o en la región Sur del condado de King, de entre 45 y 64 años, o que son hombres.</a:t>
            </a:r>
            <a:endParaRPr lang="en-US" sz="1200" dirty="0">
              <a:latin typeface="+mn-lt"/>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dirty="0"/>
          </a:p>
        </p:txBody>
      </p:sp>
    </p:spTree>
    <p:extLst>
      <p:ext uri="{BB962C8B-B14F-4D97-AF65-F5344CB8AC3E}">
        <p14:creationId xmlns:p14="http://schemas.microsoft.com/office/powerpoint/2010/main" val="2166286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noProof="0" dirty="0">
                <a:latin typeface="+mn-lt"/>
              </a:rPr>
              <a:t>Durante la pandemia, ha habido un aumento pronunciado y significativo en los índices de visitas a los servicios de emergencias debido a violencia doméstica. </a:t>
            </a:r>
            <a:r>
              <a:rPr lang="es-MX" sz="1200" b="0" noProof="0" dirty="0">
                <a:latin typeface="+mn-lt"/>
              </a:rPr>
              <a:t>Entre 2020 y 2021 hubo un aumento del 20 % (de 64.3 visitas por cada 100,000 habitantes a 76.6 por cada 100,000 habitantes). A esto le siguió un aumento aún mayor el año siguiente, 2022, del 25 %, con 95.4 visitas por cada 100,000 habitantes. Esto representa un aumento del 48 %, en 2 años, en las visitas a los servicios de emergencias debido a violencia doméstica desde que comenzó la pandemia.</a:t>
            </a:r>
          </a:p>
          <a:p>
            <a:pPr marL="171450" indent="-171450">
              <a:buFontTx/>
              <a:buChar char="-"/>
            </a:pPr>
            <a:endParaRPr lang="es-MX" sz="1200" noProof="0" dirty="0">
              <a:latin typeface="+mn-lt"/>
            </a:endParaRPr>
          </a:p>
          <a:p>
            <a:pPr marL="0" indent="0">
              <a:buFontTx/>
              <a:buNone/>
            </a:pPr>
            <a:r>
              <a:rPr lang="es-MX" sz="1200" b="1" noProof="0" dirty="0">
                <a:latin typeface="+mn-lt"/>
              </a:rPr>
              <a:t>Desgloses demográficos</a:t>
            </a:r>
            <a:endParaRPr lang="es-MX" sz="1200" b="1" noProof="0" dirty="0">
              <a:latin typeface="+mn-lt"/>
              <a:cs typeface="Calibri"/>
            </a:endParaRPr>
          </a:p>
          <a:p>
            <a:pPr marL="171450" indent="-171450">
              <a:buFont typeface="Arial" panose="020B0604020202020204" pitchFamily="34" charset="0"/>
              <a:buChar char="•"/>
            </a:pPr>
            <a:r>
              <a:rPr lang="es-MX" sz="1200" noProof="0" dirty="0">
                <a:latin typeface="+mn-lt"/>
              </a:rPr>
              <a:t>El índice de visitas a los servicios de emergencias debido a violencia doméstica fue más alto entre las y los residentes de 18 a 24 años (200.0 por cada 100,000 habitantes).</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Las mujeres (128.3 cada 100,000 habitantes) tenían el doble de probabilidades que los hombres (64.4 por cada 100,000 habitantes) de visitar a los servicios de emergencias debido a violencia doméstica.</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Por raza o etnia, las y los residentes indios americanos y nativos de Alaska tenían 22 veces más probabilidades (364.2 por cada 100,000 habitantes) y las y los residentes negros (240.3 por cada 100,000 habitantes) tenían 14 veces más probabilidades que el grupo con el índice más bajo (el de residentes de múltiples razas) de visitar al servicio de emergencias debido a violencia doméstica.</a:t>
            </a:r>
            <a:endParaRPr lang="es-MX" sz="1200" noProof="0" dirty="0">
              <a:latin typeface="+mn-lt"/>
              <a:cs typeface="Calibri"/>
            </a:endParaRPr>
          </a:p>
          <a:p>
            <a:pPr marL="171450" indent="-171450">
              <a:buFont typeface="Arial" panose="020B0604020202020204" pitchFamily="34" charset="0"/>
              <a:buChar char="•"/>
            </a:pPr>
            <a:r>
              <a:rPr lang="es-MX" sz="1200" noProof="0" dirty="0">
                <a:latin typeface="+mn-lt"/>
              </a:rPr>
              <a:t>Por el lado geográfico, los índices de visitas a los servicios de emergencia relacionadas con violencia doméstica fueron más altos en la región Sur (168.3 por cada 100,000 habitantes). Los dos códigos postales con los índices más altos fueron 98002 (344.8 por cada 100,000 habitantes) y 98047 (250.3 por cada 100,000 habitantes), lo cual incluye a las áreas de Auburn y Pacific, respectivamente.</a:t>
            </a:r>
          </a:p>
        </p:txBody>
      </p:sp>
      <p:sp>
        <p:nvSpPr>
          <p:cNvPr id="4" name="Slide Number Placeholder 3"/>
          <p:cNvSpPr>
            <a:spLocks noGrp="1"/>
          </p:cNvSpPr>
          <p:nvPr>
            <p:ph type="sldNum" sz="quarter" idx="10"/>
          </p:nvPr>
        </p:nvSpPr>
        <p:spPr/>
        <p:txBody>
          <a:bodyPr/>
          <a:lstStyle/>
          <a:p>
            <a:fld id="{F13F8CA6-00A8-4DBB-8AF9-D0ED09074DDB}" type="slidenum">
              <a:rPr lang="en-US" smtClean="0"/>
              <a:t>16</a:t>
            </a:fld>
            <a:endParaRPr lang="en-US" dirty="0"/>
          </a:p>
        </p:txBody>
      </p:sp>
    </p:spTree>
    <p:extLst>
      <p:ext uri="{BB962C8B-B14F-4D97-AF65-F5344CB8AC3E}">
        <p14:creationId xmlns:p14="http://schemas.microsoft.com/office/powerpoint/2010/main" val="422364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dirty="0">
                <a:latin typeface="+mn-lt"/>
              </a:rPr>
              <a:t>Áreas en curso del informe de 2021/22 para mejorar:</a:t>
            </a:r>
            <a:endParaRPr lang="en-US" sz="1200" b="1" i="1" dirty="0">
              <a:latin typeface="+mn-lt"/>
            </a:endParaRPr>
          </a:p>
          <a:p>
            <a:endParaRPr lang="en-US" sz="1200" b="1" i="1" dirty="0">
              <a:latin typeface="+mn-lt"/>
            </a:endParaRPr>
          </a:p>
          <a:p>
            <a:pPr marL="0" marR="0">
              <a:lnSpc>
                <a:spcPct val="107000"/>
              </a:lnSpc>
              <a:spcBef>
                <a:spcPts val="0"/>
              </a:spcBef>
              <a:spcAft>
                <a:spcPts val="800"/>
              </a:spcAft>
            </a:pPr>
            <a:r>
              <a:rPr lang="es-MX" sz="1200" b="1" kern="100" dirty="0">
                <a:effectLst/>
                <a:latin typeface="+mn-lt"/>
                <a:ea typeface="Calibri" panose="020F0502020204030204" pitchFamily="34" charset="0"/>
                <a:cs typeface="Calibri"/>
              </a:rPr>
              <a:t>La depresión entre las y los jóvenes continúa su pronunciado aumento desde 2016</a:t>
            </a:r>
            <a:endParaRPr lang="en-US" sz="1200" kern="100" dirty="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s-MX" sz="1200" kern="100" dirty="0">
                <a:effectLst/>
                <a:latin typeface="+mn-lt"/>
                <a:ea typeface="Calibri" panose="020F0502020204030204" pitchFamily="34" charset="0"/>
                <a:cs typeface="Calibri"/>
              </a:rPr>
              <a:t>La depresión entre las y los estudiantes del condado de King aumentó un 11 % desde años anteriores a la pandemia y después de ella, de 32.9 % en 2018, al 36.4 % en 2021.</a:t>
            </a:r>
            <a:endParaRPr lang="en-US" sz="1200" kern="100" dirty="0">
              <a:effectLst/>
              <a:latin typeface="+mn-lt"/>
              <a:ea typeface="Calibri" panose="020F0502020204030204" pitchFamily="34" charset="0"/>
              <a:cs typeface="Calibri"/>
            </a:endParaRPr>
          </a:p>
          <a:p>
            <a:pPr marL="342900" marR="0" lvl="0" indent="-342900">
              <a:lnSpc>
                <a:spcPct val="107000"/>
              </a:lnSpc>
              <a:spcBef>
                <a:spcPts val="0"/>
              </a:spcBef>
              <a:spcAft>
                <a:spcPts val="0"/>
              </a:spcAft>
              <a:buFont typeface="Symbol" panose="05050102010706020507" pitchFamily="18" charset="2"/>
              <a:buChar char=""/>
            </a:pPr>
            <a:r>
              <a:rPr lang="es-MX" sz="1200" kern="100" dirty="0">
                <a:effectLst/>
                <a:latin typeface="+mn-lt"/>
                <a:ea typeface="Calibri" panose="020F0502020204030204" pitchFamily="34" charset="0"/>
                <a:cs typeface="Calibri"/>
              </a:rPr>
              <a:t>Las diferencias por género son marcadas.</a:t>
            </a:r>
            <a:endParaRPr lang="en-US" sz="1200" kern="100" dirty="0">
              <a:effectLst/>
              <a:latin typeface="+mn-lt"/>
              <a:ea typeface="Calibri" panose="020F0502020204030204" pitchFamily="34" charset="0"/>
              <a:cs typeface="Calibri"/>
            </a:endParaRPr>
          </a:p>
          <a:p>
            <a:pPr marL="742950" lvl="1" indent="-285750">
              <a:lnSpc>
                <a:spcPct val="107000"/>
              </a:lnSpc>
              <a:buFont typeface="Courier New" panose="02070309020205020404" pitchFamily="49" charset="0"/>
              <a:buChar char="o"/>
            </a:pPr>
            <a:r>
              <a:rPr lang="es-MX" sz="1200" kern="100" dirty="0">
                <a:effectLst/>
                <a:latin typeface="+mn-lt"/>
                <a:ea typeface="Calibri" panose="020F0502020204030204" pitchFamily="34" charset="0"/>
                <a:cs typeface="Calibri"/>
              </a:rPr>
              <a:t>Existen aumentos pronunciados en los síntomas de depresión entre los y las estudiantes: femeninas; que no confirman su género; transgénero; y cuestionándose su género. Las estudiantes femeninas experimentaron un aumento del 12 % en los síntomas de depresión entre 2018 y 2021, mientras que para las y los estudiantes transgénero hubo un aumento del 26 %.</a:t>
            </a:r>
            <a:endParaRPr lang="en-US" sz="1200" kern="100" dirty="0">
              <a:effectLst/>
              <a:latin typeface="+mn-lt"/>
              <a:ea typeface="Calibri" panose="020F0502020204030204" pitchFamily="34" charset="0"/>
              <a:cs typeface="Calibri"/>
            </a:endParaRPr>
          </a:p>
          <a:p>
            <a:pPr marL="742950" lvl="1" indent="-285750">
              <a:lnSpc>
                <a:spcPct val="107000"/>
              </a:lnSpc>
              <a:buFont typeface="Courier New" panose="02070309020205020404" pitchFamily="49" charset="0"/>
              <a:buChar char="o"/>
            </a:pPr>
            <a:r>
              <a:rPr lang="es-MX" sz="1200" kern="100" dirty="0">
                <a:effectLst/>
                <a:latin typeface="+mn-lt"/>
                <a:ea typeface="Calibri" panose="020F0502020204030204" pitchFamily="34" charset="0"/>
                <a:cs typeface="Calibri"/>
              </a:rPr>
              <a:t>En comparación con los estudiantes masculinos (26 %), las femeninas tuvieron una prevalencia mucho mayor de síntomas de depresión (42 %). Más aún, las y los estudiantes transgénero; las y los estudiantes que informaron que ‘algo más que encaja mejor’; y las y los estudiantes que cuestionaban su género, informaron índices de depresión que eran más de 2.5 veces más altos que los índices de depresión de los estudiantes masculinos.</a:t>
            </a:r>
            <a:endParaRPr lang="en-US" sz="1200" kern="100" dirty="0">
              <a:effectLst/>
              <a:latin typeface="+mn-lt"/>
              <a:ea typeface="Calibri" panose="020F0502020204030204" pitchFamily="34" charset="0"/>
              <a:cs typeface="Calibri"/>
            </a:endParaRPr>
          </a:p>
          <a:p>
            <a:pPr marL="342900" indent="-342900">
              <a:lnSpc>
                <a:spcPct val="107000"/>
              </a:lnSpc>
              <a:buFont typeface="Symbol" panose="05050102010706020507" pitchFamily="18" charset="2"/>
              <a:buChar char=""/>
            </a:pPr>
            <a:r>
              <a:rPr lang="es-MX" sz="1200" kern="100" dirty="0">
                <a:effectLst/>
                <a:latin typeface="+mn-lt"/>
                <a:ea typeface="Calibri" panose="020F0502020204030204" pitchFamily="34" charset="0"/>
                <a:cs typeface="Calibri"/>
              </a:rPr>
              <a:t>Los datos nacionales publicados por los Centros para el Control y la Prevención de Enfermedades (CDC, por sus siglas en inglés) muestran un panorama similar: las adolescentes reportan altos índices de tristeza, pensamientos suicidas y violencia sexual, al igual que las y los adolescentes que se identifican como homosexuales o bisexuales.</a:t>
            </a:r>
            <a:r>
              <a:rPr lang="en-US" sz="1200" kern="100" dirty="0">
                <a:effectLst/>
                <a:latin typeface="+mn-lt"/>
                <a:ea typeface="Calibri" panose="020F0502020204030204" pitchFamily="34" charset="0"/>
                <a:cs typeface="Calibri"/>
              </a:rPr>
              <a:t> </a:t>
            </a:r>
            <a:r>
              <a:rPr lang="en-US" dirty="0">
                <a:hlinkClick r:id="rId3" tooltip="https://www.cdc.gov/healthyyouth/data/yrbs/pdf/yrbs_data-summary-trends_report2023_508.pdf"/>
              </a:rPr>
              <a:t>www.cdc.gov/healthyyouth/data/yrbs/pdf/YRBS_Data-Summary-Trends_Report2023_508.pdf</a:t>
            </a:r>
            <a:endParaRPr lang="en-US" sz="1200" kern="100" dirty="0">
              <a:effectLst/>
              <a:latin typeface="+mn-lt"/>
              <a:ea typeface="Calibri" panose="020F0502020204030204" pitchFamily="34" charset="0"/>
              <a:cs typeface="Calibri"/>
            </a:endParaRPr>
          </a:p>
          <a:p>
            <a:pPr marL="342900" marR="0" lvl="0" indent="-342900">
              <a:lnSpc>
                <a:spcPct val="107000"/>
              </a:lnSpc>
              <a:spcBef>
                <a:spcPts val="0"/>
              </a:spcBef>
              <a:spcAft>
                <a:spcPts val="800"/>
              </a:spcAft>
              <a:buFont typeface="Symbol" panose="05050102010706020507" pitchFamily="18" charset="2"/>
              <a:buChar char=""/>
            </a:pPr>
            <a:r>
              <a:rPr lang="es-MX" sz="1200" kern="100" dirty="0">
                <a:effectLst/>
                <a:latin typeface="+mn-lt"/>
                <a:ea typeface="Calibri" panose="020F0502020204030204" pitchFamily="34" charset="0"/>
                <a:cs typeface="Calibri"/>
              </a:rPr>
              <a:t>A nivel local, las disparidades continúan con índices más altos entre las y los estudiantes LGB, las y los que viven en la región Sur, ciertos subgrupos asiáticos (filipinos) y las y los estudiantes hispanos.</a:t>
            </a:r>
          </a:p>
        </p:txBody>
      </p:sp>
      <p:sp>
        <p:nvSpPr>
          <p:cNvPr id="4" name="Slide Number Placeholder 3"/>
          <p:cNvSpPr>
            <a:spLocks noGrp="1"/>
          </p:cNvSpPr>
          <p:nvPr>
            <p:ph type="sldNum" sz="quarter" idx="10"/>
          </p:nvPr>
        </p:nvSpPr>
        <p:spPr/>
        <p:txBody>
          <a:bodyPr/>
          <a:lstStyle/>
          <a:p>
            <a:fld id="{F13F8CA6-00A8-4DBB-8AF9-D0ED09074DDB}" type="slidenum">
              <a:rPr lang="en-US" smtClean="0"/>
              <a:t>17</a:t>
            </a:fld>
            <a:endParaRPr lang="en-US" dirty="0"/>
          </a:p>
        </p:txBody>
      </p:sp>
    </p:spTree>
    <p:extLst>
      <p:ext uri="{BB962C8B-B14F-4D97-AF65-F5344CB8AC3E}">
        <p14:creationId xmlns:p14="http://schemas.microsoft.com/office/powerpoint/2010/main" val="99996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dirty="0">
                <a:latin typeface="Calibri" panose="020F0502020204030204" pitchFamily="34" charset="0"/>
                <a:ea typeface="Calibri" panose="020F0502020204030204" pitchFamily="34" charset="0"/>
                <a:cs typeface="Calibri" panose="020F0502020204030204" pitchFamily="34" charset="0"/>
              </a:rPr>
              <a:t>Áreas en curso del informe de 2021/22 para mejorar:</a:t>
            </a:r>
            <a:endParaRPr lang="en-US" sz="1200" b="1" i="1" dirty="0">
              <a:latin typeface="Calibri" panose="020F0502020204030204" pitchFamily="34" charset="0"/>
              <a:ea typeface="Calibri" panose="020F0502020204030204" pitchFamily="34" charset="0"/>
              <a:cs typeface="Calibri" panose="020F0502020204030204" pitchFamily="34" charset="0"/>
            </a:endParaRPr>
          </a:p>
          <a:p>
            <a:pPr>
              <a:defRPr/>
            </a:pPr>
            <a:r>
              <a:rPr lang="es-MX" sz="1200" b="0" i="0" dirty="0">
                <a:latin typeface="Calibri" panose="020F0502020204030204" pitchFamily="34" charset="0"/>
                <a:ea typeface="Calibri" panose="020F0502020204030204" pitchFamily="34" charset="0"/>
                <a:cs typeface="Calibri" panose="020F0502020204030204" pitchFamily="34" charset="0"/>
              </a:rPr>
              <a:t>El informe de la CHNA anterior (2021/22) reportó que menos de 1 de cada 4 personas adultas y jóvenes realizaban la cantidad recomendada de actividad física o ejercicio.</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s-MX" sz="1200" dirty="0">
                <a:latin typeface="Calibri" panose="020F0502020204030204" pitchFamily="34" charset="0"/>
                <a:ea typeface="Calibri" panose="020F0502020204030204" pitchFamily="34" charset="0"/>
                <a:cs typeface="Calibri" panose="020F0502020204030204" pitchFamily="34" charset="0"/>
              </a:rPr>
              <a:t>El porcentaje de estudiantes del condado de King que cumplen con las recomendaciones de actividad física ha disminuido año con año en la encuesta, desde 2014. Según los datos promedio de 2018 y 2021, el 18.5 % de las y los estudiantes de 8.º, 10.º y 12.º del condado de King participaron en actividad física durante más de 60 minutos cada día durante los últimos siete días.</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Las y los estudiantes indios americanos o nativos de Alaska (29.8 %) y blancos (20.5 %) tuvieron, de manera considerable, más probabilidades de cumplir con las recomendaciones de actividad física que las y los estudiantes del promedio del condado de King (18.5 %).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Las y los estudiantes hispanos (14.6 %) y asiáticos (15.7 %) tuvieron, de manera considerable, menores probabilidades de cumplir con las recomendaciones de actividad física que los estudiantes del promedio del condado de King (18.5 %).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Los estudiantes masculinos (23.5 %) tuvieron más probabilidades de cumplir con las recomendaciones de actividad física en comparación con todas las demás identidades de género.</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A medida que aumenta el nivel de grado, disminuye la participación de las y los estudiantes en la actividad física. En el 12.º, solo el 15.1 % de las y los estudiantes cumplieron con las recomendaciones en comparación con el 22.8 % de las y los de 8.º.</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s-MX" sz="1200" dirty="0">
                <a:latin typeface="Calibri" panose="020F0502020204030204" pitchFamily="34" charset="0"/>
                <a:ea typeface="Calibri" panose="020F0502020204030204" pitchFamily="34" charset="0"/>
                <a:cs typeface="Calibri" panose="020F0502020204030204" pitchFamily="34" charset="0"/>
              </a:rPr>
              <a:t>El porcentaje de estudiantes del condado de King que cumplieron con las recomendaciones de actividad física fue del 17.7 % en 2021, en comparación con el 21.3 % en 2016, lo cual representa una disminución del 17 por ciento.</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FontTx/>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s-MX" sz="1200" dirty="0">
                <a:latin typeface="Calibri" panose="020F0502020204030204" pitchFamily="34" charset="0"/>
                <a:ea typeface="Calibri" panose="020F0502020204030204" pitchFamily="34" charset="0"/>
                <a:cs typeface="Calibri" panose="020F0502020204030204" pitchFamily="34" charset="0"/>
              </a:rPr>
              <a:t>De manera similar, el porcentaje de jóvenes dentro del 5 % más alto en el índice de masa corporal (IMC) por edad y género ha aumentado en el condado de King a través del tiempo, desde 8.8 % en 2014, al 12.3 % en 2021. El porcentaje de personas nativas hawaianas e isleñas del Pacífico (37.2 %), hispanas (20.7 %) y negras (15.9 %) en esta categoría de IMC, fue considerablemente más alto que el promedio del condado de King (11.4 %). Las y los estudiantes de la región Sur tenían más probabilidades de estar dentro del 5 % más alto en el IMC en comparación con todas las demás regiones del condado.</a:t>
            </a:r>
          </a:p>
        </p:txBody>
      </p:sp>
      <p:sp>
        <p:nvSpPr>
          <p:cNvPr id="4" name="Slide Number Placeholder 3"/>
          <p:cNvSpPr>
            <a:spLocks noGrp="1"/>
          </p:cNvSpPr>
          <p:nvPr>
            <p:ph type="sldNum" sz="quarter" idx="10"/>
          </p:nvPr>
        </p:nvSpPr>
        <p:spPr/>
        <p:txBody>
          <a:bodyPr/>
          <a:lstStyle/>
          <a:p>
            <a:fld id="{F13F8CA6-00A8-4DBB-8AF9-D0ED09074DDB}" type="slidenum">
              <a:rPr lang="en-US" smtClean="0"/>
              <a:t>18</a:t>
            </a:fld>
            <a:endParaRPr lang="en-US" dirty="0"/>
          </a:p>
        </p:txBody>
      </p:sp>
    </p:spTree>
    <p:extLst>
      <p:ext uri="{BB962C8B-B14F-4D97-AF65-F5344CB8AC3E}">
        <p14:creationId xmlns:p14="http://schemas.microsoft.com/office/powerpoint/2010/main" val="150566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noProof="0">
                <a:latin typeface="+mn-lt"/>
              </a:rPr>
              <a:t>Para evaluar las prioridades identificadas por la comunidad, hicimos dos cosas:</a:t>
            </a:r>
          </a:p>
          <a:p>
            <a:pPr marL="228600" indent="-228600">
              <a:buFontTx/>
              <a:buAutoNum type="arabicPeriod"/>
              <a:defRPr/>
            </a:pPr>
            <a:r>
              <a:rPr lang="es-MX" sz="1200" noProof="0">
                <a:latin typeface="+mn-lt"/>
              </a:rPr>
              <a:t>Revisamos más de 30 informes comunitarios elaborados entre 2021 y 2023 (se encuentran adjuntos en el Apéndice A del informe completo).</a:t>
            </a:r>
            <a:endParaRPr lang="es-MX" sz="1200" noProof="0">
              <a:latin typeface="+mn-lt"/>
              <a:cs typeface="Calibri"/>
            </a:endParaRPr>
          </a:p>
          <a:p>
            <a:pPr marL="228600" indent="-228600">
              <a:buFontTx/>
              <a:buAutoNum type="arabicPeriod"/>
              <a:defRPr/>
            </a:pPr>
            <a:r>
              <a:rPr lang="es-MX" sz="1200" noProof="0">
                <a:latin typeface="+mn-lt"/>
              </a:rPr>
              <a:t>Realizamos sesiones de escucha con grupos comunitarios (en la siguiente diapositiva)</a:t>
            </a:r>
            <a:endParaRPr lang="es-MX" sz="1200" noProof="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a:latin typeface="+mn-lt"/>
            </a:endParaRPr>
          </a:p>
          <a:p>
            <a:pPr>
              <a:defRPr/>
            </a:pPr>
            <a:r>
              <a:rPr lang="es-MX" sz="1200" noProof="0">
                <a:latin typeface="+mn-lt"/>
              </a:rPr>
              <a:t>Esta diapositiva muestra algunas de las principales prioridades o áreas temáticas que surgieron de nuestra </a:t>
            </a:r>
            <a:r>
              <a:rPr lang="es-MX" sz="1200" b="1" noProof="0">
                <a:latin typeface="+mn-lt"/>
              </a:rPr>
              <a:t>revisión de los informes comunitarios </a:t>
            </a:r>
            <a:r>
              <a:rPr lang="es-MX" sz="1200" b="0" noProof="0">
                <a:latin typeface="+mn-lt"/>
              </a:rPr>
              <a:t>a lo largo y ancho del </a:t>
            </a:r>
            <a:r>
              <a:rPr lang="es-MX" sz="1200" noProof="0">
                <a:latin typeface="+mn-lt"/>
              </a:rPr>
              <a:t>condado de King. Reconocemos y apreciamos a las y los innumerables miembros de la comunidad que contribuyeron con sus voces, perspectivas y experiencias personales a estos informes, y a las organizaciones comunitarias que recopilaron estos datos para elevar esas voces y experiencias. Alentamos a las y los lectores a consultar los informes originales que se encuentran adjuntos en el Apéndice A para obtener más información sobre las inquietudes y necesidades descritas por comunidades y organizaciones específicas del condado de King.</a:t>
            </a:r>
          </a:p>
          <a:p>
            <a:endParaRPr lang="es-MX" sz="1200" noProof="0">
              <a:latin typeface="+mn-lt"/>
            </a:endParaRPr>
          </a:p>
          <a:p>
            <a:r>
              <a:rPr lang="es-MX" sz="1200" b="1" noProof="0">
                <a:latin typeface="+mn-lt"/>
              </a:rPr>
              <a:t>Las comunidades destacaron necesidades relacionadas con:</a:t>
            </a:r>
            <a:endParaRPr lang="es-MX" sz="1200" b="1" noProof="0">
              <a:latin typeface="+mn-lt"/>
              <a:cs typeface="Calibri"/>
            </a:endParaRPr>
          </a:p>
          <a:p>
            <a:endParaRPr lang="es-MX" sz="1200" b="1" noProof="0">
              <a:latin typeface="+mn-lt"/>
            </a:endParaRPr>
          </a:p>
          <a:p>
            <a:pPr marL="228600" indent="-228600">
              <a:buAutoNum type="arabicPeriod"/>
            </a:pPr>
            <a:r>
              <a:rPr lang="es-MX" sz="1200" b="1" kern="1200" noProof="0">
                <a:solidFill>
                  <a:schemeClr val="tx1"/>
                </a:solidFill>
                <a:effectLst/>
                <a:latin typeface="+mn-lt"/>
                <a:ea typeface="+mn-ea"/>
                <a:cs typeface="+mn-cs"/>
              </a:rPr>
              <a:t>Determinantes sociales y de equidad en la salud: </a:t>
            </a:r>
            <a:r>
              <a:rPr lang="es-MX" sz="1200" b="0" kern="1200" noProof="0">
                <a:solidFill>
                  <a:schemeClr val="tx1"/>
                </a:solidFill>
                <a:effectLst/>
                <a:latin typeface="+mn-lt"/>
                <a:ea typeface="+mn-ea"/>
                <a:cs typeface="+mn-cs"/>
              </a:rPr>
              <a:t>las comunidades destacaron el acceso inequitativo a servicios y recursos, así como los impactos del racismo, los prejuicios y la discriminación hacia las comunidades diversas. Por ejemplo, el acceso al empleo; las pérdidas económicas y de empleo, relacionadas con la pandemia; y la discriminación en la comunidad y las escuelas.</a:t>
            </a:r>
            <a:endParaRPr lang="es-MX" sz="1200" b="0" noProof="0">
              <a:latin typeface="+mn-lt"/>
            </a:endParaRPr>
          </a:p>
          <a:p>
            <a:pPr marL="0" indent="0">
              <a:buNone/>
            </a:pPr>
            <a:endParaRPr lang="es-MX" sz="1200" b="0" i="0" u="none" strike="noStrike" baseline="0" noProof="0">
              <a:latin typeface="+mn-lt"/>
            </a:endParaRPr>
          </a:p>
          <a:p>
            <a:pPr marL="0" lvl="0" indent="0">
              <a:buFontTx/>
              <a:buNone/>
            </a:pPr>
            <a:r>
              <a:rPr lang="es-MX" sz="1200" b="1" kern="1200" noProof="0">
                <a:solidFill>
                  <a:schemeClr val="tx1"/>
                </a:solidFill>
                <a:effectLst/>
                <a:latin typeface="+mn-lt"/>
                <a:ea typeface="+mn-ea"/>
                <a:cs typeface="+mn-cs"/>
              </a:rPr>
              <a:t>2. Acceso y calidad de la vivienda</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Acceso a viviendas asequibles (sobre todo después de los impactos de la pandemia, y debido a la pérdida de ingresos, desalojos, alteraciones familiares, etc.)</a:t>
            </a:r>
            <a:endParaRPr lang="es-MX" sz="1200" b="0"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Personas sin hogar: abordar enfermedades crónicas mientras no se tiene un hogar, necesidad de más viviendas para personas de bajos ingresos, incapacidad para navegar por el sistema para acceder a recursos de vivienda</a:t>
            </a:r>
            <a:endParaRPr lang="es-MX" sz="1200" b="0" kern="1200" noProof="0">
              <a:solidFill>
                <a:schemeClr val="tx1"/>
              </a:solidFill>
              <a:effectLst/>
              <a:latin typeface="+mn-lt"/>
              <a:cs typeface="Calibri"/>
            </a:endParaRPr>
          </a:p>
          <a:p>
            <a:pPr marL="0" lvl="0" indent="0">
              <a:buFontTx/>
              <a:buNone/>
            </a:pPr>
            <a:r>
              <a:rPr lang="es-MX" sz="1200" b="1" kern="1200" noProof="0">
                <a:solidFill>
                  <a:schemeClr val="tx1"/>
                </a:solidFill>
                <a:effectLst/>
                <a:latin typeface="+mn-lt"/>
                <a:ea typeface="+mn-ea"/>
                <a:cs typeface="+mn-cs"/>
              </a:rPr>
              <a:t>3. Acceso y prestación de atención médica</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Acceso a servicios de salud mental y conductual (no hay suficientes proveedores; el uso de sustancias entre los jóvenes; familias que necesitan de apoyo para ayudar al desarrollo socioemocional de sus hijos e hijas)</a:t>
            </a:r>
            <a:endParaRPr lang="es-MX" sz="1200" b="0" kern="1200" noProof="0">
              <a:solidFill>
                <a:schemeClr val="tx1"/>
              </a:solidFill>
              <a:effectLst/>
              <a:latin typeface="+mn-lt"/>
              <a:cs typeface="Calibri"/>
            </a:endParaRPr>
          </a:p>
          <a:p>
            <a:pPr marL="0" lvl="0" indent="0">
              <a:buFontTx/>
              <a:buNone/>
            </a:pPr>
            <a:r>
              <a:rPr lang="es-MX" sz="1200" b="1" kern="1200" noProof="0">
                <a:solidFill>
                  <a:schemeClr val="tx1"/>
                </a:solidFill>
                <a:effectLst/>
                <a:latin typeface="+mn-lt"/>
                <a:ea typeface="+mn-ea"/>
                <a:cs typeface="+mn-cs"/>
              </a:rPr>
              <a:t>4. Inseguridad alimentaria y acceso a los alimentos</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Acceso a alimentos saludables, de calidad y asociados con su cultura</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acceso a recursos de apoyo financiero (por ejemplo, al Programa de Asistencia Nutricional Suplementaria (SNAP, por sus siglas en inglés), al programa </a:t>
            </a:r>
            <a:r>
              <a:rPr lang="es-MX" sz="1200" b="0" kern="1200" noProof="0" err="1">
                <a:solidFill>
                  <a:schemeClr val="tx1"/>
                </a:solidFill>
                <a:effectLst/>
                <a:latin typeface="+mn-lt"/>
                <a:ea typeface="+mn-ea"/>
                <a:cs typeface="+mn-cs"/>
              </a:rPr>
              <a:t>Fresh</a:t>
            </a:r>
            <a:r>
              <a:rPr lang="es-MX" sz="1200" b="0" kern="1200" noProof="0">
                <a:solidFill>
                  <a:schemeClr val="tx1"/>
                </a:solidFill>
                <a:effectLst/>
                <a:latin typeface="+mn-lt"/>
                <a:ea typeface="+mn-ea"/>
                <a:cs typeface="+mn-cs"/>
              </a:rPr>
              <a:t> </a:t>
            </a:r>
            <a:r>
              <a:rPr lang="es-MX" sz="1200" b="0" kern="1200" noProof="0" err="1">
                <a:solidFill>
                  <a:schemeClr val="tx1"/>
                </a:solidFill>
                <a:effectLst/>
                <a:latin typeface="+mn-lt"/>
                <a:ea typeface="+mn-ea"/>
                <a:cs typeface="+mn-cs"/>
              </a:rPr>
              <a:t>Bucks</a:t>
            </a:r>
            <a:r>
              <a:rPr lang="es-MX" sz="1200" b="0" kern="1200" noProof="0">
                <a:solidFill>
                  <a:schemeClr val="tx1"/>
                </a:solidFill>
                <a:effectLst/>
                <a:latin typeface="+mn-lt"/>
                <a:ea typeface="+mn-ea"/>
                <a:cs typeface="+mn-cs"/>
              </a:rPr>
              <a:t>, o a cupones para alimentos)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mejorar la calidad de la comida que se sirve en las escuelas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opciones de entrega de comidas gratuitas o de bajo costo</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Necesidad de más apoyo a la agricultura y jardinería urbanas</a:t>
            </a:r>
            <a:endParaRPr lang="es-MX" sz="1200" b="0"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Bancos de alimentos y programas de comidas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Costo de transporte para acudir a los bancos de alimentos</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Muchos programas enfocados en la región de Seattle</a:t>
            </a:r>
            <a:endParaRPr lang="es-MX" sz="1200" b="0" kern="1200" noProof="0">
              <a:solidFill>
                <a:schemeClr val="tx1"/>
              </a:solidFill>
              <a:effectLst/>
              <a:latin typeface="+mn-lt"/>
              <a:cs typeface="Calibri"/>
            </a:endParaRPr>
          </a:p>
          <a:p>
            <a:pPr marL="1085850" lvl="2" indent="-171450">
              <a:buFont typeface="Courier New" panose="02070309020205020404" pitchFamily="49" charset="0"/>
              <a:buChar char="o"/>
            </a:pPr>
            <a:r>
              <a:rPr lang="es-MX" sz="1200" b="0" kern="1200" noProof="0">
                <a:solidFill>
                  <a:schemeClr val="tx1"/>
                </a:solidFill>
                <a:effectLst/>
                <a:latin typeface="+mn-lt"/>
                <a:ea typeface="+mn-ea"/>
                <a:cs typeface="+mn-cs"/>
              </a:rPr>
              <a:t>La excesiva burocracia involucrada en el acceso a los bancos de alimentos</a:t>
            </a:r>
            <a:endParaRPr lang="es-MX" sz="1200" b="0" kern="1200" noProof="0">
              <a:solidFill>
                <a:schemeClr val="tx1"/>
              </a:solidFill>
              <a:effectLst/>
              <a:latin typeface="+mn-lt"/>
              <a:cs typeface="Calibri"/>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s-MX" sz="1200" b="0" kern="1200" noProof="0">
                <a:solidFill>
                  <a:schemeClr val="tx1"/>
                </a:solidFill>
                <a:effectLst/>
                <a:latin typeface="+mn-lt"/>
                <a:ea typeface="+mn-ea"/>
                <a:cs typeface="+mn-cs"/>
              </a:rPr>
              <a:t>Muchas personas temen a los sistemas gubernamentales (por ejemplo, debido a su situación migratoria) o no califican según los umbrales para la cantidad de ingresos</a:t>
            </a:r>
            <a:endParaRPr lang="es-MX" sz="1200" b="0" kern="1200" noProof="0">
              <a:solidFill>
                <a:schemeClr val="tx1"/>
              </a:solidFill>
              <a:effectLst/>
              <a:latin typeface="+mn-lt"/>
              <a:cs typeface="Calibri"/>
            </a:endParaRPr>
          </a:p>
          <a:p>
            <a:pPr marL="0" lvl="0" indent="0">
              <a:buFontTx/>
              <a:buNone/>
            </a:pPr>
            <a:r>
              <a:rPr lang="es-MX" sz="1200" b="1" kern="1200" noProof="0">
                <a:solidFill>
                  <a:schemeClr val="tx1"/>
                </a:solidFill>
                <a:effectLst/>
                <a:latin typeface="+mn-lt"/>
                <a:ea typeface="+mn-ea"/>
                <a:cs typeface="+mn-cs"/>
              </a:rPr>
              <a:t>5. Niños, niñas y jóvenes</a:t>
            </a:r>
            <a:endParaRPr lang="es-MX" sz="1200" b="1"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Apoyo al sistema escolar (alimentos, educación nutricional, impactos por los cierres a causa del COVID, acceso a comidas de verano, eliminación de la deuda del almuerzo)</a:t>
            </a:r>
            <a:endParaRPr lang="es-MX" sz="1200" b="0" kern="1200" noProof="0">
              <a:solidFill>
                <a:schemeClr val="tx1"/>
              </a:solidFill>
              <a:effectLst/>
              <a:latin typeface="+mn-lt"/>
              <a:cs typeface="Calibri"/>
            </a:endParaRPr>
          </a:p>
          <a:p>
            <a:pPr marL="628650" lvl="1" indent="-171450">
              <a:buFont typeface="Arial" panose="020B0604020202020204" pitchFamily="34" charset="0"/>
              <a:buChar char="•"/>
            </a:pPr>
            <a:r>
              <a:rPr lang="es-MX" sz="1200" b="0" kern="1200" noProof="0">
                <a:solidFill>
                  <a:schemeClr val="tx1"/>
                </a:solidFill>
                <a:effectLst/>
                <a:latin typeface="+mn-lt"/>
                <a:ea typeface="+mn-ea"/>
                <a:cs typeface="+mn-cs"/>
              </a:rPr>
              <a:t>Cuidado infantil y aprendizaje temprano (asequibilidad, cierres a causa del COVID, financiación para programas de aprendizaje temprano)</a:t>
            </a:r>
            <a:endParaRPr lang="es-MX" sz="1200" b="0" kern="1200" noProof="0">
              <a:solidFill>
                <a:schemeClr val="tx1"/>
              </a:solidFill>
              <a:effectLst/>
              <a:latin typeface="+mn-lt"/>
              <a:cs typeface="Calibri"/>
            </a:endParaRPr>
          </a:p>
          <a:p>
            <a:pPr lvl="1"/>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38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MX" sz="1200" dirty="0">
                <a:latin typeface="+mn-lt"/>
              </a:rPr>
              <a:t>Hospitals for a Healthier Community (HHC) del condado de King incluye a 10 redes de hospitales o sistemas de salud en el condado de King y a Salud Pública – Seattle y el condado de King (PHSKC, por sus siglas en inglés), con el apoyo administrativo fiscal de la Asociación de Hospitales del Estado de Washington (WSHA, por sus siglas en inglés). Esta colaboración fue establecida en el año 2012 con el objetivo de identificar las necesidades y fortalezas más grandes de las comunidades locales, esto con la finalidad de desarrollar planes coordinados para respaldar a la salud y el bienestar de las y los residentes del condado de King. Uno de los principales objetivos de HHC ha sido el participar de manera conjunta en una Evaluación de las necesidades de salud de la comunidad (CHNA, por sus siglas en inglés) para evitar que existan esfuerzos duplicados, lo que, al mismo tiempo, ayuda a enfocar los recursos disponibles hacia las necesidades de salud más importantes de una comunidad. HHC ha producido colectivamente cuatro informes de la CHNA pertenecientes a los años: 2015/2016; 2018/2019; 2021/2022; y el informe más reciente, 2024/2025.</a:t>
            </a:r>
            <a:endParaRPr lang="en-US" sz="1200" baseline="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41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s-MX" sz="1200" b="1" baseline="0" noProof="0" dirty="0">
                <a:latin typeface="+mn-lt"/>
                <a:cs typeface="Calibri"/>
              </a:rPr>
              <a:t>En segundo lugar, completamos </a:t>
            </a:r>
            <a:r>
              <a:rPr lang="es-MX" sz="1200" b="1" u="sng" baseline="0" noProof="0" dirty="0">
                <a:latin typeface="+mn-lt"/>
                <a:cs typeface="Calibri"/>
              </a:rPr>
              <a:t>nueve</a:t>
            </a:r>
            <a:r>
              <a:rPr lang="es-MX" sz="1200" b="1" baseline="0" noProof="0" dirty="0">
                <a:latin typeface="+mn-lt"/>
                <a:cs typeface="Calibri"/>
              </a:rPr>
              <a:t> sesiones de escucha en asociación con grupos de servicio comunitarios de personas negras, NHPI, AIAN, hispanas, camboyanas y filipinas.</a:t>
            </a:r>
          </a:p>
          <a:p>
            <a:pPr marL="0" indent="0">
              <a:buFontTx/>
              <a:buNone/>
              <a:defRPr/>
            </a:pPr>
            <a:endParaRPr lang="es-MX" sz="1200" b="0" baseline="0" noProof="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baseline="0" noProof="0" dirty="0">
                <a:latin typeface="+mn-lt"/>
                <a:cs typeface="Calibri"/>
              </a:rPr>
              <a:t>Surgieron temas clave y muchas similitudes entre lo que encontramos en las sesiones de escucha y la revisión de los informes.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Acceso a información alimentaria y nutricional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Acceso a alimentos de alta calidad, frescos y asociados con su cultura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Acceso a servicios de salud mental y conductual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Impactos del cambio climático en la seguridad alimentaria y la salud mental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baseline="0" noProof="0" dirty="0">
                <a:latin typeface="+mn-lt"/>
                <a:cs typeface="Calibri"/>
              </a:rPr>
              <a:t>Factores de protección comunitaria</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b="0" baseline="0" noProof="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Los miembros de la comunidad participantes identificaron que el </a:t>
            </a:r>
            <a:r>
              <a:rPr lang="es-MX" sz="1200" b="1" noProof="0" dirty="0">
                <a:effectLst/>
                <a:latin typeface="+mn-lt"/>
                <a:ea typeface="Calibri" panose="020F0502020204030204" pitchFamily="34" charset="0"/>
                <a:cs typeface="Calibri"/>
              </a:rPr>
              <a:t>aumento en los costos de los alimentos</a:t>
            </a:r>
            <a:r>
              <a:rPr lang="es-MX" sz="1200" noProof="0" dirty="0">
                <a:effectLst/>
                <a:latin typeface="+mn-lt"/>
                <a:ea typeface="Calibri" panose="020F0502020204030204" pitchFamily="34" charset="0"/>
                <a:cs typeface="Calibri"/>
              </a:rPr>
              <a:t>, la cercanía de las fuentes de alimentos (por ejemplo, tiendas de alimentos y bancos de alimentos) y la disponibilidad de </a:t>
            </a:r>
            <a:r>
              <a:rPr lang="es-MX" sz="1200" b="1" noProof="0" dirty="0">
                <a:effectLst/>
                <a:latin typeface="+mn-lt"/>
                <a:ea typeface="Calibri" panose="020F0502020204030204" pitchFamily="34" charset="0"/>
                <a:cs typeface="Calibri"/>
              </a:rPr>
              <a:t>transporte,</a:t>
            </a:r>
            <a:r>
              <a:rPr lang="es-MX" sz="1200" noProof="0" dirty="0">
                <a:effectLst/>
                <a:latin typeface="+mn-lt"/>
                <a:ea typeface="Calibri" panose="020F0502020204030204" pitchFamily="34" charset="0"/>
                <a:cs typeface="Calibri"/>
              </a:rPr>
              <a:t> eran barreras para acceder a alimentos saludables. También mencionaron que quieren más oportunidades para recibir educación nutricional en entornos comunitarios.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Las y los miembros de la comunidad identificaron al costo como una barrera para acceder a los servicios de salud mental y conductual, además de la </a:t>
            </a:r>
            <a:r>
              <a:rPr lang="es-MX" sz="1200" b="1" noProof="0" dirty="0">
                <a:effectLst/>
                <a:latin typeface="+mn-lt"/>
                <a:ea typeface="Calibri" panose="020F0502020204030204" pitchFamily="34" charset="0"/>
                <a:cs typeface="Calibri"/>
              </a:rPr>
              <a:t>alineación cultural </a:t>
            </a:r>
            <a:r>
              <a:rPr lang="es-MX" sz="1200" noProof="0" dirty="0">
                <a:effectLst/>
                <a:latin typeface="+mn-lt"/>
                <a:ea typeface="Calibri" panose="020F0502020204030204" pitchFamily="34" charset="0"/>
                <a:cs typeface="Calibri"/>
              </a:rPr>
              <a:t>y la </a:t>
            </a:r>
            <a:r>
              <a:rPr lang="es-MX" sz="1200" b="1" noProof="0" dirty="0">
                <a:effectLst/>
                <a:latin typeface="+mn-lt"/>
                <a:ea typeface="Calibri" panose="020F0502020204030204" pitchFamily="34" charset="0"/>
                <a:cs typeface="Calibri"/>
              </a:rPr>
              <a:t>puntualidad</a:t>
            </a:r>
            <a:r>
              <a:rPr lang="es-MX" sz="1200" noProof="0" dirty="0">
                <a:effectLst/>
                <a:latin typeface="+mn-lt"/>
                <a:ea typeface="Calibri" panose="020F0502020204030204" pitchFamily="34" charset="0"/>
                <a:cs typeface="Calibri"/>
              </a:rPr>
              <a:t> de las citas.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A través de todos los grupos, la principal prioridad después del costo fue tener un proveedor de salud mental que comparta una </a:t>
            </a:r>
            <a:r>
              <a:rPr lang="es-MX" sz="1200" b="1" noProof="0" dirty="0">
                <a:effectLst/>
                <a:latin typeface="+mn-lt"/>
                <a:ea typeface="Calibri" panose="020F0502020204030204" pitchFamily="34" charset="0"/>
                <a:cs typeface="Calibri"/>
              </a:rPr>
              <a:t>identidad o antecedentes culturales similares</a:t>
            </a:r>
            <a:r>
              <a:rPr lang="es-MX" sz="1200" noProof="0" dirty="0">
                <a:effectLst/>
                <a:latin typeface="+mn-lt"/>
                <a:ea typeface="Calibri" panose="020F0502020204030204" pitchFamily="34" charset="0"/>
                <a:cs typeface="Calibri"/>
              </a:rPr>
              <a:t> (raza o etnia, género, edad,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u="sng" noProof="0" dirty="0">
                <a:effectLst/>
                <a:latin typeface="+mn-lt"/>
                <a:ea typeface="Calibri" panose="020F0502020204030204" pitchFamily="34" charset="0"/>
                <a:cs typeface="Calibri"/>
              </a:rPr>
              <a:t>El acceso al idioma </a:t>
            </a:r>
            <a:r>
              <a:rPr lang="es-MX" sz="1200" u="none" noProof="0" dirty="0">
                <a:effectLst/>
                <a:latin typeface="+mn-lt"/>
                <a:ea typeface="Calibri" panose="020F0502020204030204" pitchFamily="34" charset="0"/>
                <a:cs typeface="Calibri"/>
              </a:rPr>
              <a:t>es importante para las expresiones personales, pero lo más importante es alguien que no sólo hable el idioma, sino que </a:t>
            </a:r>
            <a:r>
              <a:rPr lang="es-MX" sz="1200" b="1" u="none" noProof="0" dirty="0">
                <a:effectLst/>
                <a:latin typeface="+mn-lt"/>
                <a:ea typeface="Calibri" panose="020F0502020204030204" pitchFamily="34" charset="0"/>
                <a:cs typeface="Calibri"/>
              </a:rPr>
              <a:t>comprenda su cultura</a:t>
            </a:r>
            <a:r>
              <a:rPr lang="es-MX" sz="1200" u="none" noProof="0" dirty="0">
                <a:effectLst/>
                <a:latin typeface="+mn-lt"/>
                <a:ea typeface="Calibri" panose="020F0502020204030204" pitchFamily="34" charset="0"/>
                <a:cs typeface="Calibri"/>
              </a:rPr>
              <a:t>: el acceso al idioma no es el panorama completo</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Cambio climático: Los eventos climáticos extremos impactan la </a:t>
            </a:r>
            <a:r>
              <a:rPr lang="es-MX" sz="1200" b="1" noProof="0" dirty="0">
                <a:effectLst/>
                <a:latin typeface="+mn-lt"/>
                <a:ea typeface="Calibri" panose="020F0502020204030204" pitchFamily="34" charset="0"/>
                <a:cs typeface="Calibri"/>
              </a:rPr>
              <a:t>salud emocional y el bienestar </a:t>
            </a:r>
            <a:r>
              <a:rPr lang="es-MX" sz="1200" noProof="0" dirty="0">
                <a:effectLst/>
                <a:latin typeface="+mn-lt"/>
                <a:ea typeface="Calibri" panose="020F0502020204030204" pitchFamily="34" charset="0"/>
                <a:cs typeface="Calibri"/>
              </a:rPr>
              <a:t>de toda la familia y </a:t>
            </a:r>
            <a:r>
              <a:rPr lang="es-MX" sz="1200" b="1" noProof="0" dirty="0">
                <a:effectLst/>
                <a:latin typeface="+mn-lt"/>
                <a:ea typeface="Calibri" panose="020F0502020204030204" pitchFamily="34" charset="0"/>
                <a:cs typeface="Calibri"/>
              </a:rPr>
              <a:t>dificultan el acceso a los alimentos</a:t>
            </a:r>
            <a:r>
              <a:rPr lang="es-MX" sz="1200" noProof="0" dirty="0">
                <a:effectLst/>
                <a:latin typeface="+mn-lt"/>
                <a:ea typeface="Calibri" panose="020F0502020204030204" pitchFamily="34" charset="0"/>
                <a:cs typeface="Calibri"/>
              </a:rPr>
              <a:t>. No todas las personas tuvieron una reflexión sobre los impactos del cambio climático, pero las reflexiones que se compartieron se encuentran resumidas en esta sección del informe.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Respecto a la salud mental: las niñas y niños enloquecen, abusan del uso de dispositivos electrónicos y dejan pasar oportunidades de hacer ejercicio (las opciones para poder jugar en interiores pueden ser costosas)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En cuanto al acceso a los alimentos: los síntomas como el asma y las alergias pueden agravarse; pueden ocurrir casos de insolación en niños y niñas y personas adultas mayores; sufrir interrupciones en el transporte; tener un inventario limitado de alimentos; y experimentar el aumento en los costos de los alimentos, todo esto, como uno de los resultados del cambio climático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noProof="0" dirty="0">
              <a:effectLst/>
              <a:latin typeface="+mn-lt"/>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noProof="0" dirty="0">
                <a:effectLst/>
                <a:latin typeface="+mn-lt"/>
                <a:ea typeface="Calibri" panose="020F0502020204030204" pitchFamily="34" charset="0"/>
                <a:cs typeface="Calibri"/>
              </a:rPr>
              <a:t>Factores de protección: varias comunidades compartieron ejemplos de cómo abordan las brechas de acceso a la protección ante eventos climáticos extremos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noProof="0" dirty="0">
                <a:effectLst/>
                <a:latin typeface="+mn-lt"/>
                <a:ea typeface="Calibri" panose="020F0502020204030204" pitchFamily="34" charset="0"/>
                <a:cs typeface="Calibri"/>
              </a:rPr>
              <a:t>Las comunidades se apoyan entre sí compartiendo alimentos, proporcionándose transporte unos a otros para buscar atención o acceder a alimentos, y apoyándose entre sí en momentos estresantes</a:t>
            </a:r>
          </a:p>
          <a:p>
            <a:pPr marL="285750" lvl="1" indent="0">
              <a:buFontTx/>
              <a:buNone/>
              <a:defRPr/>
            </a:pPr>
            <a:endParaRPr lang="en-US" sz="1200" dirty="0">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12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500"/>
              </a:spcAft>
              <a:buClrTx/>
              <a:buSzTx/>
              <a:buFontTx/>
              <a:buNone/>
              <a:tabLst/>
              <a:defRPr/>
            </a:pPr>
            <a:r>
              <a:rPr lang="es-MX" sz="1200" dirty="0">
                <a:solidFill>
                  <a:srgbClr val="393939"/>
                </a:solidFill>
                <a:effectLst/>
                <a:latin typeface="+mn-lt"/>
                <a:ea typeface="Times New Roman" panose="02020603050405020304" pitchFamily="18" charset="0"/>
                <a:cs typeface="Noto Sans"/>
              </a:rPr>
              <a:t>Según las tendencias que muestran los datos, las amenazas emergentes y existentes a la salud pública y las iniciativas existentes del condado; las siguientes son áreas destacables para vigilar: salud mental y conductual; violencia con armas de fuego; muertes por sobredosis; falta de vivienda e impactos en la salud relacionados con el clima.</a:t>
            </a:r>
          </a:p>
          <a:p>
            <a:pPr marL="0" marR="0" lvl="0" indent="0" algn="l" defTabSz="914400" rtl="0" eaLnBrk="1" fontAlgn="auto" latinLnBrk="0" hangingPunct="1">
              <a:lnSpc>
                <a:spcPct val="107000"/>
              </a:lnSpc>
              <a:spcBef>
                <a:spcPts val="0"/>
              </a:spcBef>
              <a:spcAft>
                <a:spcPts val="1500"/>
              </a:spcAft>
              <a:buClrTx/>
              <a:buSzTx/>
              <a:buFontTx/>
              <a:buNone/>
              <a:tabLst/>
              <a:defRPr/>
            </a:pPr>
            <a:endParaRPr lang="es-MX" sz="1200" dirty="0">
              <a:solidFill>
                <a:srgbClr val="393939"/>
              </a:solidFill>
              <a:effectLst/>
              <a:latin typeface="+mn-lt"/>
              <a:ea typeface="Times New Roman" panose="02020603050405020304" pitchFamily="18" charset="0"/>
              <a:cs typeface="Noto Sans"/>
            </a:endParaRPr>
          </a:p>
          <a:p>
            <a:pPr marL="0" marR="0" lvl="0" indent="0" algn="l" defTabSz="914400" rtl="0" eaLnBrk="1" fontAlgn="auto" latinLnBrk="0" hangingPunct="1">
              <a:lnSpc>
                <a:spcPct val="107000"/>
              </a:lnSpc>
              <a:spcBef>
                <a:spcPts val="0"/>
              </a:spcBef>
              <a:spcAft>
                <a:spcPts val="1500"/>
              </a:spcAft>
              <a:buClrTx/>
              <a:buSzTx/>
              <a:buFontTx/>
              <a:buNone/>
              <a:tabLst/>
              <a:defRPr/>
            </a:pPr>
            <a:r>
              <a:rPr lang="es-MX" sz="1200" dirty="0">
                <a:solidFill>
                  <a:srgbClr val="393939"/>
                </a:solidFill>
                <a:effectLst/>
                <a:latin typeface="+mn-lt"/>
                <a:ea typeface="Times New Roman" panose="02020603050405020304" pitchFamily="18" charset="0"/>
                <a:cs typeface="Noto Sans"/>
              </a:rPr>
              <a:t>Además, recomendamos vigilar áreas específicas donde desde ahora anticipamos consecuencias como resultado del fin de la asistencia en respuesta al COVID-19, estas áreas son: el acceso a la atención de salud mental y conductual y la inseguridad alimentaria.</a:t>
            </a:r>
          </a:p>
          <a:p>
            <a:pPr marL="0" marR="0" lvl="0" indent="0" algn="l" defTabSz="914400" rtl="0" eaLnBrk="1" fontAlgn="auto" latinLnBrk="0" hangingPunct="1">
              <a:lnSpc>
                <a:spcPct val="107000"/>
              </a:lnSpc>
              <a:spcBef>
                <a:spcPts val="0"/>
              </a:spcBef>
              <a:spcAft>
                <a:spcPts val="1500"/>
              </a:spcAft>
              <a:buClrTx/>
              <a:buSzTx/>
              <a:buFontTx/>
              <a:buNone/>
              <a:tabLst/>
              <a:defRPr/>
            </a:pPr>
            <a:endParaRPr lang="es-MX" sz="1200" dirty="0">
              <a:solidFill>
                <a:srgbClr val="393939"/>
              </a:solidFill>
              <a:effectLst/>
              <a:latin typeface="+mn-lt"/>
              <a:ea typeface="Times New Roman" panose="02020603050405020304" pitchFamily="18" charset="0"/>
              <a:cs typeface="Noto Sans"/>
            </a:endParaRPr>
          </a:p>
          <a:p>
            <a:pPr marL="0" marR="0" lvl="0" indent="0" algn="l" defTabSz="914400" rtl="0" eaLnBrk="1" fontAlgn="auto" latinLnBrk="0" hangingPunct="1">
              <a:lnSpc>
                <a:spcPct val="107000"/>
              </a:lnSpc>
              <a:spcBef>
                <a:spcPts val="0"/>
              </a:spcBef>
              <a:spcAft>
                <a:spcPts val="1500"/>
              </a:spcAft>
              <a:buClrTx/>
              <a:buSzTx/>
              <a:buFontTx/>
              <a:buNone/>
              <a:tabLst/>
              <a:defRPr/>
            </a:pPr>
            <a:r>
              <a:rPr lang="es-MX" sz="1200" dirty="0">
                <a:solidFill>
                  <a:srgbClr val="393939"/>
                </a:solidFill>
                <a:effectLst/>
                <a:latin typeface="+mn-lt"/>
                <a:ea typeface="Times New Roman" panose="02020603050405020304" pitchFamily="18" charset="0"/>
                <a:cs typeface="Noto Sans"/>
              </a:rPr>
              <a:t>Un número variado de tipos de asistencia en respuesta al COVID-19 finalizaron en 2023, incluyendo la pausa en los pagos de préstamos estudiantiles, la suspensión de los requisitos laborales para recibir asistencia alimentaria, la asistencia de emergencia para centros de cuidado infantil y la continuación automática de la cobertura de Medicaid. Se anticipa que estos cambios en la asistencia afectarán a algunas personas más que a otras, lo que subraya la necesidad de una vigilancia continua de los determinantes clave de la salud afectados por la pandemia por raza o etnia, lugar e identidad.</a:t>
            </a:r>
            <a:r>
              <a:rPr lang="en-US" sz="1200" dirty="0">
                <a:solidFill>
                  <a:srgbClr val="000000"/>
                </a:solidFill>
                <a:latin typeface="+mn-lt"/>
                <a:ea typeface="Calibri" panose="020F0502020204030204" pitchFamily="34" charset="0"/>
                <a:cs typeface="Noto Sans"/>
              </a:rPr>
              <a:t> </a:t>
            </a:r>
            <a:endParaRPr lang="en-US" sz="1200" dirty="0">
              <a:solidFill>
                <a:srgbClr val="000000"/>
              </a:solidFill>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endParaRPr lang="en-US" sz="1200" dirty="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s-MX" sz="1200" b="1" dirty="0">
                <a:solidFill>
                  <a:srgbClr val="000000"/>
                </a:solidFill>
                <a:effectLst/>
                <a:latin typeface="+mn-lt"/>
                <a:ea typeface="Calibri" panose="020F0502020204030204" pitchFamily="34" charset="0"/>
                <a:cs typeface="Noto Sans"/>
              </a:rPr>
              <a:t>Acceso a la atención médica: </a:t>
            </a:r>
            <a:r>
              <a:rPr lang="es-MX" sz="1200" b="0" dirty="0">
                <a:solidFill>
                  <a:srgbClr val="000000"/>
                </a:solidFill>
                <a:effectLst/>
                <a:latin typeface="+mn-lt"/>
                <a:ea typeface="Calibri" panose="020F0502020204030204" pitchFamily="34" charset="0"/>
                <a:cs typeface="Noto Sans"/>
              </a:rPr>
              <a:t>a partir del 31 de marzo de 2023, se suspendió la orden de inscripción continua para la elegibilidad de Medicaid, lo </a:t>
            </a:r>
            <a:r>
              <a:rPr lang="en-US" b="0" i="0" dirty="0">
                <a:solidFill>
                  <a:srgbClr val="181818"/>
                </a:solidFill>
                <a:effectLst/>
                <a:latin typeface="Arial" panose="020B0604020202020204" pitchFamily="34" charset="0"/>
              </a:rPr>
              <a:t>que</a:t>
            </a:r>
            <a:r>
              <a:rPr lang="en-US" b="0" i="0" dirty="0">
                <a:solidFill>
                  <a:srgbClr val="242424"/>
                </a:solidFill>
                <a:effectLst/>
                <a:latin typeface="Arial" panose="020B0604020202020204" pitchFamily="34" charset="0"/>
              </a:rPr>
              <a:t> tra</a:t>
            </a:r>
            <a:r>
              <a:rPr lang="en-US" b="0" i="0" dirty="0">
                <a:solidFill>
                  <a:srgbClr val="303030"/>
                </a:solidFill>
                <a:effectLst/>
                <a:latin typeface="Arial" panose="020B0604020202020204" pitchFamily="34" charset="0"/>
              </a:rPr>
              <a:t>e </a:t>
            </a:r>
            <a:r>
              <a:rPr lang="en-US" b="0" i="0" dirty="0">
                <a:solidFill>
                  <a:srgbClr val="3C3C3C"/>
                </a:solidFill>
                <a:effectLst/>
                <a:latin typeface="Arial" panose="020B0604020202020204" pitchFamily="34" charset="0"/>
              </a:rPr>
              <a:t>consigo </a:t>
            </a:r>
            <a:r>
              <a:rPr lang="es-MX" sz="1200" b="0" dirty="0">
                <a:solidFill>
                  <a:srgbClr val="000000"/>
                </a:solidFill>
                <a:effectLst/>
                <a:latin typeface="+mn-lt"/>
                <a:ea typeface="Calibri" panose="020F0502020204030204" pitchFamily="34" charset="0"/>
                <a:cs typeface="Noto Sans"/>
              </a:rPr>
              <a:t>una disminución sustancial de la cobertura de Medicaid durante el próximo año como consecuenca. En 2022, las personas adultas hispanas (19.3 %) y las indias americanas y nativas de Alaska (19.1 %) tuvieron el índice más alto de falta de seguro. Los índices de falta de seguro y vacunación incompleta entre niños y niñas de 19 a 35 meses de edad fueron más altos entre aquellas personas que estaban por debajo del umbral federal de pobreza o que vivían en áreas de muy alta pobreza.</a:t>
            </a:r>
          </a:p>
          <a:p>
            <a:pPr marL="0" marR="0" lvl="0" indent="0">
              <a:lnSpc>
                <a:spcPct val="107000"/>
              </a:lnSpc>
              <a:spcBef>
                <a:spcPts val="0"/>
              </a:spcBef>
              <a:spcAft>
                <a:spcPts val="1500"/>
              </a:spcAft>
              <a:buSzPts val="1100"/>
              <a:buFont typeface="Arial" panose="020B0604020202020204" pitchFamily="34" charset="0"/>
              <a:buNone/>
            </a:pPr>
            <a:endParaRPr lang="en-US" sz="1200" dirty="0">
              <a:effectLst/>
              <a:latin typeface="+mn-lt"/>
              <a:ea typeface="Calibri" panose="020F0502020204030204" pitchFamily="34" charset="0"/>
              <a:cs typeface="Noto Sans"/>
            </a:endParaRPr>
          </a:p>
          <a:p>
            <a:pPr marL="171450" marR="0" lvl="0" indent="-171450">
              <a:lnSpc>
                <a:spcPct val="107000"/>
              </a:lnSpc>
              <a:spcBef>
                <a:spcPts val="0"/>
              </a:spcBef>
              <a:spcAft>
                <a:spcPts val="1500"/>
              </a:spcAft>
              <a:buSzPts val="1100"/>
              <a:buFont typeface="Arial" panose="020B0604020202020204" pitchFamily="34" charset="0"/>
              <a:buChar char="•"/>
            </a:pPr>
            <a:r>
              <a:rPr lang="es-MX" sz="1200" b="1" dirty="0">
                <a:solidFill>
                  <a:srgbClr val="000000"/>
                </a:solidFill>
                <a:effectLst/>
                <a:latin typeface="+mn-lt"/>
                <a:ea typeface="Calibri" panose="020F0502020204030204" pitchFamily="34" charset="0"/>
                <a:cs typeface="Noto Sans"/>
              </a:rPr>
              <a:t>Inseguridad alimentaria: </a:t>
            </a:r>
            <a:r>
              <a:rPr lang="es-MX" sz="1200" b="0" dirty="0">
                <a:solidFill>
                  <a:srgbClr val="000000"/>
                </a:solidFill>
                <a:effectLst/>
                <a:latin typeface="+mn-lt"/>
                <a:ea typeface="Calibri" panose="020F0502020204030204" pitchFamily="34" charset="0"/>
                <a:cs typeface="Noto Sans"/>
              </a:rPr>
              <a:t>a partir del 1 de septiembre de 2023, se restablecieron los requisitos laborales como condición previa para recibir asistencia alimentaria, por primera vez desde la pandemia. Las sesiones de escucha con comunidades de personas de color identificaron que el aumento en los costos de los alimentos, la distancia para acudir a sitios de asistencia alimentaria y la disponibilidad de transporte eran barreras para acceder a alimentos saludables.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FE721-66C1-7AB4-9E9D-ED9367743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88A8E-C1B1-5838-CAB6-53AF2DA60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3ACCC-C48F-4F06-DC29-66F2B5725ADB}"/>
              </a:ext>
            </a:extLst>
          </p:cNvPr>
          <p:cNvSpPr>
            <a:spLocks noGrp="1"/>
          </p:cNvSpPr>
          <p:nvPr>
            <p:ph type="body" idx="1"/>
          </p:nvPr>
        </p:nvSpPr>
        <p:spPr/>
        <p:txBody>
          <a:bodyPr/>
          <a:lstStyle/>
          <a:p>
            <a:pPr>
              <a:defRPr/>
            </a:pPr>
            <a:r>
              <a:rPr lang="es-MX" sz="1200" b="0" i="0" u="none" strike="noStrike" kern="1200" baseline="0" dirty="0">
                <a:solidFill>
                  <a:schemeClr val="tx1"/>
                </a:solidFill>
                <a:latin typeface="+mn-lt"/>
                <a:ea typeface="+mn-ea"/>
                <a:cs typeface="+mn-cs"/>
              </a:rPr>
              <a:t>Antes de profundizar en los resultados, es importante establecer el contexto de lo ocurrido en los últimos años; esto es, la pandemia de COVID-19 y su gran variedad de efectos en la salud, sociales y económicos, a lo largo y ancho de nuestra región.</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0" i="0" u="none" strike="noStrike" kern="1200" baseline="0" dirty="0">
                <a:solidFill>
                  <a:schemeClr val="tx1"/>
                </a:solidFill>
                <a:latin typeface="+mn-lt"/>
                <a:ea typeface="+mn-ea"/>
                <a:cs typeface="+mn-cs"/>
              </a:rPr>
              <a:t>Las comunidades de personas de color, al igual que las y los residentes de la región Sur del condado de King, han sido afectadas de manera desproporcionada por el COVID-19 y están sobrerrepresentadas en casos, muertes y hospitalizaciones. El impacto desigual del COVID-19 acentuó muchas de las inequidades existentes, incluyendo la pobreza y el desempleo entre las comunidades de personas de color.</a:t>
            </a:r>
            <a:endParaRPr lang="en-US" sz="1200" dirty="0">
              <a:latin typeface="+mn-lt"/>
              <a:cs typeface="Calibri"/>
            </a:endParaRPr>
          </a:p>
          <a:p>
            <a:pPr marL="171450" indent="-171450">
              <a:buFont typeface="Arial" panose="020B0604020202020204" pitchFamily="34" charset="0"/>
              <a:buChar char="•"/>
              <a:defRPr/>
            </a:pPr>
            <a:r>
              <a:rPr lang="es-MX" sz="1200" dirty="0">
                <a:latin typeface="+mn-lt"/>
              </a:rPr>
              <a:t>Las comunidades de personas de color están sobrerrepresentadas en casos, muertes y hospitalizaciones por COVID-19, y también tienen más probabilidades de verse afectadas de manera negativa por las estrategias comunitarias de mitigación.</a:t>
            </a:r>
            <a:endParaRPr lang="en-US" sz="1200" dirty="0">
              <a:latin typeface="+mn-lt"/>
              <a:cs typeface="Calibri"/>
            </a:endParaRPr>
          </a:p>
          <a:p>
            <a:pPr marL="171450" indent="-171450">
              <a:buFont typeface="Arial" panose="020B0604020202020204" pitchFamily="34" charset="0"/>
              <a:buChar char="•"/>
              <a:defRPr/>
            </a:pPr>
            <a:r>
              <a:rPr lang="es-MX" sz="1200" kern="100" dirty="0">
                <a:effectLst/>
                <a:latin typeface="+mn-lt"/>
                <a:ea typeface="Calibri" panose="020F0502020204030204" pitchFamily="34" charset="0"/>
                <a:cs typeface="Calibri"/>
              </a:rPr>
              <a:t>Existen muchos otros grupos vulnerables. Por ejemplo: a través de varias mediciones, a las personas adultas que cuentan con niños o niñas en su hogar les fue peor en comparación con las personas adultas en general, en mediciones como ansiedad, depresión, dificultad para satisfacer las necesidades básicas, inseguridad de vivienda e insuficiencia alimentaria:</a:t>
            </a:r>
            <a:r>
              <a:rPr lang="en-US" sz="1200" kern="100" dirty="0">
                <a:effectLst/>
                <a:latin typeface="+mn-lt"/>
                <a:ea typeface="Calibri" panose="020F0502020204030204" pitchFamily="34" charset="0"/>
                <a:cs typeface="Calibri"/>
              </a:rPr>
              <a:t> </a:t>
            </a:r>
            <a:r>
              <a:rPr lang="en-US" kern="100" dirty="0">
                <a:hlinkClick r:id="rId3"/>
              </a:rPr>
              <a:t>www.</a:t>
            </a:r>
            <a:r>
              <a:rPr lang="en-US" kern="100" dirty="0">
                <a:effectLst/>
                <a:hlinkClick r:id="rId3"/>
              </a:rPr>
              <a:t>kingcounty.gov/</a:t>
            </a:r>
            <a:r>
              <a:rPr lang="en-US" kern="100" dirty="0">
                <a:hlinkClick r:id="rId3"/>
              </a:rPr>
              <a:t>covid</a:t>
            </a:r>
            <a:r>
              <a:rPr lang="en-US" kern="100" dirty="0">
                <a:effectLst/>
                <a:hlinkClick r:id="rId3"/>
              </a:rPr>
              <a:t>/</a:t>
            </a:r>
            <a:r>
              <a:rPr lang="en-US" kern="100" dirty="0">
                <a:hlinkClick r:id="rId3"/>
              </a:rPr>
              <a:t>wellbeing</a:t>
            </a:r>
            <a:r>
              <a:rPr lang="en-US" kern="100" dirty="0"/>
              <a:t> </a:t>
            </a:r>
            <a:endParaRPr lang="en-US" sz="1200" dirty="0">
              <a:latin typeface="+mn-lt"/>
            </a:endParaRPr>
          </a:p>
          <a:p>
            <a:endParaRPr lang="en-US" dirty="0"/>
          </a:p>
        </p:txBody>
      </p:sp>
      <p:sp>
        <p:nvSpPr>
          <p:cNvPr id="4" name="Slide Number Placeholder 3">
            <a:extLst>
              <a:ext uri="{FF2B5EF4-FFF2-40B4-BE49-F238E27FC236}">
                <a16:creationId xmlns:a16="http://schemas.microsoft.com/office/drawing/2014/main" id="{706DB063-827E-2349-6C0C-32A827246A51}"/>
              </a:ext>
            </a:extLst>
          </p:cNvPr>
          <p:cNvSpPr>
            <a:spLocks noGrp="1"/>
          </p:cNvSpPr>
          <p:nvPr>
            <p:ph type="sldNum" sz="quarter" idx="5"/>
          </p:nvPr>
        </p:nvSpPr>
        <p:spPr/>
        <p:txBody>
          <a:bodyPr/>
          <a:lstStyle/>
          <a:p>
            <a:fld id="{2BA913D9-5A03-4434-AF44-4DB4A28D5920}" type="slidenum">
              <a:rPr lang="en-US" smtClean="0"/>
              <a:t>3</a:t>
            </a:fld>
            <a:endParaRPr lang="en-US" dirty="0"/>
          </a:p>
        </p:txBody>
      </p:sp>
    </p:spTree>
    <p:extLst>
      <p:ext uri="{BB962C8B-B14F-4D97-AF65-F5344CB8AC3E}">
        <p14:creationId xmlns:p14="http://schemas.microsoft.com/office/powerpoint/2010/main" val="426841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D4B7-D303-6901-BFD1-3C5D1475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4A6E0-A285-6938-D5F0-26D2D7A96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F9C9-F2AC-6245-7E65-615CE1E8B60C}"/>
              </a:ext>
            </a:extLst>
          </p:cNvPr>
          <p:cNvSpPr>
            <a:spLocks noGrp="1"/>
          </p:cNvSpPr>
          <p:nvPr>
            <p:ph type="body" idx="1"/>
          </p:nvPr>
        </p:nvSpPr>
        <p:spPr/>
        <p:txBody>
          <a:bodyPr/>
          <a:lstStyle/>
          <a:p>
            <a:r>
              <a:rPr lang="es-MX" sz="1200">
                <a:latin typeface="+mn-lt"/>
              </a:rPr>
              <a:t>Los datos presentados en este informe proporcionan información sobre el escenario social y de salud en el condado de King ya en la parte final de la pandemia de COVID-19 y durante su transición hacia convertirse en una epidemia. Los problemas de salud a causa del COVID-19 y el fin de la asistencia estatal y federal en respuesta al COVID-19, es probable que afecten la capacidad de las personas para satisfacer sus necesidades básicas, sobre todo entre las comunidades de personas de color y en la región Sur del condado de King. Reconociendo que el racismo es una crisis de salud pública y señalando la importancia de comprender y responder a las inequidades, este informe presenta conclusiones clave por raza o etnia para señalar las inequidades, oportunidades y fortalezas existentes entre los grupos raciales o étnicos.</a:t>
            </a:r>
          </a:p>
        </p:txBody>
      </p:sp>
      <p:sp>
        <p:nvSpPr>
          <p:cNvPr id="4" name="Slide Number Placeholder 3">
            <a:extLst>
              <a:ext uri="{FF2B5EF4-FFF2-40B4-BE49-F238E27FC236}">
                <a16:creationId xmlns:a16="http://schemas.microsoft.com/office/drawing/2014/main" id="{61CFE04B-3A55-FC31-6EC3-A2E23CFDAD14}"/>
              </a:ext>
            </a:extLst>
          </p:cNvPr>
          <p:cNvSpPr>
            <a:spLocks noGrp="1"/>
          </p:cNvSpPr>
          <p:nvPr>
            <p:ph type="sldNum" sz="quarter" idx="5"/>
          </p:nvPr>
        </p:nvSpPr>
        <p:spPr/>
        <p:txBody>
          <a:bodyPr/>
          <a:lstStyle/>
          <a:p>
            <a:fld id="{2BA913D9-5A03-4434-AF44-4DB4A28D5920}" type="slidenum">
              <a:rPr lang="en-US" smtClean="0"/>
              <a:t>4</a:t>
            </a:fld>
            <a:endParaRPr lang="en-US" dirty="0"/>
          </a:p>
        </p:txBody>
      </p:sp>
    </p:spTree>
    <p:extLst>
      <p:ext uri="{BB962C8B-B14F-4D97-AF65-F5344CB8AC3E}">
        <p14:creationId xmlns:p14="http://schemas.microsoft.com/office/powerpoint/2010/main" val="23298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a:t>Las siguientes diapositivas incluyen un resumen de las conclusiones clave del informe de la CHNA para reportar los programas de beneficios comunitarios y las estrategias para la mejora de la salud. Por favor consulte el sitio web: www.kingcounty.gov/chna [esta página solo está disponible en inglés] para ver el informe completo.</a:t>
            </a:r>
          </a:p>
          <a:p>
            <a:endParaRPr lang="es-MX" noProof="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F16A-76E1-42C8-B166-6C43BE475A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condado de King crece, trayendo consigo un aumento en la diversidad cultural y lingüística. Lo que se destaca en los cambios demográficos es la creciente diversidad racial y étnica entre los niños y niñas menores de 18 años, de los cuales ahora el 62 % son personas de color.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669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5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i="1" noProof="0" dirty="0">
                <a:solidFill>
                  <a:srgbClr val="FF0000"/>
                </a:solidFill>
              </a:rPr>
              <a:t>Esta información está incluida en la </a:t>
            </a:r>
            <a:r>
              <a:rPr lang="es-MX" b="1" i="1" noProof="0" dirty="0">
                <a:solidFill>
                  <a:srgbClr val="FF0000"/>
                </a:solidFill>
              </a:rPr>
              <a:t>Sinopsis del informe de la CHNA </a:t>
            </a:r>
            <a:r>
              <a:rPr lang="es-MX" i="1" noProof="0" dirty="0">
                <a:solidFill>
                  <a:srgbClr val="FF0000"/>
                </a:solidFill>
              </a:rPr>
              <a:t>para reflejar los cambios con respecto al último informe, en términos, tanto de áreas que han mejorado, como en aquellas en las que se necesita realizar más trabajo.</a:t>
            </a:r>
          </a:p>
          <a:p>
            <a:endParaRPr lang="es-MX" i="1" noProof="0" dirty="0">
              <a:solidFill>
                <a:srgbClr val="FF0000"/>
              </a:solidFill>
            </a:endParaRPr>
          </a:p>
          <a:p>
            <a:r>
              <a:rPr lang="es-MX" i="1" noProof="0" dirty="0">
                <a:solidFill>
                  <a:srgbClr val="FF0000"/>
                </a:solidFill>
              </a:rPr>
              <a:t>Basada en nuestra revisión de datos actualizados para indicadores de salud seleccionados</a:t>
            </a:r>
            <a:endParaRPr lang="es-MX" i="1" noProof="0" dirty="0">
              <a:solidFill>
                <a:srgbClr val="FF0000"/>
              </a:solidFill>
              <a:cs typeface="Calibri"/>
            </a:endParaRPr>
          </a:p>
          <a:p>
            <a:endParaRPr lang="es-MX" b="1" i="1" noProof="0" dirty="0">
              <a:solidFill>
                <a:srgbClr val="FF0000"/>
              </a:solidFill>
              <a:cs typeface="Calibri" panose="020F0502020204030204"/>
            </a:endParaRPr>
          </a:p>
          <a:p>
            <a:r>
              <a:rPr lang="es-MX" b="1" i="1" noProof="0" dirty="0">
                <a:solidFill>
                  <a:srgbClr val="FF0000"/>
                </a:solidFill>
              </a:rPr>
              <a:t>¿Qué está mejorando? (éxitos clave)</a:t>
            </a:r>
            <a:endParaRPr lang="es-MX" b="1" i="1" baseline="0" noProof="0" dirty="0">
              <a:solidFill>
                <a:srgbClr val="FF0000"/>
              </a:solidFill>
              <a:cs typeface="Calibri"/>
            </a:endParaRPr>
          </a:p>
          <a:p>
            <a:r>
              <a:rPr lang="es-MX" b="0" u="sng" baseline="0" noProof="0" dirty="0">
                <a:solidFill>
                  <a:srgbClr val="FF0000"/>
                </a:solidFill>
              </a:rPr>
              <a:t>Uso de cigarrillos electrónicos (también llamados e-</a:t>
            </a:r>
            <a:r>
              <a:rPr lang="es-MX" b="0" u="sng" baseline="0" noProof="0" dirty="0" err="1">
                <a:solidFill>
                  <a:srgbClr val="FF0000"/>
                </a:solidFill>
              </a:rPr>
              <a:t>cigs</a:t>
            </a:r>
            <a:r>
              <a:rPr lang="es-MX" b="0" u="sng" baseline="0" noProof="0" dirty="0">
                <a:solidFill>
                  <a:srgbClr val="FF0000"/>
                </a:solidFill>
              </a:rPr>
              <a:t> o </a:t>
            </a:r>
            <a:r>
              <a:rPr lang="es-MX" b="0" u="sng" baseline="0" noProof="0" dirty="0" err="1">
                <a:solidFill>
                  <a:srgbClr val="FF0000"/>
                </a:solidFill>
              </a:rPr>
              <a:t>vapeadores</a:t>
            </a:r>
            <a:r>
              <a:rPr lang="es-MX" b="0" u="sng" baseline="0" noProof="0" dirty="0">
                <a:solidFill>
                  <a:srgbClr val="FF0000"/>
                </a:solidFill>
              </a:rPr>
              <a:t>) entre jóvenes</a:t>
            </a:r>
            <a:r>
              <a:rPr lang="es-MX" b="0" u="none" baseline="0" noProof="0" dirty="0">
                <a:solidFill>
                  <a:srgbClr val="FF0000"/>
                </a:solidFill>
              </a:rPr>
              <a:t> y </a:t>
            </a:r>
            <a:r>
              <a:rPr lang="es-MX" b="0" u="sng" baseline="0" noProof="0" dirty="0">
                <a:solidFill>
                  <a:srgbClr val="FF0000"/>
                </a:solidFill>
              </a:rPr>
              <a:t>personas adultas que fuman</a:t>
            </a:r>
            <a:endParaRPr lang="es-MX" u="sng" noProof="0" dirty="0">
              <a:solidFill>
                <a:srgbClr val="FF0000"/>
              </a:solidFill>
            </a:endParaRPr>
          </a:p>
          <a:p>
            <a:pPr marL="0" indent="0">
              <a:buFont typeface="Arial" panose="020B0604020202020204" pitchFamily="34" charset="0"/>
              <a:buNone/>
            </a:pPr>
            <a:r>
              <a:rPr lang="es-MX" b="0" baseline="0" noProof="0" dirty="0">
                <a:solidFill>
                  <a:srgbClr val="FF0000"/>
                </a:solidFill>
              </a:rPr>
              <a:t>El índice de uso de cigarrillos electrónicos se redujo en más de la mitad de 2018 a 2021</a:t>
            </a:r>
            <a:endParaRPr lang="es-MX" b="0" baseline="0" noProof="0" dirty="0">
              <a:solidFill>
                <a:srgbClr val="FF0000"/>
              </a:solidFill>
              <a:cs typeface="Calibri"/>
            </a:endParaRPr>
          </a:p>
          <a:p>
            <a:pPr marL="628650" lvl="1" indent="-171450">
              <a:buFont typeface="Arial" panose="020B0604020202020204" pitchFamily="34" charset="0"/>
              <a:buChar char="•"/>
            </a:pPr>
            <a:r>
              <a:rPr lang="es-MX" b="0" baseline="0" noProof="0" dirty="0">
                <a:solidFill>
                  <a:srgbClr val="FF0000"/>
                </a:solidFill>
              </a:rPr>
              <a:t>La prevalencia de personas adultas que fuman siguió disminuyendo, incluyendo a las personas que se identifican como LGBTIQ+</a:t>
            </a:r>
            <a:endParaRPr lang="es-MX" b="0" baseline="0" noProof="0" dirty="0">
              <a:solidFill>
                <a:srgbClr val="FF0000"/>
              </a:solidFill>
              <a:cs typeface="Calibri"/>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a:p>
            <a:pPr marL="0" indent="0">
              <a:buFont typeface="Arial" panose="020B0604020202020204" pitchFamily="34" charset="0"/>
              <a:buNone/>
            </a:pPr>
            <a:r>
              <a:rPr lang="es-MX" sz="1200" b="0" kern="1200" baseline="0" noProof="0" dirty="0">
                <a:solidFill>
                  <a:srgbClr val="FF0000"/>
                </a:solidFill>
                <a:effectLst/>
                <a:latin typeface="+mn-lt"/>
                <a:ea typeface="+mn-ea"/>
                <a:cs typeface="+mn-cs"/>
              </a:rPr>
              <a:t>Uso de sustancias </a:t>
            </a:r>
            <a:r>
              <a:rPr lang="es-MX" sz="1200" b="0" u="sng" kern="1200" baseline="0" noProof="0" dirty="0">
                <a:solidFill>
                  <a:srgbClr val="FF0000"/>
                </a:solidFill>
                <a:effectLst/>
                <a:latin typeface="+mn-lt"/>
                <a:ea typeface="+mn-ea"/>
                <a:cs typeface="+mn-cs"/>
              </a:rPr>
              <a:t>entre las y los jóvenes</a:t>
            </a: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El índice de consumo de sustancias entre las y los jóvenes disminuyó de manera considerable (del 24.5 % en 2018, al 14.2 % en 2021)</a:t>
            </a: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Esto incluye una disminución en el consumo especifico de marihuana</a:t>
            </a:r>
            <a:r>
              <a:rPr lang="es-MX" sz="1200" kern="1200" noProof="0" dirty="0">
                <a:solidFill>
                  <a:srgbClr val="FF0000"/>
                </a:solidFill>
                <a:effectLst/>
                <a:latin typeface="+mn-lt"/>
                <a:ea typeface="+mn-ea"/>
                <a:cs typeface="+mn-cs"/>
              </a:rPr>
              <a:t> </a:t>
            </a:r>
            <a:endParaRPr lang="es-MX" baseline="0" noProof="0" dirty="0">
              <a:solidFill>
                <a:srgbClr val="FF0000"/>
              </a:solidFill>
              <a:cs typeface="Calibri" panose="020F0502020204030204"/>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a:p>
            <a:r>
              <a:rPr lang="es-MX" sz="1200" b="0" kern="1200" baseline="0" noProof="0" dirty="0">
                <a:solidFill>
                  <a:srgbClr val="FF0000"/>
                </a:solidFill>
                <a:effectLst/>
                <a:latin typeface="+mn-lt"/>
                <a:ea typeface="+mn-ea"/>
                <a:cs typeface="+mn-cs"/>
              </a:rPr>
              <a:t>Hospitalizaciones por </a:t>
            </a:r>
            <a:r>
              <a:rPr lang="es-MX" sz="1200" b="0" u="sng" kern="1200" baseline="0" noProof="0" dirty="0">
                <a:solidFill>
                  <a:srgbClr val="FF0000"/>
                </a:solidFill>
                <a:effectLst/>
                <a:latin typeface="+mn-lt"/>
                <a:ea typeface="+mn-ea"/>
                <a:cs typeface="+mn-cs"/>
              </a:rPr>
              <a:t>caídas</a:t>
            </a:r>
            <a:endParaRPr lang="es-MX" sz="1200" b="0" u="sng"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Los índices han disminuido a lo largo y ancho del condado</a:t>
            </a:r>
            <a:endParaRPr lang="es-MX" sz="1200" b="0"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Existe una disminución considerable de casi la mitad, tomando como referencia la estimación del periodo anterior (2012-2016) en comparación con la estimación más reciente (2017-2021) entre las y los residentes nativos de Hawái e isleños del Pacífico</a:t>
            </a:r>
            <a:endParaRPr lang="es-MX" sz="1200" b="0" kern="1200" baseline="0" noProof="0" dirty="0">
              <a:solidFill>
                <a:srgbClr val="FF0000"/>
              </a:solidFill>
              <a:effectLst/>
              <a:latin typeface="+mn-lt"/>
              <a:cs typeface="Calibri"/>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a:p>
            <a:pPr marL="0" indent="0">
              <a:buFont typeface="Arial" panose="020B0604020202020204" pitchFamily="34" charset="0"/>
              <a:buNone/>
            </a:pPr>
            <a:r>
              <a:rPr lang="es-MX" sz="1200" b="0" kern="1200" baseline="0" noProof="0" dirty="0">
                <a:solidFill>
                  <a:srgbClr val="FF0000"/>
                </a:solidFill>
                <a:effectLst/>
                <a:latin typeface="+mn-lt"/>
                <a:ea typeface="+mn-ea"/>
                <a:cs typeface="+mn-cs"/>
              </a:rPr>
              <a:t>Hospitalizaciones por </a:t>
            </a:r>
            <a:r>
              <a:rPr lang="es-MX" sz="1200" b="0" u="sng" kern="1200" baseline="0" noProof="0" dirty="0">
                <a:solidFill>
                  <a:srgbClr val="FF0000"/>
                </a:solidFill>
                <a:effectLst/>
                <a:latin typeface="+mn-lt"/>
                <a:ea typeface="+mn-ea"/>
                <a:cs typeface="+mn-cs"/>
              </a:rPr>
              <a:t>intento de suicidio</a:t>
            </a:r>
            <a:endParaRPr lang="es-MX" sz="1200" b="0" u="sng"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El índice disminuyó en todo el condado de King (de 31.3 por cada 100,000 habitantes en 2012-2016, a 25.6 por cada 100,000 habitantes en 2017-2021)</a:t>
            </a:r>
            <a:endParaRPr lang="es-MX" sz="1200" b="0" kern="1200" baseline="0" noProof="0" dirty="0">
              <a:solidFill>
                <a:srgbClr val="FF0000"/>
              </a:solidFill>
              <a:effectLst/>
              <a:latin typeface="+mn-lt"/>
              <a:cs typeface="Calibri"/>
            </a:endParaRPr>
          </a:p>
          <a:p>
            <a:pPr marL="628650" lvl="1" indent="-171450">
              <a:buFont typeface="Arial" panose="020B0604020202020204" pitchFamily="34" charset="0"/>
              <a:buChar char="•"/>
            </a:pPr>
            <a:r>
              <a:rPr lang="es-MX" sz="1200" b="0" kern="1200" baseline="0" noProof="0" dirty="0">
                <a:solidFill>
                  <a:srgbClr val="FF0000"/>
                </a:solidFill>
                <a:effectLst/>
                <a:latin typeface="+mn-lt"/>
                <a:ea typeface="+mn-ea"/>
                <a:cs typeface="+mn-cs"/>
              </a:rPr>
              <a:t>No obstante, el índice es más alto entre las y los jóvenes de 18 a 24 años (57.4 por cada 100,000 habitantes) y más del doble del promedio del condado de King</a:t>
            </a:r>
            <a:endParaRPr lang="es-MX" sz="1200" b="0" kern="1200" baseline="0" noProof="0" dirty="0">
              <a:solidFill>
                <a:srgbClr val="FF0000"/>
              </a:solidFill>
              <a:effectLst/>
              <a:latin typeface="+mn-lt"/>
              <a:cs typeface="Calibri"/>
            </a:endParaRPr>
          </a:p>
          <a:p>
            <a:pPr marL="0" indent="0">
              <a:buFont typeface="Arial" panose="020B0604020202020204" pitchFamily="34" charset="0"/>
              <a:buNone/>
            </a:pPr>
            <a:endParaRPr lang="es-MX" sz="1200" b="0" kern="1200" baseline="0" noProof="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90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i="1" noProof="0" dirty="0">
                <a:solidFill>
                  <a:srgbClr val="FF0000"/>
                </a:solidFill>
              </a:rPr>
              <a:t>Esta información está incluida en la </a:t>
            </a:r>
            <a:r>
              <a:rPr lang="es-MX" b="1" i="1" noProof="0" dirty="0">
                <a:solidFill>
                  <a:srgbClr val="FF0000"/>
                </a:solidFill>
              </a:rPr>
              <a:t>Sinopsis del informe de la CHNA </a:t>
            </a:r>
            <a:r>
              <a:rPr lang="es-MX" i="1" noProof="0" dirty="0">
                <a:solidFill>
                  <a:srgbClr val="FF0000"/>
                </a:solidFill>
              </a:rPr>
              <a:t>para reflejar los cambios con respecto al último informe, en términos, tanto de áreas que han mejorado, como en aquellas en las que se necesita realizar más trabajo.</a:t>
            </a:r>
          </a:p>
          <a:p>
            <a:endParaRPr lang="es-MX" i="1" noProof="0" dirty="0">
              <a:solidFill>
                <a:srgbClr val="FF0000"/>
              </a:solidFill>
            </a:endParaRPr>
          </a:p>
          <a:p>
            <a:r>
              <a:rPr lang="es-MX" i="1" noProof="0" dirty="0">
                <a:solidFill>
                  <a:srgbClr val="FF0000"/>
                </a:solidFill>
              </a:rPr>
              <a:t>Basada en nuestra revisión de datos actualizados para indicadores de salud seleccionados</a:t>
            </a:r>
          </a:p>
          <a:p>
            <a:endParaRPr lang="es-MX" baseline="0" noProof="0" dirty="0">
              <a:solidFill>
                <a:srgbClr val="FF0000"/>
              </a:solidFill>
            </a:endParaRPr>
          </a:p>
          <a:p>
            <a:pPr marL="0" indent="0">
              <a:buFontTx/>
              <a:buNone/>
            </a:pPr>
            <a:r>
              <a:rPr lang="es-MX" b="1" i="1" baseline="0" noProof="0" dirty="0">
                <a:solidFill>
                  <a:srgbClr val="FF0000"/>
                </a:solidFill>
              </a:rPr>
              <a:t>¿Qué no ha mejorado, o incluso, ha empeorado?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b="0" u="sng" noProof="0" dirty="0">
                <a:solidFill>
                  <a:srgbClr val="FF0000"/>
                </a:solidFill>
              </a:rPr>
              <a:t>La esperanza de vida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noProof="0" dirty="0">
                <a:solidFill>
                  <a:srgbClr val="FF0000"/>
                </a:solidFill>
              </a:rPr>
              <a:t>El índice en general en el condado de King disminuyó de manera considerable (de 81.9 a 81.4) menos de un año, pero es la primera disminución considerable en casi una década (o promedios móviles)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noProof="0" dirty="0">
                <a:solidFill>
                  <a:srgbClr val="FF0000"/>
                </a:solidFill>
              </a:rPr>
              <a:t>La esperanza de vida disminuyó alrededor de dos años para las y los residentes negros e hispanos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0" noProof="0" dirty="0">
                <a:solidFill>
                  <a:srgbClr val="FF0000"/>
                </a:solidFill>
              </a:rPr>
              <a:t>La esperanza de vida promedio es </a:t>
            </a:r>
            <a:r>
              <a:rPr lang="es-MX" b="0" i="1" noProof="0" dirty="0">
                <a:solidFill>
                  <a:srgbClr val="FF0000"/>
                </a:solidFill>
              </a:rPr>
              <a:t>más baja </a:t>
            </a:r>
            <a:r>
              <a:rPr lang="es-MX" b="0" noProof="0" dirty="0">
                <a:solidFill>
                  <a:srgbClr val="FF0000"/>
                </a:solidFill>
              </a:rPr>
              <a:t>entre las personas nativas de Hawái e isleñas del Pacífico (68.5) y las personas indias americanas o nativas de Alaska (69.1), esto es más de 12 años menos que el promedio del condado de King y con una tendencia a la baja en los últimos años</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muertes por </a:t>
            </a:r>
            <a:r>
              <a:rPr lang="es-MX" b="0" u="sng" noProof="0" dirty="0">
                <a:solidFill>
                  <a:srgbClr val="FF0000"/>
                </a:solidFill>
              </a:rPr>
              <a:t>lesiones no intencionales</a:t>
            </a:r>
            <a:r>
              <a:rPr lang="es-MX" b="0" noProof="0" dirty="0">
                <a:solidFill>
                  <a:srgbClr val="FF0000"/>
                </a:solidFill>
              </a:rPr>
              <a:t> (incluyendo ahogamientos, caídas, incendios, armas de fuego, colisiones de vehículos motorizados, envenenamiento y asfixia).</a:t>
            </a:r>
            <a:endParaRPr lang="es-MX" b="0" u="none" noProof="0" dirty="0">
              <a:solidFill>
                <a:srgbClr val="FF0000"/>
              </a:solidFill>
            </a:endParaRPr>
          </a:p>
          <a:p>
            <a:pPr marL="628650" lvl="1" indent="-171450">
              <a:buFont typeface="Arial" panose="020B0604020202020204" pitchFamily="34" charset="0"/>
              <a:buChar char="•"/>
            </a:pPr>
            <a:r>
              <a:rPr lang="es-MX" b="0" noProof="0" dirty="0">
                <a:solidFill>
                  <a:srgbClr val="FF0000"/>
                </a:solidFill>
              </a:rPr>
              <a:t>El índice ha aumentado en los últimos 10 años, sobre todo en Seattle y en la región Sur del condado de King</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disparidades en la </a:t>
            </a:r>
            <a:r>
              <a:rPr lang="es-MX" b="0" u="sng" noProof="0" dirty="0">
                <a:solidFill>
                  <a:srgbClr val="FF0000"/>
                </a:solidFill>
              </a:rPr>
              <a:t>inseguridad alimentaria</a:t>
            </a:r>
          </a:p>
          <a:p>
            <a:pPr marL="628650" lvl="1" indent="-171450">
              <a:buFont typeface="Arial" panose="020B0604020202020204" pitchFamily="34" charset="0"/>
              <a:buChar char="•"/>
            </a:pPr>
            <a:r>
              <a:rPr lang="es-MX" b="0" noProof="0" dirty="0">
                <a:solidFill>
                  <a:srgbClr val="FF0000"/>
                </a:solidFill>
              </a:rPr>
              <a:t>Aunque el índice general no cambió mucho, las disparidades en la inseguridad alimentaria se han incrementado</a:t>
            </a:r>
          </a:p>
          <a:p>
            <a:pPr marL="628650" lvl="1" indent="-171450">
              <a:buFont typeface="Arial" panose="020B0604020202020204" pitchFamily="34" charset="0"/>
              <a:buChar char="•"/>
            </a:pPr>
            <a:r>
              <a:rPr lang="es-MX" b="0" noProof="0" dirty="0">
                <a:solidFill>
                  <a:srgbClr val="FF0000"/>
                </a:solidFill>
              </a:rPr>
              <a:t>La inseguridad alimentaria es mayor entre las personas adultas negras e hispanas, con índices casi tres veces superiores al promedio del condado</a:t>
            </a:r>
          </a:p>
          <a:p>
            <a:pPr marL="628650" lvl="1" indent="-171450">
              <a:buFont typeface="Arial" panose="020B0604020202020204" pitchFamily="34" charset="0"/>
              <a:buChar char="•"/>
            </a:pPr>
            <a:r>
              <a:rPr lang="es-MX" b="0" noProof="0" dirty="0">
                <a:solidFill>
                  <a:srgbClr val="FF0000"/>
                </a:solidFill>
              </a:rPr>
              <a:t>Las personas adultas que se identifican como transgénero tienen un índice casi 4 veces mayor de sufrir de inseguridad alimentaria en comparación con las personas que se identifican como cisgénero</a:t>
            </a:r>
          </a:p>
          <a:p>
            <a:pPr marL="0" indent="0">
              <a:buFont typeface="Arial" panose="020B0604020202020204" pitchFamily="34" charset="0"/>
              <a:buNone/>
            </a:pPr>
            <a:endParaRPr lang="es-MX" b="0" u="sng" noProof="0" dirty="0">
              <a:solidFill>
                <a:srgbClr val="FF0000"/>
              </a:solidFill>
            </a:endParaRPr>
          </a:p>
          <a:p>
            <a:pPr marL="0" indent="0">
              <a:buFont typeface="Arial" panose="020B0604020202020204" pitchFamily="34" charset="0"/>
              <a:buNone/>
            </a:pPr>
            <a:r>
              <a:rPr lang="es-MX" b="0" u="none" noProof="0" dirty="0">
                <a:solidFill>
                  <a:srgbClr val="FF0000"/>
                </a:solidFill>
              </a:rPr>
              <a:t>Las lesiones y muertes relacionadas con </a:t>
            </a:r>
            <a:r>
              <a:rPr lang="es-MX" b="0" u="sng" noProof="0" dirty="0">
                <a:solidFill>
                  <a:srgbClr val="FF0000"/>
                </a:solidFill>
              </a:rPr>
              <a:t>armas de fuego</a:t>
            </a:r>
            <a:endParaRPr lang="es-MX" b="0" noProof="0" dirty="0">
              <a:solidFill>
                <a:srgbClr val="FF0000"/>
              </a:solidFill>
            </a:endParaRPr>
          </a:p>
          <a:p>
            <a:pPr marL="628650" lvl="1" indent="-171450">
              <a:buFont typeface="Arial" panose="020B0604020202020204" pitchFamily="34" charset="0"/>
              <a:buChar char="•"/>
            </a:pPr>
            <a:r>
              <a:rPr lang="es-MX" b="0" noProof="0" dirty="0">
                <a:solidFill>
                  <a:srgbClr val="FF0000"/>
                </a:solidFill>
              </a:rPr>
              <a:t>Los índices de los incidentes relacionados con armas de fuego han aumentado desde 2019</a:t>
            </a:r>
          </a:p>
          <a:p>
            <a:pPr marL="628650" lvl="1" indent="-171450">
              <a:buFont typeface="Arial" panose="020B0604020202020204" pitchFamily="34" charset="0"/>
              <a:buChar char="•"/>
            </a:pPr>
            <a:r>
              <a:rPr lang="es-MX" b="0" noProof="0" dirty="0">
                <a:solidFill>
                  <a:srgbClr val="FF0000"/>
                </a:solidFill>
              </a:rPr>
              <a:t>El índice de mortalidad entre las y los residentes negros fue más alto que el promedio del condado</a:t>
            </a:r>
          </a:p>
          <a:p>
            <a:pPr marL="628650" lvl="1" indent="-171450">
              <a:buFont typeface="Arial" panose="020B0604020202020204" pitchFamily="34" charset="0"/>
              <a:buChar char="•"/>
            </a:pPr>
            <a:r>
              <a:rPr lang="es-MX" b="0" noProof="0" dirty="0">
                <a:solidFill>
                  <a:srgbClr val="FF0000"/>
                </a:solidFill>
              </a:rPr>
              <a:t>Los índices de muertes relacionadas con armas de fuego fueron más altos en la región Sur del condado de King</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Las muertes inducidas por drogas</a:t>
            </a:r>
          </a:p>
          <a:p>
            <a:pPr marL="628650" lvl="1" indent="-171450">
              <a:buFont typeface="Arial" panose="020B0604020202020204" pitchFamily="34" charset="0"/>
              <a:buChar char="•"/>
            </a:pPr>
            <a:r>
              <a:rPr lang="es-MX" b="0" noProof="0" dirty="0">
                <a:solidFill>
                  <a:srgbClr val="FF0000"/>
                </a:solidFill>
              </a:rPr>
              <a:t>El índice ha aumentado de manera considerable entre varios grupos:</a:t>
            </a:r>
          </a:p>
          <a:p>
            <a:pPr marL="1085850" lvl="2" indent="-171450">
              <a:buFont typeface="Arial" panose="020B0604020202020204" pitchFamily="34" charset="0"/>
              <a:buChar char="•"/>
            </a:pPr>
            <a:r>
              <a:rPr lang="es-MX" b="0" noProof="0" dirty="0">
                <a:solidFill>
                  <a:srgbClr val="FF0000"/>
                </a:solidFill>
              </a:rPr>
              <a:t>Residentes blancos y negros</a:t>
            </a:r>
          </a:p>
          <a:p>
            <a:pPr marL="1085850" lvl="2" indent="-171450">
              <a:buFont typeface="Arial" panose="020B0604020202020204" pitchFamily="34" charset="0"/>
              <a:buChar char="•"/>
            </a:pPr>
            <a:r>
              <a:rPr lang="es-MX" b="0" noProof="0" dirty="0">
                <a:solidFill>
                  <a:srgbClr val="FF0000"/>
                </a:solidFill>
              </a:rPr>
              <a:t>Las personas que viven en Seattle, en las regiones Sur y Norte del condado de King</a:t>
            </a:r>
          </a:p>
          <a:p>
            <a:pPr marL="1085850" lvl="2" indent="-171450">
              <a:buFont typeface="Arial" panose="020B0604020202020204" pitchFamily="34" charset="0"/>
              <a:buChar char="•"/>
            </a:pPr>
            <a:r>
              <a:rPr lang="es-MX" b="0" noProof="0" dirty="0">
                <a:solidFill>
                  <a:srgbClr val="FF0000"/>
                </a:solidFill>
              </a:rPr>
              <a:t>Las personas que viven en zonas con niveles de pobreza muy altos, altos y medios</a:t>
            </a:r>
          </a:p>
          <a:p>
            <a:pPr marL="628650" lvl="1" indent="-171450">
              <a:buFont typeface="Arial" panose="020B0604020202020204" pitchFamily="34" charset="0"/>
              <a:buChar char="•"/>
            </a:pPr>
            <a:r>
              <a:rPr lang="es-MX" b="0" noProof="0">
                <a:solidFill>
                  <a:srgbClr val="FF0000"/>
                </a:solidFill>
              </a:rPr>
              <a:t>En términos de grupos de edad, las personas adultas de 45 a 64 años tuvieron el índice más alto de muertes inducidas por drogas</a:t>
            </a:r>
          </a:p>
          <a:p>
            <a:pPr marL="0" indent="0">
              <a:buFont typeface="Arial" panose="020B0604020202020204" pitchFamily="34" charset="0"/>
              <a:buNone/>
            </a:pPr>
            <a:endParaRPr lang="es-MX" b="0" noProof="0">
              <a:solidFill>
                <a:srgbClr val="FF0000"/>
              </a:solidFill>
            </a:endParaRPr>
          </a:p>
          <a:p>
            <a:pPr marL="0" indent="0">
              <a:buFont typeface="Arial" panose="020B0604020202020204" pitchFamily="34" charset="0"/>
              <a:buNone/>
            </a:pPr>
            <a:r>
              <a:rPr lang="es-MX" b="0" noProof="0" dirty="0">
                <a:solidFill>
                  <a:srgbClr val="FF0000"/>
                </a:solidFill>
              </a:rPr>
              <a:t>Las muertes de personas embarazadas o durante el parto</a:t>
            </a:r>
          </a:p>
          <a:p>
            <a:pPr marL="628650" lvl="1" indent="-171450">
              <a:buFont typeface="Arial" panose="020B0604020202020204" pitchFamily="34" charset="0"/>
              <a:buChar char="•"/>
            </a:pPr>
            <a:r>
              <a:rPr lang="es-MX" b="0" noProof="0" dirty="0">
                <a:solidFill>
                  <a:srgbClr val="FF0000"/>
                </a:solidFill>
              </a:rPr>
              <a:t>El número de muertes de personas durante el parto por cada 100,000 nacidos vivos aumentó más del doble en los últimos 10 años</a:t>
            </a:r>
          </a:p>
          <a:p>
            <a:pPr marL="628650" lvl="1" indent="-171450">
              <a:buFont typeface="Arial" panose="020B0604020202020204" pitchFamily="34" charset="0"/>
              <a:buChar char="•"/>
            </a:pPr>
            <a:r>
              <a:rPr lang="es-MX" b="0" noProof="0" dirty="0">
                <a:solidFill>
                  <a:srgbClr val="FF0000"/>
                </a:solidFill>
              </a:rPr>
              <a:t>Aunque no es estadísticamente significativo, este patrón refleja el patrón nacional de aumento del Índice de Mortalidad Materna (MMR, por sus siglas en inglés)</a:t>
            </a:r>
          </a:p>
          <a:p>
            <a:pPr marL="0" indent="0">
              <a:buFont typeface="Arial" panose="020B0604020202020204" pitchFamily="34" charset="0"/>
              <a:buNone/>
            </a:pPr>
            <a:endParaRPr lang="es-MX" b="0" noProof="0" dirty="0">
              <a:solidFill>
                <a:srgbClr val="FF0000"/>
              </a:solidFill>
            </a:endParaRPr>
          </a:p>
          <a:p>
            <a:pPr marL="0" indent="0">
              <a:buFont typeface="Arial" panose="020B0604020202020204" pitchFamily="34" charset="0"/>
              <a:buNone/>
            </a:pPr>
            <a:r>
              <a:rPr lang="es-MX" b="0" noProof="0" dirty="0">
                <a:solidFill>
                  <a:srgbClr val="FF0000"/>
                </a:solidFill>
              </a:rPr>
              <a:t>Visitas a los servicios de emergencia relacionadas con la violencia doméstica</a:t>
            </a:r>
          </a:p>
          <a:p>
            <a:pPr marL="628650" lvl="1" indent="-171450">
              <a:buFont typeface="Arial" panose="020B0604020202020204" pitchFamily="34" charset="0"/>
              <a:buChar char="•"/>
            </a:pPr>
            <a:r>
              <a:rPr lang="es-MX" b="0" noProof="0" dirty="0">
                <a:solidFill>
                  <a:srgbClr val="FF0000"/>
                </a:solidFill>
              </a:rPr>
              <a:t>Los índices han aumentado un 48 % entre 2020 y 2022</a:t>
            </a:r>
            <a:endParaRPr lang="es-MX" noProof="0" dirty="0">
              <a:solidFill>
                <a:srgbClr val="FF0000"/>
              </a:solidFill>
            </a:endParaRPr>
          </a:p>
          <a:p>
            <a:r>
              <a:rPr lang="es-MX" noProof="0" dirty="0">
                <a:solidFill>
                  <a:srgbClr val="FF0000"/>
                </a:solidFill>
              </a:rPr>
              <a:t> </a:t>
            </a:r>
          </a:p>
          <a:p>
            <a:r>
              <a:rPr lang="es-MX" b="1" i="1" baseline="0" noProof="0" dirty="0">
                <a:solidFill>
                  <a:srgbClr val="FF0000"/>
                </a:solidFill>
                <a:cs typeface="Calibri"/>
              </a:rPr>
              <a:t>Las áreas en curso que fueron identificadas como áreas con oportunidades de mejora en el informe 2018/19 y que no han mostrado mejoras incluyen:</a:t>
            </a:r>
          </a:p>
          <a:p>
            <a:pPr marL="0" indent="0" algn="l" defTabSz="914400" rtl="0" eaLnBrk="1" latinLnBrk="0" hangingPunct="1">
              <a:buFont typeface="Arial" panose="020B0604020202020204" pitchFamily="34" charset="0"/>
              <a:buNone/>
            </a:pPr>
            <a:r>
              <a:rPr lang="es-MX" sz="1200" b="0" kern="1200" noProof="0" dirty="0">
                <a:solidFill>
                  <a:srgbClr val="FF0000"/>
                </a:solidFill>
                <a:latin typeface="+mn-lt"/>
                <a:ea typeface="+mn-ea"/>
                <a:cs typeface="+mn-cs"/>
              </a:rPr>
              <a:t>La depresión juvenil</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Los índices aumentaron de 2018 a 2021</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Aunque las hospitalizaciones por intentos de suicidio disminuyeron en general, el índice de visitas a los servicios de emergencia relacionadas con ideas suicidas casi se ha duplicado para las y los jóvenes negros (de 2020 a 2021)</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Los trastornos del estado de ánimo fueron la principal causa de hospitalización de niños o niñas y jóvenes de 1 a 17 años</a:t>
            </a:r>
          </a:p>
          <a:p>
            <a:pPr marL="0" indent="0" algn="l" defTabSz="914400" rtl="0" eaLnBrk="1" latinLnBrk="0" hangingPunct="1">
              <a:buFont typeface="Arial" panose="020B0604020202020204" pitchFamily="34" charset="0"/>
              <a:buNone/>
            </a:pPr>
            <a:endParaRPr lang="es-MX" sz="1200" b="0" kern="1200" noProof="0" dirty="0">
              <a:solidFill>
                <a:srgbClr val="FF0000"/>
              </a:solidFill>
              <a:latin typeface="+mn-lt"/>
              <a:ea typeface="+mn-ea"/>
              <a:cs typeface="+mn-cs"/>
            </a:endParaRPr>
          </a:p>
          <a:p>
            <a:pPr marL="0" indent="0" algn="l" defTabSz="914400" rtl="0" eaLnBrk="1" latinLnBrk="0" hangingPunct="1">
              <a:buFont typeface="Arial" panose="020B0604020202020204" pitchFamily="34" charset="0"/>
              <a:buNone/>
            </a:pPr>
            <a:r>
              <a:rPr lang="es-MX" sz="1200" b="0" kern="1200" noProof="0" dirty="0">
                <a:solidFill>
                  <a:srgbClr val="FF0000"/>
                </a:solidFill>
                <a:latin typeface="+mn-lt"/>
                <a:ea typeface="+mn-ea"/>
                <a:cs typeface="+mn-cs"/>
              </a:rPr>
              <a:t>Actividad física insuficiente entre las y los jóvenes</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El porcentaje de estudiantes que cumplen con las recomendaciones de actividad física ha ido disminuyendo desde 2014</a:t>
            </a:r>
          </a:p>
          <a:p>
            <a:pPr marL="628650" lvl="1"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Además, el porcentaje dentro del 5 % más alto en el índice de masa corporal (IMC) continuó aumentando en el condado de King durante este período </a:t>
            </a:r>
          </a:p>
          <a:p>
            <a:pPr marL="1085850" lvl="2"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Una proporción considerablemente mayor de jóvenes nativos de Hawái e isleños del Pacífico, hispanos y negros, se encontraban dentro del 5% superior en el IMC en relación con el promedio del condado</a:t>
            </a:r>
          </a:p>
          <a:p>
            <a:pPr marL="1085850" lvl="2" indent="-171450" algn="l" defTabSz="914400" rtl="0" eaLnBrk="1" latinLnBrk="0" hangingPunct="1">
              <a:buFont typeface="Arial" panose="020B0604020202020204" pitchFamily="34" charset="0"/>
              <a:buChar char="•"/>
            </a:pPr>
            <a:r>
              <a:rPr lang="es-MX" sz="1200" b="0" kern="1200" noProof="0" dirty="0">
                <a:solidFill>
                  <a:srgbClr val="FF0000"/>
                </a:solidFill>
                <a:latin typeface="+mn-lt"/>
                <a:ea typeface="+mn-ea"/>
                <a:cs typeface="+mn-cs"/>
              </a:rPr>
              <a:t>Las y los estudiantes de la región Sur del condado de King tenían más probabilidades de estar dentro del 5% superior en el IMC, en comparación con otras regiones</a:t>
            </a:r>
          </a:p>
          <a:p>
            <a:pPr marL="0" indent="0">
              <a:buFontTx/>
              <a:buNone/>
            </a:pPr>
            <a:endParaRPr lang="en-US" i="1" baseline="0" dirty="0">
              <a:solidFill>
                <a:srgbClr val="FF0000"/>
              </a:solidFill>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90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84EAB6-A9FD-EF69-7DC2-EAEC63CD26C3}"/>
              </a:ext>
              <a:ext uri="{C183D7F6-B498-43B3-948B-1728B52AA6E4}">
                <adec:decorative xmlns:adec="http://schemas.microsoft.com/office/drawing/2017/decorative" val="1"/>
              </a:ext>
            </a:extLst>
          </p:cNvPr>
          <p:cNvSpPr/>
          <p:nvPr userDrawn="1"/>
        </p:nvSpPr>
        <p:spPr>
          <a:xfrm>
            <a:off x="-1" y="1632098"/>
            <a:ext cx="12192000" cy="2743200"/>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DAE39E1-28F2-56CA-2641-71FFC034FC24}"/>
              </a:ext>
            </a:extLst>
          </p:cNvPr>
          <p:cNvSpPr txBox="1"/>
          <p:nvPr userDrawn="1"/>
        </p:nvSpPr>
        <p:spPr>
          <a:xfrm>
            <a:off x="413608" y="2147775"/>
            <a:ext cx="11364779" cy="1754326"/>
          </a:xfrm>
          <a:prstGeom prst="rect">
            <a:avLst/>
          </a:prstGeom>
          <a:noFill/>
        </p:spPr>
        <p:txBody>
          <a:bodyPr wrap="square" rtlCol="0" anchor="ctr">
            <a:spAutoFit/>
          </a:bodyPr>
          <a:lstStyle/>
          <a:p>
            <a:pPr algn="ctr"/>
            <a:r>
              <a:rPr kumimoji="0" lang="en-US" sz="5400" b="1" i="0" u="none" strike="noStrike" kern="1200" cap="none" spc="0" normalizeH="0" baseline="0" noProof="0" dirty="0">
                <a:ln>
                  <a:noFill/>
                </a:ln>
                <a:solidFill>
                  <a:schemeClr val="bg1"/>
                </a:solidFill>
                <a:effectLst/>
                <a:uLnTx/>
                <a:uFillTx/>
                <a:latin typeface="MyriadPro-Light"/>
                <a:ea typeface="+mj-ea"/>
                <a:cs typeface="+mj-cs"/>
              </a:rPr>
              <a:t>King County 2024/2025</a:t>
            </a:r>
            <a:br>
              <a:rPr kumimoji="0" lang="en-US" sz="5400" b="1" i="0" u="none" strike="noStrike" kern="1200" cap="none" spc="0" normalizeH="0" baseline="0" noProof="0" dirty="0">
                <a:ln>
                  <a:noFill/>
                </a:ln>
                <a:solidFill>
                  <a:schemeClr val="bg1"/>
                </a:solidFill>
                <a:effectLst/>
                <a:uLnTx/>
                <a:uFillTx/>
                <a:latin typeface="MyriadPro-Light"/>
                <a:ea typeface="+mj-ea"/>
                <a:cs typeface="+mj-cs"/>
              </a:rPr>
            </a:br>
            <a:r>
              <a:rPr kumimoji="0" lang="en-US" sz="5400" b="1" i="0" u="none" strike="noStrike" kern="1200" cap="none" spc="0" normalizeH="0" baseline="0" noProof="0" dirty="0">
                <a:ln>
                  <a:noFill/>
                </a:ln>
                <a:solidFill>
                  <a:schemeClr val="bg1"/>
                </a:solidFill>
                <a:effectLst/>
                <a:uLnTx/>
                <a:uFillTx/>
                <a:latin typeface="MyriadPro-Light"/>
                <a:ea typeface="+mj-ea"/>
                <a:cs typeface="+mj-cs"/>
              </a:rPr>
              <a:t>Community Health Needs Assessment</a:t>
            </a:r>
            <a:endParaRPr lang="en-US" sz="1600" dirty="0">
              <a:solidFill>
                <a:schemeClr val="bg1"/>
              </a:solidFill>
            </a:endParaRPr>
          </a:p>
        </p:txBody>
      </p:sp>
      <p:cxnSp>
        <p:nvCxnSpPr>
          <p:cNvPr id="12" name="Straight Connector 11">
            <a:extLst>
              <a:ext uri="{FF2B5EF4-FFF2-40B4-BE49-F238E27FC236}">
                <a16:creationId xmlns:a16="http://schemas.microsoft.com/office/drawing/2014/main" id="{B07407C7-9E76-7064-A8D4-336A7FAF299B}"/>
              </a:ext>
              <a:ext uri="{C183D7F6-B498-43B3-948B-1728B52AA6E4}">
                <adec:decorative xmlns:adec="http://schemas.microsoft.com/office/drawing/2017/decorative" val="1"/>
              </a:ext>
            </a:extLst>
          </p:cNvPr>
          <p:cNvCxnSpPr/>
          <p:nvPr userDrawn="1"/>
        </p:nvCxnSpPr>
        <p:spPr>
          <a:xfrm>
            <a:off x="-1" y="4385931"/>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E6A927-BFE0-28D4-4F74-14426E374502}"/>
              </a:ext>
              <a:ext uri="{C183D7F6-B498-43B3-948B-1728B52AA6E4}">
                <adec:decorative xmlns:adec="http://schemas.microsoft.com/office/drawing/2017/decorative" val="1"/>
              </a:ext>
            </a:extLst>
          </p:cNvPr>
          <p:cNvCxnSpPr/>
          <p:nvPr userDrawn="1"/>
        </p:nvCxnSpPr>
        <p:spPr>
          <a:xfrm>
            <a:off x="-2" y="163209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Logo: King County Hospitals for a Healthier Community">
            <a:extLst>
              <a:ext uri="{FF2B5EF4-FFF2-40B4-BE49-F238E27FC236}">
                <a16:creationId xmlns:a16="http://schemas.microsoft.com/office/drawing/2014/main" id="{3BDC01A3-E472-AF4A-2F9B-034967FE43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608" y="5367128"/>
            <a:ext cx="1872158" cy="1288805"/>
          </a:xfrm>
          <a:prstGeom prst="rect">
            <a:avLst/>
          </a:prstGeom>
        </p:spPr>
      </p:pic>
      <p:pic>
        <p:nvPicPr>
          <p:cNvPr id="15" name="Picture 14" descr="Logo: Public Health Seattle &amp; King County">
            <a:extLst>
              <a:ext uri="{FF2B5EF4-FFF2-40B4-BE49-F238E27FC236}">
                <a16:creationId xmlns:a16="http://schemas.microsoft.com/office/drawing/2014/main" id="{B2A72E73-0056-C617-7B3D-272612795630}"/>
              </a:ext>
            </a:extLst>
          </p:cNvPr>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6330" y="6141399"/>
            <a:ext cx="2412057" cy="514534"/>
          </a:xfrm>
          <a:prstGeom prst="rect">
            <a:avLst/>
          </a:prstGeom>
        </p:spPr>
      </p:pic>
    </p:spTree>
    <p:extLst>
      <p:ext uri="{BB962C8B-B14F-4D97-AF65-F5344CB8AC3E}">
        <p14:creationId xmlns:p14="http://schemas.microsoft.com/office/powerpoint/2010/main" val="90643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dirty="0">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182710"/>
            <a:ext cx="5791200" cy="4739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09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 Image Tit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5769765"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dirty="0">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65E52730-6234-5442-CBE7-BEEDF5075C57}"/>
              </a:ext>
            </a:extLst>
          </p:cNvPr>
          <p:cNvSpPr>
            <a:spLocks noGrp="1"/>
          </p:cNvSpPr>
          <p:nvPr>
            <p:ph sz="quarter" idx="11"/>
          </p:nvPr>
        </p:nvSpPr>
        <p:spPr>
          <a:xfrm>
            <a:off x="6177346" y="1787605"/>
            <a:ext cx="5791200" cy="4134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DF7F03B-148F-8AEB-B92F-1928244B56AB}"/>
              </a:ext>
            </a:extLst>
          </p:cNvPr>
          <p:cNvSpPr>
            <a:spLocks noGrp="1"/>
          </p:cNvSpPr>
          <p:nvPr>
            <p:ph type="body" sz="quarter" idx="12"/>
          </p:nvPr>
        </p:nvSpPr>
        <p:spPr>
          <a:xfrm>
            <a:off x="6171411" y="1182711"/>
            <a:ext cx="5769764" cy="442912"/>
          </a:xfrm>
        </p:spPr>
        <p:txBody>
          <a:bodyPr anchor="ctr">
            <a:normAutofit/>
          </a:bodyPr>
          <a:lstStyle>
            <a:lvl1pPr marL="0" indent="0" algn="ctr">
              <a:buNone/>
              <a:defRPr sz="2400" b="1"/>
            </a:lvl1pPr>
          </a:lstStyle>
          <a:p>
            <a:pPr lvl="0"/>
            <a:r>
              <a:rPr lang="en-US"/>
              <a:t>Click to edit Master text styles</a:t>
            </a:r>
          </a:p>
        </p:txBody>
      </p:sp>
    </p:spTree>
    <p:extLst>
      <p:ext uri="{BB962C8B-B14F-4D97-AF65-F5344CB8AC3E}">
        <p14:creationId xmlns:p14="http://schemas.microsoft.com/office/powerpoint/2010/main" val="782094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4739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88A29ED-800D-4525-7F6C-B8C14CA77DDF}"/>
              </a:ext>
            </a:extLst>
          </p:cNvPr>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529908" y="6266902"/>
            <a:ext cx="2412057" cy="514534"/>
          </a:xfrm>
          <a:prstGeom prst="rect">
            <a:avLst/>
          </a:prstGeom>
        </p:spPr>
      </p:pic>
      <p:cxnSp>
        <p:nvCxnSpPr>
          <p:cNvPr id="9" name="Straight Connector 8">
            <a:extLst>
              <a:ext uri="{FF2B5EF4-FFF2-40B4-BE49-F238E27FC236}">
                <a16:creationId xmlns:a16="http://schemas.microsoft.com/office/drawing/2014/main" id="{3206CF96-8F9F-3DCC-5E91-98DE5BD460C2}"/>
              </a:ext>
            </a:extLst>
          </p:cNvPr>
          <p:cNvCxnSpPr/>
          <p:nvPr userDrawn="1"/>
        </p:nvCxnSpPr>
        <p:spPr>
          <a:xfrm>
            <a:off x="0" y="6086149"/>
            <a:ext cx="12192001" cy="0"/>
          </a:xfrm>
          <a:prstGeom prst="line">
            <a:avLst/>
          </a:prstGeom>
          <a:ln w="38100">
            <a:solidFill>
              <a:srgbClr val="239CCB"/>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8BFA1F-7807-3ECD-8ABC-80D557247B9C}"/>
              </a:ext>
            </a:extLst>
          </p:cNvPr>
          <p:cNvSpPr txBox="1"/>
          <p:nvPr userDrawn="1"/>
        </p:nvSpPr>
        <p:spPr>
          <a:xfrm>
            <a:off x="90377" y="6339503"/>
            <a:ext cx="6081823" cy="369332"/>
          </a:xfrm>
          <a:prstGeom prst="rect">
            <a:avLst/>
          </a:prstGeom>
          <a:noFill/>
        </p:spPr>
        <p:txBody>
          <a:bodyPr wrap="square" rtlCol="0">
            <a:spAutoFit/>
          </a:bodyPr>
          <a:lstStyle/>
          <a:p>
            <a:r>
              <a:rPr lang="en-US" i="1" dirty="0">
                <a:latin typeface="MyriadPro-Light"/>
              </a:rPr>
              <a:t>King County 2024/2025 Community Health Needs Assessment</a:t>
            </a:r>
          </a:p>
        </p:txBody>
      </p:sp>
      <p:cxnSp>
        <p:nvCxnSpPr>
          <p:cNvPr id="11" name="Straight Connector 10">
            <a:extLst>
              <a:ext uri="{FF2B5EF4-FFF2-40B4-BE49-F238E27FC236}">
                <a16:creationId xmlns:a16="http://schemas.microsoft.com/office/drawing/2014/main" id="{DDBA1B15-D6F1-4C5C-62F0-66CA8221887B}"/>
              </a:ext>
            </a:extLst>
          </p:cNvPr>
          <p:cNvCxnSpPr/>
          <p:nvPr userDrawn="1"/>
        </p:nvCxnSpPr>
        <p:spPr>
          <a:xfrm>
            <a:off x="-1" y="6177521"/>
            <a:ext cx="12192001" cy="0"/>
          </a:xfrm>
          <a:prstGeom prst="line">
            <a:avLst/>
          </a:prstGeom>
          <a:ln w="38100">
            <a:solidFill>
              <a:srgbClr val="8BBB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50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18BE-7CA7-A5C7-A7D9-62B13F749DBE}"/>
              </a:ext>
            </a:extLst>
          </p:cNvPr>
          <p:cNvSpPr>
            <a:spLocks noGrp="1"/>
          </p:cNvSpPr>
          <p:nvPr>
            <p:ph type="title"/>
          </p:nvPr>
        </p:nvSpPr>
        <p:spPr>
          <a:xfrm>
            <a:off x="250035" y="365126"/>
            <a:ext cx="11691930" cy="5705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8F6C851-8089-6183-4CD7-702CABEADBD2}"/>
              </a:ext>
            </a:extLst>
          </p:cNvPr>
          <p:cNvSpPr>
            <a:spLocks noGrp="1"/>
          </p:cNvSpPr>
          <p:nvPr>
            <p:ph sz="half" idx="1"/>
          </p:nvPr>
        </p:nvSpPr>
        <p:spPr>
          <a:xfrm>
            <a:off x="250035" y="1182711"/>
            <a:ext cx="11691930" cy="5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7B9A2364-45C1-589A-9385-53B203727B19}"/>
              </a:ext>
            </a:extLst>
          </p:cNvPr>
          <p:cNvCxnSpPr/>
          <p:nvPr userDrawn="1"/>
        </p:nvCxnSpPr>
        <p:spPr>
          <a:xfrm>
            <a:off x="-2" y="1063262"/>
            <a:ext cx="12192001" cy="0"/>
          </a:xfrm>
          <a:prstGeom prst="line">
            <a:avLst/>
          </a:prstGeom>
          <a:ln w="57150">
            <a:solidFill>
              <a:srgbClr val="239C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925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2944-73D6-4056-862F-F24FA07FF1E5}" type="datetimeFigureOut">
              <a:rPr lang="en-US" smtClean="0"/>
              <a:t>8/5/2024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734794-3B1E-4883-8B65-51E2AB3D0020}" type="slidenum">
              <a:rPr lang="en-US" smtClean="0"/>
              <a:t>‹#›</a:t>
            </a:fld>
            <a:endParaRPr lang="en-US" dirty="0"/>
          </a:p>
        </p:txBody>
      </p:sp>
    </p:spTree>
    <p:extLst>
      <p:ext uri="{BB962C8B-B14F-4D97-AF65-F5344CB8AC3E}">
        <p14:creationId xmlns:p14="http://schemas.microsoft.com/office/powerpoint/2010/main" val="1947290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8383D-0611-CD67-F9F2-DF7C112F6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F7DF25-9EDC-AE75-2CBE-BF07C8493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5B17-31F1-31D6-BD1C-2B0CDCD5E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07568-CBEC-4365-9F1A-4F0B383DD68E}" type="datetimeFigureOut">
              <a:rPr lang="en-US" smtClean="0"/>
              <a:t>8/5/2024</a:t>
            </a:fld>
            <a:endParaRPr lang="en-US" dirty="0"/>
          </a:p>
        </p:txBody>
      </p:sp>
      <p:sp>
        <p:nvSpPr>
          <p:cNvPr id="5" name="Footer Placeholder 4">
            <a:extLst>
              <a:ext uri="{FF2B5EF4-FFF2-40B4-BE49-F238E27FC236}">
                <a16:creationId xmlns:a16="http://schemas.microsoft.com/office/drawing/2014/main" id="{32CD738F-A499-46D8-5A5E-D16845DE8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5807B9-66CB-3C00-F76E-DD4FD4E2E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E9C3F-5A21-4F66-A212-B8C3DBA061B7}" type="slidenum">
              <a:rPr lang="en-US" smtClean="0"/>
              <a:t>‹#›</a:t>
            </a:fld>
            <a:endParaRPr lang="en-US" dirty="0"/>
          </a:p>
        </p:txBody>
      </p:sp>
    </p:spTree>
    <p:extLst>
      <p:ext uri="{BB962C8B-B14F-4D97-AF65-F5344CB8AC3E}">
        <p14:creationId xmlns:p14="http://schemas.microsoft.com/office/powerpoint/2010/main" val="115659004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 id="2147483673" r:id="rId4"/>
    <p:sldLayoutId id="2147483674" r:id="rId5"/>
    <p:sldLayoutId id="2147483675" r:id="rId6"/>
  </p:sldLayoutIdLst>
  <p:txStyles>
    <p:titleStyle>
      <a:lvl1pPr algn="l" defTabSz="914400" rtl="0" eaLnBrk="1" latinLnBrk="0" hangingPunct="1">
        <a:lnSpc>
          <a:spcPct val="90000"/>
        </a:lnSpc>
        <a:spcBef>
          <a:spcPct val="0"/>
        </a:spcBef>
        <a:buNone/>
        <a:defRPr sz="4400" kern="1200">
          <a:solidFill>
            <a:schemeClr val="tx1"/>
          </a:solidFill>
          <a:latin typeface="MyriadPro-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kingcounty.gov/overdose/data"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svg"/><Relationship Id="rId18" Type="http://schemas.openxmlformats.org/officeDocument/2006/relationships/image" Target="../media/image45.png"/><Relationship Id="rId3" Type="http://schemas.openxmlformats.org/officeDocument/2006/relationships/image" Target="../media/image49.png"/><Relationship Id="rId21" Type="http://schemas.openxmlformats.org/officeDocument/2006/relationships/image" Target="../media/image66.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21.xml"/><Relationship Id="rId16" Type="http://schemas.openxmlformats.org/officeDocument/2006/relationships/image" Target="../media/image62.png"/><Relationship Id="rId20" Type="http://schemas.openxmlformats.org/officeDocument/2006/relationships/image" Target="../media/image65.svg"/><Relationship Id="rId1" Type="http://schemas.openxmlformats.org/officeDocument/2006/relationships/slideLayout" Target="../slideLayouts/slideLayout5.xml"/><Relationship Id="rId6" Type="http://schemas.openxmlformats.org/officeDocument/2006/relationships/image" Target="../media/image52.svg"/><Relationship Id="rId11" Type="http://schemas.openxmlformats.org/officeDocument/2006/relationships/image" Target="../media/image57.svg"/><Relationship Id="rId24" Type="http://schemas.openxmlformats.org/officeDocument/2006/relationships/image" Target="../media/image69.svg"/><Relationship Id="rId5" Type="http://schemas.openxmlformats.org/officeDocument/2006/relationships/image" Target="../media/image51.png"/><Relationship Id="rId15" Type="http://schemas.openxmlformats.org/officeDocument/2006/relationships/image" Target="../media/image61.svg"/><Relationship Id="rId23" Type="http://schemas.openxmlformats.org/officeDocument/2006/relationships/image" Target="../media/image68.png"/><Relationship Id="rId10" Type="http://schemas.openxmlformats.org/officeDocument/2006/relationships/image" Target="../media/image56.png"/><Relationship Id="rId19" Type="http://schemas.openxmlformats.org/officeDocument/2006/relationships/image" Target="../media/image64.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kingcounty.gov/covid/impacts" TargetMode="External"/><Relationship Id="rId4" Type="http://schemas.openxmlformats.org/officeDocument/2006/relationships/hyperlink" Target="http://www.kingcounty.gov/covid/ra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www.kingcounty.gov/chi" TargetMode="External"/><Relationship Id="rId4" Type="http://schemas.openxmlformats.org/officeDocument/2006/relationships/hyperlink" Target="http://www.kingcounty.gov/ch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kingcounty.gov/top10languag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5.svg"/><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20.sv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0.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0B085C-3C11-BE48-4CB9-E0760AE495BB}"/>
              </a:ext>
            </a:extLst>
          </p:cNvPr>
          <p:cNvSpPr txBox="1"/>
          <p:nvPr/>
        </p:nvSpPr>
        <p:spPr>
          <a:xfrm>
            <a:off x="0" y="2243863"/>
            <a:ext cx="12192000" cy="1569660"/>
          </a:xfrm>
          <a:prstGeom prst="rect">
            <a:avLst/>
          </a:prstGeom>
          <a:solidFill>
            <a:srgbClr val="239CCB"/>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dirty="0">
                <a:ln>
                  <a:noFill/>
                </a:ln>
                <a:solidFill>
                  <a:prstClr val="white"/>
                </a:solidFill>
                <a:effectLst/>
                <a:uLnTx/>
                <a:uFillTx/>
                <a:latin typeface="Calibri" panose="020F0502020204030204"/>
                <a:ea typeface="+mn-ea"/>
                <a:cs typeface="+mn-cs"/>
              </a:rPr>
              <a:t>Evaluación de las necesidades de salud de la comunidad del condado de King 2024/2025</a:t>
            </a:r>
          </a:p>
        </p:txBody>
      </p:sp>
      <p:sp>
        <p:nvSpPr>
          <p:cNvPr id="3" name="TextBox 2">
            <a:extLst>
              <a:ext uri="{FF2B5EF4-FFF2-40B4-BE49-F238E27FC236}">
                <a16:creationId xmlns:a16="http://schemas.microsoft.com/office/drawing/2014/main" id="{22F8A5E3-2916-F498-2D3D-0202E1023E89}"/>
              </a:ext>
            </a:extLst>
          </p:cNvPr>
          <p:cNvSpPr txBox="1"/>
          <p:nvPr/>
        </p:nvSpPr>
        <p:spPr>
          <a:xfrm>
            <a:off x="8397240" y="4495800"/>
            <a:ext cx="3413760" cy="369332"/>
          </a:xfrm>
          <a:prstGeom prst="rect">
            <a:avLst/>
          </a:prstGeom>
          <a:noFill/>
        </p:spPr>
        <p:txBody>
          <a:bodyPr wrap="square" rtlCol="0">
            <a:spAutoFit/>
          </a:bodyPr>
          <a:lstStyle/>
          <a:p>
            <a:r>
              <a:rPr lang="es-ES" sz="1800" b="0" i="0" u="none" strike="noStrike" baseline="0" dirty="0"/>
              <a:t>Actualización: 26 de julio de 2024</a:t>
            </a:r>
            <a:r>
              <a:rPr lang="es-ES" sz="1800" b="0" i="0" u="none" strike="noStrike" baseline="0" dirty="0">
                <a:solidFill>
                  <a:srgbClr val="FFFFFF"/>
                </a:solidFill>
              </a:rPr>
              <a:t> </a:t>
            </a:r>
            <a:endParaRPr lang="en-US" dirty="0"/>
          </a:p>
        </p:txBody>
      </p:sp>
    </p:spTree>
    <p:extLst>
      <p:ext uri="{BB962C8B-B14F-4D97-AF65-F5344CB8AC3E}">
        <p14:creationId xmlns:p14="http://schemas.microsoft.com/office/powerpoint/2010/main" val="393245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644E0E-480A-7E0E-4DAA-11C32F24CAA2}"/>
              </a:ext>
            </a:extLst>
          </p:cNvPr>
          <p:cNvSpPr>
            <a:spLocks noGrp="1"/>
          </p:cNvSpPr>
          <p:nvPr>
            <p:ph type="title"/>
          </p:nvPr>
        </p:nvSpPr>
        <p:spPr>
          <a:xfrm>
            <a:off x="163653" y="221178"/>
            <a:ext cx="11691930" cy="570540"/>
          </a:xfrm>
        </p:spPr>
        <p:txBody>
          <a:bodyPr>
            <a:normAutofit fontScale="90000"/>
          </a:bodyPr>
          <a:lstStyle/>
          <a:p>
            <a:r>
              <a:rPr lang="es-MX"/>
              <a:t>Esperanza de vida en el condado de King</a:t>
            </a:r>
            <a:endParaRPr lang="en-US" dirty="0"/>
          </a:p>
        </p:txBody>
      </p:sp>
      <p:sp>
        <p:nvSpPr>
          <p:cNvPr id="6" name="Content Placeholder 5">
            <a:extLst>
              <a:ext uri="{FF2B5EF4-FFF2-40B4-BE49-F238E27FC236}">
                <a16:creationId xmlns:a16="http://schemas.microsoft.com/office/drawing/2014/main" id="{01CEE519-6173-7AF9-277C-0A25D520C9E8}"/>
              </a:ext>
            </a:extLst>
          </p:cNvPr>
          <p:cNvSpPr>
            <a:spLocks noGrp="1"/>
          </p:cNvSpPr>
          <p:nvPr>
            <p:ph sz="half" idx="1"/>
          </p:nvPr>
        </p:nvSpPr>
        <p:spPr>
          <a:xfrm>
            <a:off x="308344" y="2069736"/>
            <a:ext cx="3737644" cy="3956310"/>
          </a:xfrm>
          <a:solidFill>
            <a:srgbClr val="D6DCE5"/>
          </a:solidFill>
          <a:ln>
            <a:solidFill>
              <a:schemeClr val="tx1"/>
            </a:solidFill>
          </a:ln>
        </p:spPr>
        <p:txBody>
          <a:bodyPr vert="horz" lIns="91440" tIns="45720" rIns="91440" bIns="45720" rtlCol="0" anchor="t">
            <a:noAutofit/>
          </a:bodyPr>
          <a:lstStyle/>
          <a:p>
            <a:pPr marL="0" indent="0" algn="ctr">
              <a:buNone/>
            </a:pPr>
            <a:r>
              <a:rPr lang="es-MX" sz="2400" dirty="0"/>
              <a:t>Los índices de mortalidad en Estados Unidos han aumentado y la esperanza de vida ha disminuido tras el inicio de la pandemia de COVID-19.</a:t>
            </a:r>
          </a:p>
          <a:p>
            <a:pPr marL="0" indent="0" algn="ctr">
              <a:buNone/>
            </a:pPr>
            <a:endParaRPr lang="es-MX" sz="2400" dirty="0"/>
          </a:p>
          <a:p>
            <a:pPr marL="0" indent="0" algn="ctr">
              <a:buNone/>
            </a:pPr>
            <a:r>
              <a:rPr lang="es-MX" sz="2400" dirty="0"/>
              <a:t>En el condado de King, la esperanza de vida es actualmente la más baja en muchos años.</a:t>
            </a:r>
            <a:endParaRPr lang="en-US" sz="2400" dirty="0"/>
          </a:p>
        </p:txBody>
      </p:sp>
      <p:sp>
        <p:nvSpPr>
          <p:cNvPr id="12" name="TextBox 11">
            <a:extLst>
              <a:ext uri="{FF2B5EF4-FFF2-40B4-BE49-F238E27FC236}">
                <a16:creationId xmlns:a16="http://schemas.microsoft.com/office/drawing/2014/main" id="{6EDF9D19-61AE-4E48-8775-654ED09758EC}"/>
              </a:ext>
            </a:extLst>
          </p:cNvPr>
          <p:cNvSpPr txBox="1"/>
          <p:nvPr/>
        </p:nvSpPr>
        <p:spPr>
          <a:xfrm>
            <a:off x="4482059" y="1260613"/>
            <a:ext cx="73735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a:ln>
                  <a:noFill/>
                </a:ln>
                <a:solidFill>
                  <a:prstClr val="black"/>
                </a:solidFill>
                <a:effectLst/>
                <a:uLnTx/>
                <a:uFillTx/>
                <a:latin typeface="MyriadPro-Light"/>
              </a:rPr>
              <a:t>Esperanza de vida al nacer en el condado de King (promedio: 2017-2021)</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7" name="Picture 6" descr="El gráfico de barras muestra la esperanza de vida al nacer, del condado de King (promedio: 2017-2021) por raza o etnia y región del condado. La esperanza de vida promedio en el condado de King es de 81.6.&#10;Por raza o etnia:&#10;hispana = 87.5&#10;asiática = 85.7&#10;blanca = 81.4&#10;negra = 75.5&#10;AIAN = 69.1&#10;NHPI = 68.5&#10;Para todos los grupos, a excepción de los de personas blancas, los índices fueron muy distintos al índice promedio del condado de King.&#10;&#10;Por región del condado:&#10;Este = 83.8&#10;Seattle = 83.1&#10;Norte = 81.3&#10;Sur = 79.1&#10;Para todas las regiones a excepción de la Norte, los índices fueron muy distintos al índice promedio del condado de King.&#10;">
            <a:extLst>
              <a:ext uri="{FF2B5EF4-FFF2-40B4-BE49-F238E27FC236}">
                <a16:creationId xmlns:a16="http://schemas.microsoft.com/office/drawing/2014/main" id="{0EEEB098-1B86-50F1-B65A-9BF7CF028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836" y="1629945"/>
            <a:ext cx="2888867" cy="1936761"/>
          </a:xfrm>
          <a:prstGeom prst="rect">
            <a:avLst/>
          </a:prstGeom>
        </p:spPr>
      </p:pic>
      <p:sp>
        <p:nvSpPr>
          <p:cNvPr id="19" name="TextBox 18"/>
          <p:cNvSpPr txBox="1"/>
          <p:nvPr/>
        </p:nvSpPr>
        <p:spPr>
          <a:xfrm>
            <a:off x="9486012" y="2228671"/>
            <a:ext cx="27059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a:ln>
                  <a:noFill/>
                </a:ln>
                <a:solidFill>
                  <a:prstClr val="black"/>
                </a:solidFill>
                <a:effectLst/>
                <a:uLnTx/>
                <a:uFillTx/>
                <a:latin typeface="MyriadPro-Light"/>
                <a:cs typeface="Arial" panose="020B0604020202020204" pitchFamily="34" charset="0"/>
              </a:rPr>
              <a:t>NHPI = Nativo(a) de Hawái e Isleño(a) del Pacífico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a:effectLst/>
                <a:latin typeface="MyriadPro-Light"/>
              </a:rPr>
              <a:t>* = Muy distinto al promedio del condado de King</a:t>
            </a:r>
            <a:endParaRPr kumimoji="0" lang="es-MX" sz="1200" b="0" i="0" u="none" strike="noStrike" kern="1200" cap="none" spc="0" normalizeH="0" baseline="0">
              <a:ln>
                <a:noFill/>
              </a:ln>
              <a:solidFill>
                <a:prstClr val="black"/>
              </a:solidFill>
              <a:effectLst/>
              <a:uLnTx/>
              <a:uFillTx/>
              <a:latin typeface="MyriadPro-Light"/>
              <a:cs typeface="Arial" panose="020B0604020202020204" pitchFamily="34" charset="0"/>
            </a:endParaRPr>
          </a:p>
        </p:txBody>
      </p:sp>
      <p:sp>
        <p:nvSpPr>
          <p:cNvPr id="21" name="TextBox 20">
            <a:extLst>
              <a:ext uri="{FF2B5EF4-FFF2-40B4-BE49-F238E27FC236}">
                <a16:creationId xmlns:a16="http://schemas.microsoft.com/office/drawing/2014/main" id="{1AFAD5D1-5BC6-4072-96A5-895D3E4C25AC}"/>
              </a:ext>
            </a:extLst>
          </p:cNvPr>
          <p:cNvSpPr txBox="1"/>
          <p:nvPr/>
        </p:nvSpPr>
        <p:spPr>
          <a:xfrm>
            <a:off x="4045988" y="3566706"/>
            <a:ext cx="783766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a:ln>
                  <a:noFill/>
                </a:ln>
                <a:solidFill>
                  <a:prstClr val="black"/>
                </a:solidFill>
                <a:effectLst/>
                <a:uLnTx/>
                <a:uFillTx/>
                <a:latin typeface="MyriadPro-Light"/>
              </a:rPr>
              <a:t>Esperanza de vida al nacer en el condado de King (promedio móvil: 2012-2021)</a:t>
            </a:r>
          </a:p>
        </p:txBody>
      </p:sp>
      <p:pic>
        <p:nvPicPr>
          <p:cNvPr id="4" name="Picture 3" descr="Gráfico de líneas&#10;&#10;El gráfico de líneas muestra cambios en la esperanza de vida a través del tiempo para las cuatro regiones del condado de King, comenzando en el período de 3 años 2012-2014, y a través del 2019-2021. Las cuatro regiones muestran una disminución en la esperanza de vida en el último período de tres años en comparación con períodos anteriores, teniendo la disminución más pronunciada en la región Sur y la menos pronunciada en la región Este.&#10;&#10;A través de los años, la línea que corresponde a la región Este muestra de modo sistemático una esperanza de vida más alta, seguida por la región de Seattle y luego por la Norte. La línea que muestra la esperanza de vida más baja en todos los años es la de la región Sur.&#10;">
            <a:extLst>
              <a:ext uri="{FF2B5EF4-FFF2-40B4-BE49-F238E27FC236}">
                <a16:creationId xmlns:a16="http://schemas.microsoft.com/office/drawing/2014/main" id="{5858D948-6ADE-680B-1BB7-9F8DA4B82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257" y="3897021"/>
            <a:ext cx="5185130" cy="2750008"/>
          </a:xfrm>
          <a:prstGeom prst="rect">
            <a:avLst/>
          </a:prstGeom>
        </p:spPr>
      </p:pic>
    </p:spTree>
    <p:extLst>
      <p:ext uri="{BB962C8B-B14F-4D97-AF65-F5344CB8AC3E}">
        <p14:creationId xmlns:p14="http://schemas.microsoft.com/office/powerpoint/2010/main" val="27879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F736-3786-00A6-E370-D614DDA297E3}"/>
              </a:ext>
            </a:extLst>
          </p:cNvPr>
          <p:cNvSpPr>
            <a:spLocks noGrp="1"/>
          </p:cNvSpPr>
          <p:nvPr>
            <p:ph type="title"/>
          </p:nvPr>
        </p:nvSpPr>
        <p:spPr/>
        <p:txBody>
          <a:bodyPr>
            <a:noAutofit/>
          </a:bodyPr>
          <a:lstStyle/>
          <a:p>
            <a:r>
              <a:rPr lang="es-MX" sz="3600"/>
              <a:t>Muertes por lesiones no intencionales en el condado de King</a:t>
            </a:r>
            <a:endParaRPr lang="en-US" sz="3600" dirty="0"/>
          </a:p>
        </p:txBody>
      </p:sp>
      <p:sp>
        <p:nvSpPr>
          <p:cNvPr id="6" name="Content Placeholder 5">
            <a:extLst>
              <a:ext uri="{FF2B5EF4-FFF2-40B4-BE49-F238E27FC236}">
                <a16:creationId xmlns:a16="http://schemas.microsoft.com/office/drawing/2014/main" id="{5D7B9A7D-514E-81D3-5D6B-5D6D40E109E5}"/>
              </a:ext>
            </a:extLst>
          </p:cNvPr>
          <p:cNvSpPr>
            <a:spLocks noGrp="1"/>
          </p:cNvSpPr>
          <p:nvPr>
            <p:ph sz="half" idx="1"/>
          </p:nvPr>
        </p:nvSpPr>
        <p:spPr>
          <a:xfrm>
            <a:off x="250035" y="1639916"/>
            <a:ext cx="4066784" cy="4852958"/>
          </a:xfrm>
          <a:solidFill>
            <a:srgbClr val="D6DCE5"/>
          </a:solidFill>
          <a:ln>
            <a:solidFill>
              <a:schemeClr val="tx1"/>
            </a:solidFill>
          </a:ln>
        </p:spPr>
        <p:txBody>
          <a:bodyPr>
            <a:noAutofit/>
          </a:bodyPr>
          <a:lstStyle/>
          <a:p>
            <a:pPr marL="0" indent="0" algn="ctr">
              <a:lnSpc>
                <a:spcPct val="100000"/>
              </a:lnSpc>
              <a:spcBef>
                <a:spcPts val="0"/>
              </a:spcBef>
              <a:spcAft>
                <a:spcPts val="1200"/>
              </a:spcAft>
              <a:buNone/>
            </a:pPr>
            <a:r>
              <a:rPr lang="es-MX" sz="2000"/>
              <a:t>Las lesiones no intencionales (incluyendo ahogamientos, caídas, incendios, armas de fuego, colisiones de vehículos motorizados, envenenamiento y asfixia) fueron la principal causa de muerte entre las y los residentes del condado de King menores de 45 años.</a:t>
            </a:r>
          </a:p>
          <a:p>
            <a:pPr marL="0" indent="0" algn="ctr">
              <a:lnSpc>
                <a:spcPct val="100000"/>
              </a:lnSpc>
              <a:spcBef>
                <a:spcPts val="0"/>
              </a:spcBef>
              <a:spcAft>
                <a:spcPts val="1200"/>
              </a:spcAft>
              <a:buNone/>
            </a:pPr>
            <a:r>
              <a:rPr lang="es-MX" sz="2000"/>
              <a:t>El índice de muertes por lesiones no intencionales entre las y los residentes indios americanos y nativos de Alaska es casi nueve veces mayor que el índice entre las y los residentes asiáticos y cuatro veces mayor al promedio del condado</a:t>
            </a:r>
            <a:r>
              <a:rPr lang="es-MX" sz="2200"/>
              <a:t>.</a:t>
            </a:r>
          </a:p>
        </p:txBody>
      </p:sp>
      <p:sp>
        <p:nvSpPr>
          <p:cNvPr id="9" name="TextBox 8">
            <a:extLst>
              <a:ext uri="{FF2B5EF4-FFF2-40B4-BE49-F238E27FC236}">
                <a16:creationId xmlns:a16="http://schemas.microsoft.com/office/drawing/2014/main" id="{E63AB8D7-9173-4809-88F3-ADBD9F3AF608}"/>
              </a:ext>
            </a:extLst>
          </p:cNvPr>
          <p:cNvSpPr txBox="1"/>
          <p:nvPr/>
        </p:nvSpPr>
        <p:spPr>
          <a:xfrm>
            <a:off x="4159625" y="1103414"/>
            <a:ext cx="80323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a:ln>
                  <a:noFill/>
                </a:ln>
                <a:solidFill>
                  <a:prstClr val="black"/>
                </a:solidFill>
                <a:effectLst/>
                <a:uLnTx/>
                <a:uFillTx/>
                <a:latin typeface="MyriadPro-Light"/>
              </a:rPr>
              <a:t>Muertes por lesiones no intencionales en el condado de King (promedios móviles: 2012-2021)</a:t>
            </a:r>
            <a:endParaRPr kumimoji="0" lang="en-US" b="1" i="0" u="none" strike="noStrike" kern="1200" cap="none" spc="0" normalizeH="0" baseline="0" noProof="0" dirty="0">
              <a:ln>
                <a:noFill/>
              </a:ln>
              <a:solidFill>
                <a:prstClr val="black"/>
              </a:solidFill>
              <a:effectLst/>
              <a:uLnTx/>
              <a:uFillTx/>
              <a:latin typeface="MyriadPro-Light"/>
            </a:endParaRPr>
          </a:p>
        </p:txBody>
      </p:sp>
      <p:pic>
        <p:nvPicPr>
          <p:cNvPr id="5" name="Picture 4" descr="Gráfico de líneas&#10;&#10;El gráfico de líneas muestra cambios en las muertes por lesiones no intencionales a través del tiempo por raza o etnia. Los períodos de tiempo mostrados son promedios móviles de tres años desde 2012-2014 hasta 2019-2021.&#10;&#10;Las líneas para todos los grupos raciales o étnicos, a excepción de los de personas asiáticas, muestran un aumento en el índice de lesiones no intencionales entre los dos puntos de períodos más recientes. La línea correspondiente a personas AIAN está muy por encima de las demás líneas. La línea que corresponde a personas NHPI muestra el incremento visual más drástico, habiendo sido el segundo índice más bajo en 2018-2020 y pasando a ser el segundo índice más alto en 2019-2021.&#10;">
            <a:extLst>
              <a:ext uri="{FF2B5EF4-FFF2-40B4-BE49-F238E27FC236}">
                <a16:creationId xmlns:a16="http://schemas.microsoft.com/office/drawing/2014/main" id="{3B8C3903-F796-E3FF-4698-EEC5D2FB1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819" y="1675381"/>
            <a:ext cx="5473475" cy="4708421"/>
          </a:xfrm>
          <a:prstGeom prst="rect">
            <a:avLst/>
          </a:prstGeom>
        </p:spPr>
      </p:pic>
      <p:sp>
        <p:nvSpPr>
          <p:cNvPr id="8" name="TextBox 7">
            <a:extLst>
              <a:ext uri="{FF2B5EF4-FFF2-40B4-BE49-F238E27FC236}">
                <a16:creationId xmlns:a16="http://schemas.microsoft.com/office/drawing/2014/main" id="{E235A834-7BDF-4D34-BBEB-DEBAF6C1EB70}"/>
              </a:ext>
            </a:extLst>
          </p:cNvPr>
          <p:cNvSpPr txBox="1"/>
          <p:nvPr/>
        </p:nvSpPr>
        <p:spPr>
          <a:xfrm>
            <a:off x="9691476" y="5932839"/>
            <a:ext cx="23481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NHPI = Nativo(a) de Hawái e Isleño(a) del Pacífico </a:t>
            </a:r>
          </a:p>
        </p:txBody>
      </p:sp>
    </p:spTree>
    <p:extLst>
      <p:ext uri="{BB962C8B-B14F-4D97-AF65-F5344CB8AC3E}">
        <p14:creationId xmlns:p14="http://schemas.microsoft.com/office/powerpoint/2010/main" val="377103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1391-7D85-B63B-B8E8-51D840FBBCC9}"/>
              </a:ext>
            </a:extLst>
          </p:cNvPr>
          <p:cNvSpPr>
            <a:spLocks noGrp="1"/>
          </p:cNvSpPr>
          <p:nvPr>
            <p:ph type="title"/>
          </p:nvPr>
        </p:nvSpPr>
        <p:spPr>
          <a:xfrm>
            <a:off x="250035" y="279353"/>
            <a:ext cx="11691930" cy="570540"/>
          </a:xfrm>
        </p:spPr>
        <p:txBody>
          <a:bodyPr>
            <a:noAutofit/>
          </a:bodyPr>
          <a:lstStyle/>
          <a:p>
            <a:r>
              <a:rPr lang="es-MX" sz="3200" dirty="0"/>
              <a:t>Inseguridad alimentaria en personas adultas en el condado de King</a:t>
            </a:r>
            <a:endParaRPr lang="en-US" sz="3200" dirty="0"/>
          </a:p>
        </p:txBody>
      </p:sp>
      <p:sp>
        <p:nvSpPr>
          <p:cNvPr id="6" name="Content Placeholder 5">
            <a:extLst>
              <a:ext uri="{FF2B5EF4-FFF2-40B4-BE49-F238E27FC236}">
                <a16:creationId xmlns:a16="http://schemas.microsoft.com/office/drawing/2014/main" id="{1BFD6BED-29C3-EC6C-FC9F-ED635B0270FA}"/>
              </a:ext>
            </a:extLst>
          </p:cNvPr>
          <p:cNvSpPr>
            <a:spLocks noGrp="1"/>
          </p:cNvSpPr>
          <p:nvPr>
            <p:ph sz="half" idx="1"/>
          </p:nvPr>
        </p:nvSpPr>
        <p:spPr>
          <a:xfrm>
            <a:off x="250034" y="1283802"/>
            <a:ext cx="3949678" cy="5294846"/>
          </a:xfrm>
          <a:solidFill>
            <a:srgbClr val="D6DCE5"/>
          </a:solidFill>
          <a:ln>
            <a:solidFill>
              <a:schemeClr val="tx1"/>
            </a:solidFill>
          </a:ln>
        </p:spPr>
        <p:txBody>
          <a:bodyPr vert="horz" lIns="91440" tIns="45720" rIns="91440" bIns="45720" rtlCol="0" anchor="t">
            <a:noAutofit/>
          </a:bodyPr>
          <a:lstStyle/>
          <a:p>
            <a:pPr marL="0" indent="0" algn="ctr">
              <a:buNone/>
            </a:pPr>
            <a:r>
              <a:rPr lang="es-MX" sz="2200"/>
              <a:t>En el condado de King, existen disparidades persistentes en las comunidades que sufren inseguridad alimentaria.</a:t>
            </a:r>
          </a:p>
          <a:p>
            <a:pPr marL="0" indent="0" algn="ctr">
              <a:buNone/>
            </a:pPr>
            <a:r>
              <a:rPr lang="es-MX" sz="2200"/>
              <a:t>Las personas adultas transgénero tuvieron casi cuatro veces más probabilidades de informar padecer inseguridad alimentaria que las personas adultas cisgénero.</a:t>
            </a:r>
          </a:p>
          <a:p>
            <a:pPr marL="0" indent="0" algn="ctr">
              <a:buNone/>
            </a:pPr>
            <a:r>
              <a:rPr lang="es-MX" sz="2200"/>
              <a:t>La inseguridad alimentaria entre las personas adultas negras y las personas adultas hispanas es casi tres veces mayor que el promedio del condado.</a:t>
            </a:r>
          </a:p>
        </p:txBody>
      </p:sp>
      <p:sp>
        <p:nvSpPr>
          <p:cNvPr id="9" name="TextBox 8">
            <a:extLst>
              <a:ext uri="{FF2B5EF4-FFF2-40B4-BE49-F238E27FC236}">
                <a16:creationId xmlns:a16="http://schemas.microsoft.com/office/drawing/2014/main" id="{45551787-ADE5-4FC9-9460-682F7CA7A4D8}"/>
              </a:ext>
            </a:extLst>
          </p:cNvPr>
          <p:cNvSpPr txBox="1"/>
          <p:nvPr/>
        </p:nvSpPr>
        <p:spPr>
          <a:xfrm>
            <a:off x="4045157" y="1121293"/>
            <a:ext cx="78968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MyriadPro-Light"/>
              </a:rPr>
              <a:t>Inseguridad alimentaria (en personas adultas) en el condado de King (promedio: 2018-2021)</a:t>
            </a:r>
            <a:endParaRPr kumimoji="0" lang="en-US" sz="1600" b="1" i="0" u="none" strike="noStrike" kern="1200" cap="none" spc="0" normalizeH="0" baseline="0" noProof="0" dirty="0">
              <a:ln>
                <a:noFill/>
              </a:ln>
              <a:solidFill>
                <a:prstClr val="black"/>
              </a:solidFill>
              <a:effectLst/>
              <a:uLnTx/>
              <a:uFillTx/>
              <a:latin typeface="MyriadPro-Light"/>
            </a:endParaRPr>
          </a:p>
        </p:txBody>
      </p:sp>
      <p:pic>
        <p:nvPicPr>
          <p:cNvPr id="4" name="Picture 3" descr="Gráfico de barras mostrando los índices de inseguridad alimentaria en personas adultas.&#10;Promedio del condado de King = 10.3 %&#10;&#10;Transgénero&#10;Adultos cisgénero = 9.9 %&#10;Adultos transgénero = 38.5 %&#10;&#10;Orientación sexual&#10;Heterosexuales = 9.1 %&#10;LGB = 15.0 %&#10;&#10;Raza o etnia&#10;negra = 29.8 %&#10;hispana = 28.4 %&#10;múltiple = 13.2 %&#10;NHPI = 11.1 %&#10;blanca = 7.0 %&#10;asiática = 6.6 %&#10;AIAN = Datos suprimidos debido a que existen muy pocos casos para proteger la confidencialidad y/o para poder informar índices confiables. &#10;Para todos los grupos, a excepción de los de raza múltiple y de personas AIAN, los índices fueron muy distintos al índice promedio del condado de King.&#10;&#10;Ingresos del hogar (en dólares estadounidenses)&#10;Menos de $ 20,000 = 38.2 %&#10;de $ 20,000 a $ 34,999 = 29.5 %&#10;de $ 35,000 a $ 49,999 = 14.1 %&#10;de $ 50,000 a $ 74,999 = 7.4 %&#10;de $ 75,000 a $ 99,999 = 5.8 %&#10;$ 100,000 o más = 1.4 %&#10;Para todos los grupos, a excepción del grupo de $ 35,000 a $ 49,999 y el grupo de $ 50,000 a $ 74,999, los índices fueron muy distintos al índice promedio del condado de King.&#10;&#10;Regiones&#10;Sur = 14.9 %&#10;Seattle = 10.6 %&#10;Norte = 9.0 %&#10;Este = 4.2 %&#10;Para la región Este, los índices fueron muy distintos al índice promedio del condado de King.&#10;">
            <a:extLst>
              <a:ext uri="{FF2B5EF4-FFF2-40B4-BE49-F238E27FC236}">
                <a16:creationId xmlns:a16="http://schemas.microsoft.com/office/drawing/2014/main" id="{9523ACAF-401B-AEA3-2A90-148D5CD1A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369" y="1638849"/>
            <a:ext cx="5417075" cy="5007018"/>
          </a:xfrm>
          <a:prstGeom prst="rect">
            <a:avLst/>
          </a:prstGeom>
        </p:spPr>
      </p:pic>
      <p:sp>
        <p:nvSpPr>
          <p:cNvPr id="8" name="TextBox 7" descr="Chart displaying rates of adult food insecurity&#10;&#10;King County average = 10.3%&#10;Transgender&#10;- Cisgender adults = 9.9%&#10;- Transgender adults = 38.5%&#10;Sexual orientation&#10;- Heterosexual = 9.1%&#10;- LGB = 15.0%&#10;Race&#10;- AIAN = ^ Data suppressed &#10;- Asian = 6.6%*&#10;- Black = 29.8%*&#10;- Hispanic = 28.4%*&#10;- Multiple = 13.2%&#10;- NHPI = 11.1%!&#10;- White = 7.0%*&#10;Household Income&#10;- &lt;$20,000 = 38.2%*&#10;- $20-34,999 = 29.5%*&#10;- $35-49,999 = 14.1%&#10;- $50-74,999 = 7.4%&#10;- $75-99,999 = 5.8%*&#10;- $100,000 = 1.4%*&#10;Regions&#10;- East = 4.2%*&#10;- North = 9.0%&#10;- Seattle = 10.6%&#10;- South = 14.9%&#10;">
            <a:extLst>
              <a:ext uri="{FF2B5EF4-FFF2-40B4-BE49-F238E27FC236}">
                <a16:creationId xmlns:a16="http://schemas.microsoft.com/office/drawing/2014/main" id="{B199272E-7B8C-4FF1-9BDD-171713F34E6C}"/>
              </a:ext>
            </a:extLst>
          </p:cNvPr>
          <p:cNvSpPr txBox="1"/>
          <p:nvPr/>
        </p:nvSpPr>
        <p:spPr>
          <a:xfrm>
            <a:off x="9998444" y="2923885"/>
            <a:ext cx="2032421"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NHPI = Nativo(a) de Hawái e Isleño(a) del Pacífico </a:t>
            </a:r>
          </a:p>
          <a:p>
            <a:pPr marL="0" marR="0" lvl="0" indent="0" algn="l" defTabSz="914400" rtl="0" eaLnBrk="1" fontAlgn="auto" latinLnBrk="0" hangingPunct="1">
              <a:lnSpc>
                <a:spcPct val="100000"/>
              </a:lnSpc>
              <a:spcBef>
                <a:spcPts val="0"/>
              </a:spcBef>
              <a:spcAft>
                <a:spcPts val="600"/>
              </a:spcAft>
              <a:buClrTx/>
              <a:buSzTx/>
              <a:buFontTx/>
              <a:buNone/>
              <a:tabLst/>
              <a:defRPr/>
            </a:pPr>
            <a:r>
              <a:rPr lang="es-MX" sz="1200" dirty="0">
                <a:solidFill>
                  <a:prstClr val="black"/>
                </a:solidFill>
                <a:latin typeface="MyriadPro-Light"/>
                <a:cs typeface="Arial" panose="020B0604020202020204" pitchFamily="34" charset="0"/>
              </a:rPr>
              <a:t>^ = Datos suprimidos si son muy pocos casos como para proteger la confidencialidad y/o</a:t>
            </a:r>
            <a:r>
              <a:rPr lang="es-MX" sz="1200" dirty="0">
                <a:solidFill>
                  <a:srgbClr val="FF0000"/>
                </a:solidFill>
                <a:latin typeface="MyriadPro-Light"/>
                <a:cs typeface="Arial" panose="020B0604020202020204" pitchFamily="34" charset="0"/>
              </a:rPr>
              <a:t> </a:t>
            </a:r>
            <a:r>
              <a:rPr lang="es-MX" sz="1200" dirty="0">
                <a:solidFill>
                  <a:prstClr val="black"/>
                </a:solidFill>
                <a:latin typeface="MyriadPro-Light"/>
                <a:cs typeface="Arial" panose="020B0604020202020204" pitchFamily="34" charset="0"/>
              </a:rPr>
              <a:t>como para poder informar índices confiables</a:t>
            </a:r>
          </a:p>
          <a:p>
            <a:pPr marR="0" lvl="0" algn="l" defTabSz="914400" rtl="0" eaLnBrk="1" fontAlgn="auto" latinLnBrk="0" hangingPunct="1">
              <a:lnSpc>
                <a:spcPct val="100000"/>
              </a:lnSpc>
              <a:spcBef>
                <a:spcPts val="0"/>
              </a:spcBef>
              <a:spcAft>
                <a:spcPts val="600"/>
              </a:spcAft>
              <a:buClrTx/>
              <a:buSzTx/>
              <a:tabLst/>
              <a:defRPr/>
            </a:pPr>
            <a:r>
              <a:rPr lang="es-MX" sz="1200" dirty="0">
                <a:solidFill>
                  <a:prstClr val="black"/>
                </a:solidFill>
                <a:latin typeface="MyriadPro-Light"/>
                <a:cs typeface="Arial" panose="020B0604020202020204" pitchFamily="34" charset="0"/>
              </a:rPr>
              <a:t>* </a:t>
            </a: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 Muy distinto al promedio del condado de King</a:t>
            </a:r>
          </a:p>
          <a:p>
            <a:pPr marR="0" lvl="0" algn="l" defTabSz="914400" rtl="0" eaLnBrk="1" fontAlgn="auto" latinLnBrk="0" hangingPunct="1">
              <a:lnSpc>
                <a:spcPct val="100000"/>
              </a:lnSpc>
              <a:spcBef>
                <a:spcPts val="0"/>
              </a:spcBef>
              <a:spcAft>
                <a:spcPts val="600"/>
              </a:spcAft>
              <a:buClrTx/>
              <a:buSzTx/>
              <a:tabLst/>
              <a:defRPr/>
            </a:pPr>
            <a:r>
              <a:rPr kumimoji="0" lang="es-MX" sz="1200" b="0" i="0" u="none" strike="noStrike" kern="1200" cap="none" spc="0" normalizeH="0" baseline="0" dirty="0">
                <a:ln>
                  <a:noFill/>
                </a:ln>
                <a:solidFill>
                  <a:prstClr val="black"/>
                </a:solidFill>
                <a:effectLst/>
                <a:uLnTx/>
                <a:uFillTx/>
                <a:latin typeface="MyriadPro-Light"/>
                <a:cs typeface="Arial" panose="020B0604020202020204" pitchFamily="34" charset="0"/>
              </a:rPr>
              <a:t>! = Interprete con precaución: el tamaño de la muestra es pequeña, por lo que la estimación es imprecisa</a:t>
            </a:r>
          </a:p>
        </p:txBody>
      </p:sp>
    </p:spTree>
    <p:extLst>
      <p:ext uri="{BB962C8B-B14F-4D97-AF65-F5344CB8AC3E}">
        <p14:creationId xmlns:p14="http://schemas.microsoft.com/office/powerpoint/2010/main" val="26887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6E90-076C-B2C9-72F3-81BC1C87649D}"/>
              </a:ext>
            </a:extLst>
          </p:cNvPr>
          <p:cNvSpPr>
            <a:spLocks noGrp="1"/>
          </p:cNvSpPr>
          <p:nvPr>
            <p:ph type="title"/>
          </p:nvPr>
        </p:nvSpPr>
        <p:spPr>
          <a:xfrm>
            <a:off x="199195" y="300467"/>
            <a:ext cx="11691930" cy="570540"/>
          </a:xfrm>
        </p:spPr>
        <p:txBody>
          <a:bodyPr>
            <a:noAutofit/>
          </a:bodyPr>
          <a:lstStyle/>
          <a:p>
            <a:r>
              <a:rPr lang="es-MX" sz="2900" dirty="0"/>
              <a:t>Lesiones y muertes relacionadas con armas de fuego en el condado de King</a:t>
            </a:r>
            <a:endParaRPr lang="en-US" sz="2900" dirty="0"/>
          </a:p>
        </p:txBody>
      </p:sp>
      <p:sp>
        <p:nvSpPr>
          <p:cNvPr id="10" name="Content Placeholder 9">
            <a:extLst>
              <a:ext uri="{FF2B5EF4-FFF2-40B4-BE49-F238E27FC236}">
                <a16:creationId xmlns:a16="http://schemas.microsoft.com/office/drawing/2014/main" id="{4EBBFCA2-6660-65B9-947E-BE696D24A012}"/>
              </a:ext>
            </a:extLst>
          </p:cNvPr>
          <p:cNvSpPr>
            <a:spLocks noGrp="1"/>
          </p:cNvSpPr>
          <p:nvPr>
            <p:ph sz="half" idx="1"/>
          </p:nvPr>
        </p:nvSpPr>
        <p:spPr>
          <a:xfrm>
            <a:off x="210096" y="1507492"/>
            <a:ext cx="3253968" cy="5177154"/>
          </a:xfrm>
          <a:solidFill>
            <a:srgbClr val="D6DCE5"/>
          </a:solidFill>
          <a:ln>
            <a:solidFill>
              <a:schemeClr val="tx1"/>
            </a:solidFill>
          </a:ln>
        </p:spPr>
        <p:txBody>
          <a:bodyPr>
            <a:noAutofit/>
          </a:bodyPr>
          <a:lstStyle/>
          <a:p>
            <a:pPr marL="0" indent="0" algn="ctr">
              <a:buNone/>
            </a:pPr>
            <a:r>
              <a:rPr lang="es-MX" sz="2200"/>
              <a:t>El número de incidentes de agresión que involucró lesiones por arma de fuego continuó aumentando desde 2019.</a:t>
            </a:r>
          </a:p>
          <a:p>
            <a:pPr marL="0" indent="0" algn="ctr">
              <a:buNone/>
            </a:pPr>
            <a:endParaRPr lang="es-MX" sz="2200"/>
          </a:p>
          <a:p>
            <a:pPr marL="0" indent="0" algn="ctr">
              <a:buNone/>
            </a:pPr>
            <a:r>
              <a:rPr lang="es-MX" sz="2200"/>
              <a:t>Las y los residentes negros tenían más de ocho veces más probabilidades de morir por arma de fuego que las y los residentes asiáticos, quienes tuvieron el índice más bajo de muertes por armas de fuego en comparación con otras razas.</a:t>
            </a:r>
            <a:endParaRPr lang="en-US" sz="22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3048000" y="1061422"/>
            <a:ext cx="9144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dirty="0">
                <a:solidFill>
                  <a:prstClr val="black"/>
                </a:solidFill>
                <a:latin typeface="MyriadPro-Light"/>
              </a:rPr>
              <a:t>Respuestas de los servicios de emergencias médicas a incidentes con armas de fuego (número de incidentes), condado de King (2022)</a:t>
            </a:r>
            <a:endParaRPr kumimoji="0" lang="es-MX" sz="1600" b="1" i="0" u="none" strike="noStrike" kern="1200" cap="none" spc="0" normalizeH="0" baseline="0" dirty="0">
              <a:ln>
                <a:noFill/>
              </a:ln>
              <a:solidFill>
                <a:prstClr val="black"/>
              </a:solidFill>
              <a:effectLst/>
              <a:uLnTx/>
              <a:uFillTx/>
              <a:latin typeface="MyriadPro-Light"/>
            </a:endParaRPr>
          </a:p>
        </p:txBody>
      </p:sp>
      <p:pic>
        <p:nvPicPr>
          <p:cNvPr id="4" name="Picture 3" descr="Gráfico de barras, número de incidentes.&#10;&#10;Por edad en años&#10;de 25 a 44 = 364&#10;de 45 a 64 = 141&#10;de 18 a 24 = 117&#10;de 0 a 17 = 43&#10;de 65 a 74 = 27&#10;de 75 o más = 23&#10;Faltante = Número de incidentes con datos de edad faltantes, están suprimidos debido a que son muy pocos los casos para proteger la confidencialidad y/o para poder informar índices confiables.&#10;&#10;Género&#10;Masculino = 599&#10;Femenino = 105&#10;">
            <a:extLst>
              <a:ext uri="{FF2B5EF4-FFF2-40B4-BE49-F238E27FC236}">
                <a16:creationId xmlns:a16="http://schemas.microsoft.com/office/drawing/2014/main" id="{DCC504EF-8A8C-9046-7C62-D3918519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11" y="1415342"/>
            <a:ext cx="3020976" cy="1714497"/>
          </a:xfrm>
          <a:prstGeom prst="rect">
            <a:avLst/>
          </a:prstGeom>
        </p:spPr>
      </p:pic>
      <p:sp>
        <p:nvSpPr>
          <p:cNvPr id="7" name="TextBox 6">
            <a:extLst>
              <a:ext uri="{FF2B5EF4-FFF2-40B4-BE49-F238E27FC236}">
                <a16:creationId xmlns:a16="http://schemas.microsoft.com/office/drawing/2014/main" id="{DFA77CE8-9DEB-66CD-A297-7492CC806B24}"/>
              </a:ext>
            </a:extLst>
          </p:cNvPr>
          <p:cNvSpPr txBox="1"/>
          <p:nvPr/>
        </p:nvSpPr>
        <p:spPr>
          <a:xfrm>
            <a:off x="5626912" y="2946263"/>
            <a:ext cx="414573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Fuente: Servicios médicos de emergencia del condado de King</a:t>
            </a:r>
            <a:endParaRPr kumimoji="0" lang="en-US" sz="1200" b="0" i="0" u="none" strike="noStrike" kern="1200" cap="none" spc="0" normalizeH="0" baseline="0" noProof="0" dirty="0">
              <a:ln>
                <a:noFill/>
              </a:ln>
              <a:solidFill>
                <a:prstClr val="black"/>
              </a:solidFill>
              <a:effectLst/>
              <a:uLnTx/>
              <a:uFillTx/>
              <a:latin typeface="MyriadPro-Light"/>
              <a:cs typeface="Arial" panose="020B0604020202020204" pitchFamily="34" charset="0"/>
            </a:endParaRPr>
          </a:p>
        </p:txBody>
      </p:sp>
      <p:sp>
        <p:nvSpPr>
          <p:cNvPr id="5" name="TextBox 4">
            <a:extLst>
              <a:ext uri="{FF2B5EF4-FFF2-40B4-BE49-F238E27FC236}">
                <a16:creationId xmlns:a16="http://schemas.microsoft.com/office/drawing/2014/main" id="{FCC77F04-E4C3-D5DD-CDAC-2EF0C6B078E1}"/>
              </a:ext>
            </a:extLst>
          </p:cNvPr>
          <p:cNvSpPr txBox="1"/>
          <p:nvPr/>
        </p:nvSpPr>
        <p:spPr>
          <a:xfrm>
            <a:off x="3314700" y="3228201"/>
            <a:ext cx="8667204"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a:solidFill>
                  <a:prstClr val="black"/>
                </a:solidFill>
                <a:latin typeface="MyriadPro-Light"/>
              </a:rPr>
              <a:t>Muertes relacionadas con armas de fuego, condado de King (promedio: 2017-2021)</a:t>
            </a:r>
            <a:endParaRPr kumimoji="0" lang="en-US" sz="1600" b="1" i="0" u="none" strike="noStrike" kern="1200" cap="none" spc="0" normalizeH="0" baseline="0" noProof="0" dirty="0">
              <a:ln>
                <a:noFill/>
              </a:ln>
              <a:solidFill>
                <a:prstClr val="black"/>
              </a:solidFill>
              <a:effectLst/>
              <a:uLnTx/>
              <a:uFillTx/>
              <a:latin typeface="MyriadPro-Light"/>
            </a:endParaRPr>
          </a:p>
        </p:txBody>
      </p:sp>
      <p:pic>
        <p:nvPicPr>
          <p:cNvPr id="6" name="Picture 5" descr="Gráfico de barras, muertes relacionadas con armas de fuego&#10;Promedio del condado de King = 8.3&#10;&#10;Edad&#10;de 18 a 24 = 18.7&#10;de 75 o más = 14.7&#10;de 45 a 64 = 9.2&#10;de 25 a 44 = 8.7&#10;de 65 a 74 = 8.6&#10;de menos de 18 = 1.7&#10;Para las edades de 18 a 24 años, de 75 años o más y de menos de 18 años, los índices fueron muy distintos al índice promedio del condado de King.&#10;&#10;Género&#10;Masculino = 14.8&#10;Femenino = 2.1&#10;Para ambos grupos, los índices fueron muy distintos al índice promedio del condado de King.&#10;&#10;Raza o etnia&#10;negra = 21.7&#10;hispana = 8.3&#10;blanca = 7.4&#10;asiática = 2.5&#10;AIAN = Datos suprimidos debido a que existen muy pocos casos para proteger la confidencialidad y/o para poder informar índices confiables&#10;NHPI = Datos suprimidos debido a que existen muy pocos casos como para proteger la confidencialidad o para poder informar índices confiables. Para los grupos de personas negras y asiáticas, los índices fueron muy distintos al índice promedio del condado de King.&#10;&#10;Pobreza del vecindario&#10;Áreas de pobreza muy alta = 11.7&#10;Áreas de pobreza alta = 9.1&#10;Áreas de pobreza media = 6.3&#10;Áreas de pobreza baja = 6.0&#10;Para todos los grupos, excepto las áreas de pobreza alta, los índices fueron muy distintos al índice promedio del condado de King.&#10;&#10;Regiones&#10;Sur = 12.2&#10;Norte = 7.4&#10;Seattle = 6.4&#10;Este = 5.6&#10;Para todas las regiones a excepción de la Norte, los índices fueron muy distintos al índice promedio del condado de King.&#10;">
            <a:extLst>
              <a:ext uri="{FF2B5EF4-FFF2-40B4-BE49-F238E27FC236}">
                <a16:creationId xmlns:a16="http://schemas.microsoft.com/office/drawing/2014/main" id="{38175337-1DDA-7CC7-D70E-AE232291C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555" y="3566755"/>
            <a:ext cx="4209152" cy="3117891"/>
          </a:xfrm>
          <a:prstGeom prst="rect">
            <a:avLst/>
          </a:prstGeom>
        </p:spPr>
      </p:pic>
      <p:sp>
        <p:nvSpPr>
          <p:cNvPr id="19" name="TextBox 18"/>
          <p:cNvSpPr txBox="1"/>
          <p:nvPr/>
        </p:nvSpPr>
        <p:spPr>
          <a:xfrm>
            <a:off x="9531418" y="4022379"/>
            <a:ext cx="2450486"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AIAN = Indio(a) americano(a) y nativo(a) de Alaska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NHPI = Nativo(a) de Hawái e Isleño(a) del Pacífico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 = Datos suprimidos si hay muy pocos casos como para proteger la confidencialidad o como para poder informar índices confiables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MyriadPro-Light"/>
                <a:cs typeface="Arial" panose="020B0604020202020204" pitchFamily="34" charset="0"/>
              </a:rPr>
              <a:t>* = Muy distinto al promedio del condado de King</a:t>
            </a:r>
          </a:p>
        </p:txBody>
      </p:sp>
    </p:spTree>
    <p:extLst>
      <p:ext uri="{BB962C8B-B14F-4D97-AF65-F5344CB8AC3E}">
        <p14:creationId xmlns:p14="http://schemas.microsoft.com/office/powerpoint/2010/main" val="18541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C5A96-5519-0264-69A7-468C3FEE8AC7}"/>
              </a:ext>
            </a:extLst>
          </p:cNvPr>
          <p:cNvSpPr>
            <a:spLocks noGrp="1"/>
          </p:cNvSpPr>
          <p:nvPr>
            <p:ph type="title"/>
          </p:nvPr>
        </p:nvSpPr>
        <p:spPr>
          <a:xfrm>
            <a:off x="250035" y="282989"/>
            <a:ext cx="11691930" cy="570540"/>
          </a:xfrm>
        </p:spPr>
        <p:txBody>
          <a:bodyPr>
            <a:noAutofit/>
          </a:bodyPr>
          <a:lstStyle/>
          <a:p>
            <a:r>
              <a:rPr lang="es-MX" sz="3600"/>
              <a:t>Mortalidad de personas durante el parto, condado de King</a:t>
            </a:r>
            <a:endParaRPr lang="en-US" sz="3600" dirty="0"/>
          </a:p>
        </p:txBody>
      </p:sp>
      <p:sp>
        <p:nvSpPr>
          <p:cNvPr id="6" name="Content Placeholder 5">
            <a:extLst>
              <a:ext uri="{FF2B5EF4-FFF2-40B4-BE49-F238E27FC236}">
                <a16:creationId xmlns:a16="http://schemas.microsoft.com/office/drawing/2014/main" id="{3D4A47EF-16F4-2B53-A558-95504E6C15D2}"/>
              </a:ext>
            </a:extLst>
          </p:cNvPr>
          <p:cNvSpPr>
            <a:spLocks noGrp="1"/>
          </p:cNvSpPr>
          <p:nvPr>
            <p:ph sz="half" idx="1"/>
          </p:nvPr>
        </p:nvSpPr>
        <p:spPr>
          <a:xfrm>
            <a:off x="250035" y="1680849"/>
            <a:ext cx="3818382" cy="4074801"/>
          </a:xfrm>
          <a:solidFill>
            <a:srgbClr val="D6DCE5"/>
          </a:solidFill>
          <a:ln>
            <a:solidFill>
              <a:schemeClr val="tx1"/>
            </a:solidFill>
          </a:ln>
        </p:spPr>
        <p:txBody>
          <a:bodyPr>
            <a:noAutofit/>
          </a:bodyPr>
          <a:lstStyle/>
          <a:p>
            <a:pPr marL="0" indent="0" algn="ctr">
              <a:buNone/>
            </a:pPr>
            <a:r>
              <a:rPr lang="es-MX" sz="2400"/>
              <a:t>Si bien la mortalidad de personas en el embarazo o durante el parto en el condado de King es más baja que el promedio nacional, el número de muertes de personas durante su labor de parto por cada 100,000 nacidos vivos se incrementó en más del doble en el condado de King en los últimos diez años.</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3765177" y="1057974"/>
            <a:ext cx="8176788" cy="338554"/>
          </a:xfrm>
          <a:prstGeom prst="rect">
            <a:avLst/>
          </a:prstGeom>
          <a:noFill/>
        </p:spPr>
        <p:txBody>
          <a:bodyPr wrap="square" lIns="91440" tIns="45720" rIns="91440" bIns="45720" rtlCol="0" anchor="t">
            <a:spAutoFit/>
          </a:bodyPr>
          <a:lstStyle/>
          <a:p>
            <a:pPr algn="ctr"/>
            <a:r>
              <a:rPr lang="es-MX" sz="1600" b="1">
                <a:latin typeface="MyriadPro-Light"/>
              </a:rPr>
              <a:t>Mortalidad de personas durante el parto, condado de King (promedios móviles: 2008-2021)</a:t>
            </a:r>
            <a:endParaRPr lang="en-US" sz="1600" b="1" dirty="0">
              <a:latin typeface="MyriadPro-Light"/>
            </a:endParaRPr>
          </a:p>
        </p:txBody>
      </p:sp>
      <p:pic>
        <p:nvPicPr>
          <p:cNvPr id="4" name="Picture 3" descr="Gráfico de líneas&#10;&#10;Entre los residentes del condado de King, 19.1 personas que tuvieron un parto por cada 100,000 nacidos vivos, murieron por causas relacionadas con el embarazo en el periodo 2017-2021. El gráfico muestra la tendencia en los promedios móviles de cinco años, comenzando con el de 2008-2012, cuando el índice fue de 12.9 por cada 100,000 nacidos vivos. El gráfico de líneas muestra un aumento gradual a través del tiempo. La línea se interrumpe en el medio debido a la supresión de ese punto de datos en cumplimiento de los lineamientos de supresión de datos.&#10;">
            <a:extLst>
              <a:ext uri="{FF2B5EF4-FFF2-40B4-BE49-F238E27FC236}">
                <a16:creationId xmlns:a16="http://schemas.microsoft.com/office/drawing/2014/main" id="{0EA251DD-7644-515B-D2A9-22B9CC915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033" y="1361944"/>
            <a:ext cx="4605511" cy="4567502"/>
          </a:xfrm>
          <a:prstGeom prst="rect">
            <a:avLst/>
          </a:prstGeom>
        </p:spPr>
      </p:pic>
      <p:sp>
        <p:nvSpPr>
          <p:cNvPr id="19" name="TextBox 18"/>
          <p:cNvSpPr txBox="1"/>
          <p:nvPr/>
        </p:nvSpPr>
        <p:spPr>
          <a:xfrm>
            <a:off x="4362879" y="5817917"/>
            <a:ext cx="7657486" cy="830997"/>
          </a:xfrm>
          <a:prstGeom prst="rect">
            <a:avLst/>
          </a:prstGeom>
          <a:noFill/>
        </p:spPr>
        <p:txBody>
          <a:bodyPr wrap="square" lIns="91440" tIns="45720" rIns="91440" bIns="45720" rtlCol="0" anchor="t">
            <a:spAutoFit/>
          </a:bodyPr>
          <a:lstStyle/>
          <a:p>
            <a:r>
              <a:rPr lang="es-MX" sz="1200" dirty="0">
                <a:latin typeface="MyriadPro-Light"/>
              </a:rPr>
              <a:t>Fuente: Datos del Departamento de Salud del Estado de WA, certificados de nacimiento y defunción. Nota: Cada punto mostrado corresponde al índice de mortalidad promedio de 5 años, de personas durante el parto por cada 100,000 nacidos vivos. La interrupción de la línea indica supresión de datos, en cumplimiento con los lineamientos de supresión y confidencialidad de datos del APDE.</a:t>
            </a:r>
            <a:endParaRPr lang="en-US" sz="1200" dirty="0">
              <a:latin typeface="MyriadPro-Light"/>
              <a:cs typeface="Arial" panose="020B0604020202020204" pitchFamily="34" charset="0"/>
            </a:endParaRPr>
          </a:p>
        </p:txBody>
      </p:sp>
    </p:spTree>
    <p:extLst>
      <p:ext uri="{BB962C8B-B14F-4D97-AF65-F5344CB8AC3E}">
        <p14:creationId xmlns:p14="http://schemas.microsoft.com/office/powerpoint/2010/main" val="287436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CF93-F411-1517-4575-39CBE0338ECF}"/>
              </a:ext>
            </a:extLst>
          </p:cNvPr>
          <p:cNvSpPr>
            <a:spLocks noGrp="1"/>
          </p:cNvSpPr>
          <p:nvPr>
            <p:ph type="title"/>
          </p:nvPr>
        </p:nvSpPr>
        <p:spPr/>
        <p:txBody>
          <a:bodyPr>
            <a:normAutofit fontScale="90000"/>
          </a:bodyPr>
          <a:lstStyle/>
          <a:p>
            <a:r>
              <a:rPr lang="es-ES" dirty="0"/>
              <a:t>Muertes causadas  por drogas en el condado de King</a:t>
            </a:r>
            <a:endParaRPr lang="es-MX" dirty="0"/>
          </a:p>
        </p:txBody>
      </p:sp>
      <p:sp>
        <p:nvSpPr>
          <p:cNvPr id="10" name="Content Placeholder 9">
            <a:extLst>
              <a:ext uri="{FF2B5EF4-FFF2-40B4-BE49-F238E27FC236}">
                <a16:creationId xmlns:a16="http://schemas.microsoft.com/office/drawing/2014/main" id="{1CB72140-EDEF-563F-C1C0-693B585A6194}"/>
              </a:ext>
            </a:extLst>
          </p:cNvPr>
          <p:cNvSpPr>
            <a:spLocks noGrp="1"/>
          </p:cNvSpPr>
          <p:nvPr>
            <p:ph sz="half" idx="1"/>
          </p:nvPr>
        </p:nvSpPr>
        <p:spPr>
          <a:xfrm>
            <a:off x="199195" y="1270755"/>
            <a:ext cx="4474748" cy="5410511"/>
          </a:xfrm>
          <a:solidFill>
            <a:srgbClr val="D6DCE5"/>
          </a:solidFill>
          <a:ln>
            <a:solidFill>
              <a:schemeClr val="tx1"/>
            </a:solidFill>
          </a:ln>
        </p:spPr>
        <p:txBody>
          <a:bodyPr>
            <a:noAutofit/>
          </a:bodyPr>
          <a:lstStyle/>
          <a:p>
            <a:pPr marL="0" indent="0" algn="ctr">
              <a:buNone/>
            </a:pPr>
            <a:r>
              <a:rPr lang="es-ES" sz="2200" dirty="0"/>
              <a:t>Las muertes causadas por drogas (sobredosis u otras causas relacionadas con las drogas) entre los residentes del condado de King han aumentado en los últimos años. </a:t>
            </a:r>
            <a:r>
              <a:rPr lang="es-MX" sz="2200" dirty="0"/>
              <a:t>El índice entre las y los residentes indios americanos y nativos de Alaska fue más de cinco veces mayor que el promedio del condado.</a:t>
            </a:r>
          </a:p>
          <a:p>
            <a:pPr marL="0" indent="0" algn="ctr">
              <a:buNone/>
            </a:pPr>
            <a:r>
              <a:rPr lang="es-MX" sz="2200" dirty="0"/>
              <a:t>El número de muertes por sobredosis de drogas aproximadamente se duplicó entre 2020 y 2022 en el condado de King. El rápido aumento de las muertes por sobredosis de drogas refleja una repentina omnipresencia del fentanilo en el suministro local de drogas</a:t>
            </a:r>
            <a:r>
              <a:rPr lang="es-MX" sz="2400" dirty="0"/>
              <a:t>.</a:t>
            </a:r>
            <a:endParaRPr lang="en-US" sz="24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867363" y="1093784"/>
            <a:ext cx="7125442" cy="369332"/>
          </a:xfrm>
          <a:prstGeom prst="rect">
            <a:avLst/>
          </a:prstGeom>
          <a:noFill/>
        </p:spPr>
        <p:txBody>
          <a:bodyPr wrap="square" rtlCol="0">
            <a:spAutoFit/>
          </a:bodyPr>
          <a:lstStyle/>
          <a:p>
            <a:pPr algn="ctr"/>
            <a:r>
              <a:rPr lang="es-MX" sz="1800" dirty="0">
                <a:effectLst/>
                <a:latin typeface="Calibri" panose="020F0502020204030204" pitchFamily="34" charset="0"/>
                <a:ea typeface="DengXian" panose="02010600030101010101" pitchFamily="2" charset="-122"/>
                <a:cs typeface="Times New Roman" panose="02020603050405020304" pitchFamily="18" charset="0"/>
              </a:rPr>
              <a:t>Muertes causadas por drogas, condado de King (promedio: 2017-2021).</a:t>
            </a:r>
            <a:endParaRPr lang="es-MX" b="1" dirty="0">
              <a:latin typeface="MyriadPro-Light"/>
            </a:endParaRPr>
          </a:p>
        </p:txBody>
      </p:sp>
      <p:pic>
        <p:nvPicPr>
          <p:cNvPr id="4" name="Picture 3" descr="Gráfica de barras, muertes causadas por drogas condado de King promedio = 19.4&#10;&#10;Raza o etnia&#10;AIAN = 105.2&#10;Negra = 39.5&#10;Blanca = 22.3&#10;NHPI = 21.9&#10;Hispana = 16.2&#10;Asiática = 3.7&#10;Para todos los grupos a excepción del de personas NHPI e hispanas, los índices fueron muy distintos al índice promedio del condado de King.&#10;&#10;Regiones&#10;Seattle = 24.8&#10;Sur = 21.9&#10;Norte = 16.7&#10;Este = 9.6&#10;Para todas las regiones a excepción de la Norte, los índices fueron muy distintos al índice promedio del condado de King.&#10;&#10;">
            <a:extLst>
              <a:ext uri="{FF2B5EF4-FFF2-40B4-BE49-F238E27FC236}">
                <a16:creationId xmlns:a16="http://schemas.microsoft.com/office/drawing/2014/main" id="{ACF17BC5-8942-070A-3944-07BC7C8C0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72" y="1489727"/>
            <a:ext cx="4186638" cy="1911635"/>
          </a:xfrm>
          <a:prstGeom prst="rect">
            <a:avLst/>
          </a:prstGeom>
        </p:spPr>
      </p:pic>
      <p:sp>
        <p:nvSpPr>
          <p:cNvPr id="19" name="TextBox 18"/>
          <p:cNvSpPr txBox="1"/>
          <p:nvPr/>
        </p:nvSpPr>
        <p:spPr>
          <a:xfrm>
            <a:off x="9074510" y="1741008"/>
            <a:ext cx="2955131" cy="825242"/>
          </a:xfrm>
          <a:prstGeom prst="rect">
            <a:avLst/>
          </a:prstGeom>
          <a:noFill/>
        </p:spPr>
        <p:txBody>
          <a:bodyPr wrap="square" rtlCol="0">
            <a:noAutofit/>
          </a:bodyPr>
          <a:lstStyle/>
          <a:p>
            <a:r>
              <a:rPr lang="es-MX" sz="1200" dirty="0">
                <a:latin typeface="MyriadPro-Light"/>
                <a:cs typeface="Arial" panose="020B0604020202020204" pitchFamily="34" charset="0"/>
              </a:rPr>
              <a:t>AIAN = Indio(a) americano(a) y nativo(a) de Alaska</a:t>
            </a:r>
          </a:p>
          <a:p>
            <a:endParaRPr lang="es-MX" sz="1200" dirty="0">
              <a:latin typeface="MyriadPro-Light"/>
              <a:cs typeface="Arial" panose="020B0604020202020204" pitchFamily="34" charset="0"/>
            </a:endParaRPr>
          </a:p>
          <a:p>
            <a:r>
              <a:rPr lang="es-MX" sz="1200" dirty="0">
                <a:latin typeface="MyriadPro-Light"/>
                <a:cs typeface="Arial" panose="020B0604020202020204" pitchFamily="34" charset="0"/>
              </a:rPr>
              <a:t>NHPI = Nativo(a) de Hawái e Isleño(a) del Pacífico</a:t>
            </a:r>
          </a:p>
          <a:p>
            <a:endParaRPr lang="es-MX" sz="1200" dirty="0">
              <a:latin typeface="MyriadPro-Light"/>
              <a:cs typeface="Arial" panose="020B0604020202020204" pitchFamily="34" charset="0"/>
            </a:endParaRPr>
          </a:p>
          <a:p>
            <a:r>
              <a:rPr lang="es-MX" sz="1200" dirty="0">
                <a:latin typeface="MyriadPro-Light"/>
                <a:cs typeface="Arial" panose="020B0604020202020204" pitchFamily="34" charset="0"/>
              </a:rPr>
              <a:t>* = Muy distinto al promedio del condado de King</a:t>
            </a:r>
          </a:p>
        </p:txBody>
      </p:sp>
      <p:sp>
        <p:nvSpPr>
          <p:cNvPr id="8" name="TextBox 7">
            <a:extLst>
              <a:ext uri="{FF2B5EF4-FFF2-40B4-BE49-F238E27FC236}">
                <a16:creationId xmlns:a16="http://schemas.microsoft.com/office/drawing/2014/main" id="{5FB2454D-1F20-BA5E-A1DD-5FF6FD37498A}"/>
              </a:ext>
            </a:extLst>
          </p:cNvPr>
          <p:cNvSpPr txBox="1"/>
          <p:nvPr/>
        </p:nvSpPr>
        <p:spPr>
          <a:xfrm>
            <a:off x="4973692" y="3456638"/>
            <a:ext cx="6841789" cy="584775"/>
          </a:xfrm>
          <a:prstGeom prst="rect">
            <a:avLst/>
          </a:prstGeom>
          <a:noFill/>
        </p:spPr>
        <p:txBody>
          <a:bodyPr wrap="square" rtlCol="0">
            <a:spAutoFit/>
          </a:bodyPr>
          <a:lstStyle/>
          <a:p>
            <a:pPr algn="ctr"/>
            <a:r>
              <a:rPr lang="es-MX" b="1">
                <a:latin typeface="MyriadPro-Light"/>
              </a:rPr>
              <a:t>Drogas implicadas en las muertes confirmadas por sobredosis</a:t>
            </a:r>
          </a:p>
          <a:p>
            <a:pPr algn="ctr"/>
            <a:r>
              <a:rPr lang="es-MX" sz="1400">
                <a:latin typeface="MyriadPro-Light"/>
              </a:rPr>
              <a:t>(Nota: un deceso puede estar representado en varias líneas)</a:t>
            </a:r>
            <a:endParaRPr lang="en-US" sz="1400" dirty="0">
              <a:latin typeface="MyriadPro-Light"/>
            </a:endParaRPr>
          </a:p>
        </p:txBody>
      </p:sp>
      <p:pic>
        <p:nvPicPr>
          <p:cNvPr id="20" name="Picture 19" descr="Gráfico de líneas – Muerte por sobredosis.&#10;El gráfico de líneas muestra el número de muertes que involucran un tipo específico de droga por año (de 2013 a 2023). Los tipos de drogas incluyen fentanilo, metanfetamina, heroína, opioides recetados, cocaína y benzodiazepinas. En 2013, cada tipo de droga estuvo involucrado en menos de 200 muertes. Las muertes relacionadas con el fentanilo y la metanfetamina comenzaron a aumentar en 2018/2019 y las dos líneas correspondientes muestran los aumentos más pronunciados entre 2020 y 2023. En 2023, el fentanilo estuvo involucrado en más de 1000 muertes y las metanfetaminas estuvieron involucradas en más de 700 muertes. Las muertes relacionadas con la cocaína fueron 355, mientras que todas las demás fueron menos de 200.&#10;">
            <a:extLst>
              <a:ext uri="{FF2B5EF4-FFF2-40B4-BE49-F238E27FC236}">
                <a16:creationId xmlns:a16="http://schemas.microsoft.com/office/drawing/2014/main" id="{35B56133-8CC3-938F-8A6C-D7980BEF0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692" y="3786416"/>
            <a:ext cx="3302155" cy="2910025"/>
          </a:xfrm>
          <a:prstGeom prst="rect">
            <a:avLst/>
          </a:prstGeom>
        </p:spPr>
      </p:pic>
      <p:pic>
        <p:nvPicPr>
          <p:cNvPr id="17" name="Picture 16">
            <a:extLst>
              <a:ext uri="{FF2B5EF4-FFF2-40B4-BE49-F238E27FC236}">
                <a16:creationId xmlns:a16="http://schemas.microsoft.com/office/drawing/2014/main" id="{644654A5-F55D-2344-6E79-13788EE7F787}"/>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464" y="4291750"/>
            <a:ext cx="1310831" cy="1461893"/>
          </a:xfrm>
          <a:prstGeom prst="rect">
            <a:avLst/>
          </a:prstGeom>
        </p:spPr>
      </p:pic>
      <p:sp>
        <p:nvSpPr>
          <p:cNvPr id="11" name="TextBox 10">
            <a:extLst>
              <a:ext uri="{FF2B5EF4-FFF2-40B4-BE49-F238E27FC236}">
                <a16:creationId xmlns:a16="http://schemas.microsoft.com/office/drawing/2014/main" id="{5E234E43-F3F3-B6F7-148B-4A11D6FE1F12}"/>
              </a:ext>
            </a:extLst>
          </p:cNvPr>
          <p:cNvSpPr txBox="1"/>
          <p:nvPr/>
        </p:nvSpPr>
        <p:spPr>
          <a:xfrm>
            <a:off x="8986834" y="6034935"/>
            <a:ext cx="2955131" cy="646331"/>
          </a:xfrm>
          <a:prstGeom prst="rect">
            <a:avLst/>
          </a:prstGeom>
          <a:noFill/>
        </p:spPr>
        <p:txBody>
          <a:bodyPr wrap="square" lIns="91440" tIns="45720" rIns="91440" bIns="45720" rtlCol="0" anchor="t">
            <a:spAutoFit/>
          </a:bodyPr>
          <a:lstStyle/>
          <a:p>
            <a:r>
              <a:rPr lang="en-US" sz="1200" dirty="0">
                <a:latin typeface="MyriadPro-Light"/>
                <a:cs typeface="Arial"/>
              </a:rPr>
              <a:t>De: </a:t>
            </a:r>
            <a:r>
              <a:rPr lang="en-US" sz="1200" dirty="0">
                <a:latin typeface="MyriadPro-Light"/>
                <a:cs typeface="Arial"/>
                <a:hlinkClick r:id="rId6"/>
              </a:rPr>
              <a:t>www.kingcounty.gov/overdose/data</a:t>
            </a:r>
            <a:r>
              <a:rPr lang="en-US" sz="1200" dirty="0">
                <a:latin typeface="MyriadPro-Light"/>
                <a:cs typeface="Arial"/>
              </a:rPr>
              <a:t> </a:t>
            </a:r>
          </a:p>
          <a:p>
            <a:r>
              <a:rPr lang="es-MX" sz="1200">
                <a:latin typeface="MyriadPro-Light"/>
                <a:cs typeface="Arial"/>
              </a:rPr>
              <a:t>Fuente: Oficina del médico forense del condado de King al 02/01/2024</a:t>
            </a:r>
            <a:endParaRPr lang="en-US" sz="1200" dirty="0">
              <a:latin typeface="MyriadPro-Light"/>
              <a:cs typeface="Arial"/>
            </a:endParaRPr>
          </a:p>
        </p:txBody>
      </p:sp>
    </p:spTree>
    <p:extLst>
      <p:ext uri="{BB962C8B-B14F-4D97-AF65-F5344CB8AC3E}">
        <p14:creationId xmlns:p14="http://schemas.microsoft.com/office/powerpoint/2010/main" val="19859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B70-7DE1-3817-3286-D50265F7FA2B}"/>
              </a:ext>
            </a:extLst>
          </p:cNvPr>
          <p:cNvSpPr>
            <a:spLocks noGrp="1"/>
          </p:cNvSpPr>
          <p:nvPr>
            <p:ph type="title"/>
          </p:nvPr>
        </p:nvSpPr>
        <p:spPr/>
        <p:txBody>
          <a:bodyPr>
            <a:normAutofit fontScale="90000"/>
          </a:bodyPr>
          <a:lstStyle/>
          <a:p>
            <a:r>
              <a:rPr lang="es-MX"/>
              <a:t>Violencia doméstica en el condado de King</a:t>
            </a:r>
          </a:p>
        </p:txBody>
      </p:sp>
      <p:sp>
        <p:nvSpPr>
          <p:cNvPr id="6" name="Content Placeholder 5">
            <a:extLst>
              <a:ext uri="{FF2B5EF4-FFF2-40B4-BE49-F238E27FC236}">
                <a16:creationId xmlns:a16="http://schemas.microsoft.com/office/drawing/2014/main" id="{E878AB07-6FBF-9155-A7E4-188C9B627B38}"/>
              </a:ext>
            </a:extLst>
          </p:cNvPr>
          <p:cNvSpPr>
            <a:spLocks noGrp="1"/>
          </p:cNvSpPr>
          <p:nvPr>
            <p:ph sz="half" idx="1"/>
          </p:nvPr>
        </p:nvSpPr>
        <p:spPr>
          <a:xfrm>
            <a:off x="250035" y="2584287"/>
            <a:ext cx="4145532" cy="2715846"/>
          </a:xfrm>
          <a:solidFill>
            <a:srgbClr val="D6DCE5"/>
          </a:solidFill>
          <a:ln>
            <a:solidFill>
              <a:schemeClr val="tx1"/>
            </a:solidFill>
          </a:ln>
        </p:spPr>
        <p:txBody>
          <a:bodyPr>
            <a:noAutofit/>
          </a:bodyPr>
          <a:lstStyle/>
          <a:p>
            <a:pPr marL="0" indent="0" algn="ctr">
              <a:buNone/>
            </a:pPr>
            <a:r>
              <a:rPr lang="es-MX" sz="2400"/>
              <a:t>Desde que la pandemia inició en 2020, el índice de visitas a los servicios de emergencia relacionadas con la violencia doméstica en el condado de King ha aumentado en un 48 %, con diferencias considerables por raza o etnia y región.</a:t>
            </a:r>
            <a:endParaRPr lang="en-US" dirty="0"/>
          </a:p>
          <a:p>
            <a:pPr marL="0" indent="0">
              <a:buNone/>
            </a:pPr>
            <a:endParaRPr lang="en-US"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331035" y="1141149"/>
            <a:ext cx="7365666" cy="584775"/>
          </a:xfrm>
          <a:prstGeom prst="rect">
            <a:avLst/>
          </a:prstGeom>
          <a:noFill/>
        </p:spPr>
        <p:txBody>
          <a:bodyPr wrap="square" rtlCol="0">
            <a:spAutoFit/>
          </a:bodyPr>
          <a:lstStyle/>
          <a:p>
            <a:pPr algn="ctr"/>
            <a:r>
              <a:rPr lang="es-MX" sz="1600" b="1" dirty="0">
                <a:latin typeface="MyriadPro-Light"/>
              </a:rPr>
              <a:t>Visitas a los servicios de emergencia relacionadas con la violencia doméstica, condado de King (2022)</a:t>
            </a:r>
          </a:p>
        </p:txBody>
      </p:sp>
      <p:pic>
        <p:nvPicPr>
          <p:cNvPr id="4" name="Picture 3" descr="Gráfico de barras, visitas al departamento de emergencias debido a violencia doméstica, índice por cada 100,000 habitantes&#10;Promedio del condado de King = 95.4&#10;Edad&#10;de 18 a 24 = 200.0&#10;de menos de 18 = 158.4&#10;de 25 a 44 = 100.2&#10;de 45 a 64 = 47.5&#10;de 75 o más = 37.7&#10;de 65 a 74 = 26.3&#10;Para todos los grupos a excepción del de 25 a 44 años, los índices fueron muy distintos al índice promedio del condado de King.&#10;&#10;Género&#10;Femenino = 128.3&#10;Masculino = 64.4&#10;Todos los grupos tenían índices muy distintos al índice promedio del condado de King.&#10;&#10;Raza o etnia&#10;AIAN = 364.2&#10;negra = 240.3&#10;NHPI = 153.4&#10;hispana = 125.6&#10;blanca = 84.0&#10;asiática = 27.0&#10;múltiple = 16.6&#10;Para todos los grupos a excepción del de personas NHPI, los índices fueron muy distintos al índice promedio del condado de King.&#10;&#10;Regiones&#10;Sur = 168.3&#10;Este = 77.1&#10;Norte = 46.9&#10;Seattle = 43.2&#10;Para todos los grupos, los índices fueron muy distintos al índice promedio del condado de King.&#10;">
            <a:extLst>
              <a:ext uri="{FF2B5EF4-FFF2-40B4-BE49-F238E27FC236}">
                <a16:creationId xmlns:a16="http://schemas.microsoft.com/office/drawing/2014/main" id="{F104515F-1234-3755-A2EF-B60D1B2F5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44" y="1741947"/>
            <a:ext cx="6430272" cy="4258269"/>
          </a:xfrm>
          <a:prstGeom prst="rect">
            <a:avLst/>
          </a:prstGeom>
        </p:spPr>
      </p:pic>
      <p:sp>
        <p:nvSpPr>
          <p:cNvPr id="19" name="TextBox 18"/>
          <p:cNvSpPr txBox="1"/>
          <p:nvPr/>
        </p:nvSpPr>
        <p:spPr>
          <a:xfrm>
            <a:off x="5672172" y="6016240"/>
            <a:ext cx="4683392" cy="646331"/>
          </a:xfrm>
          <a:prstGeom prst="rect">
            <a:avLst/>
          </a:prstGeom>
          <a:noFill/>
        </p:spPr>
        <p:txBody>
          <a:bodyPr wrap="square" rtlCol="0">
            <a:spAutoFit/>
          </a:bodyPr>
          <a:lstStyle/>
          <a:p>
            <a:r>
              <a:rPr lang="es-MX" sz="1200">
                <a:latin typeface="MyriadPro-Light"/>
                <a:cs typeface="Arial" panose="020B0604020202020204" pitchFamily="34" charset="0"/>
              </a:rPr>
              <a:t>AIAN = Indio(a) americano(a) y nativo(a) de Alaska</a:t>
            </a:r>
          </a:p>
          <a:p>
            <a:r>
              <a:rPr lang="es-MX" sz="1200">
                <a:latin typeface="MyriadPro-Light"/>
                <a:cs typeface="Arial" panose="020B0604020202020204" pitchFamily="34" charset="0"/>
              </a:rPr>
              <a:t>NHPI = Nativo(a) de Hawái e Isleño(a) del Pacífico</a:t>
            </a:r>
          </a:p>
          <a:p>
            <a:r>
              <a:rPr lang="es-MX" sz="1200">
                <a:latin typeface="MyriadPro-Light"/>
                <a:cs typeface="Arial" panose="020B0604020202020204" pitchFamily="34" charset="0"/>
              </a:rPr>
              <a:t>* = Muy distinto al promedio del condado de King</a:t>
            </a:r>
          </a:p>
        </p:txBody>
      </p:sp>
    </p:spTree>
    <p:extLst>
      <p:ext uri="{BB962C8B-B14F-4D97-AF65-F5344CB8AC3E}">
        <p14:creationId xmlns:p14="http://schemas.microsoft.com/office/powerpoint/2010/main" val="6403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A57-D8AC-50E3-B3CB-3F7A2B5B036D}"/>
              </a:ext>
            </a:extLst>
          </p:cNvPr>
          <p:cNvSpPr>
            <a:spLocks noGrp="1"/>
          </p:cNvSpPr>
          <p:nvPr>
            <p:ph type="title"/>
          </p:nvPr>
        </p:nvSpPr>
        <p:spPr>
          <a:xfrm>
            <a:off x="199195" y="355343"/>
            <a:ext cx="11691930" cy="570540"/>
          </a:xfrm>
        </p:spPr>
        <p:txBody>
          <a:bodyPr>
            <a:normAutofit fontScale="90000"/>
          </a:bodyPr>
          <a:lstStyle/>
          <a:p>
            <a:r>
              <a:rPr lang="es-MX" sz="4400" dirty="0">
                <a:latin typeface="MyriadPro-Light"/>
                <a:ea typeface="Verdana" panose="020B0604030504040204" pitchFamily="34" charset="0"/>
                <a:cs typeface="Verdana" panose="020B0604030504040204" pitchFamily="34" charset="0"/>
              </a:rPr>
              <a:t>Salud mental de las y los jóvenes en el condado de King</a:t>
            </a:r>
            <a:endParaRPr lang="en-US" dirty="0"/>
          </a:p>
        </p:txBody>
      </p:sp>
      <p:sp>
        <p:nvSpPr>
          <p:cNvPr id="14" name="Content Placeholder 4">
            <a:extLst>
              <a:ext uri="{FF2B5EF4-FFF2-40B4-BE49-F238E27FC236}">
                <a16:creationId xmlns:a16="http://schemas.microsoft.com/office/drawing/2014/main" id="{A2511798-3B5B-56A2-B47E-F32705344634}"/>
              </a:ext>
            </a:extLst>
          </p:cNvPr>
          <p:cNvSpPr txBox="1">
            <a:spLocks/>
          </p:cNvSpPr>
          <p:nvPr/>
        </p:nvSpPr>
        <p:spPr>
          <a:xfrm>
            <a:off x="250035" y="1299675"/>
            <a:ext cx="4393766" cy="5433634"/>
          </a:xfrm>
          <a:prstGeom prst="rect">
            <a:avLst/>
          </a:prstGeom>
          <a:solidFill>
            <a:srgbClr val="D6DCE5"/>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Pro-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Pro-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Pro-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Pro-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200" dirty="0"/>
              <a:t>La prevalencia de la depresión entre las y los estudiantes del condado de King aumentó entre 2018 y 2021 (32.9 % y 36.4 % respectivamente).</a:t>
            </a:r>
          </a:p>
          <a:p>
            <a:pPr marL="0" indent="0" algn="ctr">
              <a:buNone/>
            </a:pPr>
            <a:r>
              <a:rPr lang="es-MX" sz="2200" dirty="0"/>
              <a:t>En comparación con los estudiantes masculinos, las femeninas y las y los estudiantes con otras identidades de género tenían, de manera considerable, más probabilidades de experimentar síntomas de depresión.</a:t>
            </a:r>
          </a:p>
          <a:p>
            <a:pPr marL="0" indent="0" algn="ctr">
              <a:buNone/>
            </a:pPr>
            <a:r>
              <a:rPr lang="es-MX" sz="2200" dirty="0"/>
              <a:t>Estos grupos también tuvieron los aumentos más pronunciados entre 2018 y 2021: un aumento del 12 % para estudiantes femeninas y un aumento del 25 % entre las y los estudiantes transgénero.</a:t>
            </a:r>
            <a:endParaRPr lang="en-US" sz="2200" dirty="0"/>
          </a:p>
        </p:txBody>
      </p:sp>
      <p:sp>
        <p:nvSpPr>
          <p:cNvPr id="9" name="TextBox 8">
            <a:extLst>
              <a:ext uri="{FF2B5EF4-FFF2-40B4-BE49-F238E27FC236}">
                <a16:creationId xmlns:a16="http://schemas.microsoft.com/office/drawing/2014/main" id="{5C6F3362-192D-4393-BE47-4E3BF663D0C5}"/>
              </a:ext>
            </a:extLst>
          </p:cNvPr>
          <p:cNvSpPr txBox="1"/>
          <p:nvPr/>
        </p:nvSpPr>
        <p:spPr>
          <a:xfrm>
            <a:off x="4688960" y="1082993"/>
            <a:ext cx="3744651" cy="1200329"/>
          </a:xfrm>
          <a:prstGeom prst="rect">
            <a:avLst/>
          </a:prstGeom>
          <a:noFill/>
        </p:spPr>
        <p:txBody>
          <a:bodyPr wrap="square" rtlCol="0">
            <a:spAutoFit/>
          </a:bodyPr>
          <a:lstStyle/>
          <a:p>
            <a:pPr algn="ctr"/>
            <a:r>
              <a:rPr lang="es-MX" b="1"/>
              <a:t>Prevalencia de la depresión (estudiantes de 8.°, 10.° y 12.°), condado de King (promedio: 2018 y 2021)</a:t>
            </a:r>
            <a:endParaRPr lang="en-US" b="1" dirty="0"/>
          </a:p>
        </p:txBody>
      </p:sp>
      <p:pic>
        <p:nvPicPr>
          <p:cNvPr id="4" name="Picture 3" descr="Gráfico de barras, prevalencia de depresión juvenil&#10;Promedio del condado de King = 34.6 %&#10;&#10;Género&#10;Transgénero = 67.3 %&#10;Algo más encaja mejor = 67.0 %&#10;Cuestionándose = 62.9 %&#10;Femenino = 42.0 %&#10;Masculino = 25.7 %&#10;Para todos los grupos, los índices fueron muy distintos al índice promedio del condado de King.&#10;&#10;Orientación sexual&#10;LGB+ = 60.0 %&#10;No estoy seguro(a) = 46.9 %&#10;Heterosexual = 28.3 %&#10;Para todos los grupos, los índices fueron muy distintos al índice promedio del condado de King.&#10;&#10;Raza o etnia&#10;Hispana = 41.0 %&#10;Múltiple = 40.9 %&#10;NHPI = 37.2 %&#10;AIAN = 35.3 %&#10;Otra = 34.6 %&#10;Blanca = 32.9 %&#10;Negra = 32.8 %&#10;Asiática = 30.6 %&#10;Para los grupos hispanos, de múltiples razas o etnias y asiáticos, los índices fueron muy distintos al índice promedio del condado de King.&#10; ">
            <a:extLst>
              <a:ext uri="{FF2B5EF4-FFF2-40B4-BE49-F238E27FC236}">
                <a16:creationId xmlns:a16="http://schemas.microsoft.com/office/drawing/2014/main" id="{32BA4987-E926-EC7D-DBEB-181500461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68" y="2268866"/>
            <a:ext cx="3236271" cy="3527285"/>
          </a:xfrm>
          <a:prstGeom prst="rect">
            <a:avLst/>
          </a:prstGeom>
        </p:spPr>
      </p:pic>
      <p:sp>
        <p:nvSpPr>
          <p:cNvPr id="19" name="TextBox 18"/>
          <p:cNvSpPr txBox="1"/>
          <p:nvPr/>
        </p:nvSpPr>
        <p:spPr>
          <a:xfrm>
            <a:off x="4817059" y="5856326"/>
            <a:ext cx="4393766" cy="646331"/>
          </a:xfrm>
          <a:prstGeom prst="rect">
            <a:avLst/>
          </a:prstGeom>
          <a:noFill/>
        </p:spPr>
        <p:txBody>
          <a:bodyPr wrap="square" rtlCol="0">
            <a:spAutoFit/>
          </a:bodyPr>
          <a:lstStyle/>
          <a:p>
            <a:r>
              <a:rPr lang="es-MX" sz="1200">
                <a:latin typeface="MyriadPro-Light"/>
                <a:cs typeface="Arial" panose="020B0604020202020204" pitchFamily="34" charset="0"/>
              </a:rPr>
              <a:t>AIAN = Indio(a) americano(a) y nativo(a) de Alaska</a:t>
            </a:r>
          </a:p>
          <a:p>
            <a:r>
              <a:rPr lang="es-MX" sz="1200">
                <a:latin typeface="MyriadPro-Light"/>
                <a:cs typeface="Arial" panose="020B0604020202020204" pitchFamily="34" charset="0"/>
              </a:rPr>
              <a:t>NHPI = Nativo(a) de Hawái e Isleño(a) del Pacífico</a:t>
            </a:r>
          </a:p>
          <a:p>
            <a:r>
              <a:rPr lang="es-MX" sz="1200">
                <a:latin typeface="MyriadPro-Light"/>
                <a:cs typeface="Arial" panose="020B0604020202020204" pitchFamily="34" charset="0"/>
              </a:rPr>
              <a:t>* = Muy distinto al promedio del condado de King</a:t>
            </a:r>
          </a:p>
        </p:txBody>
      </p:sp>
      <p:sp>
        <p:nvSpPr>
          <p:cNvPr id="7" name="TextBox 6">
            <a:extLst>
              <a:ext uri="{FF2B5EF4-FFF2-40B4-BE49-F238E27FC236}">
                <a16:creationId xmlns:a16="http://schemas.microsoft.com/office/drawing/2014/main" id="{10CA0A64-66EE-5234-3007-B0BB68021C07}"/>
              </a:ext>
            </a:extLst>
          </p:cNvPr>
          <p:cNvSpPr txBox="1"/>
          <p:nvPr/>
        </p:nvSpPr>
        <p:spPr>
          <a:xfrm>
            <a:off x="8420082" y="1132996"/>
            <a:ext cx="3471043" cy="1200329"/>
          </a:xfrm>
          <a:prstGeom prst="rect">
            <a:avLst/>
          </a:prstGeom>
          <a:noFill/>
        </p:spPr>
        <p:txBody>
          <a:bodyPr wrap="square" rtlCol="0">
            <a:spAutoFit/>
          </a:bodyPr>
          <a:lstStyle/>
          <a:p>
            <a:pPr algn="ctr"/>
            <a:r>
              <a:rPr lang="es-MX" b="1" dirty="0"/>
              <a:t>Prevalencia de la depresión, por género (estudiantes de 8.°, 10.° y 12.°), condado de King (2004-2021)</a:t>
            </a:r>
            <a:endParaRPr lang="en-US" b="1" dirty="0"/>
          </a:p>
        </p:txBody>
      </p:sp>
      <p:pic>
        <p:nvPicPr>
          <p:cNvPr id="5" name="Picture 4" descr="Gráfico de líneas - tendencias en la prevalencia de la depresión por género.&#10;El gráfico de líneas muestra los cambios en la prevalencia de la depresión, comenzando en 2004 y a través de 2021, en intervalos de dos años. La línea que representa al género masculino muestra los índices más bajos de depresión durante todo el período. La siguiente línea más alta representa al género femenino. Ambas líneas muestran aumentos en los últimos años: la línea que representa al género femenino tiene un aumento mucho más pronunciado y comienza a aumentar antes, en 2010. El gráfico también muestra 2 puntos temporales para otras identidades de género, llamadas: transgénero, cuestionándose y de aquellas personas que indicaron que 'algo más encaja mejor’. Las tres líneas muestran índices que están muy por encima de las líneas de los géneros masculino y femenino, y tienen aumentos muy pronunciados entre 2018 y 2021, de entre 60 % y 70 % en los índices de depresión del 2021.&#10;">
            <a:extLst>
              <a:ext uri="{FF2B5EF4-FFF2-40B4-BE49-F238E27FC236}">
                <a16:creationId xmlns:a16="http://schemas.microsoft.com/office/drawing/2014/main" id="{23D1AD22-2DEF-D821-A1F4-AE7CC0642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923" y="2283321"/>
            <a:ext cx="3567042" cy="3482781"/>
          </a:xfrm>
          <a:prstGeom prst="rect">
            <a:avLst/>
          </a:prstGeom>
        </p:spPr>
      </p:pic>
      <p:pic>
        <p:nvPicPr>
          <p:cNvPr id="6" name="Picture 5">
            <a:extLst>
              <a:ext uri="{FF2B5EF4-FFF2-40B4-BE49-F238E27FC236}">
                <a16:creationId xmlns:a16="http://schemas.microsoft.com/office/drawing/2014/main" id="{28B27B79-ED83-D56B-32DC-6AF66F572CCB}"/>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1808" y="5701748"/>
            <a:ext cx="1443194" cy="1117183"/>
          </a:xfrm>
          <a:prstGeom prst="rect">
            <a:avLst/>
          </a:prstGeom>
        </p:spPr>
      </p:pic>
    </p:spTree>
    <p:extLst>
      <p:ext uri="{BB962C8B-B14F-4D97-AF65-F5344CB8AC3E}">
        <p14:creationId xmlns:p14="http://schemas.microsoft.com/office/powerpoint/2010/main" val="6062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6AE2-3DD1-0E1F-EE6D-78F140FC9FA9}"/>
              </a:ext>
            </a:extLst>
          </p:cNvPr>
          <p:cNvSpPr>
            <a:spLocks noGrp="1"/>
          </p:cNvSpPr>
          <p:nvPr>
            <p:ph type="title"/>
          </p:nvPr>
        </p:nvSpPr>
        <p:spPr/>
        <p:txBody>
          <a:bodyPr>
            <a:normAutofit fontScale="90000"/>
          </a:bodyPr>
          <a:lstStyle/>
          <a:p>
            <a:r>
              <a:rPr lang="es-MX" sz="4400">
                <a:ea typeface="Verdana" panose="020B0604030504040204" pitchFamily="34" charset="0"/>
                <a:cs typeface="Verdana" panose="020B0604030504040204" pitchFamily="34" charset="0"/>
              </a:rPr>
              <a:t>Actividad física en el condado de King</a:t>
            </a:r>
            <a:endParaRPr lang="en-US" dirty="0"/>
          </a:p>
        </p:txBody>
      </p:sp>
      <p:sp>
        <p:nvSpPr>
          <p:cNvPr id="5" name="Content Placeholder 4">
            <a:extLst>
              <a:ext uri="{FF2B5EF4-FFF2-40B4-BE49-F238E27FC236}">
                <a16:creationId xmlns:a16="http://schemas.microsoft.com/office/drawing/2014/main" id="{BF0559B0-AD52-3C4F-9D1A-87B873628FF6}"/>
              </a:ext>
            </a:extLst>
          </p:cNvPr>
          <p:cNvSpPr>
            <a:spLocks noGrp="1"/>
          </p:cNvSpPr>
          <p:nvPr>
            <p:ph sz="half" idx="1"/>
          </p:nvPr>
        </p:nvSpPr>
        <p:spPr>
          <a:xfrm>
            <a:off x="250035" y="1383481"/>
            <a:ext cx="3902430" cy="4847198"/>
          </a:xfrm>
          <a:solidFill>
            <a:srgbClr val="D6DCE5"/>
          </a:solidFill>
          <a:ln>
            <a:solidFill>
              <a:schemeClr val="tx1"/>
            </a:solidFill>
          </a:ln>
        </p:spPr>
        <p:txBody>
          <a:bodyPr>
            <a:noAutofit/>
          </a:bodyPr>
          <a:lstStyle/>
          <a:p>
            <a:pPr marL="0" indent="0" algn="ctr">
              <a:buNone/>
            </a:pPr>
            <a:r>
              <a:rPr lang="es-MX" sz="2400"/>
              <a:t>El porcentaje de jóvenes que realizan suficiente actividad física ha ido disminuyendo en el condado de King desde 2014.</a:t>
            </a:r>
          </a:p>
          <a:p>
            <a:pPr marL="0" indent="0" algn="ctr">
              <a:buNone/>
            </a:pPr>
            <a:r>
              <a:rPr lang="es-MX" sz="2400"/>
              <a:t>Las y los estudiantes indios americanos o nativos de Alaska y blancos tenían, de manera considerable, más probabilidades de cumplir con las recomendaciones de actividad física que el promedio de estudiantes del condado de King.</a:t>
            </a:r>
          </a:p>
        </p:txBody>
      </p:sp>
      <p:sp>
        <p:nvSpPr>
          <p:cNvPr id="7" name="TextBox 6">
            <a:extLst>
              <a:ext uri="{FF2B5EF4-FFF2-40B4-BE49-F238E27FC236}">
                <a16:creationId xmlns:a16="http://schemas.microsoft.com/office/drawing/2014/main" id="{D012575A-2C4D-46E7-5A43-BDA0F6AFBA0E}"/>
              </a:ext>
            </a:extLst>
          </p:cNvPr>
          <p:cNvSpPr txBox="1"/>
          <p:nvPr/>
        </p:nvSpPr>
        <p:spPr>
          <a:xfrm>
            <a:off x="4501403" y="1352383"/>
            <a:ext cx="3538134" cy="923330"/>
          </a:xfrm>
          <a:prstGeom prst="rect">
            <a:avLst/>
          </a:prstGeom>
          <a:noFill/>
        </p:spPr>
        <p:txBody>
          <a:bodyPr wrap="square" rtlCol="0">
            <a:spAutoFit/>
          </a:bodyPr>
          <a:lstStyle/>
          <a:p>
            <a:pPr algn="ctr"/>
            <a:r>
              <a:rPr lang="es-MX" b="1">
                <a:latin typeface="MyriadPro-Light"/>
              </a:rPr>
              <a:t>Actividad física, a través del tiempo (estudiantes de 8.°, 10.° y 12.°), condado de King (2004-2021)</a:t>
            </a:r>
          </a:p>
        </p:txBody>
      </p:sp>
      <p:pic>
        <p:nvPicPr>
          <p:cNvPr id="3" name="Picture 8" descr="Line Chart – youth physical activity over time&#10;Line chart shows change over time, in the percentage of King County students who met physical activity guidelines, between 2004-2021, at 2-year intervals. Line shows a persistent decline from 2014-2021. The 2021 percentage hovers between 17-18% of students meeting these guidelines. The lowest rate is shown in 2008, at around 15%.">
            <a:extLst>
              <a:ext uri="{FF2B5EF4-FFF2-40B4-BE49-F238E27FC236}">
                <a16:creationId xmlns:a16="http://schemas.microsoft.com/office/drawing/2014/main" id="{9B0FC267-23BC-31FC-8380-55F588BE9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03" y="2393251"/>
            <a:ext cx="3648038" cy="263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C6F3362-192D-4393-BE47-4E3BF663D0C5}"/>
              </a:ext>
            </a:extLst>
          </p:cNvPr>
          <p:cNvSpPr txBox="1"/>
          <p:nvPr/>
        </p:nvSpPr>
        <p:spPr>
          <a:xfrm>
            <a:off x="8313227" y="1352383"/>
            <a:ext cx="3443586" cy="923330"/>
          </a:xfrm>
          <a:prstGeom prst="rect">
            <a:avLst/>
          </a:prstGeom>
          <a:noFill/>
        </p:spPr>
        <p:txBody>
          <a:bodyPr wrap="square" rtlCol="0">
            <a:spAutoFit/>
          </a:bodyPr>
          <a:lstStyle/>
          <a:p>
            <a:pPr algn="ctr"/>
            <a:r>
              <a:rPr lang="es-MX" b="1">
                <a:latin typeface="MyriadPro-Light"/>
              </a:rPr>
              <a:t>Actividad física (estudiantes de 8.°, 10.° y 12.°), condado de King (promedio: 2018 y 2021)</a:t>
            </a:r>
            <a:endParaRPr lang="en-US" b="1" dirty="0">
              <a:latin typeface="MyriadPro-Light"/>
            </a:endParaRPr>
          </a:p>
        </p:txBody>
      </p:sp>
      <p:pic>
        <p:nvPicPr>
          <p:cNvPr id="10" name="Picture 9" descr="Gráfico de barras, actividad física juvenil&#10;Promedio del condado de King = 18.5 %.&#10;&#10;Género&#10;Masculino = 23.5 %&#10;Femenino = 13.5 %&#10;Cuestionándose = 11.3 %&#10;Transgénero = 11.2 %&#10;Algo más encaja mejor = 10.4 %&#10;Para todos los grupos, los índices fueron muy distintos al índice promedio del condado de King.&#10;&#10;Orientación sexual&#10;Heterosexual = 20.4 %&#10;LGB+ = 12.6 %&#10;No estoy seguro(a) = 11.5 %&#10;Para todos los grupos, los índices fueron muy distintos al índice promedio del condado de King.&#10;&#10;Raza o etnia&#10;AIAN = 29.8 %&#10;otra = 22.3 %&#10;NHPI = 21.0 %&#10;blanca = 20.5 %&#10;múltiple = 19.0 %&#10;negra = 18.2 %&#10;ssiática = 15.7 %&#10;hispana = 14.6 %&#10;Para todos los grupos, a excepción de los de personas NHPI, de múltiples razas o etnias y de personas negras, los índices fueron muy distintos al índice promedio del condado de King.&#10;&#10;Regiones&#10;Este = 20.7 %&#10;Norte = 19.3 %&#10;Seattle = 18.2 %&#10;Sur = 17.0 %&#10;Para la región Este, los índices fueron muy distintos al índice promedio del condado de King.&#10;">
            <a:extLst>
              <a:ext uri="{FF2B5EF4-FFF2-40B4-BE49-F238E27FC236}">
                <a16:creationId xmlns:a16="http://schemas.microsoft.com/office/drawing/2014/main" id="{C7438DDE-C326-F92E-E9B7-53BBB0D3CBD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454" y="2334482"/>
            <a:ext cx="2891498" cy="3492598"/>
          </a:xfrm>
          <a:prstGeom prst="rect">
            <a:avLst/>
          </a:prstGeom>
        </p:spPr>
      </p:pic>
      <p:pic>
        <p:nvPicPr>
          <p:cNvPr id="6" name="Picture 5">
            <a:extLst>
              <a:ext uri="{FF2B5EF4-FFF2-40B4-BE49-F238E27FC236}">
                <a16:creationId xmlns:a16="http://schemas.microsoft.com/office/drawing/2014/main" id="{C5C4F79D-1960-F1FC-42B6-7269A3A376F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2438" y="2393251"/>
            <a:ext cx="3936064" cy="2543207"/>
          </a:xfrm>
          <a:prstGeom prst="rect">
            <a:avLst/>
          </a:prstGeom>
        </p:spPr>
      </p:pic>
      <p:sp>
        <p:nvSpPr>
          <p:cNvPr id="19" name="TextBox 18"/>
          <p:cNvSpPr txBox="1"/>
          <p:nvPr/>
        </p:nvSpPr>
        <p:spPr>
          <a:xfrm>
            <a:off x="8498379" y="5885849"/>
            <a:ext cx="3443586" cy="689659"/>
          </a:xfrm>
          <a:prstGeom prst="rect">
            <a:avLst/>
          </a:prstGeom>
          <a:noFill/>
        </p:spPr>
        <p:txBody>
          <a:bodyPr wrap="square" rtlCol="0">
            <a:noAutofit/>
          </a:bodyPr>
          <a:lstStyle/>
          <a:p>
            <a:r>
              <a:rPr lang="es-MX" sz="1200" dirty="0">
                <a:latin typeface="MyriadPro-Light"/>
                <a:cs typeface="Arial" panose="020B0604020202020204" pitchFamily="34" charset="0"/>
              </a:rPr>
              <a:t>AIAN = Indio(a) americano(a) y nativo(a) de Alaska</a:t>
            </a:r>
          </a:p>
          <a:p>
            <a:r>
              <a:rPr lang="es-MX" sz="1200" dirty="0">
                <a:latin typeface="MyriadPro-Light"/>
                <a:cs typeface="Arial" panose="020B0604020202020204" pitchFamily="34" charset="0"/>
              </a:rPr>
              <a:t>NHPI = Nativo(a) de Hawái e Isleño(a) del Pacífico</a:t>
            </a:r>
          </a:p>
          <a:p>
            <a:r>
              <a:rPr lang="es-MX" sz="1200" dirty="0">
                <a:latin typeface="MyriadPro-Light"/>
                <a:cs typeface="Arial" panose="020B0604020202020204" pitchFamily="34" charset="0"/>
              </a:rPr>
              <a:t>* = Muy distinto al promedio del condado de King</a:t>
            </a:r>
          </a:p>
        </p:txBody>
      </p:sp>
    </p:spTree>
    <p:extLst>
      <p:ext uri="{BB962C8B-B14F-4D97-AF65-F5344CB8AC3E}">
        <p14:creationId xmlns:p14="http://schemas.microsoft.com/office/powerpoint/2010/main" val="34915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844-1E8B-B8E3-7249-62E556E27BB4}"/>
              </a:ext>
            </a:extLst>
          </p:cNvPr>
          <p:cNvSpPr>
            <a:spLocks noGrp="1"/>
          </p:cNvSpPr>
          <p:nvPr>
            <p:ph type="title"/>
          </p:nvPr>
        </p:nvSpPr>
        <p:spPr/>
        <p:txBody>
          <a:bodyPr>
            <a:normAutofit fontScale="90000"/>
          </a:bodyPr>
          <a:lstStyle/>
          <a:p>
            <a:r>
              <a:rPr lang="es-MX"/>
              <a:t>Principales prioridades identificadas por la comunidad</a:t>
            </a:r>
          </a:p>
        </p:txBody>
      </p:sp>
      <p:sp>
        <p:nvSpPr>
          <p:cNvPr id="3" name="TextBox 2">
            <a:extLst>
              <a:ext uri="{FF2B5EF4-FFF2-40B4-BE49-F238E27FC236}">
                <a16:creationId xmlns:a16="http://schemas.microsoft.com/office/drawing/2014/main" id="{5AE26993-90D3-80BF-A2E1-284FE064419B}"/>
              </a:ext>
            </a:extLst>
          </p:cNvPr>
          <p:cNvSpPr txBox="1"/>
          <p:nvPr/>
        </p:nvSpPr>
        <p:spPr>
          <a:xfrm>
            <a:off x="250035" y="1718855"/>
            <a:ext cx="3003339" cy="4832092"/>
          </a:xfrm>
          <a:prstGeom prst="rect">
            <a:avLst/>
          </a:prstGeom>
          <a:solidFill>
            <a:srgbClr val="D6DCE5"/>
          </a:solidFill>
          <a:ln>
            <a:solidFill>
              <a:schemeClr val="tx1"/>
            </a:solidFill>
          </a:ln>
        </p:spPr>
        <p:txBody>
          <a:bodyPr wrap="square" rtlCol="0">
            <a:spAutoFit/>
          </a:bodyPr>
          <a:lstStyle/>
          <a:p>
            <a:pPr algn="ctr"/>
            <a:r>
              <a:rPr lang="es-MX" sz="2200">
                <a:effectLst/>
                <a:latin typeface="MyriadPro-Light"/>
              </a:rPr>
              <a:t>Las comunidades continúan describiendo desafíos para acceder a necesidades básicas como alimentos y vivienda y, en muchos casos, describen cómo la pandemia de COVID-19 empeoró las condiciones sociales que ya ponían a prueba la capacidad de las personas para prosperar en el condado de King.</a:t>
            </a:r>
            <a:endParaRPr lang="en-US" sz="2200" dirty="0">
              <a:latin typeface="MyriadPro-Light"/>
            </a:endParaRPr>
          </a:p>
        </p:txBody>
      </p:sp>
      <p:sp>
        <p:nvSpPr>
          <p:cNvPr id="25" name="Rectangle 24">
            <a:extLst>
              <a:ext uri="{FF2B5EF4-FFF2-40B4-BE49-F238E27FC236}">
                <a16:creationId xmlns:a16="http://schemas.microsoft.com/office/drawing/2014/main" id="{3DD71644-3FB2-4B7E-9854-4A4354A3889A}"/>
              </a:ext>
            </a:extLst>
          </p:cNvPr>
          <p:cNvSpPr/>
          <p:nvPr/>
        </p:nvSpPr>
        <p:spPr>
          <a:xfrm>
            <a:off x="3362286" y="1770084"/>
            <a:ext cx="3281804"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Determinantes sociales y de equidad en la salud</a:t>
            </a:r>
            <a:endParaRPr lang="en-US" sz="2400" b="1" dirty="0">
              <a:solidFill>
                <a:schemeClr val="tx1"/>
              </a:solidFill>
              <a:latin typeface="MyriadPro-Light"/>
            </a:endParaRP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248" y="2853887"/>
            <a:ext cx="1208201" cy="1192810"/>
          </a:xfrm>
          <a:prstGeom prst="rect">
            <a:avLst/>
          </a:prstGeom>
        </p:spPr>
      </p:pic>
      <p:sp>
        <p:nvSpPr>
          <p:cNvPr id="27" name="Rectangle 26">
            <a:extLst>
              <a:ext uri="{FF2B5EF4-FFF2-40B4-BE49-F238E27FC236}">
                <a16:creationId xmlns:a16="http://schemas.microsoft.com/office/drawing/2014/main" id="{4623C0A2-6170-42CE-9549-5C776F2EC68F}"/>
              </a:ext>
            </a:extLst>
          </p:cNvPr>
          <p:cNvSpPr/>
          <p:nvPr/>
        </p:nvSpPr>
        <p:spPr>
          <a:xfrm>
            <a:off x="6665901" y="1760518"/>
            <a:ext cx="2356988" cy="71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Acceso y calidad de la vivienda</a:t>
            </a:r>
            <a:endParaRPr lang="en-US" sz="2400" b="1" dirty="0">
              <a:solidFill>
                <a:schemeClr val="tx1"/>
              </a:solidFill>
              <a:latin typeface="MyriadPro-Light"/>
            </a:endParaRPr>
          </a:p>
        </p:txBody>
      </p:sp>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8563" y="2812276"/>
            <a:ext cx="1171665" cy="1209149"/>
          </a:xfrm>
          <a:prstGeom prst="rect">
            <a:avLst/>
          </a:prstGeom>
        </p:spPr>
      </p:pic>
      <p:sp>
        <p:nvSpPr>
          <p:cNvPr id="29" name="Rectangle 28">
            <a:extLst>
              <a:ext uri="{FF2B5EF4-FFF2-40B4-BE49-F238E27FC236}">
                <a16:creationId xmlns:a16="http://schemas.microsoft.com/office/drawing/2014/main" id="{D49FA3BD-52A9-4700-976D-19F5855055FA}"/>
              </a:ext>
            </a:extLst>
          </p:cNvPr>
          <p:cNvSpPr/>
          <p:nvPr/>
        </p:nvSpPr>
        <p:spPr>
          <a:xfrm>
            <a:off x="9110038" y="1822736"/>
            <a:ext cx="2831927"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Acceso y prestación de atención médica</a:t>
            </a:r>
            <a:endParaRPr lang="en-US" sz="2400" b="1" dirty="0">
              <a:solidFill>
                <a:schemeClr val="tx1"/>
              </a:solidFill>
              <a:latin typeface="MyriadPro-Light"/>
            </a:endParaRPr>
          </a:p>
        </p:txBody>
      </p:sp>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5">
            <a:clrChange>
              <a:clrFrom>
                <a:srgbClr val="FAFAFA"/>
              </a:clrFrom>
              <a:clrTo>
                <a:srgbClr val="FAFAFA">
                  <a:alpha val="0"/>
                </a:srgbClr>
              </a:clrTo>
            </a:clrChange>
          </a:blip>
          <a:stretch>
            <a:fillRect/>
          </a:stretch>
        </p:blipFill>
        <p:spPr>
          <a:xfrm>
            <a:off x="9635308" y="2842197"/>
            <a:ext cx="1781386" cy="1402368"/>
          </a:xfrm>
          <a:prstGeom prst="rect">
            <a:avLst/>
          </a:prstGeom>
          <a:noFill/>
        </p:spPr>
      </p:pic>
      <p:sp>
        <p:nvSpPr>
          <p:cNvPr id="35" name="Rectangle 34">
            <a:extLst>
              <a:ext uri="{FF2B5EF4-FFF2-40B4-BE49-F238E27FC236}">
                <a16:creationId xmlns:a16="http://schemas.microsoft.com/office/drawing/2014/main" id="{AADA1B11-4FF6-454E-ADC5-2C2039DE349A}"/>
              </a:ext>
            </a:extLst>
          </p:cNvPr>
          <p:cNvSpPr/>
          <p:nvPr/>
        </p:nvSpPr>
        <p:spPr>
          <a:xfrm>
            <a:off x="4434248" y="4856430"/>
            <a:ext cx="3237535" cy="540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a:solidFill>
                  <a:schemeClr val="tx1"/>
                </a:solidFill>
                <a:latin typeface="MyriadPro-Light"/>
              </a:rPr>
              <a:t>Inseguridad alimentaria y acceso a los alimentos</a:t>
            </a:r>
            <a:endParaRPr lang="en-US" sz="2400" dirty="0">
              <a:solidFill>
                <a:schemeClr val="tx1"/>
              </a:solidFill>
              <a:latin typeface="MyriadPro-Light"/>
            </a:endParaRPr>
          </a:p>
        </p:txBody>
      </p:sp>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8986" y="5338740"/>
            <a:ext cx="1454027" cy="1390808"/>
          </a:xfrm>
          <a:prstGeom prst="rect">
            <a:avLst/>
          </a:prstGeom>
        </p:spPr>
      </p:pic>
      <p:sp>
        <p:nvSpPr>
          <p:cNvPr id="36" name="Rectangle 35">
            <a:extLst>
              <a:ext uri="{FF2B5EF4-FFF2-40B4-BE49-F238E27FC236}">
                <a16:creationId xmlns:a16="http://schemas.microsoft.com/office/drawing/2014/main" id="{5AC96C6E-4302-43B2-B869-D56CBF23436F}"/>
              </a:ext>
            </a:extLst>
          </p:cNvPr>
          <p:cNvSpPr/>
          <p:nvPr/>
        </p:nvSpPr>
        <p:spPr>
          <a:xfrm>
            <a:off x="8137289" y="4858516"/>
            <a:ext cx="2224999"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FontTx/>
              <a:buNone/>
            </a:pPr>
            <a:r>
              <a:rPr lang="es-MX" sz="2400" b="1" kern="1200" noProof="0" dirty="0">
                <a:solidFill>
                  <a:schemeClr val="tx1"/>
                </a:solidFill>
                <a:effectLst/>
                <a:latin typeface="+mn-lt"/>
                <a:ea typeface="+mn-ea"/>
                <a:cs typeface="+mn-cs"/>
              </a:rPr>
              <a:t>Niños, niñas y jóvenes</a:t>
            </a:r>
            <a:endParaRPr lang="es-MX" sz="2400" b="1" kern="1200" noProof="0" dirty="0">
              <a:solidFill>
                <a:schemeClr val="tx1"/>
              </a:solidFill>
              <a:effectLst/>
              <a:latin typeface="+mn-lt"/>
              <a:cs typeface="Calibri"/>
            </a:endParaRPr>
          </a:p>
        </p:txBody>
      </p:sp>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534679" y="5399390"/>
            <a:ext cx="1430219" cy="1430219"/>
          </a:xfrm>
          <a:prstGeom prst="rect">
            <a:avLst/>
          </a:prstGeom>
        </p:spPr>
      </p:pic>
    </p:spTree>
    <p:extLst>
      <p:ext uri="{BB962C8B-B14F-4D97-AF65-F5344CB8AC3E}">
        <p14:creationId xmlns:p14="http://schemas.microsoft.com/office/powerpoint/2010/main" val="7277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bout: King County Hospitals for a Healthier Community (HHC) collaborative ">
            <a:extLst>
              <a:ext uri="{FF2B5EF4-FFF2-40B4-BE49-F238E27FC236}">
                <a16:creationId xmlns:a16="http://schemas.microsoft.com/office/drawing/2014/main" id="{780BDDBA-E491-3394-6915-D9259CA85224}"/>
              </a:ext>
            </a:extLst>
          </p:cNvPr>
          <p:cNvSpPr>
            <a:spLocks noGrp="1"/>
          </p:cNvSpPr>
          <p:nvPr>
            <p:ph type="title"/>
          </p:nvPr>
        </p:nvSpPr>
        <p:spPr>
          <a:xfrm>
            <a:off x="194339" y="330567"/>
            <a:ext cx="11691930" cy="570540"/>
          </a:xfrm>
        </p:spPr>
        <p:txBody>
          <a:bodyPr>
            <a:noAutofit/>
          </a:bodyPr>
          <a:lstStyle/>
          <a:p>
            <a:r>
              <a:rPr lang="es-MX" sz="2800">
                <a:ea typeface="Verdana" panose="020B0604030504040204" pitchFamily="34" charset="0"/>
                <a:cs typeface="Verdana" panose="020B0604030504040204" pitchFamily="34" charset="0"/>
              </a:rPr>
              <a:t>Con respecto a</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La colaboración de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Hospitals</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for</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a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Healthier</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a:t>
            </a:r>
            <a:r>
              <a:rPr kumimoji="0" lang="es-MX" sz="2800" b="0" i="0" u="none" strike="noStrike" kern="1200" cap="none" spc="0" normalizeH="0" baseline="0" noProof="0" err="1">
                <a:ln>
                  <a:noFill/>
                </a:ln>
                <a:effectLst/>
                <a:uLnTx/>
                <a:uFillTx/>
                <a:ea typeface="Verdana" panose="020B0604030504040204" pitchFamily="34" charset="0"/>
                <a:cs typeface="Verdana" panose="020B0604030504040204" pitchFamily="34" charset="0"/>
              </a:rPr>
              <a:t>Community</a:t>
            </a:r>
            <a:r>
              <a:rPr kumimoji="0" lang="es-MX" sz="2800" b="0" i="0" u="none" strike="noStrike" kern="1200" cap="none" spc="0" normalizeH="0" baseline="0" noProof="0">
                <a:ln>
                  <a:noFill/>
                </a:ln>
                <a:effectLst/>
                <a:uLnTx/>
                <a:uFillTx/>
                <a:ea typeface="Verdana" panose="020B0604030504040204" pitchFamily="34" charset="0"/>
                <a:cs typeface="Verdana" panose="020B0604030504040204" pitchFamily="34" charset="0"/>
              </a:rPr>
              <a:t> (HHC) del condado de King</a:t>
            </a:r>
            <a:endParaRPr lang="en-US" sz="2800" dirty="0"/>
          </a:p>
        </p:txBody>
      </p:sp>
      <p:sp>
        <p:nvSpPr>
          <p:cNvPr id="7" name="Content Placeholder 7" descr="King County Hospitals for a Healthier Community includes:&#10;Public Health – Seattle &amp; King County&#10;10 hospital/health systems&#10;Washington State Hospital Association&#10;&#10;Joint Community Health Needs Assessment:&#10;Meets Affordable Care Act IRS requirement for 501c3 hospitals to complete a CHNA report every 3 years&#10;HHC members create their own community health improvement strategies based on CHNA report findings and community engagement&#10;Reduces duplication of efforts and data requests&#10;Creates opportunity to align efforts, learn about best practices, &amp;  collectively invest in data, programs, and policies to promote health among King County residents&#10;"/>
          <p:cNvSpPr txBox="1">
            <a:spLocks/>
          </p:cNvSpPr>
          <p:nvPr/>
        </p:nvSpPr>
        <p:spPr>
          <a:xfrm>
            <a:off x="316342" y="1128424"/>
            <a:ext cx="9160853" cy="5399009"/>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600" b="1" i="0" u="none" strike="noStrike" kern="1200" cap="none" spc="0" normalizeH="0" baseline="0" dirty="0">
                <a:ln>
                  <a:noFill/>
                </a:ln>
                <a:solidFill>
                  <a:prstClr val="black"/>
                </a:solidFill>
                <a:effectLst/>
                <a:uLnTx/>
                <a:uFillTx/>
                <a:latin typeface="MyriadPro-Light"/>
              </a:rPr>
              <a:t>Hospitals for a Healthier Community del condado de King incluye a:</a:t>
            </a:r>
            <a:endParaRPr kumimoji="0" lang="es-MX" sz="2600" b="0" i="0" u="none" strike="noStrike" kern="1200" cap="none" spc="0" normalizeH="0" baseline="0" dirty="0">
              <a:ln>
                <a:noFill/>
              </a:ln>
              <a:solidFill>
                <a:prstClr val="black"/>
              </a:solidFill>
              <a:effectLst/>
              <a:uLnTx/>
              <a:uFillTx/>
              <a:latin typeface="MyriadPro-Light"/>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dirty="0">
                <a:ln>
                  <a:noFill/>
                </a:ln>
                <a:solidFill>
                  <a:prstClr val="black"/>
                </a:solidFill>
                <a:effectLst/>
                <a:uLnTx/>
                <a:uFillTx/>
                <a:latin typeface="MyriadPro-Light"/>
              </a:rPr>
              <a:t>Salud pública - Seattle y el condado de King</a:t>
            </a:r>
            <a:endParaRPr lang="es-MX" sz="2400" b="0" i="0" u="none" strike="noStrike" kern="1200" cap="none" spc="0" normalizeH="0" baseline="0" dirty="0">
              <a:ln>
                <a:noFill/>
              </a:ln>
              <a:solidFill>
                <a:prstClr val="black"/>
              </a:solidFill>
              <a:effectLst/>
              <a:uLnTx/>
              <a:uFillTx/>
              <a:latin typeface="MyriadPro-Light"/>
              <a:cs typeface="Calibri"/>
            </a:endParaRPr>
          </a:p>
          <a:p>
            <a:pPr marL="736600">
              <a:lnSpc>
                <a:spcPct val="120000"/>
              </a:lnSpc>
              <a:defRPr/>
            </a:pPr>
            <a:r>
              <a:rPr kumimoji="0" lang="es-MX" sz="2400" b="0" i="0" u="none" strike="noStrike" kern="1200" cap="none" spc="0" normalizeH="0" baseline="0" dirty="0">
                <a:ln>
                  <a:noFill/>
                </a:ln>
                <a:solidFill>
                  <a:prstClr val="black"/>
                </a:solidFill>
                <a:effectLst/>
                <a:uLnTx/>
                <a:uFillTx/>
                <a:latin typeface="MyriadPro-Light"/>
              </a:rPr>
              <a:t>10 redes de hospitales o sistemas de salud</a:t>
            </a:r>
            <a:endParaRPr lang="es-MX" sz="2400" b="0"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MX" sz="2400" dirty="0">
                <a:solidFill>
                  <a:prstClr val="black"/>
                </a:solidFill>
                <a:latin typeface="MyriadPro-Light"/>
              </a:rPr>
              <a:t>La a</a:t>
            </a:r>
            <a:r>
              <a:rPr kumimoji="0" lang="es-MX" sz="2400" b="0" i="0" u="none" strike="noStrike" kern="1200" cap="none" spc="0" normalizeH="0" baseline="0" dirty="0">
                <a:ln>
                  <a:noFill/>
                </a:ln>
                <a:solidFill>
                  <a:prstClr val="black"/>
                </a:solidFill>
                <a:effectLst/>
                <a:uLnTx/>
                <a:uFillTx/>
                <a:latin typeface="MyriadPro-Light"/>
              </a:rPr>
              <a:t>sociación de hospitales del estado de Washington</a:t>
            </a:r>
            <a:endParaRPr lang="es-MX" sz="2400" b="0" i="0" u="none" strike="noStrike" kern="1200" cap="none" spc="0" normalizeH="0" baseline="0" dirty="0">
              <a:ln>
                <a:noFill/>
              </a:ln>
              <a:solidFill>
                <a:prstClr val="black"/>
              </a:solidFill>
              <a:effectLst/>
              <a:uLnTx/>
              <a:uFillTx/>
              <a:latin typeface="MyriadPro-Light"/>
              <a:cs typeface="Calibri"/>
            </a:endParaRPr>
          </a:p>
          <a:p>
            <a:pPr marL="5080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600" b="0" i="0" u="none" strike="noStrike" kern="1200" cap="none" spc="0" normalizeH="0" baseline="0" dirty="0">
              <a:ln>
                <a:noFill/>
              </a:ln>
              <a:solidFill>
                <a:prstClr val="black"/>
              </a:solidFill>
              <a:effectLst/>
              <a:uLnTx/>
              <a:uFillTx/>
              <a:latin typeface="MyriadPro-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MX" sz="2600" b="1" dirty="0">
                <a:solidFill>
                  <a:prstClr val="black"/>
                </a:solidFill>
                <a:latin typeface="MyriadPro-Light"/>
              </a:rPr>
              <a:t>Realizar de manera conjunta la E</a:t>
            </a:r>
            <a:r>
              <a:rPr kumimoji="0" lang="es-MX" sz="2600" b="1" i="0" u="none" strike="noStrike" kern="1200" cap="none" spc="0" normalizeH="0" baseline="0" dirty="0">
                <a:ln>
                  <a:noFill/>
                </a:ln>
                <a:solidFill>
                  <a:prstClr val="black"/>
                </a:solidFill>
                <a:effectLst/>
                <a:uLnTx/>
                <a:uFillTx/>
                <a:latin typeface="MyriadPro-Light"/>
              </a:rPr>
              <a:t>valuación de las necesidades de salud de la comunidad:</a:t>
            </a:r>
            <a:endParaRPr lang="es-MX" sz="2600" b="1"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dirty="0">
                <a:ln>
                  <a:noFill/>
                </a:ln>
                <a:solidFill>
                  <a:prstClr val="black"/>
                </a:solidFill>
                <a:effectLst/>
                <a:uLnTx/>
                <a:uFillTx/>
                <a:latin typeface="MyriadPro-Light"/>
              </a:rPr>
              <a:t>Cumple con la obligación del IRS de la Ley de Atención Médica Asequible referente a que los hospitales 501(c)(3) deben cumplir con realizar un informe de CHNA cada 3 años</a:t>
            </a:r>
            <a:endParaRPr lang="es-MX" sz="2400" b="0"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400" b="0" i="0" u="none" strike="noStrike" kern="1200" cap="none" spc="0" normalizeH="0" baseline="0" dirty="0">
                <a:ln>
                  <a:noFill/>
                </a:ln>
                <a:solidFill>
                  <a:prstClr val="black"/>
                </a:solidFill>
                <a:effectLst/>
                <a:uLnTx/>
                <a:uFillTx/>
                <a:latin typeface="MyriadPro-Light"/>
              </a:rPr>
              <a:t>Permite que los miembros de HHC fabriquen sus propias estrategias de mejora de la salud comunitaria basándose en las conclusiones que se obtienen del informe de la CHNA y la participación comunitaria</a:t>
            </a:r>
            <a:endParaRPr lang="es-MX" sz="2400" b="0" i="0" u="none" strike="noStrike" kern="1200" cap="none" spc="0" normalizeH="0" baseline="0" dirty="0">
              <a:ln>
                <a:noFill/>
              </a:ln>
              <a:solidFill>
                <a:prstClr val="black"/>
              </a:solidFill>
              <a:effectLst/>
              <a:uLnTx/>
              <a:uFillTx/>
              <a:latin typeface="MyriadPro-Light"/>
              <a:cs typeface="Calibri"/>
            </a:endParaRPr>
          </a:p>
          <a:p>
            <a:pPr marL="736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MX" sz="2400" dirty="0">
                <a:solidFill>
                  <a:prstClr val="black"/>
                </a:solidFill>
                <a:latin typeface="MyriadPro-Light"/>
              </a:rPr>
              <a:t>Disminuye el</a:t>
            </a:r>
            <a:r>
              <a:rPr kumimoji="0" lang="es-MX" sz="2400" b="0" i="0" u="none" strike="noStrike" kern="1200" cap="none" spc="0" normalizeH="0" baseline="0" dirty="0">
                <a:ln>
                  <a:noFill/>
                </a:ln>
                <a:solidFill>
                  <a:prstClr val="black"/>
                </a:solidFill>
                <a:effectLst/>
                <a:uLnTx/>
                <a:uFillTx/>
                <a:latin typeface="MyriadPro-Light"/>
              </a:rPr>
              <a:t> que haya duplicación de esfuerzos y solicitudes de datos</a:t>
            </a:r>
            <a:endParaRPr lang="es-MX" sz="2400" b="0" i="0" u="none" strike="noStrike" kern="1200" cap="none" spc="0" normalizeH="0" baseline="0" dirty="0">
              <a:ln>
                <a:noFill/>
              </a:ln>
              <a:solidFill>
                <a:prstClr val="black"/>
              </a:solidFill>
              <a:effectLst/>
              <a:uLnTx/>
              <a:uFillTx/>
              <a:latin typeface="MyriadPro-Light"/>
              <a:cs typeface="Calibri"/>
            </a:endParaRPr>
          </a:p>
          <a:p>
            <a:pPr marL="736600">
              <a:defRPr/>
            </a:pPr>
            <a:r>
              <a:rPr kumimoji="0" lang="es-MX" sz="2400" b="0" i="0" u="none" strike="noStrike" kern="1200" cap="none" spc="0" normalizeH="0" baseline="0" dirty="0">
                <a:ln>
                  <a:noFill/>
                </a:ln>
                <a:solidFill>
                  <a:prstClr val="black"/>
                </a:solidFill>
                <a:effectLst/>
                <a:uLnTx/>
                <a:uFillTx/>
                <a:latin typeface="MyriadPro-Light"/>
              </a:rPr>
              <a:t>Crea oportunidades para: alinear esfuerzos; aprender acerca de mejores prácticas; e invertir colectivamente en datos, programas y políticas para fomentar la salud entre las y los residentes del condado de King</a:t>
            </a:r>
            <a:endParaRPr kumimoji="0" lang="es-MX" sz="3200" b="1" i="0" u="none" strike="noStrike" kern="1200" cap="none" spc="0" normalizeH="0" baseline="0" dirty="0">
              <a:ln>
                <a:noFill/>
              </a:ln>
              <a:solidFill>
                <a:prstClr val="black"/>
              </a:solidFill>
              <a:effectLst/>
              <a:uLnTx/>
              <a:uFillTx/>
              <a:latin typeface="MyriadPro-Light"/>
            </a:endParaRPr>
          </a:p>
        </p:txBody>
      </p:sp>
      <p:pic>
        <p:nvPicPr>
          <p:cNvPr id="6" name="Picture 5" descr="Logotipos de las organizaciones afiliadas con HHC: &#10;Evergreen Health&#10;El Centro de Oncología Fred Hutchinson&#10;Kaiser Permanente&#10;MultiCare&#10;Navos&#10;Overlake&#10;Seattle Children’s&#10;Providence Swedish&#10;UW Medicine&#10;Virginia Mason Franciscan Health&#10;La Asociación de los hospitales del estado de Washington&#10;">
            <a:extLst>
              <a:ext uri="{FF2B5EF4-FFF2-40B4-BE49-F238E27FC236}">
                <a16:creationId xmlns:a16="http://schemas.microsoft.com/office/drawing/2014/main" id="{E73AFEE7-87B7-BA85-1649-66BFD34A861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934652" y="1157247"/>
            <a:ext cx="1912020" cy="5737759"/>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9DA1-D1BD-847B-B091-61DE998178F5}"/>
              </a:ext>
            </a:extLst>
          </p:cNvPr>
          <p:cNvSpPr>
            <a:spLocks noGrp="1"/>
          </p:cNvSpPr>
          <p:nvPr>
            <p:ph type="title"/>
          </p:nvPr>
        </p:nvSpPr>
        <p:spPr/>
        <p:txBody>
          <a:bodyPr>
            <a:noAutofit/>
          </a:bodyPr>
          <a:lstStyle/>
          <a:p>
            <a:r>
              <a:rPr lang="es-MX" sz="2800">
                <a:ea typeface="Verdana" panose="020B0604030504040204" pitchFamily="34" charset="0"/>
                <a:cs typeface="Verdana" panose="020B0604030504040204" pitchFamily="34" charset="0"/>
              </a:rPr>
              <a:t>Temas clave de las sesiones de escucha con las comunidades de color del condado de King</a:t>
            </a:r>
            <a:endParaRPr lang="en-US" sz="2800" dirty="0"/>
          </a:p>
        </p:txBody>
      </p:sp>
      <p:sp>
        <p:nvSpPr>
          <p:cNvPr id="17" name="Flowchart: Connector 16">
            <a:extLst>
              <a:ext uri="{FF2B5EF4-FFF2-40B4-BE49-F238E27FC236}">
                <a16:creationId xmlns:a16="http://schemas.microsoft.com/office/drawing/2014/main" id="{AD5AA9DF-2467-7EDC-88EA-083AF44E44E6}"/>
              </a:ext>
              <a:ext uri="{C183D7F6-B498-43B3-948B-1728B52AA6E4}">
                <adec:decorative xmlns:adec="http://schemas.microsoft.com/office/drawing/2017/decorative" val="1"/>
              </a:ext>
            </a:extLst>
          </p:cNvPr>
          <p:cNvSpPr/>
          <p:nvPr/>
        </p:nvSpPr>
        <p:spPr>
          <a:xfrm>
            <a:off x="168014" y="3328805"/>
            <a:ext cx="1325142" cy="1325144"/>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1A65D75-671E-F66C-AC42-42EB29AF78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3" b="15596"/>
          <a:stretch/>
        </p:blipFill>
        <p:spPr>
          <a:xfrm>
            <a:off x="355475" y="3695873"/>
            <a:ext cx="950220" cy="619268"/>
          </a:xfrm>
          <a:prstGeom prst="rect">
            <a:avLst/>
          </a:prstGeom>
        </p:spPr>
      </p:pic>
      <p:cxnSp>
        <p:nvCxnSpPr>
          <p:cNvPr id="44" name="Straight Connector 43">
            <a:extLst>
              <a:ext uri="{FF2B5EF4-FFF2-40B4-BE49-F238E27FC236}">
                <a16:creationId xmlns:a16="http://schemas.microsoft.com/office/drawing/2014/main" id="{B671055D-DC64-342D-88DD-99AB618C2119}"/>
              </a:ext>
              <a:ext uri="{C183D7F6-B498-43B3-948B-1728B52AA6E4}">
                <adec:decorative xmlns:adec="http://schemas.microsoft.com/office/drawing/2017/decorative" val="1"/>
              </a:ext>
            </a:extLst>
          </p:cNvPr>
          <p:cNvCxnSpPr>
            <a:cxnSpLocks/>
            <a:stCxn id="17" idx="6"/>
            <a:endCxn id="14" idx="1"/>
          </p:cNvCxnSpPr>
          <p:nvPr/>
        </p:nvCxnSpPr>
        <p:spPr>
          <a:xfrm flipV="1">
            <a:off x="1493156" y="1684244"/>
            <a:ext cx="371739" cy="2307133"/>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086A6211-8985-8DD2-393B-D6CA25B8E51F}"/>
              </a:ext>
            </a:extLst>
          </p:cNvPr>
          <p:cNvSpPr txBox="1"/>
          <p:nvPr/>
        </p:nvSpPr>
        <p:spPr>
          <a:xfrm>
            <a:off x="1864895" y="1300615"/>
            <a:ext cx="3003592" cy="767258"/>
          </a:xfrm>
          <a:prstGeom prst="roundRect">
            <a:avLst/>
          </a:prstGeom>
          <a:solidFill>
            <a:srgbClr val="8BBB3E"/>
          </a:solidFill>
          <a:ln>
            <a:solidFill>
              <a:schemeClr val="tx1"/>
            </a:solidFill>
          </a:ln>
        </p:spPr>
        <p:txBody>
          <a:bodyPr wrap="square" anchor="ctr">
            <a:noAutofit/>
          </a:bodyPr>
          <a:lstStyle/>
          <a:p>
            <a:pPr algn="ctr"/>
            <a:r>
              <a:rPr lang="es-MX" sz="1500" dirty="0">
                <a:latin typeface="MyriadPro-Light"/>
              </a:rPr>
              <a:t>Acceso a información alimentaria y nutricional</a:t>
            </a:r>
            <a:endParaRPr lang="en-US" sz="1500" dirty="0">
              <a:latin typeface="MyriadPro-Light"/>
            </a:endParaRPr>
          </a:p>
        </p:txBody>
      </p:sp>
      <p:cxnSp>
        <p:nvCxnSpPr>
          <p:cNvPr id="22" name="Straight Connector 21">
            <a:extLst>
              <a:ext uri="{FF2B5EF4-FFF2-40B4-BE49-F238E27FC236}">
                <a16:creationId xmlns:a16="http://schemas.microsoft.com/office/drawing/2014/main" id="{7E8B4375-A05B-3615-2D82-1001865F27C0}"/>
              </a:ext>
              <a:ext uri="{C183D7F6-B498-43B3-948B-1728B52AA6E4}">
                <adec:decorative xmlns:adec="http://schemas.microsoft.com/office/drawing/2017/decorative" val="1"/>
              </a:ext>
            </a:extLst>
          </p:cNvPr>
          <p:cNvCxnSpPr>
            <a:cxnSpLocks/>
            <a:stCxn id="14" idx="3"/>
            <a:endCxn id="12" idx="1"/>
          </p:cNvCxnSpPr>
          <p:nvPr/>
        </p:nvCxnSpPr>
        <p:spPr>
          <a:xfrm flipV="1">
            <a:off x="4868487" y="1680716"/>
            <a:ext cx="317124" cy="352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E590B0C-B948-E59B-8B91-36EAFB2761D1}"/>
              </a:ext>
            </a:extLst>
          </p:cNvPr>
          <p:cNvSpPr txBox="1"/>
          <p:nvPr/>
        </p:nvSpPr>
        <p:spPr>
          <a:xfrm>
            <a:off x="5185611" y="1246554"/>
            <a:ext cx="6584631" cy="868323"/>
          </a:xfrm>
          <a:prstGeom prst="roundRect">
            <a:avLst/>
          </a:prstGeom>
          <a:noFill/>
          <a:ln>
            <a:solidFill>
              <a:schemeClr val="tx1"/>
            </a:solidFill>
          </a:ln>
        </p:spPr>
        <p:txBody>
          <a:bodyPr wrap="square" rtlCol="0">
            <a:spAutoFit/>
          </a:bodyPr>
          <a:lstStyle/>
          <a:p>
            <a:pPr algn="ctr"/>
            <a:r>
              <a:rPr lang="es-MX" sz="1500" dirty="0">
                <a:effectLst/>
                <a:latin typeface="MyriadPro-Light"/>
              </a:rPr>
              <a:t>Las comunidades quieren más oportunidades para </a:t>
            </a:r>
            <a:r>
              <a:rPr lang="es-MX" sz="1500" b="1" dirty="0">
                <a:effectLst/>
                <a:latin typeface="MyriadPro-Light"/>
              </a:rPr>
              <a:t>aprender cómo comer</a:t>
            </a:r>
            <a:r>
              <a:rPr lang="es-MX" sz="1500" dirty="0">
                <a:effectLst/>
                <a:latin typeface="MyriadPro-Light"/>
              </a:rPr>
              <a:t> bien para proteger su salud, incluyendo cómo elegir ingredientes más saludables y cómo comprar opciones saludables más asequibles.</a:t>
            </a:r>
            <a:endParaRPr lang="en-US" sz="1500" dirty="0">
              <a:latin typeface="MyriadPro-Light"/>
            </a:endParaRPr>
          </a:p>
        </p:txBody>
      </p:sp>
      <p:sp>
        <p:nvSpPr>
          <p:cNvPr id="10" name="TextBox 9">
            <a:extLst>
              <a:ext uri="{FF2B5EF4-FFF2-40B4-BE49-F238E27FC236}">
                <a16:creationId xmlns:a16="http://schemas.microsoft.com/office/drawing/2014/main" id="{9E157615-81C5-99E1-3FB6-30F4E5A00161}"/>
              </a:ext>
            </a:extLst>
          </p:cNvPr>
          <p:cNvSpPr txBox="1"/>
          <p:nvPr/>
        </p:nvSpPr>
        <p:spPr>
          <a:xfrm>
            <a:off x="1864896" y="2381293"/>
            <a:ext cx="3003592" cy="782895"/>
          </a:xfrm>
          <a:prstGeom prst="roundRect">
            <a:avLst/>
          </a:prstGeom>
          <a:solidFill>
            <a:srgbClr val="239CCB"/>
          </a:solidFill>
          <a:ln>
            <a:solidFill>
              <a:schemeClr val="tx1"/>
            </a:solidFill>
          </a:ln>
        </p:spPr>
        <p:txBody>
          <a:bodyPr wrap="square" anchor="ctr">
            <a:noAutofit/>
          </a:bodyPr>
          <a:lstStyle/>
          <a:p>
            <a:pPr algn="ctr"/>
            <a:r>
              <a:rPr lang="es-MX" sz="1500" dirty="0">
                <a:latin typeface="MyriadPro-Light"/>
              </a:rPr>
              <a:t>Acceso a alimentos de alta calidad, frescos y asociados con su cultura</a:t>
            </a:r>
            <a:endParaRPr lang="en-US" sz="1500" dirty="0">
              <a:latin typeface="MyriadPro-Light"/>
            </a:endParaRPr>
          </a:p>
        </p:txBody>
      </p:sp>
      <p:sp>
        <p:nvSpPr>
          <p:cNvPr id="3" name="TextBox 2">
            <a:extLst>
              <a:ext uri="{FF2B5EF4-FFF2-40B4-BE49-F238E27FC236}">
                <a16:creationId xmlns:a16="http://schemas.microsoft.com/office/drawing/2014/main" id="{123A32A6-3B9A-7B86-E63C-823ECA850361}"/>
              </a:ext>
            </a:extLst>
          </p:cNvPr>
          <p:cNvSpPr txBox="1"/>
          <p:nvPr/>
        </p:nvSpPr>
        <p:spPr>
          <a:xfrm>
            <a:off x="5185611" y="2342884"/>
            <a:ext cx="6584630" cy="868323"/>
          </a:xfrm>
          <a:prstGeom prst="roundRect">
            <a:avLst/>
          </a:prstGeom>
          <a:noFill/>
          <a:ln>
            <a:solidFill>
              <a:schemeClr val="tx1"/>
            </a:solidFill>
          </a:ln>
        </p:spPr>
        <p:txBody>
          <a:bodyPr wrap="square" rtlCol="0" anchor="ctr">
            <a:spAutoFit/>
          </a:bodyPr>
          <a:lstStyle/>
          <a:p>
            <a:pPr marR="0" lvl="0" algn="ctr" defTabSz="914400" rtl="0" eaLnBrk="1" fontAlgn="auto" latinLnBrk="0" hangingPunct="1">
              <a:lnSpc>
                <a:spcPct val="100000"/>
              </a:lnSpc>
              <a:spcBef>
                <a:spcPts val="0"/>
              </a:spcBef>
              <a:spcAft>
                <a:spcPts val="0"/>
              </a:spcAft>
              <a:buClrTx/>
              <a:buSzTx/>
              <a:tabLst/>
              <a:defRPr/>
            </a:pPr>
            <a:r>
              <a:rPr lang="es-MX" sz="1500" dirty="0">
                <a:latin typeface="MyriadPro-Light"/>
                <a:ea typeface="Calibri" panose="020F0502020204030204" pitchFamily="34" charset="0"/>
                <a:cs typeface="Calibri"/>
              </a:rPr>
              <a:t>Las y los miembros de la comunidad identificaron que el </a:t>
            </a:r>
            <a:r>
              <a:rPr lang="es-MX" sz="1500" b="1" dirty="0">
                <a:latin typeface="MyriadPro-Light"/>
                <a:ea typeface="Calibri" panose="020F0502020204030204" pitchFamily="34" charset="0"/>
                <a:cs typeface="Calibri"/>
              </a:rPr>
              <a:t>aumento en los costos de los alimentos</a:t>
            </a:r>
            <a:r>
              <a:rPr lang="es-MX" sz="1500" dirty="0">
                <a:latin typeface="MyriadPro-Light"/>
                <a:ea typeface="Calibri" panose="020F0502020204030204" pitchFamily="34" charset="0"/>
                <a:cs typeface="Calibri"/>
              </a:rPr>
              <a:t>, la </a:t>
            </a:r>
            <a:r>
              <a:rPr lang="es-MX" sz="1500" b="1" dirty="0">
                <a:latin typeface="MyriadPro-Light"/>
                <a:ea typeface="Calibri" panose="020F0502020204030204" pitchFamily="34" charset="0"/>
                <a:cs typeface="Calibri"/>
              </a:rPr>
              <a:t>cercanía de las tiendas de alimentos </a:t>
            </a:r>
            <a:r>
              <a:rPr lang="es-MX" sz="1500" dirty="0">
                <a:latin typeface="MyriadPro-Light"/>
                <a:ea typeface="Calibri" panose="020F0502020204030204" pitchFamily="34" charset="0"/>
                <a:cs typeface="Calibri"/>
              </a:rPr>
              <a:t>y la </a:t>
            </a:r>
            <a:r>
              <a:rPr lang="es-MX" sz="1500" b="1" dirty="0">
                <a:latin typeface="MyriadPro-Light"/>
                <a:ea typeface="Calibri" panose="020F0502020204030204" pitchFamily="34" charset="0"/>
                <a:cs typeface="Calibri"/>
              </a:rPr>
              <a:t>disponibilidad de transporte</a:t>
            </a:r>
            <a:r>
              <a:rPr lang="es-MX" sz="1500" dirty="0">
                <a:latin typeface="MyriadPro-Light"/>
                <a:ea typeface="Calibri" panose="020F0502020204030204" pitchFamily="34" charset="0"/>
                <a:cs typeface="Calibri"/>
              </a:rPr>
              <a:t>, fueron barreras para acceder a alimentos saludables.</a:t>
            </a:r>
            <a:endParaRPr lang="en-US" sz="1500" dirty="0">
              <a:effectLst/>
              <a:latin typeface="MyriadPro-Light"/>
              <a:ea typeface="Calibri" panose="020F0502020204030204" pitchFamily="34" charset="0"/>
              <a:cs typeface="Calibri"/>
            </a:endParaRPr>
          </a:p>
        </p:txBody>
      </p:sp>
      <p:sp>
        <p:nvSpPr>
          <p:cNvPr id="6" name="TextBox 5">
            <a:extLst>
              <a:ext uri="{FF2B5EF4-FFF2-40B4-BE49-F238E27FC236}">
                <a16:creationId xmlns:a16="http://schemas.microsoft.com/office/drawing/2014/main" id="{572CD8A8-C5B2-08DE-7A4F-D666CF2EFDAA}"/>
              </a:ext>
            </a:extLst>
          </p:cNvPr>
          <p:cNvSpPr txBox="1"/>
          <p:nvPr/>
        </p:nvSpPr>
        <p:spPr>
          <a:xfrm>
            <a:off x="1864895" y="3505772"/>
            <a:ext cx="3003590" cy="782895"/>
          </a:xfrm>
          <a:prstGeom prst="roundRect">
            <a:avLst/>
          </a:prstGeom>
          <a:solidFill>
            <a:srgbClr val="8BBB3E"/>
          </a:solidFill>
          <a:ln>
            <a:solidFill>
              <a:schemeClr val="tx1"/>
            </a:solidFill>
          </a:ln>
        </p:spPr>
        <p:txBody>
          <a:bodyPr wrap="square" anchor="ctr">
            <a:noAutofit/>
          </a:bodyPr>
          <a:lstStyle/>
          <a:p>
            <a:pPr algn="ctr"/>
            <a:r>
              <a:rPr lang="es-MX" sz="1500" dirty="0">
                <a:latin typeface="MyriadPro-Light"/>
              </a:rPr>
              <a:t>Acceso a servicios de salud mental y conductual</a:t>
            </a:r>
            <a:endParaRPr lang="en-US" sz="1500" b="1" dirty="0">
              <a:latin typeface="MyriadPro-Light"/>
            </a:endParaRPr>
          </a:p>
        </p:txBody>
      </p:sp>
      <p:sp>
        <p:nvSpPr>
          <p:cNvPr id="5" name="TextBox 4">
            <a:extLst>
              <a:ext uri="{FF2B5EF4-FFF2-40B4-BE49-F238E27FC236}">
                <a16:creationId xmlns:a16="http://schemas.microsoft.com/office/drawing/2014/main" id="{22BE64AF-A6D5-576C-BBB2-730EB587FAE8}"/>
              </a:ext>
            </a:extLst>
          </p:cNvPr>
          <p:cNvSpPr txBox="1"/>
          <p:nvPr/>
        </p:nvSpPr>
        <p:spPr>
          <a:xfrm>
            <a:off x="5185611" y="3463058"/>
            <a:ext cx="6584630" cy="868323"/>
          </a:xfrm>
          <a:prstGeom prst="roundRect">
            <a:avLst/>
          </a:prstGeom>
          <a:noFill/>
          <a:ln>
            <a:solidFill>
              <a:schemeClr val="tx1"/>
            </a:solidFill>
          </a:ln>
        </p:spPr>
        <p:txBody>
          <a:bodyPr wrap="square" rtlCol="0">
            <a:spAutoFit/>
          </a:bodyPr>
          <a:lstStyle/>
          <a:p>
            <a:pPr algn="ctr"/>
            <a:r>
              <a:rPr lang="es-MX" sz="1500">
                <a:latin typeface="MyriadPro-Light"/>
                <a:ea typeface="Calibri" panose="020F0502020204030204" pitchFamily="34" charset="0"/>
                <a:cs typeface="Calibri"/>
              </a:rPr>
              <a:t>Las barreras para acceder a los servicios de salud mental y conductual incluyen el </a:t>
            </a:r>
            <a:r>
              <a:rPr lang="es-MX" sz="1500" b="1">
                <a:latin typeface="MyriadPro-Light"/>
                <a:ea typeface="Calibri" panose="020F0502020204030204" pitchFamily="34" charset="0"/>
                <a:cs typeface="Calibri"/>
              </a:rPr>
              <a:t>costo, la alineación cultural de los proveedores, la puntualidad </a:t>
            </a:r>
            <a:r>
              <a:rPr lang="es-MX" sz="1500">
                <a:latin typeface="MyriadPro-Light"/>
                <a:ea typeface="Calibri" panose="020F0502020204030204" pitchFamily="34" charset="0"/>
                <a:cs typeface="Calibri"/>
              </a:rPr>
              <a:t>y disponibilidad de las citas y el </a:t>
            </a:r>
            <a:r>
              <a:rPr lang="es-MX" sz="1500" b="1">
                <a:latin typeface="MyriadPro-Light"/>
                <a:ea typeface="Calibri" panose="020F0502020204030204" pitchFamily="34" charset="0"/>
                <a:cs typeface="Calibri"/>
              </a:rPr>
              <a:t>estigma</a:t>
            </a:r>
            <a:r>
              <a:rPr lang="es-MX" sz="1500">
                <a:latin typeface="MyriadPro-Light"/>
                <a:ea typeface="Calibri" panose="020F0502020204030204" pitchFamily="34" charset="0"/>
                <a:cs typeface="Calibri"/>
              </a:rPr>
              <a:t> asociado con el debate sobre la salud mental.</a:t>
            </a:r>
            <a:endParaRPr lang="en-US" sz="1500" dirty="0">
              <a:effectLst/>
              <a:latin typeface="MyriadPro-Light"/>
              <a:ea typeface="Calibri" panose="020F0502020204030204" pitchFamily="34" charset="0"/>
              <a:cs typeface="Calibri"/>
            </a:endParaRPr>
          </a:p>
        </p:txBody>
      </p:sp>
      <p:sp>
        <p:nvSpPr>
          <p:cNvPr id="13" name="TextBox 12">
            <a:extLst>
              <a:ext uri="{FF2B5EF4-FFF2-40B4-BE49-F238E27FC236}">
                <a16:creationId xmlns:a16="http://schemas.microsoft.com/office/drawing/2014/main" id="{EF41B85C-DAEA-D721-4A41-E258FDFC0BC0}"/>
              </a:ext>
            </a:extLst>
          </p:cNvPr>
          <p:cNvSpPr txBox="1"/>
          <p:nvPr/>
        </p:nvSpPr>
        <p:spPr>
          <a:xfrm>
            <a:off x="1881224" y="4573923"/>
            <a:ext cx="3003591" cy="890015"/>
          </a:xfrm>
          <a:prstGeom prst="roundRect">
            <a:avLst/>
          </a:prstGeom>
          <a:solidFill>
            <a:srgbClr val="239CCB"/>
          </a:solidFill>
          <a:ln>
            <a:solidFill>
              <a:schemeClr val="tx1"/>
            </a:solidFill>
          </a:ln>
        </p:spPr>
        <p:txBody>
          <a:bodyPr wrap="square" anchor="ctr">
            <a:noAutofit/>
          </a:bodyPr>
          <a:lstStyle/>
          <a:p>
            <a:pPr algn="ctr"/>
            <a:r>
              <a:rPr lang="es-MX" sz="1500" dirty="0">
                <a:latin typeface="MyriadPro-Light"/>
              </a:rPr>
              <a:t>Impactos del cambio climático en la seguridad alimentaria y la salud mental</a:t>
            </a:r>
            <a:endParaRPr lang="en-US" sz="1500" dirty="0">
              <a:latin typeface="MyriadPro-Light"/>
            </a:endParaRPr>
          </a:p>
        </p:txBody>
      </p:sp>
      <p:sp>
        <p:nvSpPr>
          <p:cNvPr id="8" name="TextBox 7">
            <a:extLst>
              <a:ext uri="{FF2B5EF4-FFF2-40B4-BE49-F238E27FC236}">
                <a16:creationId xmlns:a16="http://schemas.microsoft.com/office/drawing/2014/main" id="{A63918AB-F2FC-8F75-A320-3E97E71EB607}"/>
              </a:ext>
            </a:extLst>
          </p:cNvPr>
          <p:cNvSpPr txBox="1"/>
          <p:nvPr/>
        </p:nvSpPr>
        <p:spPr>
          <a:xfrm>
            <a:off x="5201940" y="4659167"/>
            <a:ext cx="6584630" cy="725264"/>
          </a:xfrm>
          <a:prstGeom prst="roundRect">
            <a:avLst/>
          </a:prstGeom>
          <a:noFill/>
          <a:ln>
            <a:solidFill>
              <a:schemeClr val="tx1"/>
            </a:solidFill>
          </a:ln>
        </p:spPr>
        <p:txBody>
          <a:bodyPr wrap="square" rtlCol="0" anchor="ctr">
            <a:noAutofit/>
          </a:bodyPr>
          <a:lstStyle/>
          <a:p>
            <a:pPr algn="ctr"/>
            <a:r>
              <a:rPr lang="es-MX" sz="1500">
                <a:effectLst/>
                <a:latin typeface="MyriadPro-Light"/>
                <a:ea typeface="Calibri" panose="020F0502020204030204" pitchFamily="34" charset="0"/>
                <a:cs typeface="Calibri"/>
              </a:rPr>
              <a:t>Los eventos de clima extremo impactan la </a:t>
            </a:r>
            <a:r>
              <a:rPr lang="es-MX" sz="1500" b="1">
                <a:effectLst/>
                <a:latin typeface="MyriadPro-Light"/>
                <a:ea typeface="Calibri" panose="020F0502020204030204" pitchFamily="34" charset="0"/>
                <a:cs typeface="Calibri"/>
              </a:rPr>
              <a:t>salud emocional y el bienestar </a:t>
            </a:r>
            <a:r>
              <a:rPr lang="es-MX" sz="1500">
                <a:effectLst/>
                <a:latin typeface="MyriadPro-Light"/>
                <a:ea typeface="Calibri" panose="020F0502020204030204" pitchFamily="34" charset="0"/>
                <a:cs typeface="Calibri"/>
              </a:rPr>
              <a:t>de toda la familia y </a:t>
            </a:r>
            <a:r>
              <a:rPr lang="es-MX" sz="1500" b="1">
                <a:effectLst/>
                <a:latin typeface="MyriadPro-Light"/>
                <a:ea typeface="Calibri" panose="020F0502020204030204" pitchFamily="34" charset="0"/>
                <a:cs typeface="Calibri"/>
              </a:rPr>
              <a:t>dificultan el acceso a los alimentos</a:t>
            </a:r>
            <a:r>
              <a:rPr lang="es-MX" sz="1500">
                <a:effectLst/>
                <a:latin typeface="MyriadPro-Light"/>
                <a:ea typeface="Calibri" panose="020F0502020204030204" pitchFamily="34" charset="0"/>
                <a:cs typeface="Calibri"/>
              </a:rPr>
              <a:t>.</a:t>
            </a:r>
            <a:endParaRPr lang="en-US" sz="1500" b="1" dirty="0">
              <a:effectLst/>
              <a:latin typeface="MyriadPro-Light"/>
              <a:ea typeface="Calibri" panose="020F0502020204030204" pitchFamily="34" charset="0"/>
              <a:cs typeface="Calibri"/>
            </a:endParaRPr>
          </a:p>
        </p:txBody>
      </p:sp>
      <p:sp>
        <p:nvSpPr>
          <p:cNvPr id="7" name="TextBox 6">
            <a:extLst>
              <a:ext uri="{FF2B5EF4-FFF2-40B4-BE49-F238E27FC236}">
                <a16:creationId xmlns:a16="http://schemas.microsoft.com/office/drawing/2014/main" id="{16F1FF95-5FF0-7573-ADB2-0F86D328CE6B}"/>
              </a:ext>
            </a:extLst>
          </p:cNvPr>
          <p:cNvSpPr txBox="1"/>
          <p:nvPr/>
        </p:nvSpPr>
        <p:spPr>
          <a:xfrm>
            <a:off x="1864896" y="5765328"/>
            <a:ext cx="3003592" cy="799095"/>
          </a:xfrm>
          <a:prstGeom prst="roundRect">
            <a:avLst/>
          </a:prstGeom>
          <a:solidFill>
            <a:srgbClr val="8BBB3E"/>
          </a:solidFill>
          <a:ln>
            <a:solidFill>
              <a:schemeClr val="tx1"/>
            </a:solidFill>
          </a:ln>
        </p:spPr>
        <p:txBody>
          <a:bodyPr wrap="square" anchor="ctr">
            <a:noAutofit/>
          </a:bodyPr>
          <a:lstStyle/>
          <a:p>
            <a:pPr algn="ctr"/>
            <a:r>
              <a:rPr lang="es-MX" sz="1500">
                <a:latin typeface="MyriadPro-Light"/>
              </a:rPr>
              <a:t>Factores de protección comunitaria</a:t>
            </a:r>
          </a:p>
        </p:txBody>
      </p:sp>
      <p:sp>
        <p:nvSpPr>
          <p:cNvPr id="9" name="TextBox 8">
            <a:extLst>
              <a:ext uri="{FF2B5EF4-FFF2-40B4-BE49-F238E27FC236}">
                <a16:creationId xmlns:a16="http://schemas.microsoft.com/office/drawing/2014/main" id="{3B4344BF-E821-CE98-B345-F4B971D0A809}"/>
              </a:ext>
            </a:extLst>
          </p:cNvPr>
          <p:cNvSpPr txBox="1"/>
          <p:nvPr/>
        </p:nvSpPr>
        <p:spPr>
          <a:xfrm>
            <a:off x="5202746" y="5597463"/>
            <a:ext cx="6567496" cy="1123712"/>
          </a:xfrm>
          <a:prstGeom prst="roundRect">
            <a:avLst/>
          </a:prstGeom>
          <a:noFill/>
          <a:ln>
            <a:solidFill>
              <a:schemeClr val="tx1"/>
            </a:solidFill>
          </a:ln>
        </p:spPr>
        <p:txBody>
          <a:bodyPr wrap="square" rtlCol="0">
            <a:spAutoFit/>
          </a:bodyPr>
          <a:lstStyle/>
          <a:p>
            <a:pPr algn="ctr"/>
            <a:r>
              <a:rPr lang="es-MX" sz="1500" dirty="0">
                <a:latin typeface="MyriadPro-Light"/>
                <a:ea typeface="Calibri" panose="020F0502020204030204" pitchFamily="34" charset="0"/>
                <a:cs typeface="Calibri"/>
              </a:rPr>
              <a:t>Las comunidades compartieron ejemplos de cómo </a:t>
            </a:r>
            <a:r>
              <a:rPr lang="es-MX" sz="1500" b="1" dirty="0">
                <a:latin typeface="MyriadPro-Light"/>
                <a:ea typeface="Calibri" panose="020F0502020204030204" pitchFamily="34" charset="0"/>
                <a:cs typeface="Calibri"/>
              </a:rPr>
              <a:t>se apoyan entre sí</a:t>
            </a:r>
            <a:r>
              <a:rPr lang="es-MX" sz="1500" dirty="0">
                <a:latin typeface="MyriadPro-Light"/>
                <a:ea typeface="Calibri" panose="020F0502020204030204" pitchFamily="34" charset="0"/>
                <a:cs typeface="Calibri"/>
              </a:rPr>
              <a:t>, incluyendo el proporcionar transporte para las personas que buscan atención médica o acceso a alimentos, el intercambio de alimentos y apoyándose durante momentos estresantes.</a:t>
            </a:r>
          </a:p>
        </p:txBody>
      </p:sp>
      <p:cxnSp>
        <p:nvCxnSpPr>
          <p:cNvPr id="33" name="Straight Connector 32">
            <a:extLst>
              <a:ext uri="{FF2B5EF4-FFF2-40B4-BE49-F238E27FC236}">
                <a16:creationId xmlns:a16="http://schemas.microsoft.com/office/drawing/2014/main" id="{594EA532-2AFD-CEDE-6DB3-FA3695E690C7}"/>
              </a:ext>
              <a:ext uri="{C183D7F6-B498-43B3-948B-1728B52AA6E4}">
                <adec:decorative xmlns:adec="http://schemas.microsoft.com/office/drawing/2017/decorative" val="1"/>
              </a:ext>
            </a:extLst>
          </p:cNvPr>
          <p:cNvCxnSpPr>
            <a:cxnSpLocks/>
            <a:stCxn id="7" idx="3"/>
            <a:endCxn id="9" idx="1"/>
          </p:cNvCxnSpPr>
          <p:nvPr/>
        </p:nvCxnSpPr>
        <p:spPr>
          <a:xfrm flipV="1">
            <a:off x="4868488" y="6159319"/>
            <a:ext cx="334258" cy="555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31BBF5FE-D019-86C6-F3E0-C8A9667B2D36}"/>
              </a:ext>
              <a:ext uri="{C183D7F6-B498-43B3-948B-1728B52AA6E4}">
                <adec:decorative xmlns:adec="http://schemas.microsoft.com/office/drawing/2017/decorative" val="1"/>
              </a:ext>
            </a:extLst>
          </p:cNvPr>
          <p:cNvCxnSpPr>
            <a:cxnSpLocks/>
            <a:stCxn id="10" idx="3"/>
            <a:endCxn id="3" idx="1"/>
          </p:cNvCxnSpPr>
          <p:nvPr/>
        </p:nvCxnSpPr>
        <p:spPr>
          <a:xfrm>
            <a:off x="4868488" y="2772741"/>
            <a:ext cx="317123" cy="4305"/>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C00C177C-1136-FD94-45CF-1474ABFF0ECA}"/>
              </a:ext>
              <a:ext uri="{C183D7F6-B498-43B3-948B-1728B52AA6E4}">
                <adec:decorative xmlns:adec="http://schemas.microsoft.com/office/drawing/2017/decorative" val="1"/>
              </a:ext>
            </a:extLst>
          </p:cNvPr>
          <p:cNvCxnSpPr>
            <a:cxnSpLocks/>
            <a:stCxn id="13" idx="3"/>
            <a:endCxn id="8" idx="1"/>
          </p:cNvCxnSpPr>
          <p:nvPr/>
        </p:nvCxnSpPr>
        <p:spPr>
          <a:xfrm>
            <a:off x="4884815" y="5018931"/>
            <a:ext cx="317125" cy="286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a:extLst>
              <a:ext uri="{FF2B5EF4-FFF2-40B4-BE49-F238E27FC236}">
                <a16:creationId xmlns:a16="http://schemas.microsoft.com/office/drawing/2014/main" id="{E4EE3838-A2BC-F563-7207-08A2367C6223}"/>
              </a:ext>
              <a:ext uri="{C183D7F6-B498-43B3-948B-1728B52AA6E4}">
                <adec:decorative xmlns:adec="http://schemas.microsoft.com/office/drawing/2017/decorative" val="1"/>
              </a:ext>
            </a:extLst>
          </p:cNvPr>
          <p:cNvCxnSpPr>
            <a:cxnSpLocks/>
            <a:stCxn id="6" idx="3"/>
            <a:endCxn id="5" idx="1"/>
          </p:cNvCxnSpPr>
          <p:nvPr/>
        </p:nvCxnSpPr>
        <p:spPr>
          <a:xfrm>
            <a:off x="4868485" y="3897220"/>
            <a:ext cx="31712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8F8F2500-7F8F-F5E6-0214-56DCA05B9059}"/>
              </a:ext>
              <a:ext uri="{C183D7F6-B498-43B3-948B-1728B52AA6E4}">
                <adec:decorative xmlns:adec="http://schemas.microsoft.com/office/drawing/2017/decorative" val="1"/>
              </a:ext>
            </a:extLst>
          </p:cNvPr>
          <p:cNvCxnSpPr>
            <a:cxnSpLocks/>
            <a:stCxn id="17" idx="6"/>
            <a:endCxn id="7" idx="1"/>
          </p:cNvCxnSpPr>
          <p:nvPr/>
        </p:nvCxnSpPr>
        <p:spPr>
          <a:xfrm>
            <a:off x="1493156" y="3991377"/>
            <a:ext cx="371740" cy="217349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1E03A3A2-DBEF-4E30-4E8E-D3FA6B7215F4}"/>
              </a:ext>
              <a:ext uri="{C183D7F6-B498-43B3-948B-1728B52AA6E4}">
                <adec:decorative xmlns:adec="http://schemas.microsoft.com/office/drawing/2017/decorative" val="1"/>
              </a:ext>
            </a:extLst>
          </p:cNvPr>
          <p:cNvCxnSpPr>
            <a:cxnSpLocks/>
            <a:stCxn id="17" idx="6"/>
            <a:endCxn id="10" idx="1"/>
          </p:cNvCxnSpPr>
          <p:nvPr/>
        </p:nvCxnSpPr>
        <p:spPr>
          <a:xfrm flipV="1">
            <a:off x="1493156" y="2772741"/>
            <a:ext cx="371740" cy="121863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A6005E37-57C1-849A-025D-78649A72B98B}"/>
              </a:ext>
              <a:ext uri="{C183D7F6-B498-43B3-948B-1728B52AA6E4}">
                <adec:decorative xmlns:adec="http://schemas.microsoft.com/office/drawing/2017/decorative" val="1"/>
              </a:ext>
            </a:extLst>
          </p:cNvPr>
          <p:cNvCxnSpPr>
            <a:cxnSpLocks/>
            <a:stCxn id="17" idx="6"/>
            <a:endCxn id="6" idx="1"/>
          </p:cNvCxnSpPr>
          <p:nvPr/>
        </p:nvCxnSpPr>
        <p:spPr>
          <a:xfrm flipV="1">
            <a:off x="1493156" y="3897220"/>
            <a:ext cx="371739" cy="9415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906CFC45-BD9A-7B20-8D10-D89529CF30A5}"/>
              </a:ext>
              <a:ext uri="{C183D7F6-B498-43B3-948B-1728B52AA6E4}">
                <adec:decorative xmlns:adec="http://schemas.microsoft.com/office/drawing/2017/decorative" val="1"/>
              </a:ext>
            </a:extLst>
          </p:cNvPr>
          <p:cNvCxnSpPr>
            <a:cxnSpLocks/>
            <a:stCxn id="17" idx="6"/>
            <a:endCxn id="13" idx="1"/>
          </p:cNvCxnSpPr>
          <p:nvPr/>
        </p:nvCxnSpPr>
        <p:spPr>
          <a:xfrm>
            <a:off x="1493156" y="3991377"/>
            <a:ext cx="388068" cy="102755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116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5B425B9-33E7-8E2C-0C64-734464090DAF}"/>
              </a:ext>
            </a:extLst>
          </p:cNvPr>
          <p:cNvSpPr>
            <a:spLocks noGrp="1"/>
          </p:cNvSpPr>
          <p:nvPr>
            <p:ph type="title"/>
          </p:nvPr>
        </p:nvSpPr>
        <p:spPr/>
        <p:txBody>
          <a:bodyPr>
            <a:normAutofit fontScale="90000"/>
          </a:bodyPr>
          <a:lstStyle/>
          <a:p>
            <a:r>
              <a:rPr lang="es-MX" dirty="0"/>
              <a:t>Áreas para vigilar</a:t>
            </a:r>
          </a:p>
        </p:txBody>
      </p:sp>
      <p:sp>
        <p:nvSpPr>
          <p:cNvPr id="16" name="Rectangle 15">
            <a:extLst>
              <a:ext uri="{FF2B5EF4-FFF2-40B4-BE49-F238E27FC236}">
                <a16:creationId xmlns:a16="http://schemas.microsoft.com/office/drawing/2014/main" id="{78442B2E-CD31-46C2-B8BC-A628CC6BC5B3}"/>
              </a:ext>
            </a:extLst>
          </p:cNvPr>
          <p:cNvSpPr>
            <a:spLocks noChangeAspect="1"/>
          </p:cNvSpPr>
          <p:nvPr/>
        </p:nvSpPr>
        <p:spPr>
          <a:xfrm>
            <a:off x="563226" y="1638947"/>
            <a:ext cx="2026655" cy="1819118"/>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Muertes por sobredosis</a:t>
            </a:r>
          </a:p>
        </p:txBody>
      </p:sp>
      <p:pic>
        <p:nvPicPr>
          <p:cNvPr id="3" name="Graphic 2">
            <a:extLst>
              <a:ext uri="{FF2B5EF4-FFF2-40B4-BE49-F238E27FC236}">
                <a16:creationId xmlns:a16="http://schemas.microsoft.com/office/drawing/2014/main" id="{E4EF14AB-915E-2D23-6D8A-5F88321EE1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689" y="2333377"/>
            <a:ext cx="757102" cy="757102"/>
          </a:xfrm>
          <a:prstGeom prst="rect">
            <a:avLst/>
          </a:prstGeom>
        </p:spPr>
      </p:pic>
      <p:pic>
        <p:nvPicPr>
          <p:cNvPr id="6" name="Graphic 5">
            <a:extLst>
              <a:ext uri="{FF2B5EF4-FFF2-40B4-BE49-F238E27FC236}">
                <a16:creationId xmlns:a16="http://schemas.microsoft.com/office/drawing/2014/main" id="{1BC55535-8F63-6F33-FCD9-9A05670E2B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719" y="2278553"/>
            <a:ext cx="757102" cy="757102"/>
          </a:xfrm>
          <a:prstGeom prst="rect">
            <a:avLst/>
          </a:prstGeom>
        </p:spPr>
      </p:pic>
      <p:pic>
        <p:nvPicPr>
          <p:cNvPr id="37" name="Graphic 36">
            <a:extLst>
              <a:ext uri="{FF2B5EF4-FFF2-40B4-BE49-F238E27FC236}">
                <a16:creationId xmlns:a16="http://schemas.microsoft.com/office/drawing/2014/main" id="{D1D2DB96-ECB5-90C7-1438-DAF38BD02AE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9445" y="2679034"/>
            <a:ext cx="757101" cy="757101"/>
          </a:xfrm>
          <a:prstGeom prst="rect">
            <a:avLst/>
          </a:prstGeom>
        </p:spPr>
      </p:pic>
      <p:sp>
        <p:nvSpPr>
          <p:cNvPr id="17" name="Rectangle 16">
            <a:extLst>
              <a:ext uri="{FF2B5EF4-FFF2-40B4-BE49-F238E27FC236}">
                <a16:creationId xmlns:a16="http://schemas.microsoft.com/office/drawing/2014/main" id="{99104E43-F06B-4098-9A31-0E77B758790E}"/>
              </a:ext>
            </a:extLst>
          </p:cNvPr>
          <p:cNvSpPr>
            <a:spLocks noChangeAspect="1"/>
          </p:cNvSpPr>
          <p:nvPr/>
        </p:nvSpPr>
        <p:spPr>
          <a:xfrm>
            <a:off x="3597582" y="1606301"/>
            <a:ext cx="2026654"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Violencia con armas de fuego</a:t>
            </a:r>
          </a:p>
        </p:txBody>
      </p:sp>
      <p:pic>
        <p:nvPicPr>
          <p:cNvPr id="22" name="Picture 21">
            <a:extLst>
              <a:ext uri="{FF2B5EF4-FFF2-40B4-BE49-F238E27FC236}">
                <a16:creationId xmlns:a16="http://schemas.microsoft.com/office/drawing/2014/main" id="{5B6FD2D1-D0BC-5108-8E33-F850148F5435}"/>
              </a:ext>
              <a:ext uri="{C183D7F6-B498-43B3-948B-1728B52AA6E4}">
                <adec:decorative xmlns:adec="http://schemas.microsoft.com/office/drawing/2017/decorative" val="1"/>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1451" y="2247453"/>
            <a:ext cx="898916" cy="898916"/>
          </a:xfrm>
          <a:prstGeom prst="rect">
            <a:avLst/>
          </a:prstGeom>
        </p:spPr>
      </p:pic>
      <p:sp>
        <p:nvSpPr>
          <p:cNvPr id="18" name="Rectangle 17">
            <a:extLst>
              <a:ext uri="{FF2B5EF4-FFF2-40B4-BE49-F238E27FC236}">
                <a16:creationId xmlns:a16="http://schemas.microsoft.com/office/drawing/2014/main" id="{DF4D09E5-1F68-43B8-856D-3B8E972412E7}"/>
              </a:ext>
            </a:extLst>
          </p:cNvPr>
          <p:cNvSpPr>
            <a:spLocks noChangeAspect="1"/>
          </p:cNvSpPr>
          <p:nvPr/>
        </p:nvSpPr>
        <p:spPr>
          <a:xfrm>
            <a:off x="6595318" y="1619354"/>
            <a:ext cx="1981216" cy="184277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MyriadPro-Light"/>
              </a:rPr>
              <a:t>Falta de hogar y vivienda</a:t>
            </a:r>
            <a:endParaRPr kumimoji="0" lang="en-US" sz="1800" b="1" i="0" u="none" strike="noStrike" kern="1200" cap="none" spc="0" normalizeH="0" baseline="0" noProof="0" dirty="0">
              <a:ln>
                <a:noFill/>
              </a:ln>
              <a:solidFill>
                <a:prstClr val="black"/>
              </a:solidFill>
              <a:effectLst/>
              <a:uLnTx/>
              <a:uFillTx/>
              <a:latin typeface="MyriadPro-Light"/>
            </a:endParaRPr>
          </a:p>
        </p:txBody>
      </p:sp>
      <p:pic>
        <p:nvPicPr>
          <p:cNvPr id="10" name="Graphic 9">
            <a:extLst>
              <a:ext uri="{FF2B5EF4-FFF2-40B4-BE49-F238E27FC236}">
                <a16:creationId xmlns:a16="http://schemas.microsoft.com/office/drawing/2014/main" id="{F556BF6B-A87E-6D7F-7CD2-23D81429FF8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3258" y="2246640"/>
            <a:ext cx="1065336" cy="1065336"/>
          </a:xfrm>
          <a:prstGeom prst="rect">
            <a:avLst/>
          </a:prstGeom>
        </p:spPr>
      </p:pic>
      <p:sp>
        <p:nvSpPr>
          <p:cNvPr id="19" name="Rectangle 18">
            <a:extLst>
              <a:ext uri="{FF2B5EF4-FFF2-40B4-BE49-F238E27FC236}">
                <a16:creationId xmlns:a16="http://schemas.microsoft.com/office/drawing/2014/main" id="{B041F69B-8F12-424A-97ED-9FCAB8896CBF}"/>
              </a:ext>
            </a:extLst>
          </p:cNvPr>
          <p:cNvSpPr>
            <a:spLocks noChangeAspect="1"/>
          </p:cNvSpPr>
          <p:nvPr/>
        </p:nvSpPr>
        <p:spPr>
          <a:xfrm>
            <a:off x="9529871" y="1654429"/>
            <a:ext cx="1989209" cy="180551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Clima y salud</a:t>
            </a:r>
          </a:p>
        </p:txBody>
      </p:sp>
      <p:pic>
        <p:nvPicPr>
          <p:cNvPr id="31" name="Graphic 30">
            <a:extLst>
              <a:ext uri="{FF2B5EF4-FFF2-40B4-BE49-F238E27FC236}">
                <a16:creationId xmlns:a16="http://schemas.microsoft.com/office/drawing/2014/main" id="{2B0A8A52-A194-D75D-13E7-5A6FAECDE61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3994" y="2188341"/>
            <a:ext cx="709805" cy="709805"/>
          </a:xfrm>
          <a:prstGeom prst="rect">
            <a:avLst/>
          </a:prstGeom>
        </p:spPr>
      </p:pic>
      <p:pic>
        <p:nvPicPr>
          <p:cNvPr id="29" name="Graphic 28">
            <a:extLst>
              <a:ext uri="{FF2B5EF4-FFF2-40B4-BE49-F238E27FC236}">
                <a16:creationId xmlns:a16="http://schemas.microsoft.com/office/drawing/2014/main" id="{A00BCFAD-5903-3565-68B7-5F13CECDAA6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46356" y="2182798"/>
            <a:ext cx="709804" cy="709804"/>
          </a:xfrm>
          <a:prstGeom prst="rect">
            <a:avLst/>
          </a:prstGeom>
        </p:spPr>
      </p:pic>
      <p:pic>
        <p:nvPicPr>
          <p:cNvPr id="12" name="Graphic 11">
            <a:extLst>
              <a:ext uri="{FF2B5EF4-FFF2-40B4-BE49-F238E27FC236}">
                <a16:creationId xmlns:a16="http://schemas.microsoft.com/office/drawing/2014/main" id="{F5CE1A64-85B6-9231-4D1D-042C27A7D45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4967" y="2702233"/>
            <a:ext cx="709806" cy="709806"/>
          </a:xfrm>
          <a:prstGeom prst="rect">
            <a:avLst/>
          </a:prstGeom>
        </p:spPr>
      </p:pic>
      <p:sp>
        <p:nvSpPr>
          <p:cNvPr id="34" name="Rectangle 33">
            <a:extLst>
              <a:ext uri="{FF2B5EF4-FFF2-40B4-BE49-F238E27FC236}">
                <a16:creationId xmlns:a16="http://schemas.microsoft.com/office/drawing/2014/main" id="{25167EF6-CF16-FBCF-8FC5-ACCA0F086998}"/>
              </a:ext>
            </a:extLst>
          </p:cNvPr>
          <p:cNvSpPr>
            <a:spLocks noChangeAspect="1"/>
          </p:cNvSpPr>
          <p:nvPr/>
        </p:nvSpPr>
        <p:spPr>
          <a:xfrm>
            <a:off x="2161944" y="4091851"/>
            <a:ext cx="2026654" cy="2063745"/>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Acceso a la atención médica</a:t>
            </a:r>
          </a:p>
        </p:txBody>
      </p:sp>
      <p:pic>
        <p:nvPicPr>
          <p:cNvPr id="20" name="Picture 19">
            <a:extLst>
              <a:ext uri="{FF2B5EF4-FFF2-40B4-BE49-F238E27FC236}">
                <a16:creationId xmlns:a16="http://schemas.microsoft.com/office/drawing/2014/main" id="{1CB23263-6507-43C8-86CB-68C4CBD3374E}"/>
              </a:ext>
              <a:ext uri="{C183D7F6-B498-43B3-948B-1728B52AA6E4}">
                <adec:decorative xmlns:adec="http://schemas.microsoft.com/office/drawing/2017/decorative" val="1"/>
              </a:ext>
            </a:extLst>
          </p:cNvPr>
          <p:cNvPicPr>
            <a:picLocks noChangeAspect="1"/>
          </p:cNvPicPr>
          <p:nvPr/>
        </p:nvPicPr>
        <p:blipFill>
          <a:blip r:embed="rId18">
            <a:clrChange>
              <a:clrFrom>
                <a:srgbClr val="FAFAFA"/>
              </a:clrFrom>
              <a:clrTo>
                <a:srgbClr val="FAFAFA">
                  <a:alpha val="0"/>
                </a:srgbClr>
              </a:clrTo>
            </a:clrChange>
            <a:duotone>
              <a:schemeClr val="accent3">
                <a:shade val="45000"/>
                <a:satMod val="135000"/>
              </a:schemeClr>
              <a:prstClr val="white"/>
            </a:duotone>
          </a:blip>
          <a:stretch>
            <a:fillRect/>
          </a:stretch>
        </p:blipFill>
        <p:spPr>
          <a:xfrm>
            <a:off x="2600367" y="4781390"/>
            <a:ext cx="1149809" cy="905169"/>
          </a:xfrm>
          <a:prstGeom prst="rect">
            <a:avLst/>
          </a:prstGeom>
          <a:solidFill>
            <a:srgbClr val="D6DCE5"/>
          </a:solidFill>
          <a:ln>
            <a:noFill/>
          </a:ln>
        </p:spPr>
      </p:pic>
      <p:sp>
        <p:nvSpPr>
          <p:cNvPr id="46" name="Rectangle 45">
            <a:extLst>
              <a:ext uri="{FF2B5EF4-FFF2-40B4-BE49-F238E27FC236}">
                <a16:creationId xmlns:a16="http://schemas.microsoft.com/office/drawing/2014/main" id="{F256F708-A9F3-78CF-0E5B-647C6FCDD3CD}"/>
              </a:ext>
            </a:extLst>
          </p:cNvPr>
          <p:cNvSpPr>
            <a:spLocks noChangeAspect="1"/>
          </p:cNvSpPr>
          <p:nvPr/>
        </p:nvSpPr>
        <p:spPr>
          <a:xfrm>
            <a:off x="5087729" y="4065652"/>
            <a:ext cx="2059964" cy="2116143"/>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Salud mental y conductual</a:t>
            </a:r>
          </a:p>
        </p:txBody>
      </p:sp>
      <p:pic>
        <p:nvPicPr>
          <p:cNvPr id="48" name="Graphic 47">
            <a:extLst>
              <a:ext uri="{FF2B5EF4-FFF2-40B4-BE49-F238E27FC236}">
                <a16:creationId xmlns:a16="http://schemas.microsoft.com/office/drawing/2014/main" id="{F7759690-010F-45E8-B01E-AEB08F9840E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91689" y="4805928"/>
            <a:ext cx="914400" cy="914400"/>
          </a:xfrm>
          <a:prstGeom prst="rect">
            <a:avLst/>
          </a:prstGeom>
        </p:spPr>
      </p:pic>
      <p:sp>
        <p:nvSpPr>
          <p:cNvPr id="35" name="Rectangle 34">
            <a:extLst>
              <a:ext uri="{FF2B5EF4-FFF2-40B4-BE49-F238E27FC236}">
                <a16:creationId xmlns:a16="http://schemas.microsoft.com/office/drawing/2014/main" id="{2C29A230-5E5F-E8A1-7271-432133966077}"/>
              </a:ext>
            </a:extLst>
          </p:cNvPr>
          <p:cNvSpPr>
            <a:spLocks noChangeAspect="1"/>
          </p:cNvSpPr>
          <p:nvPr/>
        </p:nvSpPr>
        <p:spPr>
          <a:xfrm>
            <a:off x="8046824" y="4092218"/>
            <a:ext cx="2059965" cy="2097666"/>
          </a:xfrm>
          <a:prstGeom prst="rect">
            <a:avLst/>
          </a:prstGeom>
          <a:solidFill>
            <a:srgbClr val="D6DC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a:ln>
                  <a:noFill/>
                </a:ln>
                <a:solidFill>
                  <a:prstClr val="black"/>
                </a:solidFill>
                <a:effectLst/>
                <a:uLnTx/>
                <a:uFillTx/>
                <a:latin typeface="MyriadPro-Light"/>
              </a:rPr>
              <a:t>Inseguridad alimentaria</a:t>
            </a:r>
          </a:p>
        </p:txBody>
      </p:sp>
      <p:pic>
        <p:nvPicPr>
          <p:cNvPr id="43" name="Graphic 42">
            <a:extLst>
              <a:ext uri="{FF2B5EF4-FFF2-40B4-BE49-F238E27FC236}">
                <a16:creationId xmlns:a16="http://schemas.microsoft.com/office/drawing/2014/main" id="{7293C231-54A1-F0DA-935D-A27E415F563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2192" y="4974564"/>
            <a:ext cx="693202" cy="693202"/>
          </a:xfrm>
          <a:prstGeom prst="rect">
            <a:avLst/>
          </a:prstGeom>
        </p:spPr>
      </p:pic>
      <p:pic>
        <p:nvPicPr>
          <p:cNvPr id="45" name="Graphic 44">
            <a:extLst>
              <a:ext uri="{FF2B5EF4-FFF2-40B4-BE49-F238E27FC236}">
                <a16:creationId xmlns:a16="http://schemas.microsoft.com/office/drawing/2014/main" id="{4FCC1FEC-8145-45DA-3E64-24C147DFE0B1}"/>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140604" y="4835992"/>
            <a:ext cx="776910" cy="776910"/>
          </a:xfrm>
          <a:prstGeom prst="rect">
            <a:avLst/>
          </a:prstGeom>
        </p:spPr>
      </p:pic>
      <p:sp>
        <p:nvSpPr>
          <p:cNvPr id="15" name="TextBox 14">
            <a:extLst>
              <a:ext uri="{FF2B5EF4-FFF2-40B4-BE49-F238E27FC236}">
                <a16:creationId xmlns:a16="http://schemas.microsoft.com/office/drawing/2014/main" id="{5680A621-C806-8A3D-A273-0F6DA4E7B8B6}"/>
              </a:ext>
              <a:ext uri="{C183D7F6-B498-43B3-948B-1728B52AA6E4}">
                <adec:decorative xmlns:adec="http://schemas.microsoft.com/office/drawing/2017/decorative" val="1"/>
              </a:ext>
            </a:extLst>
          </p:cNvPr>
          <p:cNvSpPr txBox="1"/>
          <p:nvPr/>
        </p:nvSpPr>
        <p:spPr>
          <a:xfrm>
            <a:off x="146191" y="6560264"/>
            <a:ext cx="3018604" cy="215444"/>
          </a:xfrm>
          <a:prstGeom prst="rect">
            <a:avLst/>
          </a:prstGeom>
          <a:noFill/>
        </p:spPr>
        <p:txBody>
          <a:bodyPr wrap="square">
            <a:spAutoFit/>
          </a:bodyPr>
          <a:lstStyle/>
          <a:p>
            <a:r>
              <a:rPr lang="es-MX" sz="800" i="1">
                <a:latin typeface="MyriadPro-Light"/>
              </a:rPr>
              <a:t>Iconos de armas creados por </a:t>
            </a:r>
            <a:r>
              <a:rPr lang="es-MX" sz="800" i="1" err="1">
                <a:latin typeface="MyriadPro-Light"/>
              </a:rPr>
              <a:t>Freepik</a:t>
            </a:r>
            <a:endParaRPr lang="es-MX" sz="800" i="1">
              <a:latin typeface="MyriadPro-Light"/>
            </a:endParaRP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DF89-91D8-E3B1-7B82-A52849738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61F43-7780-8129-4CAA-F6F00D5170A2}"/>
              </a:ext>
            </a:extLst>
          </p:cNvPr>
          <p:cNvSpPr>
            <a:spLocks noGrp="1"/>
          </p:cNvSpPr>
          <p:nvPr>
            <p:ph type="title"/>
          </p:nvPr>
        </p:nvSpPr>
        <p:spPr>
          <a:xfrm>
            <a:off x="230156" y="365126"/>
            <a:ext cx="11691930" cy="570540"/>
          </a:xfrm>
        </p:spPr>
        <p:txBody>
          <a:bodyPr>
            <a:normAutofit fontScale="90000"/>
          </a:bodyPr>
          <a:lstStyle/>
          <a:p>
            <a:r>
              <a:rPr lang="es-MX"/>
              <a:t>El COVID-19 y sus impactos en el condado de King</a:t>
            </a:r>
            <a:endParaRPr lang="en-US" dirty="0"/>
          </a:p>
        </p:txBody>
      </p:sp>
      <p:sp>
        <p:nvSpPr>
          <p:cNvPr id="5" name="Rounded Rectangle 16">
            <a:extLst>
              <a:ext uri="{FF2B5EF4-FFF2-40B4-BE49-F238E27FC236}">
                <a16:creationId xmlns:a16="http://schemas.microsoft.com/office/drawing/2014/main" id="{03CE6EBB-C77E-E766-FDC7-07F179890C85}"/>
              </a:ext>
            </a:extLst>
          </p:cNvPr>
          <p:cNvSpPr/>
          <p:nvPr/>
        </p:nvSpPr>
        <p:spPr>
          <a:xfrm>
            <a:off x="230156" y="1639405"/>
            <a:ext cx="3327089" cy="5060653"/>
          </a:xfrm>
          <a:prstGeom prst="roundRect">
            <a:avLst>
              <a:gd name="adj" fmla="val 0"/>
            </a:avLst>
          </a:prstGeom>
          <a:solidFill>
            <a:srgbClr val="D6DCE5"/>
          </a:solidFill>
          <a:ln w="12700" cap="flat" cmpd="sng" algn="ctr">
            <a:solidFill>
              <a:schemeClr val="tx1"/>
            </a:solidFill>
            <a:prstDash val="solid"/>
            <a:miter lim="800000"/>
          </a:ln>
          <a:effectLst/>
        </p:spPr>
        <p:txBody>
          <a:bodyPr rtlCol="0" anchor="ctr"/>
          <a:lstStyle/>
          <a:p>
            <a:pPr marR="0" lvl="0" algn="ctr">
              <a:spcBef>
                <a:spcPts val="0"/>
              </a:spcBef>
              <a:spcAft>
                <a:spcPts val="1200"/>
              </a:spcAft>
            </a:pPr>
            <a:r>
              <a:rPr lang="es-MX" sz="2400" kern="100" dirty="0">
                <a:effectLst/>
                <a:latin typeface="MyriadPro-Light"/>
                <a:ea typeface="Calibri" panose="020F0502020204030204" pitchFamily="34" charset="0"/>
                <a:cs typeface="Times New Roman" panose="02020603050405020304" pitchFamily="18" charset="0"/>
              </a:rPr>
              <a:t>La pandemia de COVID-19 no solo ha afectado de una manera desproporcionada a </a:t>
            </a:r>
            <a:r>
              <a:rPr lang="es-MX" sz="2400" b="1" kern="100" dirty="0">
                <a:effectLst/>
                <a:latin typeface="MyriadPro-Light"/>
                <a:ea typeface="Calibri" panose="020F0502020204030204" pitchFamily="34" charset="0"/>
                <a:cs typeface="Times New Roman" panose="02020603050405020304" pitchFamily="18" charset="0"/>
              </a:rPr>
              <a:t>la salud y la mortalidad </a:t>
            </a:r>
            <a:r>
              <a:rPr lang="es-MX" sz="2400" kern="100" dirty="0">
                <a:effectLst/>
                <a:latin typeface="MyriadPro-Light"/>
                <a:ea typeface="Calibri" panose="020F0502020204030204" pitchFamily="34" charset="0"/>
                <a:cs typeface="Times New Roman" panose="02020603050405020304" pitchFamily="18" charset="0"/>
              </a:rPr>
              <a:t>de las personas de color y las y los residentes de la región Sur del condado de King, sino que también ha impactado de manera desproporcionada en los </a:t>
            </a:r>
            <a:r>
              <a:rPr lang="es-MX" sz="2400" b="1" kern="100" dirty="0">
                <a:effectLst/>
                <a:latin typeface="MyriadPro-Light"/>
                <a:ea typeface="Calibri" panose="020F0502020204030204" pitchFamily="34" charset="0"/>
                <a:cs typeface="Times New Roman" panose="02020603050405020304" pitchFamily="18" charset="0"/>
              </a:rPr>
              <a:t>factores económicos y sociales.</a:t>
            </a:r>
            <a:endParaRPr lang="en-US" sz="2400" b="1" kern="100" dirty="0">
              <a:effectLst/>
              <a:latin typeface="MyriadPro-Ligh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7F5397D-0EF7-6F07-F1BF-9E0723A6074B}"/>
              </a:ext>
            </a:extLst>
          </p:cNvPr>
          <p:cNvSpPr txBox="1"/>
          <p:nvPr/>
        </p:nvSpPr>
        <p:spPr>
          <a:xfrm>
            <a:off x="3888954" y="1371597"/>
            <a:ext cx="7497741" cy="646331"/>
          </a:xfrm>
          <a:prstGeom prst="rect">
            <a:avLst/>
          </a:prstGeom>
          <a:noFill/>
        </p:spPr>
        <p:txBody>
          <a:bodyPr wrap="square">
            <a:spAutoFit/>
          </a:bodyPr>
          <a:lstStyle/>
          <a:p>
            <a:pPr algn="ctr"/>
            <a:r>
              <a:rPr lang="es-MX" b="1" dirty="0">
                <a:latin typeface="MyriadPro-Light"/>
              </a:rPr>
              <a:t>Promedio semanal de los índices de mortalidad a causa del COVID-19 (de marzo de 2020 a enero de 2024)</a:t>
            </a:r>
            <a:endParaRPr lang="en-US" b="1" dirty="0">
              <a:latin typeface="MyriadPro-Light"/>
            </a:endParaRPr>
          </a:p>
        </p:txBody>
      </p:sp>
      <p:pic>
        <p:nvPicPr>
          <p:cNvPr id="6" name="Picture 5" descr="Gráfico de barras&#10;&#10;El gráfico muestra los índices de mortalidad promedio por semana debido al COVID-19, por raza o etnia y en comparación con el índice promedio del condado de King. Entre marzo de 2020 y enero de 2024, el índice de mortalidad promedio del condado, por COVID-19, fue de 0.8 por semana (promedio de 7 días del índice estandarizado por edad por cada 100,000 habitantes). Los grupos raciales o étnicos con los índices de mortalidad promedio por semana más altos debido al COVID-19, fueron los de personas nativas hawaianas e isleñas del Pacífico con 3.9 muertes por cada 100,000 habitantes y los de personas indias americanas y nativas de Alaska con 2.2 muertes por cada 100,000 habitantes.&#10;">
            <a:extLst>
              <a:ext uri="{FF2B5EF4-FFF2-40B4-BE49-F238E27FC236}">
                <a16:creationId xmlns:a16="http://schemas.microsoft.com/office/drawing/2014/main" id="{48D739B1-4428-8C58-81DD-A506F921C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954" y="2038775"/>
            <a:ext cx="7919895" cy="2615911"/>
          </a:xfrm>
          <a:prstGeom prst="rect">
            <a:avLst/>
          </a:prstGeom>
        </p:spPr>
      </p:pic>
      <p:sp>
        <p:nvSpPr>
          <p:cNvPr id="3" name="TextBox 2">
            <a:extLst>
              <a:ext uri="{FF2B5EF4-FFF2-40B4-BE49-F238E27FC236}">
                <a16:creationId xmlns:a16="http://schemas.microsoft.com/office/drawing/2014/main" id="{F12314D9-ACF6-8DA4-D24D-130B5C00DDF6}"/>
              </a:ext>
            </a:extLst>
          </p:cNvPr>
          <p:cNvSpPr txBox="1"/>
          <p:nvPr/>
        </p:nvSpPr>
        <p:spPr>
          <a:xfrm>
            <a:off x="5588451" y="4696379"/>
            <a:ext cx="4937162" cy="261611"/>
          </a:xfrm>
          <a:prstGeom prst="rect">
            <a:avLst/>
          </a:prstGeom>
          <a:solidFill>
            <a:schemeClr val="bg1"/>
          </a:solidFill>
        </p:spPr>
        <p:txBody>
          <a:bodyPr wrap="square" rtlCol="0">
            <a:spAutoFit/>
          </a:bodyPr>
          <a:lstStyle/>
          <a:p>
            <a:r>
              <a:rPr lang="es-MX" sz="1100" dirty="0">
                <a:effectLst/>
                <a:latin typeface="Calibri" panose="020F0502020204030204" pitchFamily="34" charset="0"/>
                <a:ea typeface="Yu Mincho" panose="02020400000000000000" pitchFamily="18" charset="-128"/>
                <a:cs typeface="Arial" panose="020B0604020202020204" pitchFamily="34" charset="0"/>
              </a:rPr>
              <a:t>Promedio de 7 días del índice estandarizado por edad por cada 100,000 habitantes</a:t>
            </a:r>
            <a:endParaRPr lang="es-419" sz="1100" dirty="0"/>
          </a:p>
        </p:txBody>
      </p:sp>
      <p:sp>
        <p:nvSpPr>
          <p:cNvPr id="23" name="TextBox 22">
            <a:extLst>
              <a:ext uri="{FF2B5EF4-FFF2-40B4-BE49-F238E27FC236}">
                <a16:creationId xmlns:a16="http://schemas.microsoft.com/office/drawing/2014/main" id="{6C7C4365-19A1-DD6D-7356-46669D06425B}"/>
              </a:ext>
            </a:extLst>
          </p:cNvPr>
          <p:cNvSpPr txBox="1"/>
          <p:nvPr/>
        </p:nvSpPr>
        <p:spPr>
          <a:xfrm>
            <a:off x="4180928" y="5276124"/>
            <a:ext cx="7627921" cy="954107"/>
          </a:xfrm>
          <a:prstGeom prst="rect">
            <a:avLst/>
          </a:prstGeom>
          <a:noFill/>
        </p:spPr>
        <p:txBody>
          <a:bodyPr wrap="square" lIns="91440" tIns="45720" rIns="91440" bIns="45720" anchor="t">
            <a:spAutoFit/>
          </a:bodyPr>
          <a:lstStyle/>
          <a:p>
            <a:pPr>
              <a:defRPr/>
            </a:pPr>
            <a:r>
              <a:rPr kumimoji="0" lang="es-MX" sz="1400" i="0" u="none" strike="noStrike" kern="0" cap="none" spc="0" normalizeH="0" baseline="0" noProof="0" dirty="0">
                <a:ln>
                  <a:noFill/>
                </a:ln>
                <a:solidFill>
                  <a:prstClr val="black"/>
                </a:solidFill>
                <a:effectLst/>
                <a:uLnTx/>
                <a:uFillTx/>
                <a:latin typeface="MyriadPro-Light"/>
              </a:rPr>
              <a:t>Puede consultar la tabla de indicadores más recientes de COVID-19, aquí: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dirty="0">
              <a:solidFill>
                <a:prstClr val="black"/>
              </a:solidFill>
            </a:endParaRPr>
          </a:p>
          <a:p>
            <a:pPr>
              <a:defRPr/>
            </a:pPr>
            <a:r>
              <a:rPr lang="es-MX" sz="1400" dirty="0">
                <a:latin typeface="MyriadPro-Light"/>
              </a:rPr>
              <a:t>Datos adicionales sobre los impactos sociales y económicos debido al COVID-19 se pueden encontrar aquí:</a:t>
            </a:r>
            <a:r>
              <a:rPr lang="en-US" sz="1400" dirty="0">
                <a:latin typeface="MyriadPro-Light"/>
              </a:rPr>
              <a:t> </a:t>
            </a:r>
            <a:r>
              <a:rPr lang="en-US" sz="1400" dirty="0">
                <a:latin typeface="MyriadPro-Light"/>
                <a:hlinkClick r:id="rId5"/>
              </a:rPr>
              <a:t>www.kingcounty.gov/covid/impacts</a:t>
            </a:r>
            <a:endParaRPr lang="en-US" sz="1400" dirty="0">
              <a:latin typeface="MyriadPro-Light"/>
            </a:endParaRPr>
          </a:p>
        </p:txBody>
      </p:sp>
    </p:spTree>
    <p:extLst>
      <p:ext uri="{BB962C8B-B14F-4D97-AF65-F5344CB8AC3E}">
        <p14:creationId xmlns:p14="http://schemas.microsoft.com/office/powerpoint/2010/main" val="109335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4532-5F86-06E7-D47F-2A7DBFF1C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9E5F7-51B9-9330-8500-F8C2F5E2EFBF}"/>
              </a:ext>
            </a:extLst>
          </p:cNvPr>
          <p:cNvSpPr>
            <a:spLocks noGrp="1"/>
          </p:cNvSpPr>
          <p:nvPr>
            <p:ph type="title"/>
          </p:nvPr>
        </p:nvSpPr>
        <p:spPr>
          <a:xfrm>
            <a:off x="230156" y="-1"/>
            <a:ext cx="11691930" cy="1009613"/>
          </a:xfrm>
        </p:spPr>
        <p:txBody>
          <a:bodyPr>
            <a:noAutofit/>
          </a:bodyPr>
          <a:lstStyle/>
          <a:p>
            <a:r>
              <a:rPr lang="es-MX" sz="3400" dirty="0"/>
              <a:t>El COVID-19 y sus impactos en el condado de King (continuación)</a:t>
            </a:r>
            <a:endParaRPr lang="en-US" sz="3400" dirty="0"/>
          </a:p>
        </p:txBody>
      </p:sp>
      <p:sp>
        <p:nvSpPr>
          <p:cNvPr id="5" name="Rounded Rectangle 16">
            <a:extLst>
              <a:ext uri="{FF2B5EF4-FFF2-40B4-BE49-F238E27FC236}">
                <a16:creationId xmlns:a16="http://schemas.microsoft.com/office/drawing/2014/main" id="{17B6295E-BBB7-C156-009C-8E8C8830E869}"/>
              </a:ext>
            </a:extLst>
          </p:cNvPr>
          <p:cNvSpPr/>
          <p:nvPr/>
        </p:nvSpPr>
        <p:spPr>
          <a:xfrm>
            <a:off x="230156" y="2061011"/>
            <a:ext cx="3327089" cy="3462238"/>
          </a:xfrm>
          <a:prstGeom prst="roundRect">
            <a:avLst>
              <a:gd name="adj" fmla="val 0"/>
            </a:avLst>
          </a:prstGeom>
          <a:solidFill>
            <a:srgbClr val="D6DCE5"/>
          </a:solidFill>
          <a:ln w="12700" cap="flat" cmpd="sng" algn="ctr">
            <a:solidFill>
              <a:schemeClr val="tx1"/>
            </a:solidFill>
            <a:prstDash val="solid"/>
            <a:miter lim="800000"/>
          </a:ln>
          <a:effectLst/>
        </p:spPr>
        <p:txBody>
          <a:bodyPr lIns="91440" tIns="45720" rIns="91440" bIns="45720" rtlCol="0" anchor="ctr"/>
          <a:lstStyle/>
          <a:p>
            <a:pPr algn="ctr">
              <a:spcAft>
                <a:spcPts val="1200"/>
              </a:spcAft>
            </a:pPr>
            <a:r>
              <a:rPr lang="es-MX" sz="2300">
                <a:latin typeface="MyriadPro-Light"/>
              </a:rPr>
              <a:t>Los impactos económicos, sociales y de salud de esta pandemia con varios años de duración y que comenzaron a emerger de manera inmediata después del inicio de las medidas de mitigación, </a:t>
            </a:r>
            <a:r>
              <a:rPr lang="es-MX" sz="2300" b="1">
                <a:latin typeface="MyriadPro-Light"/>
              </a:rPr>
              <a:t>han persistido hasta mucho después.</a:t>
            </a:r>
            <a:endParaRPr kumimoji="0" lang="en-US" sz="2300" b="1" i="0" u="none" strike="noStrike" kern="0" cap="none" spc="0" normalizeH="0" baseline="0" noProof="0" dirty="0">
              <a:ln>
                <a:noFill/>
              </a:ln>
              <a:effectLst/>
              <a:uLnTx/>
              <a:uFillTx/>
              <a:latin typeface="MyriadPro-Light"/>
            </a:endParaRPr>
          </a:p>
        </p:txBody>
      </p:sp>
      <p:sp>
        <p:nvSpPr>
          <p:cNvPr id="17" name="TextBox 16">
            <a:extLst>
              <a:ext uri="{FF2B5EF4-FFF2-40B4-BE49-F238E27FC236}">
                <a16:creationId xmlns:a16="http://schemas.microsoft.com/office/drawing/2014/main" id="{566E5C8D-049F-70F6-C1DC-E76206267080}"/>
              </a:ext>
            </a:extLst>
          </p:cNvPr>
          <p:cNvSpPr txBox="1"/>
          <p:nvPr/>
        </p:nvSpPr>
        <p:spPr>
          <a:xfrm>
            <a:off x="3775580" y="1077679"/>
            <a:ext cx="8052918" cy="646331"/>
          </a:xfrm>
          <a:prstGeom prst="rect">
            <a:avLst/>
          </a:prstGeom>
          <a:noFill/>
        </p:spPr>
        <p:txBody>
          <a:bodyPr wrap="square">
            <a:spAutoFit/>
          </a:bodyPr>
          <a:lstStyle/>
          <a:p>
            <a:pPr algn="ctr"/>
            <a:r>
              <a:rPr lang="es-MX" b="1">
                <a:latin typeface="MyriadPro-Light"/>
              </a:rPr>
              <a:t>Las personas adultas con mayor probabilidad de informar que no tienen suficientes alimentos para comer (de marzo a junio de 2020)</a:t>
            </a:r>
            <a:endParaRPr lang="en-US" b="1" dirty="0">
              <a:latin typeface="MyriadPro-Light"/>
            </a:endParaRPr>
          </a:p>
        </p:txBody>
      </p:sp>
      <p:sp>
        <p:nvSpPr>
          <p:cNvPr id="4" name="TextBox 3">
            <a:extLst>
              <a:ext uri="{FF2B5EF4-FFF2-40B4-BE49-F238E27FC236}">
                <a16:creationId xmlns:a16="http://schemas.microsoft.com/office/drawing/2014/main" id="{7B67720A-E3B2-D198-6D86-4C90132A731A}"/>
              </a:ext>
            </a:extLst>
          </p:cNvPr>
          <p:cNvSpPr txBox="1"/>
          <p:nvPr/>
        </p:nvSpPr>
        <p:spPr>
          <a:xfrm>
            <a:off x="3668618" y="1662941"/>
            <a:ext cx="8427902" cy="1754326"/>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MyriadPro-Light"/>
              </a:rPr>
              <a:t>Hogares de bajos ingresos (menos de $ 25,000)</a:t>
            </a:r>
            <a:endParaRPr lang="en-US" dirty="0">
              <a:latin typeface="MyriadPro-Light"/>
            </a:endParaRPr>
          </a:p>
          <a:p>
            <a:pPr marL="285750" indent="-285750">
              <a:buFont typeface="Arial" panose="020B0604020202020204" pitchFamily="34" charset="0"/>
              <a:buChar char="•"/>
            </a:pPr>
            <a:r>
              <a:rPr lang="es-MX" dirty="0">
                <a:latin typeface="MyriadPro-Light"/>
              </a:rPr>
              <a:t>Indio(a) americano(a) o nativo(a) de Alaska, nativo(a) de Hawái o isleño(a) del Pacífico, múltiple raza o etnia, otra raza o etnia</a:t>
            </a:r>
          </a:p>
          <a:p>
            <a:pPr marL="285750" indent="-285750">
              <a:buFont typeface="Arial" panose="020B0604020202020204" pitchFamily="34" charset="0"/>
              <a:buChar char="•"/>
            </a:pPr>
            <a:r>
              <a:rPr lang="es-MX" dirty="0">
                <a:latin typeface="MyriadPro-Light"/>
              </a:rPr>
              <a:t>Que cuentan con un nivel de estudios menor al bachillerato</a:t>
            </a:r>
            <a:endParaRPr lang="en-US" dirty="0">
              <a:latin typeface="MyriadPro-Light"/>
            </a:endParaRPr>
          </a:p>
          <a:p>
            <a:pPr marL="285750" indent="-285750">
              <a:buFont typeface="Arial" panose="020B0604020202020204" pitchFamily="34" charset="0"/>
              <a:buChar char="•"/>
            </a:pPr>
            <a:r>
              <a:rPr lang="es-MX" dirty="0">
                <a:latin typeface="MyriadPro-Light"/>
              </a:rPr>
              <a:t>Personas adultas jóvenes de 18 a 44 años</a:t>
            </a:r>
          </a:p>
          <a:p>
            <a:pPr marL="285750" indent="-285750">
              <a:buFont typeface="Arial" panose="020B0604020202020204" pitchFamily="34" charset="0"/>
              <a:buChar char="•"/>
            </a:pPr>
            <a:r>
              <a:rPr lang="es-MX" dirty="0">
                <a:latin typeface="MyriadPro-Light"/>
              </a:rPr>
              <a:t>Personas desempleadas, trabajando de manera autónoma o en una empresa familiar</a:t>
            </a:r>
            <a:endParaRPr lang="en-US" dirty="0">
              <a:latin typeface="MyriadPro-Light"/>
            </a:endParaRPr>
          </a:p>
        </p:txBody>
      </p:sp>
      <p:sp>
        <p:nvSpPr>
          <p:cNvPr id="18" name="TextBox 17">
            <a:extLst>
              <a:ext uri="{FF2B5EF4-FFF2-40B4-BE49-F238E27FC236}">
                <a16:creationId xmlns:a16="http://schemas.microsoft.com/office/drawing/2014/main" id="{5B022C46-415F-C73D-68D6-78B4DD19F659}"/>
              </a:ext>
            </a:extLst>
          </p:cNvPr>
          <p:cNvSpPr txBox="1"/>
          <p:nvPr/>
        </p:nvSpPr>
        <p:spPr>
          <a:xfrm>
            <a:off x="3775580" y="3424265"/>
            <a:ext cx="7602099" cy="646331"/>
          </a:xfrm>
          <a:prstGeom prst="rect">
            <a:avLst/>
          </a:prstGeom>
          <a:noFill/>
        </p:spPr>
        <p:txBody>
          <a:bodyPr wrap="square">
            <a:spAutoFit/>
          </a:bodyPr>
          <a:lstStyle/>
          <a:p>
            <a:pPr algn="ctr"/>
            <a:r>
              <a:rPr lang="es-MX" b="1" dirty="0">
                <a:latin typeface="MyriadPro-Light"/>
              </a:rPr>
              <a:t>Llamadas a la Línea Directa Nacional contra la Violencia Doméstica de parte de residentes del condado de King, de octubre de 2019 a marzo de 2023</a:t>
            </a:r>
            <a:endParaRPr lang="en-US" b="1" dirty="0">
              <a:latin typeface="MyriadPro-Light"/>
            </a:endParaRPr>
          </a:p>
        </p:txBody>
      </p:sp>
      <p:pic>
        <p:nvPicPr>
          <p:cNvPr id="6" name="Picture 5" descr="Gráfico de líneas&#10;&#10;En septiembre de 2019 (previo a la pandemia de COVID-19) hubo 148 llamadas. Marzo de 2023 tuvo el mayor número de llamadas, con 276. El gráfico muestra fluctuaciones, pero señala una tendencia general al alza entre marzo de 2022 y marzo de 2023.&#10;">
            <a:extLst>
              <a:ext uri="{FF2B5EF4-FFF2-40B4-BE49-F238E27FC236}">
                <a16:creationId xmlns:a16="http://schemas.microsoft.com/office/drawing/2014/main" id="{966C07CC-4371-8367-7132-8C536839A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402" y="3998902"/>
            <a:ext cx="4852376" cy="2034867"/>
          </a:xfrm>
          <a:prstGeom prst="rect">
            <a:avLst/>
          </a:prstGeom>
        </p:spPr>
      </p:pic>
      <p:sp>
        <p:nvSpPr>
          <p:cNvPr id="23" name="TextBox 22">
            <a:extLst>
              <a:ext uri="{FF2B5EF4-FFF2-40B4-BE49-F238E27FC236}">
                <a16:creationId xmlns:a16="http://schemas.microsoft.com/office/drawing/2014/main" id="{AAB4B824-9D1D-BECE-44FE-FCA440DF02D8}"/>
              </a:ext>
            </a:extLst>
          </p:cNvPr>
          <p:cNvSpPr txBox="1"/>
          <p:nvPr/>
        </p:nvSpPr>
        <p:spPr>
          <a:xfrm>
            <a:off x="3882452" y="5962074"/>
            <a:ext cx="8039634" cy="738664"/>
          </a:xfrm>
          <a:prstGeom prst="rect">
            <a:avLst/>
          </a:prstGeom>
          <a:noFill/>
        </p:spPr>
        <p:txBody>
          <a:bodyPr wrap="square" lIns="91440" tIns="45720" rIns="91440" bIns="45720" anchor="t">
            <a:spAutoFit/>
          </a:bodyPr>
          <a:lstStyle/>
          <a:p>
            <a:pPr>
              <a:defRPr/>
            </a:pPr>
            <a:r>
              <a:rPr kumimoji="0" lang="es-MX" sz="1400" i="0" u="none" strike="noStrike" kern="0" cap="none" spc="0" normalizeH="0" baseline="0" noProof="0" dirty="0">
                <a:ln>
                  <a:noFill/>
                </a:ln>
                <a:solidFill>
                  <a:prstClr val="black"/>
                </a:solidFill>
                <a:effectLst/>
                <a:uLnTx/>
                <a:uFillTx/>
                <a:latin typeface="MyriadPro-Light"/>
              </a:rPr>
              <a:t>Puede consultar la tabla</a:t>
            </a:r>
            <a:r>
              <a:rPr kumimoji="0" lang="es-MX" sz="1400" i="0" u="none" strike="noStrike" kern="0" cap="none" spc="0" normalizeH="0" baseline="0" noProof="0" dirty="0">
                <a:ln>
                  <a:noFill/>
                </a:ln>
                <a:solidFill>
                  <a:srgbClr val="FF0000"/>
                </a:solidFill>
                <a:effectLst/>
                <a:uLnTx/>
                <a:uFillTx/>
                <a:latin typeface="MyriadPro-Light"/>
              </a:rPr>
              <a:t> </a:t>
            </a:r>
            <a:r>
              <a:rPr kumimoji="0" lang="es-MX" sz="1400" i="0" u="none" strike="noStrike" kern="0" cap="none" spc="0" normalizeH="0" baseline="0" noProof="0" dirty="0">
                <a:ln>
                  <a:noFill/>
                </a:ln>
                <a:solidFill>
                  <a:prstClr val="black"/>
                </a:solidFill>
                <a:effectLst/>
                <a:uLnTx/>
                <a:uFillTx/>
                <a:latin typeface="MyriadPro-Light"/>
              </a:rPr>
              <a:t>de indicadores más recientes de COVID-19, aquí: </a:t>
            </a:r>
            <a:r>
              <a:rPr lang="en-US" sz="1400" kern="0" dirty="0">
                <a:solidFill>
                  <a:prstClr val="black"/>
                </a:solidFill>
                <a:latin typeface="MyriadPro-Light"/>
                <a:hlinkClick r:id="rId4">
                  <a:extLst>
                    <a:ext uri="{A12FA001-AC4F-418D-AE19-62706E023703}">
                      <ahyp:hlinkClr xmlns:ahyp="http://schemas.microsoft.com/office/drawing/2018/hyperlinkcolor" val="tx"/>
                    </a:ext>
                  </a:extLst>
                </a:hlinkClick>
              </a:rPr>
              <a:t>www.kingcounty.gov/covid/race</a:t>
            </a:r>
            <a:r>
              <a:rPr lang="en-US" sz="1400" kern="0" dirty="0">
                <a:solidFill>
                  <a:prstClr val="black"/>
                </a:solidFill>
                <a:latin typeface="MyriadPro-Light"/>
              </a:rPr>
              <a:t> </a:t>
            </a:r>
            <a:endParaRPr lang="en-US" sz="1400" dirty="0">
              <a:solidFill>
                <a:prstClr val="black"/>
              </a:solidFill>
              <a:cs typeface="Calibri"/>
            </a:endParaRPr>
          </a:p>
          <a:p>
            <a:pPr>
              <a:defRPr/>
            </a:pPr>
            <a:r>
              <a:rPr lang="es-MX" sz="1400" dirty="0">
                <a:latin typeface="MyriadPro-Light"/>
              </a:rPr>
              <a:t>Datos adicionales sobre los impactos sociales y económicos debido al COVID-19 se pueden encontrar aquí:</a:t>
            </a:r>
            <a:r>
              <a:rPr lang="en-US" sz="1400" dirty="0">
                <a:latin typeface="MyriadPro-Light"/>
              </a:rPr>
              <a:t> </a:t>
            </a:r>
            <a:r>
              <a:rPr lang="en-US" sz="1400" dirty="0">
                <a:latin typeface="MyriadPro-Light"/>
                <a:hlinkClick r:id="rId5"/>
              </a:rPr>
              <a:t>www.kingcounty.gov/covid/impacts</a:t>
            </a:r>
            <a:endParaRPr lang="en-US" dirty="0">
              <a:latin typeface="Calibri" panose="020F0502020204030204"/>
              <a:cs typeface="Calibri" panose="020F0502020204030204"/>
            </a:endParaRPr>
          </a:p>
        </p:txBody>
      </p:sp>
    </p:spTree>
    <p:extLst>
      <p:ext uri="{BB962C8B-B14F-4D97-AF65-F5344CB8AC3E}">
        <p14:creationId xmlns:p14="http://schemas.microsoft.com/office/powerpoint/2010/main" val="401379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0" y="628273"/>
            <a:ext cx="12192000" cy="1547446"/>
          </a:xfrm>
          <a:prstGeom prst="rect">
            <a:avLst/>
          </a:prstGeom>
          <a:solidFill>
            <a:srgbClr val="239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0B71E21C-6992-6FF9-158F-8000853D50C4}"/>
              </a:ext>
            </a:extLst>
          </p:cNvPr>
          <p:cNvSpPr>
            <a:spLocks noGrp="1"/>
          </p:cNvSpPr>
          <p:nvPr>
            <p:ph type="title" idx="4294967295"/>
          </p:nvPr>
        </p:nvSpPr>
        <p:spPr>
          <a:xfrm>
            <a:off x="3865689" y="746532"/>
            <a:ext cx="4460622" cy="1325563"/>
          </a:xfrm>
        </p:spPr>
        <p:txBody>
          <a:bodyPr>
            <a:normAutofit/>
          </a:bodyPr>
          <a:lstStyle/>
          <a:p>
            <a:pPr algn="ctr"/>
            <a:r>
              <a:rPr lang="es-MX" sz="3600" b="1">
                <a:solidFill>
                  <a:schemeClr val="bg1"/>
                </a:solidFill>
              </a:rPr>
              <a:t>Conclusiones clave</a:t>
            </a:r>
            <a:br>
              <a:rPr lang="en-US" sz="3600" b="1" dirty="0">
                <a:solidFill>
                  <a:schemeClr val="bg1"/>
                </a:solidFill>
              </a:rPr>
            </a:br>
            <a:r>
              <a:rPr lang="en-US" sz="3600" b="1" dirty="0">
                <a:solidFill>
                  <a:schemeClr val="bg1"/>
                </a:solidFill>
              </a:rPr>
              <a:t>CHNA 2024/2025</a:t>
            </a:r>
          </a:p>
        </p:txBody>
      </p:sp>
      <p:cxnSp>
        <p:nvCxnSpPr>
          <p:cNvPr id="6" name="Straight Connector 5">
            <a:extLst>
              <a:ext uri="{FF2B5EF4-FFF2-40B4-BE49-F238E27FC236}">
                <a16:creationId xmlns:a16="http://schemas.microsoft.com/office/drawing/2014/main" id="{A8E5E5F2-1EE0-094D-207E-E6C7F1BD7723}"/>
              </a:ext>
              <a:ext uri="{C183D7F6-B498-43B3-948B-1728B52AA6E4}">
                <adec:decorative xmlns:adec="http://schemas.microsoft.com/office/drawing/2017/decorative" val="1"/>
              </a:ext>
            </a:extLst>
          </p:cNvPr>
          <p:cNvCxnSpPr/>
          <p:nvPr/>
        </p:nvCxnSpPr>
        <p:spPr>
          <a:xfrm>
            <a:off x="-1" y="2186738"/>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F34EFB-4DD5-36FA-21F1-23C1AA9AFD0A}"/>
              </a:ext>
              <a:ext uri="{C183D7F6-B498-43B3-948B-1728B52AA6E4}">
                <adec:decorative xmlns:adec="http://schemas.microsoft.com/office/drawing/2017/decorative" val="1"/>
              </a:ext>
            </a:extLst>
          </p:cNvPr>
          <p:cNvCxnSpPr/>
          <p:nvPr/>
        </p:nvCxnSpPr>
        <p:spPr>
          <a:xfrm>
            <a:off x="0" y="628273"/>
            <a:ext cx="121920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Imagen de la portada del informe de la CHNA 2024/2025.">
            <a:extLst>
              <a:ext uri="{FF2B5EF4-FFF2-40B4-BE49-F238E27FC236}">
                <a16:creationId xmlns:a16="http://schemas.microsoft.com/office/drawing/2014/main" id="{1732E06F-A1AC-CE4D-5C44-D30E09573712}"/>
              </a:ext>
            </a:extLst>
          </p:cNvPr>
          <p:cNvPicPr>
            <a:picLocks noChangeAspect="1"/>
          </p:cNvPicPr>
          <p:nvPr/>
        </p:nvPicPr>
        <p:blipFill>
          <a:blip r:embed="rId3"/>
          <a:stretch>
            <a:fillRect/>
          </a:stretch>
        </p:blipFill>
        <p:spPr>
          <a:xfrm>
            <a:off x="3865689" y="2497978"/>
            <a:ext cx="4460622" cy="342899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2DCBD8A1-5918-488D-8124-2E25C8BA15C9}"/>
              </a:ext>
            </a:extLst>
          </p:cNvPr>
          <p:cNvSpPr/>
          <p:nvPr/>
        </p:nvSpPr>
        <p:spPr>
          <a:xfrm>
            <a:off x="5120387" y="6112107"/>
            <a:ext cx="2248180"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www.kingcounty.gov/chna</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www.kingcounty.gov/chi</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975A4-1B81-050C-01CF-58E4C6A0AFFE}"/>
              </a:ext>
            </a:extLst>
          </p:cNvPr>
          <p:cNvSpPr>
            <a:spLocks noGrp="1"/>
          </p:cNvSpPr>
          <p:nvPr>
            <p:ph type="title"/>
          </p:nvPr>
        </p:nvSpPr>
        <p:spPr>
          <a:xfrm>
            <a:off x="250035" y="256988"/>
            <a:ext cx="11691930" cy="570540"/>
          </a:xfrm>
        </p:spPr>
        <p:txBody>
          <a:bodyPr>
            <a:normAutofit fontScale="90000"/>
          </a:bodyPr>
          <a:lstStyle/>
          <a:p>
            <a:r>
              <a:rPr lang="es-MX"/>
              <a:t>El cambio en la población del condado de King</a:t>
            </a:r>
            <a:endParaRPr lang="en-US" dirty="0"/>
          </a:p>
        </p:txBody>
      </p:sp>
      <p:sp>
        <p:nvSpPr>
          <p:cNvPr id="8" name="Content Placeholder 7">
            <a:extLst>
              <a:ext uri="{FF2B5EF4-FFF2-40B4-BE49-F238E27FC236}">
                <a16:creationId xmlns:a16="http://schemas.microsoft.com/office/drawing/2014/main" id="{2E7FBC67-A7D0-C67A-48CA-E6FFC6EC4C12}"/>
              </a:ext>
            </a:extLst>
          </p:cNvPr>
          <p:cNvSpPr>
            <a:spLocks noGrp="1"/>
          </p:cNvSpPr>
          <p:nvPr>
            <p:ph sz="half" idx="1"/>
          </p:nvPr>
        </p:nvSpPr>
        <p:spPr>
          <a:xfrm>
            <a:off x="377035" y="1499017"/>
            <a:ext cx="3926891" cy="5216576"/>
          </a:xfrm>
          <a:solidFill>
            <a:srgbClr val="D6DCE5"/>
          </a:solidFill>
          <a:ln>
            <a:solidFill>
              <a:schemeClr val="tx1"/>
            </a:solidFill>
          </a:ln>
        </p:spPr>
        <p:txBody>
          <a:bodyPr>
            <a:noAutofit/>
          </a:bodyPr>
          <a:lstStyle/>
          <a:p>
            <a:pPr marL="0" indent="0" algn="ctr">
              <a:buNone/>
            </a:pPr>
            <a:r>
              <a:rPr lang="es-MX" sz="2300"/>
              <a:t>La población de personas de color en el condado de King continúa en aumento. El condado de King ahora tiene una población de personas blancas del 53 %, en comparación con el 57 % en 2018.</a:t>
            </a:r>
            <a:endParaRPr lang="es-MX" sz="2400"/>
          </a:p>
          <a:p>
            <a:pPr marL="0" indent="0" algn="ctr">
              <a:buNone/>
            </a:pPr>
            <a:r>
              <a:rPr lang="es-MX" sz="2300"/>
              <a:t>Los cambios demográficos se destacan por la creciente diversidad racial y étnica entre la población de niños y niñas menores de 18 años del condado de King, de la cual ahora el 62 % son personas de color.</a:t>
            </a:r>
            <a:endParaRPr lang="en-US" sz="2300" dirty="0"/>
          </a:p>
        </p:txBody>
      </p:sp>
      <p:pic>
        <p:nvPicPr>
          <p:cNvPr id="3" name="Picture 2" descr="Tres gráficos circulares que muestran la demografía de la población del condado de King.&#10;&#10;El primer gráfico muestra que la población del condado de King en 2020 era de 2,269,700. Este gráfico muestra un desglose por categorías raciales o étnicas.&#10;Blanca/no hispana = 55 %&#10;Asiática/no hispana = 20 %&#10;Hispana/Latina = 11 %&#10;Negra o afroamericana/no hispana = 7 %&#10;Múltiples razas o etnias/no hispanas = 7 %&#10;India americana o nativa de Alaska/no hispana = 1 %&#10;Nativa de Hawái o Isleña del Pacífico/no hispana = 1 %&#10;&#10;El segundo gráfico muestra la población del condado de King en 2022 (2,317,700).&#10;Blanca/no hispana = 53 %&#10;Asiática/no hispana = 21 %&#10;Hispana/Latina = 11 %&#10;Negra o afroamericana/no hispana = 7 %&#10;Múltiples razas o etnias/no hispanas = 7 %&#10;India americana o nativa de Alaska/no hispana = 1 %&#10;Nativa de Hawái o Isleña del Pacífico/no hispana = 1 %&#10;&#10;El tercer gráfico muestra la población menor de 18 años del condado de King en 2022 (460,300).&#10;Blanca/no hispana = 38 %&#10;Asiática/no hispana = 20 %&#10;Hispana/Latina = 19 %&#10;Negra o afroamericana/no hispana = 13 %&#10;Múltiples razas o etnias/no hispanas = 8 %&#10;India americana o nativa de Alaska/no hispana = 1 %&#10;Nativa de Hawái o Isleña del Pacífico/no hispana = 1 %&#10;&#10;Fuente de la información: Oficina de Administración Financiera de WA 2020 y 2022.&#10;Es posible que los porcentajes no sumen un 100 % debido al redondeo.&#10;">
            <a:extLst>
              <a:ext uri="{FF2B5EF4-FFF2-40B4-BE49-F238E27FC236}">
                <a16:creationId xmlns:a16="http://schemas.microsoft.com/office/drawing/2014/main" id="{F3DB8D9C-52FD-2E61-0153-0EBA856DD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856" y="1685461"/>
            <a:ext cx="7675957" cy="3679753"/>
          </a:xfrm>
          <a:prstGeom prst="rect">
            <a:avLst/>
          </a:prstGeom>
        </p:spPr>
      </p:pic>
      <p:sp>
        <p:nvSpPr>
          <p:cNvPr id="6" name="TextBox 5">
            <a:extLst>
              <a:ext uri="{FF2B5EF4-FFF2-40B4-BE49-F238E27FC236}">
                <a16:creationId xmlns:a16="http://schemas.microsoft.com/office/drawing/2014/main" id="{166C8707-EFC1-2B37-9533-E6544F55670C}"/>
              </a:ext>
              <a:ext uri="{C183D7F6-B498-43B3-948B-1728B52AA6E4}">
                <adec:decorative xmlns:adec="http://schemas.microsoft.com/office/drawing/2017/decorative" val="1"/>
              </a:ext>
            </a:extLst>
          </p:cNvPr>
          <p:cNvSpPr txBox="1"/>
          <p:nvPr/>
        </p:nvSpPr>
        <p:spPr>
          <a:xfrm>
            <a:off x="4481867" y="5460481"/>
            <a:ext cx="6111764" cy="369332"/>
          </a:xfrm>
          <a:prstGeom prst="rect">
            <a:avLst/>
          </a:prstGeom>
          <a:noFill/>
        </p:spPr>
        <p:txBody>
          <a:bodyPr wrap="square">
            <a:spAutoFit/>
          </a:bodyPr>
          <a:lstStyle/>
          <a:p>
            <a:r>
              <a:rPr lang="es-ES" sz="900" dirty="0">
                <a:effectLst/>
                <a:latin typeface="Calibri" panose="020F0502020204030204" pitchFamily="34" charset="0"/>
                <a:ea typeface="Yu Mincho" panose="02020400000000000000" pitchFamily="18" charset="-128"/>
                <a:cs typeface="Arial" panose="020B0604020202020204" pitchFamily="34" charset="0"/>
              </a:rPr>
              <a:t>Data </a:t>
            </a:r>
            <a:r>
              <a:rPr lang="es-ES" sz="900" dirty="0" err="1">
                <a:effectLst/>
                <a:latin typeface="Calibri" panose="020F0502020204030204" pitchFamily="34" charset="0"/>
                <a:ea typeface="Yu Mincho" panose="02020400000000000000" pitchFamily="18" charset="-128"/>
                <a:cs typeface="Arial" panose="020B0604020202020204" pitchFamily="34" charset="0"/>
              </a:rPr>
              <a:t>source</a:t>
            </a:r>
            <a:r>
              <a:rPr lang="es-ES" sz="900" dirty="0">
                <a:effectLst/>
                <a:latin typeface="Calibri" panose="020F0502020204030204" pitchFamily="34" charset="0"/>
                <a:ea typeface="Yu Mincho" panose="02020400000000000000" pitchFamily="18" charset="-128"/>
                <a:cs typeface="Arial" panose="020B0604020202020204" pitchFamily="34" charset="0"/>
              </a:rPr>
              <a:t>: WA Office of </a:t>
            </a:r>
            <a:r>
              <a:rPr lang="es-ES" sz="900" dirty="0" err="1">
                <a:effectLst/>
                <a:latin typeface="Calibri" panose="020F0502020204030204" pitchFamily="34" charset="0"/>
                <a:ea typeface="Yu Mincho" panose="02020400000000000000" pitchFamily="18" charset="-128"/>
                <a:cs typeface="Arial" panose="020B0604020202020204" pitchFamily="34" charset="0"/>
              </a:rPr>
              <a:t>Financial</a:t>
            </a:r>
            <a:r>
              <a:rPr lang="es-ES" sz="900" dirty="0">
                <a:effectLst/>
                <a:latin typeface="Calibri" panose="020F0502020204030204" pitchFamily="34" charset="0"/>
                <a:ea typeface="Yu Mincho" panose="02020400000000000000" pitchFamily="18" charset="-128"/>
                <a:cs typeface="Arial" panose="020B0604020202020204" pitchFamily="34" charset="0"/>
              </a:rPr>
              <a:t> Management 2020 &amp; 2022</a:t>
            </a:r>
          </a:p>
          <a:p>
            <a:r>
              <a:rPr lang="es-ES" sz="900" dirty="0">
                <a:effectLst/>
                <a:latin typeface="Calibri" panose="020F0502020204030204" pitchFamily="34" charset="0"/>
                <a:ea typeface="Yu Mincho" panose="02020400000000000000" pitchFamily="18" charset="-128"/>
                <a:cs typeface="Arial" panose="020B0604020202020204" pitchFamily="34" charset="0"/>
              </a:rPr>
              <a:t>Es posible que los porcentajes no sumen el 100% debido al redondeo</a:t>
            </a:r>
            <a:endParaRPr lang="es-419" sz="900" dirty="0"/>
          </a:p>
        </p:txBody>
      </p:sp>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E872BFC-584B-4395-27C2-A9AE294B5BB9}"/>
              </a:ext>
            </a:extLst>
          </p:cNvPr>
          <p:cNvSpPr>
            <a:spLocks noGrp="1"/>
          </p:cNvSpPr>
          <p:nvPr>
            <p:ph type="title"/>
          </p:nvPr>
        </p:nvSpPr>
        <p:spPr>
          <a:xfrm>
            <a:off x="120059" y="284592"/>
            <a:ext cx="11691930" cy="570540"/>
          </a:xfrm>
        </p:spPr>
        <p:txBody>
          <a:bodyPr>
            <a:normAutofit fontScale="90000"/>
          </a:bodyPr>
          <a:lstStyle/>
          <a:p>
            <a:r>
              <a:rPr lang="es-MX"/>
              <a:t>Idiomas del condado de King</a:t>
            </a:r>
            <a:endParaRPr lang="en-US" dirty="0"/>
          </a:p>
        </p:txBody>
      </p:sp>
      <p:sp>
        <p:nvSpPr>
          <p:cNvPr id="6" name="TextBox 5"/>
          <p:cNvSpPr txBox="1"/>
          <p:nvPr/>
        </p:nvSpPr>
        <p:spPr>
          <a:xfrm>
            <a:off x="308148" y="2398592"/>
            <a:ext cx="2550235" cy="3046988"/>
          </a:xfrm>
          <a:prstGeom prst="rect">
            <a:avLst/>
          </a:prstGeom>
          <a:solidFill>
            <a:srgbClr val="D6DCE5"/>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400">
                <a:latin typeface="MyriadPro-Light"/>
              </a:rPr>
              <a:t>A partir de 2022, cerca del 32 % de las y los residentes del condado de King viven en un hogar en donde se habla un idioma diferente al inglés.</a:t>
            </a:r>
            <a:endParaRPr kumimoji="0" lang="en-US" sz="1800" b="0" i="0" u="none" strike="noStrike" kern="1200" cap="none" spc="0" normalizeH="0" baseline="0" noProof="0" dirty="0">
              <a:ln>
                <a:noFill/>
              </a:ln>
              <a:solidFill>
                <a:prstClr val="black"/>
              </a:solidFill>
              <a:effectLst/>
              <a:uLnTx/>
              <a:uFillTx/>
              <a:latin typeface="MyriadPro-Light"/>
            </a:endParaRPr>
          </a:p>
        </p:txBody>
      </p:sp>
      <p:sp>
        <p:nvSpPr>
          <p:cNvPr id="9" name="TextBox 8">
            <a:extLst>
              <a:ext uri="{FF2B5EF4-FFF2-40B4-BE49-F238E27FC236}">
                <a16:creationId xmlns:a16="http://schemas.microsoft.com/office/drawing/2014/main" id="{D9F37F50-885E-2ADB-C881-70ABC91FD396}"/>
              </a:ext>
            </a:extLst>
          </p:cNvPr>
          <p:cNvSpPr txBox="1"/>
          <p:nvPr/>
        </p:nvSpPr>
        <p:spPr>
          <a:xfrm>
            <a:off x="4212235" y="1257530"/>
            <a:ext cx="7450112" cy="369332"/>
          </a:xfrm>
          <a:prstGeom prst="rect">
            <a:avLst/>
          </a:prstGeom>
          <a:noFill/>
        </p:spPr>
        <p:txBody>
          <a:bodyPr wrap="square" rtlCol="0">
            <a:spAutoFit/>
          </a:bodyPr>
          <a:lstStyle/>
          <a:p>
            <a:r>
              <a:rPr lang="es-MX" b="1">
                <a:latin typeface="MyriadPro-Light"/>
              </a:rPr>
              <a:t>Los diez idiomas principales por región en el condado de King (2022) </a:t>
            </a:r>
            <a:endParaRPr lang="en-US" b="1" dirty="0">
              <a:latin typeface="MyriadPro-Light"/>
            </a:endParaRPr>
          </a:p>
        </p:txBody>
      </p:sp>
      <p:pic>
        <p:nvPicPr>
          <p:cNvPr id="4" name="Picture 3" descr="La tabla muestra los diez idiomas principales en el condado de King y por región del condado. El inglés es el idioma que se habla más en general. En el condado de King, los 10 principales idiomas, además del inglés, son:&#10;1 - español&#10;2 - chino&#10;3 - vietnamita&#10;4 - hindi&#10;5 - ruso&#10;6 - tagalo (incluyendo al filipino)&#10;7 - amárico, somalí u otras lenguas afroasiáticas&#10;8 - coreano&#10;9 - télugu&#10;10 - japonés&#10;">
            <a:extLst>
              <a:ext uri="{FF2B5EF4-FFF2-40B4-BE49-F238E27FC236}">
                <a16:creationId xmlns:a16="http://schemas.microsoft.com/office/drawing/2014/main" id="{990AB860-71E7-C9BB-CE33-3B6E00C4F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107" y="1757938"/>
            <a:ext cx="8289606" cy="4081685"/>
          </a:xfrm>
          <a:prstGeom prst="rect">
            <a:avLst/>
          </a:prstGeom>
        </p:spPr>
      </p:pic>
      <p:sp>
        <p:nvSpPr>
          <p:cNvPr id="8" name="TextBox 7">
            <a:extLst>
              <a:ext uri="{FF2B5EF4-FFF2-40B4-BE49-F238E27FC236}">
                <a16:creationId xmlns:a16="http://schemas.microsoft.com/office/drawing/2014/main" id="{C8E414D4-C482-5817-71C1-BDB18750D1F6}"/>
              </a:ext>
            </a:extLst>
          </p:cNvPr>
          <p:cNvSpPr txBox="1"/>
          <p:nvPr/>
        </p:nvSpPr>
        <p:spPr>
          <a:xfrm>
            <a:off x="3361108" y="5839623"/>
            <a:ext cx="8301239" cy="307777"/>
          </a:xfrm>
          <a:prstGeom prst="rect">
            <a:avLst/>
          </a:prstGeom>
          <a:noFill/>
        </p:spPr>
        <p:txBody>
          <a:bodyPr wrap="square" rtlCol="0">
            <a:spAutoFit/>
          </a:bodyPr>
          <a:lstStyle/>
          <a:p>
            <a:r>
              <a:rPr lang="es-MX" sz="1400">
                <a:latin typeface="MyriadPro-Light"/>
              </a:rPr>
              <a:t>Fuente: Encuesta sobre la comunidad estadounidense y muestra de microdatos de uso público</a:t>
            </a:r>
            <a:endParaRPr lang="en-US" sz="1400" dirty="0">
              <a:latin typeface="MyriadPro-Light"/>
            </a:endParaRPr>
          </a:p>
        </p:txBody>
      </p:sp>
      <p:sp>
        <p:nvSpPr>
          <p:cNvPr id="7" name="TextBox 6">
            <a:extLst>
              <a:ext uri="{FF2B5EF4-FFF2-40B4-BE49-F238E27FC236}">
                <a16:creationId xmlns:a16="http://schemas.microsoft.com/office/drawing/2014/main" id="{F9935FA2-1181-4AB3-AD7C-809AD670D020}"/>
              </a:ext>
            </a:extLst>
          </p:cNvPr>
          <p:cNvSpPr txBox="1"/>
          <p:nvPr/>
        </p:nvSpPr>
        <p:spPr>
          <a:xfrm>
            <a:off x="3361109" y="6066505"/>
            <a:ext cx="8557210" cy="523220"/>
          </a:xfrm>
          <a:prstGeom prst="rect">
            <a:avLst/>
          </a:prstGeom>
          <a:noFill/>
        </p:spPr>
        <p:txBody>
          <a:bodyPr wrap="square" lIns="91440" tIns="45720" rIns="91440" bIns="45720" rtlCol="0" anchor="t">
            <a:spAutoFit/>
          </a:bodyPr>
          <a:lstStyle/>
          <a:p>
            <a:pPr>
              <a:defRPr/>
            </a:pPr>
            <a:r>
              <a:rPr kumimoji="0" lang="es-MX" sz="1400" b="1" i="0" u="none" strike="noStrike" kern="1200" cap="none" spc="0" normalizeH="0" baseline="0" noProof="0" dirty="0">
                <a:ln>
                  <a:noFill/>
                </a:ln>
                <a:solidFill>
                  <a:prstClr val="black"/>
                </a:solidFill>
                <a:effectLst/>
                <a:uLnTx/>
                <a:uFillTx/>
                <a:latin typeface="MyriadPro-Light"/>
              </a:rPr>
              <a:t>Hay datos adicionales disponibles en línea de zonas geográficas más pequeñas</a:t>
            </a:r>
            <a:r>
              <a:rPr kumimoji="0" lang="es-MX" sz="1400" b="1" i="0" u="none" strike="noStrike" kern="1200" cap="none" spc="0" normalizeH="0" baseline="0" noProof="0" dirty="0">
                <a:ln>
                  <a:noFill/>
                </a:ln>
                <a:solidFill>
                  <a:srgbClr val="FF0000"/>
                </a:solidFill>
                <a:effectLst/>
                <a:uLnTx/>
                <a:uFillTx/>
                <a:latin typeface="MyriadPro-Light"/>
              </a:rPr>
              <a:t> </a:t>
            </a:r>
            <a:r>
              <a:rPr kumimoji="0" lang="es-MX" sz="1400" b="1" i="0" u="none" strike="noStrike" kern="1200" cap="none" spc="0" normalizeH="0" baseline="0" noProof="0" dirty="0">
                <a:ln>
                  <a:noFill/>
                </a:ln>
                <a:solidFill>
                  <a:prstClr val="black"/>
                </a:solidFill>
                <a:effectLst/>
                <a:uLnTx/>
                <a:uFillTx/>
                <a:latin typeface="MyriadPro-Light"/>
              </a:rPr>
              <a:t>(consulte la pestaña "Los 10 principales, por PUMA"): </a:t>
            </a:r>
            <a:r>
              <a:rPr lang="es-MX" sz="1400" dirty="0">
                <a:solidFill>
                  <a:srgbClr val="000000"/>
                </a:solidFill>
                <a:latin typeface="MyriadPro-Light"/>
                <a:hlinkClick r:id="rId4">
                  <a:extLst>
                    <a:ext uri="{A12FA001-AC4F-418D-AE19-62706E023703}">
                      <ahyp:hlinkClr xmlns:ahyp="http://schemas.microsoft.com/office/drawing/2018/hyperlinkcolor" val="tx"/>
                    </a:ext>
                  </a:extLst>
                </a:hlinkClick>
              </a:rPr>
              <a:t>www.kingcounty.gov/top10languages</a:t>
            </a:r>
            <a:r>
              <a:rPr kumimoji="0" lang="en-US" sz="1400" b="0" i="0" u="none" strike="noStrike" kern="1200" cap="none" spc="0" normalizeH="0" baseline="0" noProof="0" dirty="0">
                <a:ln>
                  <a:noFill/>
                </a:ln>
                <a:solidFill>
                  <a:prstClr val="black"/>
                </a:solidFill>
                <a:effectLst/>
                <a:uLnTx/>
                <a:uFillTx/>
                <a:latin typeface="MyriadPro-Light"/>
              </a:rPr>
              <a:t> (2022) [</a:t>
            </a:r>
            <a:r>
              <a:rPr kumimoji="0" lang="es-MX" sz="1400" b="0" i="0" u="none" strike="noStrike" kern="1200" cap="none" spc="0" normalizeH="0" baseline="0" noProof="0" dirty="0">
                <a:ln>
                  <a:noFill/>
                </a:ln>
                <a:solidFill>
                  <a:prstClr val="black"/>
                </a:solidFill>
                <a:effectLst/>
                <a:uLnTx/>
                <a:uFillTx/>
                <a:latin typeface="MyriadPro-Light"/>
              </a:rPr>
              <a:t>esta página solo </a:t>
            </a:r>
            <a:r>
              <a:rPr lang="es-MX" sz="1400" dirty="0">
                <a:solidFill>
                  <a:prstClr val="black"/>
                </a:solidFill>
                <a:latin typeface="MyriadPro-Light"/>
              </a:rPr>
              <a:t>está </a:t>
            </a:r>
            <a:r>
              <a:rPr kumimoji="0" lang="es-MX" sz="1400" b="0" i="0" u="none" strike="noStrike" kern="1200" cap="none" spc="0" normalizeH="0" baseline="0" noProof="0" dirty="0">
                <a:ln>
                  <a:noFill/>
                </a:ln>
                <a:solidFill>
                  <a:prstClr val="black"/>
                </a:solidFill>
                <a:effectLst/>
                <a:uLnTx/>
                <a:uFillTx/>
                <a:latin typeface="MyriadPro-Light"/>
              </a:rPr>
              <a:t>disponible en inglés</a:t>
            </a:r>
            <a:r>
              <a:rPr kumimoji="0" lang="en-US" sz="1400" b="0" i="0" u="none" strike="noStrike" kern="1200" cap="none" spc="0" normalizeH="0" baseline="0" noProof="0" dirty="0">
                <a:ln>
                  <a:noFill/>
                </a:ln>
                <a:solidFill>
                  <a:prstClr val="black"/>
                </a:solidFill>
                <a:effectLst/>
                <a:uLnTx/>
                <a:uFillTx/>
                <a:latin typeface="MyriadPro-Light"/>
              </a:rPr>
              <a:t>]</a:t>
            </a:r>
            <a:r>
              <a:rPr lang="en-US" sz="1400" dirty="0">
                <a:solidFill>
                  <a:prstClr val="black"/>
                </a:solidFill>
                <a:latin typeface="MyriadPro-Light"/>
              </a:rPr>
              <a:t> </a:t>
            </a:r>
            <a:endParaRPr lang="en-US" sz="1400" b="0" i="0" u="none" strike="noStrike" kern="1200" cap="none" spc="0" normalizeH="0" baseline="0" noProof="0" dirty="0">
              <a:ln>
                <a:noFill/>
              </a:ln>
              <a:solidFill>
                <a:prstClr val="black"/>
              </a:solidFill>
              <a:effectLst/>
              <a:uLnTx/>
              <a:uFillTx/>
              <a:latin typeface="MyriadPro-Light"/>
            </a:endParaRPr>
          </a:p>
        </p:txBody>
      </p:sp>
    </p:spTree>
    <p:extLst>
      <p:ext uri="{BB962C8B-B14F-4D97-AF65-F5344CB8AC3E}">
        <p14:creationId xmlns:p14="http://schemas.microsoft.com/office/powerpoint/2010/main" val="2204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a:xfrm>
            <a:off x="250034" y="-1"/>
            <a:ext cx="11941965" cy="1019331"/>
          </a:xfrm>
        </p:spPr>
        <p:txBody>
          <a:bodyPr>
            <a:noAutofit/>
          </a:bodyPr>
          <a:lstStyle/>
          <a:p>
            <a:r>
              <a:rPr lang="es-MX" sz="3600" dirty="0"/>
              <a:t>¿Qué ha mejorado desde el informe de la CHNA 2021/2022?</a:t>
            </a:r>
            <a:endParaRPr lang="en-US" sz="3600" dirty="0"/>
          </a:p>
        </p:txBody>
      </p:sp>
      <p:sp>
        <p:nvSpPr>
          <p:cNvPr id="34" name="TextBox 33"/>
          <p:cNvSpPr txBox="1"/>
          <p:nvPr/>
        </p:nvSpPr>
        <p:spPr>
          <a:xfrm>
            <a:off x="1462958" y="1266502"/>
            <a:ext cx="989958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a:ln>
                  <a:noFill/>
                </a:ln>
                <a:effectLst/>
                <a:uLnTx/>
                <a:uFillTx/>
                <a:latin typeface="MyriadPro-Light"/>
              </a:rPr>
              <a:t>A lo largo y ancho del condado de King, los éxitos incluyen:</a:t>
            </a:r>
            <a:endParaRPr kumimoji="0" lang="en-US" sz="2800" b="1" i="0" strike="noStrike" kern="1200" cap="none" spc="0" normalizeH="0" baseline="0" noProof="0" dirty="0">
              <a:ln>
                <a:noFill/>
              </a:ln>
              <a:effectLst/>
              <a:uLnTx/>
              <a:uFillTx/>
              <a:latin typeface="MyriadPro-Light"/>
            </a:endParaRPr>
          </a:p>
        </p:txBody>
      </p:sp>
      <p:pic>
        <p:nvPicPr>
          <p:cNvPr id="3" name="Picture 2">
            <a:extLst>
              <a:ext uri="{FF2B5EF4-FFF2-40B4-BE49-F238E27FC236}">
                <a16:creationId xmlns:a16="http://schemas.microsoft.com/office/drawing/2014/main" id="{12758004-9A77-E967-B159-3138DB6A7962}"/>
              </a:ext>
              <a:ext uri="{C183D7F6-B498-43B3-948B-1728B52AA6E4}">
                <adec:decorative xmlns:adec="http://schemas.microsoft.com/office/drawing/2017/decorative" val="1"/>
              </a:ext>
            </a:extLst>
          </p:cNvPr>
          <p:cNvPicPr>
            <a:picLocks noChangeAspect="1"/>
          </p:cNvPicPr>
          <p:nvPr/>
        </p:nvPicPr>
        <p:blipFill rotWithShape="1">
          <a:blip r:embed="rId3">
            <a:clrChange>
              <a:clrFrom>
                <a:srgbClr val="FFFFFF"/>
              </a:clrFrom>
              <a:clrTo>
                <a:srgbClr val="FFFFFF">
                  <a:alpha val="0"/>
                </a:srgbClr>
              </a:clrTo>
            </a:clrChange>
          </a:blip>
          <a:srcRect l="6717" t="4176" r="5247"/>
          <a:stretch/>
        </p:blipFill>
        <p:spPr>
          <a:xfrm>
            <a:off x="464976" y="2560401"/>
            <a:ext cx="717553" cy="781029"/>
          </a:xfrm>
          <a:prstGeom prst="rect">
            <a:avLst/>
          </a:prstGeom>
        </p:spPr>
      </p:pic>
      <p:sp>
        <p:nvSpPr>
          <p:cNvPr id="26" name="TextBox 25"/>
          <p:cNvSpPr txBox="1"/>
          <p:nvPr/>
        </p:nvSpPr>
        <p:spPr>
          <a:xfrm>
            <a:off x="1462959" y="2360143"/>
            <a:ext cx="402344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Disminuyó el índice de uso de </a:t>
            </a:r>
            <a:r>
              <a:rPr kumimoji="0" lang="es-MX"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cigarrillos electrónicos </a:t>
            </a:r>
            <a:r>
              <a:rPr kumimoji="0" lang="es-MX"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entre personas jóvenes y adultas que </a:t>
            </a:r>
            <a:r>
              <a:rPr kumimoji="0" lang="es-MX" sz="24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fuman</a:t>
            </a:r>
            <a:r>
              <a:rPr kumimoji="0" lang="es-MX"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t>
            </a:r>
            <a:endParaRPr kumimoji="0" lang="en-US" sz="2400" b="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4" name="Picture 3">
            <a:extLst>
              <a:ext uri="{FF2B5EF4-FFF2-40B4-BE49-F238E27FC236}">
                <a16:creationId xmlns:a16="http://schemas.microsoft.com/office/drawing/2014/main" id="{4B0EF484-0B27-C88D-0A6B-FFE1E5F8781E}"/>
              </a:ext>
              <a:ext uri="{C183D7F6-B498-43B3-948B-1728B52AA6E4}">
                <adec:decorative xmlns:adec="http://schemas.microsoft.com/office/drawing/2017/decorative" val="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90854" y="2661097"/>
            <a:ext cx="615008" cy="616334"/>
          </a:xfrm>
          <a:prstGeom prst="rect">
            <a:avLst/>
          </a:prstGeom>
        </p:spPr>
      </p:pic>
      <p:sp>
        <p:nvSpPr>
          <p:cNvPr id="33" name="TextBox 32">
            <a:extLst>
              <a:ext uri="{FF2B5EF4-FFF2-40B4-BE49-F238E27FC236}">
                <a16:creationId xmlns:a16="http://schemas.microsoft.com/office/drawing/2014/main" id="{6262D571-CFE8-4050-8CDB-481DAC1A9A88}"/>
              </a:ext>
            </a:extLst>
          </p:cNvPr>
          <p:cNvSpPr txBox="1"/>
          <p:nvPr/>
        </p:nvSpPr>
        <p:spPr>
          <a:xfrm>
            <a:off x="7431210" y="2360143"/>
            <a:ext cx="4461217"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dirty="0">
                <a:solidFill>
                  <a:prstClr val="black"/>
                </a:solidFill>
                <a:latin typeface="MyriadPro-Light"/>
                <a:cs typeface="Shonar Bangla" panose="020B0502040204020203" pitchFamily="34" charset="0"/>
              </a:rPr>
              <a:t>El </a:t>
            </a:r>
            <a:r>
              <a:rPr lang="es-MX" sz="2400" b="1" dirty="0">
                <a:solidFill>
                  <a:prstClr val="black"/>
                </a:solidFill>
                <a:latin typeface="MyriadPro-Light"/>
                <a:cs typeface="Shonar Bangla" panose="020B0502040204020203" pitchFamily="34" charset="0"/>
              </a:rPr>
              <a:t>consumo de sustancias</a:t>
            </a:r>
            <a:r>
              <a:rPr lang="es-MX" sz="2400" dirty="0">
                <a:solidFill>
                  <a:prstClr val="black"/>
                </a:solidFill>
                <a:latin typeface="MyriadPro-Light"/>
                <a:cs typeface="Shonar Bangla" panose="020B0502040204020203" pitchFamily="34" charset="0"/>
              </a:rPr>
              <a:t>, incluyendo el consumo de marihuana, siguió disminuyendo entre las y los </a:t>
            </a:r>
            <a:r>
              <a:rPr lang="es-MX" sz="2400" b="1" dirty="0">
                <a:solidFill>
                  <a:prstClr val="black"/>
                </a:solidFill>
                <a:latin typeface="MyriadPro-Light"/>
                <a:cs typeface="Shonar Bangla" panose="020B0502040204020203" pitchFamily="34" charset="0"/>
              </a:rPr>
              <a:t>jóvenes</a:t>
            </a:r>
            <a:r>
              <a:rPr lang="es-MX" sz="2400" dirty="0">
                <a:solidFill>
                  <a:prstClr val="black"/>
                </a:solidFill>
                <a:latin typeface="MyriadPro-Light"/>
                <a:cs typeface="Shonar Bangla" panose="020B0502040204020203" pitchFamily="34" charset="0"/>
              </a:rPr>
              <a:t>.</a:t>
            </a:r>
            <a:endParaRPr kumimoji="0" lang="en-US" sz="24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40955" y="4570180"/>
            <a:ext cx="1145398" cy="1145398"/>
          </a:xfrm>
          <a:prstGeom prst="rect">
            <a:avLst/>
          </a:prstGeom>
        </p:spPr>
      </p:pic>
      <p:sp>
        <p:nvSpPr>
          <p:cNvPr id="27" name="TextBox 26"/>
          <p:cNvSpPr txBox="1"/>
          <p:nvPr/>
        </p:nvSpPr>
        <p:spPr>
          <a:xfrm>
            <a:off x="4775253" y="4801178"/>
            <a:ext cx="446121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a:solidFill>
                  <a:prstClr val="black"/>
                </a:solidFill>
                <a:latin typeface="MyriadPro-Light"/>
                <a:cs typeface="Shonar Bangla" panose="020B0502040204020203" pitchFamily="34" charset="0"/>
              </a:rPr>
              <a:t>El índice de hospitalizaciones por </a:t>
            </a:r>
            <a:r>
              <a:rPr lang="es-MX" sz="2400" b="1">
                <a:solidFill>
                  <a:prstClr val="black"/>
                </a:solidFill>
                <a:latin typeface="MyriadPro-Light"/>
                <a:cs typeface="Shonar Bangla" panose="020B0502040204020203" pitchFamily="34" charset="0"/>
              </a:rPr>
              <a:t>caídas e intentos de suicidio </a:t>
            </a:r>
            <a:r>
              <a:rPr lang="es-MX" sz="2400">
                <a:solidFill>
                  <a:prstClr val="black"/>
                </a:solidFill>
                <a:latin typeface="MyriadPro-Light"/>
                <a:cs typeface="Shonar Bangla" panose="020B0502040204020203" pitchFamily="34" charset="0"/>
              </a:rPr>
              <a:t>disminuyó.</a:t>
            </a:r>
            <a:endParaRPr kumimoji="0" lang="es-MX" sz="2400" b="1" i="0" u="none" strike="noStrike" kern="1200" cap="none" spc="0" normalizeH="0" baseline="0">
              <a:ln>
                <a:noFill/>
              </a:ln>
              <a:solidFill>
                <a:prstClr val="black"/>
              </a:solidFill>
              <a:effectLst/>
              <a:uLnTx/>
              <a:uFillTx/>
              <a:latin typeface="MyriadPro-Light"/>
              <a:cs typeface="Shonar Bangla" panose="020B0502040204020203" pitchFamily="34" charset="0"/>
            </a:endParaRPr>
          </a:p>
        </p:txBody>
      </p:sp>
    </p:spTree>
    <p:extLst>
      <p:ext uri="{BB962C8B-B14F-4D97-AF65-F5344CB8AC3E}">
        <p14:creationId xmlns:p14="http://schemas.microsoft.com/office/powerpoint/2010/main" val="24643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3BFF43-B4C2-0F32-242F-A0B06BE525D6}"/>
              </a:ext>
            </a:extLst>
          </p:cNvPr>
          <p:cNvSpPr>
            <a:spLocks noGrp="1"/>
          </p:cNvSpPr>
          <p:nvPr>
            <p:ph type="title"/>
          </p:nvPr>
        </p:nvSpPr>
        <p:spPr/>
        <p:txBody>
          <a:bodyPr>
            <a:noAutofit/>
          </a:bodyPr>
          <a:lstStyle/>
          <a:p>
            <a:r>
              <a:rPr lang="es-MX" sz="4000"/>
              <a:t>¿En qué podemos mejorar?</a:t>
            </a:r>
          </a:p>
        </p:txBody>
      </p:sp>
      <p:sp>
        <p:nvSpPr>
          <p:cNvPr id="34" name="TextBox 33"/>
          <p:cNvSpPr txBox="1"/>
          <p:nvPr/>
        </p:nvSpPr>
        <p:spPr>
          <a:xfrm>
            <a:off x="0" y="1170841"/>
            <a:ext cx="11941965" cy="523220"/>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800" b="1" i="0" u="sng" strike="noStrike" kern="1200" cap="none" spc="0" normalizeH="0" baseline="0" noProof="0">
                <a:ln>
                  <a:noFill/>
                </a:ln>
                <a:effectLst/>
                <a:uLnTx/>
                <a:uFillTx/>
                <a:latin typeface="MyriadPro-Light"/>
              </a:rPr>
              <a:t>A lo largo y ancho del condado de King, las oportunidades de mejora incluyen:</a:t>
            </a:r>
            <a:endParaRPr kumimoji="0" lang="en-US" sz="2800" b="1" i="0" u="sng" strike="noStrike" kern="1200" cap="none" spc="0" normalizeH="0" baseline="0" noProof="0" dirty="0">
              <a:ln>
                <a:noFill/>
              </a:ln>
              <a:effectLst/>
              <a:uLnTx/>
              <a:uFillTx/>
              <a:latin typeface="MyriadPro-Light"/>
            </a:endParaRPr>
          </a:p>
        </p:txBody>
      </p:sp>
      <p:pic>
        <p:nvPicPr>
          <p:cNvPr id="5" name="Picture 4">
            <a:extLst>
              <a:ext uri="{FF2B5EF4-FFF2-40B4-BE49-F238E27FC236}">
                <a16:creationId xmlns:a16="http://schemas.microsoft.com/office/drawing/2014/main" id="{CB8F90FF-D46C-7179-9E5C-1E1B2BE94F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268" y="2224989"/>
            <a:ext cx="699770" cy="699770"/>
          </a:xfrm>
          <a:prstGeom prst="rect">
            <a:avLst/>
          </a:prstGeom>
        </p:spPr>
      </p:pic>
      <p:sp>
        <p:nvSpPr>
          <p:cNvPr id="3" name="TextBox 2">
            <a:extLst>
              <a:ext uri="{FF2B5EF4-FFF2-40B4-BE49-F238E27FC236}">
                <a16:creationId xmlns:a16="http://schemas.microsoft.com/office/drawing/2014/main" id="{DFC259A5-F754-E576-BAF5-355D498D9FC1}"/>
              </a:ext>
            </a:extLst>
          </p:cNvPr>
          <p:cNvSpPr txBox="1"/>
          <p:nvPr/>
        </p:nvSpPr>
        <p:spPr>
          <a:xfrm>
            <a:off x="1191956" y="1834822"/>
            <a:ext cx="5078081"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b="1">
                <a:solidFill>
                  <a:prstClr val="black"/>
                </a:solidFill>
                <a:latin typeface="MyriadPro-Light"/>
                <a:cs typeface="Shonar Bangla" panose="020B0502040204020203" pitchFamily="34" charset="0"/>
              </a:rPr>
              <a:t>La esperanza de vida </a:t>
            </a:r>
            <a:r>
              <a:rPr lang="es-MX" sz="2000">
                <a:solidFill>
                  <a:prstClr val="black"/>
                </a:solidFill>
                <a:latin typeface="MyriadPro-Light"/>
                <a:cs typeface="Shonar Bangla" panose="020B0502040204020203" pitchFamily="34" charset="0"/>
              </a:rPr>
              <a:t>disminuyó entre las y los residentes hispanos y negros, y las disparidades continúan entre las y los residentes AIAN, hawaianos e isleños del Pacífico y de la región Sur del condado de King.</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35" name="Graphic 34">
            <a:extLst>
              <a:ext uri="{FF2B5EF4-FFF2-40B4-BE49-F238E27FC236}">
                <a16:creationId xmlns:a16="http://schemas.microsoft.com/office/drawing/2014/main" id="{8C652F48-33AC-CFDC-E4ED-7EC4AD203E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268" y="3707971"/>
            <a:ext cx="777802" cy="777802"/>
          </a:xfrm>
          <a:prstGeom prst="rect">
            <a:avLst/>
          </a:prstGeom>
        </p:spPr>
      </p:pic>
      <p:sp>
        <p:nvSpPr>
          <p:cNvPr id="4" name="TextBox 3">
            <a:extLst>
              <a:ext uri="{FF2B5EF4-FFF2-40B4-BE49-F238E27FC236}">
                <a16:creationId xmlns:a16="http://schemas.microsoft.com/office/drawing/2014/main" id="{31681497-5207-6092-91BD-2DBFC166845F}"/>
              </a:ext>
            </a:extLst>
          </p:cNvPr>
          <p:cNvSpPr txBox="1"/>
          <p:nvPr/>
        </p:nvSpPr>
        <p:spPr>
          <a:xfrm>
            <a:off x="1191957" y="3762267"/>
            <a:ext cx="462421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a:latin typeface="MyriadPro-Light"/>
                <a:cs typeface="Shonar Bangla" panose="020B0502040204020203" pitchFamily="34" charset="0"/>
              </a:rPr>
              <a:t>El índice de mortalidad por </a:t>
            </a:r>
            <a:r>
              <a:rPr lang="es-MX" sz="2000" b="1">
                <a:latin typeface="MyriadPro-Light"/>
                <a:cs typeface="Shonar Bangla" panose="020B0502040204020203" pitchFamily="34" charset="0"/>
              </a:rPr>
              <a:t>lesiones no intencionales</a:t>
            </a:r>
            <a:r>
              <a:rPr lang="es-MX" sz="2000">
                <a:latin typeface="MyriadPro-Light"/>
                <a:cs typeface="Shonar Bangla" panose="020B0502040204020203" pitchFamily="34" charset="0"/>
              </a:rPr>
              <a:t> siguió aumentando.</a:t>
            </a:r>
            <a:endParaRPr kumimoji="0" lang="en-US" sz="2000" b="1" i="0" u="none" strike="noStrike" kern="1200" cap="none" spc="0" normalizeH="0" baseline="0" noProof="0" dirty="0">
              <a:ln>
                <a:noFill/>
              </a:ln>
              <a:effectLst/>
              <a:uLnTx/>
              <a:uFillTx/>
              <a:latin typeface="MyriadPro-Light"/>
              <a:cs typeface="Shonar Bangla" panose="020B0502040204020203" pitchFamily="34" charset="0"/>
            </a:endParaRPr>
          </a:p>
        </p:txBody>
      </p:sp>
      <p:pic>
        <p:nvPicPr>
          <p:cNvPr id="2" name="Picture 1">
            <a:extLst>
              <a:ext uri="{FF2B5EF4-FFF2-40B4-BE49-F238E27FC236}">
                <a16:creationId xmlns:a16="http://schemas.microsoft.com/office/drawing/2014/main" id="{4B1546C3-DEB4-BEC5-01C2-06CF2A137D89}"/>
              </a:ext>
              <a:ext uri="{C183D7F6-B498-43B3-948B-1728B52AA6E4}">
                <adec:decorative xmlns:adec="http://schemas.microsoft.com/office/drawing/2017/decorative" val="1"/>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0575" y="4727554"/>
            <a:ext cx="813156" cy="777801"/>
          </a:xfrm>
          <a:prstGeom prst="rect">
            <a:avLst/>
          </a:prstGeom>
          <a:noFill/>
        </p:spPr>
      </p:pic>
      <p:sp>
        <p:nvSpPr>
          <p:cNvPr id="7" name="TextBox 6">
            <a:extLst>
              <a:ext uri="{FF2B5EF4-FFF2-40B4-BE49-F238E27FC236}">
                <a16:creationId xmlns:a16="http://schemas.microsoft.com/office/drawing/2014/main" id="{D550B4F7-98D5-AD8A-9980-F8CFC2094E52}"/>
              </a:ext>
            </a:extLst>
          </p:cNvPr>
          <p:cNvSpPr txBox="1"/>
          <p:nvPr/>
        </p:nvSpPr>
        <p:spPr>
          <a:xfrm>
            <a:off x="1191957" y="4797469"/>
            <a:ext cx="4624216" cy="1015663"/>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dirty="0">
                <a:latin typeface="MyriadPro-Light"/>
                <a:cs typeface="Shonar Bangla"/>
              </a:rPr>
              <a:t>Las disparidades en los índices de </a:t>
            </a:r>
            <a:r>
              <a:rPr lang="es-MX" sz="2000" b="1" dirty="0">
                <a:latin typeface="MyriadPro-Light"/>
                <a:cs typeface="Shonar Bangla"/>
              </a:rPr>
              <a:t>inseguridad alimentaria </a:t>
            </a:r>
            <a:r>
              <a:rPr lang="es-MX" sz="2000" dirty="0">
                <a:latin typeface="MyriadPro-Light"/>
                <a:cs typeface="Shonar Bangla"/>
              </a:rPr>
              <a:t>siguieron aumentando.</a:t>
            </a:r>
            <a:endParaRPr kumimoji="0" lang="en-US" sz="2000" b="0" i="0" u="none" strike="noStrike" kern="1200" cap="none" spc="0" normalizeH="0" baseline="0" noProof="0" dirty="0">
              <a:ln>
                <a:noFill/>
              </a:ln>
              <a:effectLst/>
              <a:uLnTx/>
              <a:uFillTx/>
              <a:latin typeface="MyriadPro-Light"/>
              <a:cs typeface="Shonar Bangla"/>
            </a:endParaRPr>
          </a:p>
        </p:txBody>
      </p:sp>
      <p:pic>
        <p:nvPicPr>
          <p:cNvPr id="10" name="Picture 9">
            <a:extLst>
              <a:ext uri="{FF2B5EF4-FFF2-40B4-BE49-F238E27FC236}">
                <a16:creationId xmlns:a16="http://schemas.microsoft.com/office/drawing/2014/main" id="{0BA13C9D-D2A7-E77C-D9F4-E1D0C6A80BE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268" y="5975073"/>
            <a:ext cx="699771" cy="699771"/>
          </a:xfrm>
          <a:prstGeom prst="rect">
            <a:avLst/>
          </a:prstGeom>
        </p:spPr>
      </p:pic>
      <p:sp>
        <p:nvSpPr>
          <p:cNvPr id="12" name="TextBox 11">
            <a:extLst>
              <a:ext uri="{FF2B5EF4-FFF2-40B4-BE49-F238E27FC236}">
                <a16:creationId xmlns:a16="http://schemas.microsoft.com/office/drawing/2014/main" id="{C4F93693-A924-2C02-4A6A-FE4A51F1537A}"/>
              </a:ext>
            </a:extLst>
          </p:cNvPr>
          <p:cNvSpPr txBox="1"/>
          <p:nvPr/>
        </p:nvSpPr>
        <p:spPr>
          <a:xfrm>
            <a:off x="1191957" y="5971015"/>
            <a:ext cx="4624216" cy="707886"/>
          </a:xfrm>
          <a:prstGeom prst="rect">
            <a:avLst/>
          </a:prstGeom>
          <a:noFill/>
        </p:spPr>
        <p:txBody>
          <a:bodyPr wrap="square" lIns="91440" tIns="45720" rIns="91440" bIns="45720" rtlCol="0" anchor="t">
            <a:spAutoFit/>
          </a:bodyPr>
          <a:lstStyle/>
          <a:p>
            <a:pPr defTabSz="457200">
              <a:defRPr/>
            </a:pPr>
            <a:r>
              <a:rPr lang="es-MX" sz="2000">
                <a:latin typeface="MyriadPro-Light"/>
                <a:cs typeface="Shonar Bangla"/>
              </a:rPr>
              <a:t>Los</a:t>
            </a:r>
            <a:r>
              <a:rPr lang="es-MX" sz="2000" b="1">
                <a:latin typeface="MyriadPro-Light"/>
                <a:cs typeface="Shonar Bangla"/>
              </a:rPr>
              <a:t> incidentes relacionados con armas de fuego </a:t>
            </a:r>
            <a:r>
              <a:rPr lang="es-MX" sz="2000">
                <a:latin typeface="MyriadPro-Light"/>
                <a:cs typeface="Shonar Bangla"/>
              </a:rPr>
              <a:t>aumentaron.</a:t>
            </a:r>
            <a:endParaRPr kumimoji="0" lang="en-US" sz="2000" i="0" u="none" strike="noStrike" kern="1200" cap="none" spc="0" normalizeH="0" baseline="0" noProof="0" dirty="0">
              <a:ln>
                <a:noFill/>
              </a:ln>
              <a:effectLst/>
              <a:uLnTx/>
              <a:uFillTx/>
              <a:latin typeface="MyriadPro-Light"/>
              <a:cs typeface="Shonar Bangla"/>
            </a:endParaRPr>
          </a:p>
        </p:txBody>
      </p:sp>
      <p:pic>
        <p:nvPicPr>
          <p:cNvPr id="28" name="Picture 27">
            <a:extLst>
              <a:ext uri="{FF2B5EF4-FFF2-40B4-BE49-F238E27FC236}">
                <a16:creationId xmlns:a16="http://schemas.microsoft.com/office/drawing/2014/main" id="{D4D39D57-CCC7-F59F-9ABA-9EA169329970}"/>
              </a:ext>
              <a:ext uri="{C183D7F6-B498-43B3-948B-1728B52AA6E4}">
                <adec:decorative xmlns:adec="http://schemas.microsoft.com/office/drawing/2017/decorative" val="1"/>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6304594" y="1861761"/>
            <a:ext cx="450668" cy="451640"/>
          </a:xfrm>
          <a:prstGeom prst="rect">
            <a:avLst/>
          </a:prstGeom>
        </p:spPr>
      </p:pic>
      <p:sp>
        <p:nvSpPr>
          <p:cNvPr id="14" name="TextBox 13">
            <a:extLst>
              <a:ext uri="{FF2B5EF4-FFF2-40B4-BE49-F238E27FC236}">
                <a16:creationId xmlns:a16="http://schemas.microsoft.com/office/drawing/2014/main" id="{EA37E824-7D0E-E457-AC55-529799A4B618}"/>
              </a:ext>
            </a:extLst>
          </p:cNvPr>
          <p:cNvSpPr txBox="1"/>
          <p:nvPr/>
        </p:nvSpPr>
        <p:spPr>
          <a:xfrm>
            <a:off x="6834721" y="1761335"/>
            <a:ext cx="500893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Los índices de </a:t>
            </a:r>
            <a:r>
              <a:rPr kumimoji="0" lang="es-MX" sz="2000" b="1" i="0" u="none" strike="noStrike" kern="1200" cap="none" spc="0" normalizeH="0" baseline="0" noProof="0">
                <a:ln>
                  <a:noFill/>
                </a:ln>
                <a:solidFill>
                  <a:prstClr val="black"/>
                </a:solidFill>
                <a:effectLst/>
                <a:uLnTx/>
                <a:uFillTx/>
                <a:latin typeface="MyriadPro-Light"/>
                <a:cs typeface="Shonar Bangla" panose="020B0502040204020203" pitchFamily="34" charset="0"/>
              </a:rPr>
              <a:t>muertes inducidas por drogas</a:t>
            </a:r>
            <a:r>
              <a:rPr kumimoji="0" lang="es-MX" sz="2000" i="0" u="none" strike="noStrike" kern="1200" cap="none" spc="0" normalizeH="0" baseline="0" noProof="0">
                <a:ln>
                  <a:noFill/>
                </a:ln>
                <a:solidFill>
                  <a:prstClr val="black"/>
                </a:solidFill>
                <a:effectLst/>
                <a:uLnTx/>
                <a:uFillTx/>
                <a:latin typeface="MyriadPro-Light"/>
                <a:cs typeface="Shonar Bangla" panose="020B0502040204020203" pitchFamily="34" charset="0"/>
              </a:rPr>
              <a:t> aumentaron.</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7" name="Picture 35">
            <a:extLst>
              <a:ext uri="{FF2B5EF4-FFF2-40B4-BE49-F238E27FC236}">
                <a16:creationId xmlns:a16="http://schemas.microsoft.com/office/drawing/2014/main" id="{196D5825-8169-B39F-F7B9-B9452F6B163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76747" y="2632110"/>
            <a:ext cx="706363" cy="706363"/>
          </a:xfrm>
          <a:prstGeom prst="rect">
            <a:avLst/>
          </a:prstGeom>
        </p:spPr>
      </p:pic>
      <p:sp>
        <p:nvSpPr>
          <p:cNvPr id="9" name="TextBox 8">
            <a:extLst>
              <a:ext uri="{FF2B5EF4-FFF2-40B4-BE49-F238E27FC236}">
                <a16:creationId xmlns:a16="http://schemas.microsoft.com/office/drawing/2014/main" id="{86C086C3-5B37-8C35-BA81-644EA9BF8B89}"/>
              </a:ext>
            </a:extLst>
          </p:cNvPr>
          <p:cNvSpPr txBox="1"/>
          <p:nvPr/>
        </p:nvSpPr>
        <p:spPr>
          <a:xfrm>
            <a:off x="6834721" y="2537523"/>
            <a:ext cx="510203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000" dirty="0">
                <a:solidFill>
                  <a:prstClr val="black"/>
                </a:solidFill>
                <a:latin typeface="MyriadPro-Light"/>
                <a:cs typeface="Shonar Bangla" panose="020B0502040204020203" pitchFamily="34" charset="0"/>
              </a:rPr>
              <a:t>El índice de muertes de personas embarazadas o </a:t>
            </a:r>
            <a:r>
              <a:rPr lang="es-MX" sz="2000" b="1" dirty="0">
                <a:solidFill>
                  <a:prstClr val="black"/>
                </a:solidFill>
                <a:latin typeface="MyriadPro-Light"/>
                <a:cs typeface="Shonar Bangla" panose="020B0502040204020203" pitchFamily="34" charset="0"/>
              </a:rPr>
              <a:t>durante el parto </a:t>
            </a:r>
            <a:r>
              <a:rPr lang="es-MX" sz="2000" dirty="0">
                <a:solidFill>
                  <a:prstClr val="black"/>
                </a:solidFill>
                <a:latin typeface="MyriadPro-Light"/>
                <a:cs typeface="Shonar Bangla" panose="020B0502040204020203" pitchFamily="34" charset="0"/>
              </a:rPr>
              <a:t>se incrementó más del doble en los últimos diez años.</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pic>
        <p:nvPicPr>
          <p:cNvPr id="26" name="Picture 18">
            <a:extLst>
              <a:ext uri="{FF2B5EF4-FFF2-40B4-BE49-F238E27FC236}">
                <a16:creationId xmlns:a16="http://schemas.microsoft.com/office/drawing/2014/main" id="{24CB0BA2-56A2-DFF0-E8FA-D73045C3011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08" r="108"/>
          <a:stretch/>
        </p:blipFill>
        <p:spPr>
          <a:xfrm>
            <a:off x="6218712" y="3644774"/>
            <a:ext cx="622433" cy="623776"/>
          </a:xfrm>
          <a:prstGeom prst="rect">
            <a:avLst/>
          </a:prstGeom>
        </p:spPr>
      </p:pic>
      <p:sp>
        <p:nvSpPr>
          <p:cNvPr id="18" name="TextBox 17">
            <a:extLst>
              <a:ext uri="{FF2B5EF4-FFF2-40B4-BE49-F238E27FC236}">
                <a16:creationId xmlns:a16="http://schemas.microsoft.com/office/drawing/2014/main" id="{2A6FE81A-D7C0-34D8-0A25-32DE8A292493}"/>
              </a:ext>
            </a:extLst>
          </p:cNvPr>
          <p:cNvSpPr txBox="1"/>
          <p:nvPr/>
        </p:nvSpPr>
        <p:spPr>
          <a:xfrm>
            <a:off x="6834942" y="3613911"/>
            <a:ext cx="5008936"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El índice de visitas a los servicios de</a:t>
            </a:r>
            <a:r>
              <a:rPr lang="es-MX" sz="2000" dirty="0">
                <a:solidFill>
                  <a:prstClr val="black"/>
                </a:solidFill>
                <a:latin typeface="MyriadPro-Light"/>
                <a:cs typeface="Shonar Bangla" panose="020B0502040204020203" pitchFamily="34" charset="0"/>
              </a:rPr>
              <a:t> </a:t>
            </a:r>
            <a:r>
              <a:rPr kumimoji="0" lang="es-MX"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emergencia relacionadas con la </a:t>
            </a:r>
            <a:r>
              <a:rPr kumimoji="0" lang="es-MX" sz="2000" b="1"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violencia doméstica </a:t>
            </a:r>
            <a:r>
              <a:rPr kumimoji="0" lang="es-MX"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rPr>
              <a:t>aumentó.</a:t>
            </a:r>
            <a:endParaRPr kumimoji="0" lang="en-US" sz="2000" i="0" u="none" strike="noStrike" kern="1200" cap="none" spc="0" normalizeH="0" baseline="0" noProof="0" dirty="0">
              <a:ln>
                <a:noFill/>
              </a:ln>
              <a:solidFill>
                <a:prstClr val="black"/>
              </a:solidFill>
              <a:effectLst/>
              <a:uLnTx/>
              <a:uFillTx/>
              <a:latin typeface="MyriadPro-Light"/>
              <a:cs typeface="Shonar Bangla" panose="020B0502040204020203" pitchFamily="34" charset="0"/>
            </a:endParaRPr>
          </a:p>
        </p:txBody>
      </p:sp>
      <p:sp>
        <p:nvSpPr>
          <p:cNvPr id="13" name="TextBox 12">
            <a:extLst>
              <a:ext uri="{FF2B5EF4-FFF2-40B4-BE49-F238E27FC236}">
                <a16:creationId xmlns:a16="http://schemas.microsoft.com/office/drawing/2014/main" id="{321F1017-9DA5-4C31-E7A6-61B66D72FB46}"/>
              </a:ext>
            </a:extLst>
          </p:cNvPr>
          <p:cNvSpPr txBox="1"/>
          <p:nvPr/>
        </p:nvSpPr>
        <p:spPr>
          <a:xfrm>
            <a:off x="6802056" y="4651291"/>
            <a:ext cx="5008936" cy="707886"/>
          </a:xfrm>
          <a:prstGeom prst="rect">
            <a:avLst/>
          </a:prstGeom>
          <a:noFill/>
        </p:spPr>
        <p:txBody>
          <a:bodyPr wrap="square" lIns="91440" tIns="45720" rIns="91440" bIns="45720" rtlCol="0" anchor="t">
            <a:spAutoFit/>
          </a:bodyPr>
          <a:lstStyle/>
          <a:p>
            <a:pPr>
              <a:spcAft>
                <a:spcPts val="600"/>
              </a:spcAft>
            </a:pPr>
            <a:r>
              <a:rPr lang="es-MX" sz="2000" b="1" i="1">
                <a:latin typeface="MyriadPro-Light"/>
              </a:rPr>
              <a:t>Áreas en curso del informe 2021/22 para mejorar:</a:t>
            </a:r>
            <a:endParaRPr lang="en-US" sz="2000" b="1" i="1" dirty="0">
              <a:latin typeface="MyriadPro-Light"/>
            </a:endParaRPr>
          </a:p>
        </p:txBody>
      </p:sp>
      <p:pic>
        <p:nvPicPr>
          <p:cNvPr id="20" name="Picture 19">
            <a:extLst>
              <a:ext uri="{FF2B5EF4-FFF2-40B4-BE49-F238E27FC236}">
                <a16:creationId xmlns:a16="http://schemas.microsoft.com/office/drawing/2014/main" id="{83D8A406-BF7A-93EB-9EDE-9ED447180284}"/>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0038" y="5300329"/>
            <a:ext cx="519780" cy="519780"/>
          </a:xfrm>
          <a:prstGeom prst="rect">
            <a:avLst/>
          </a:prstGeom>
        </p:spPr>
      </p:pic>
      <p:sp>
        <p:nvSpPr>
          <p:cNvPr id="6" name="TextBox 5">
            <a:extLst>
              <a:ext uri="{FF2B5EF4-FFF2-40B4-BE49-F238E27FC236}">
                <a16:creationId xmlns:a16="http://schemas.microsoft.com/office/drawing/2014/main" id="{6B93D3A4-6D96-505A-565E-5FDCE27140C4}"/>
              </a:ext>
            </a:extLst>
          </p:cNvPr>
          <p:cNvSpPr txBox="1"/>
          <p:nvPr/>
        </p:nvSpPr>
        <p:spPr>
          <a:xfrm>
            <a:off x="6841145" y="5357670"/>
            <a:ext cx="5002512" cy="400110"/>
          </a:xfrm>
          <a:prstGeom prst="rect">
            <a:avLst/>
          </a:prstGeom>
          <a:noFill/>
        </p:spPr>
        <p:txBody>
          <a:bodyPr wrap="square" rtlCol="0">
            <a:spAutoFit/>
          </a:bodyPr>
          <a:lstStyle/>
          <a:p>
            <a:r>
              <a:rPr lang="es-MX" sz="2000">
                <a:latin typeface="MyriadPro-Light"/>
              </a:rPr>
              <a:t>La </a:t>
            </a:r>
            <a:r>
              <a:rPr lang="es-MX" sz="2000" b="1">
                <a:latin typeface="MyriadPro-Light"/>
              </a:rPr>
              <a:t>depresión juvenil </a:t>
            </a:r>
            <a:r>
              <a:rPr lang="es-MX" sz="2000">
                <a:latin typeface="MyriadPro-Light"/>
              </a:rPr>
              <a:t>siguió aumentando.</a:t>
            </a:r>
            <a:endParaRPr lang="en-US" sz="2000" dirty="0"/>
          </a:p>
        </p:txBody>
      </p:sp>
      <p:pic>
        <p:nvPicPr>
          <p:cNvPr id="16" name="Picture 45">
            <a:extLst>
              <a:ext uri="{FF2B5EF4-FFF2-40B4-BE49-F238E27FC236}">
                <a16:creationId xmlns:a16="http://schemas.microsoft.com/office/drawing/2014/main" id="{822A5F91-A697-9FD0-C3B1-7A3725F9941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108" r="108"/>
          <a:stretch/>
        </p:blipFill>
        <p:spPr>
          <a:xfrm>
            <a:off x="6176747" y="5935311"/>
            <a:ext cx="706363" cy="707886"/>
          </a:xfrm>
          <a:prstGeom prst="rect">
            <a:avLst/>
          </a:prstGeom>
        </p:spPr>
      </p:pic>
      <p:sp>
        <p:nvSpPr>
          <p:cNvPr id="11" name="TextBox 10">
            <a:extLst>
              <a:ext uri="{FF2B5EF4-FFF2-40B4-BE49-F238E27FC236}">
                <a16:creationId xmlns:a16="http://schemas.microsoft.com/office/drawing/2014/main" id="{E30930D5-53D7-AFC3-995E-DE8FB0450A60}"/>
              </a:ext>
            </a:extLst>
          </p:cNvPr>
          <p:cNvSpPr txBox="1"/>
          <p:nvPr/>
        </p:nvSpPr>
        <p:spPr>
          <a:xfrm>
            <a:off x="6821600" y="5767270"/>
            <a:ext cx="4983132" cy="1015663"/>
          </a:xfrm>
          <a:prstGeom prst="rect">
            <a:avLst/>
          </a:prstGeom>
          <a:noFill/>
        </p:spPr>
        <p:txBody>
          <a:bodyPr wrap="square" rtlCol="0">
            <a:spAutoFit/>
          </a:bodyPr>
          <a:lstStyle/>
          <a:p>
            <a:r>
              <a:rPr lang="es-MX" sz="2000" dirty="0">
                <a:latin typeface="MyriadPro-Light"/>
              </a:rPr>
              <a:t>El porcentaje de jóvenes que realizan suficiente </a:t>
            </a:r>
            <a:r>
              <a:rPr lang="es-MX" sz="2000" b="1" dirty="0">
                <a:latin typeface="MyriadPro-Light"/>
              </a:rPr>
              <a:t>actividad física </a:t>
            </a:r>
            <a:r>
              <a:rPr lang="es-MX" sz="2000" dirty="0">
                <a:latin typeface="MyriadPro-Light"/>
              </a:rPr>
              <a:t>ha ido disminuyendo desde 2014.</a:t>
            </a:r>
            <a:endParaRPr lang="en-US" sz="2000" dirty="0"/>
          </a:p>
        </p:txBody>
      </p:sp>
    </p:spTree>
    <p:extLst>
      <p:ext uri="{BB962C8B-B14F-4D97-AF65-F5344CB8AC3E}">
        <p14:creationId xmlns:p14="http://schemas.microsoft.com/office/powerpoint/2010/main" val="30162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NA Key Findings Design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eaef9f-cf1f-479f-a374-c737fe2c05cb" xsi:nil="true"/>
    <SharedWithUsers xmlns="14f33e7f-4e5f-4a45-8dc0-35222c6b16b4">
      <UserInfo>
        <DisplayName>Ro, Marguerite</DisplayName>
        <AccountId>40</AccountId>
        <AccountType/>
      </UserInfo>
      <UserInfo>
        <DisplayName>Tippens, Kim</DisplayName>
        <AccountId>27</AccountId>
        <AccountType/>
      </UserInfo>
      <UserInfo>
        <DisplayName>Joseph, Aley</DisplayName>
        <AccountId>24</AccountId>
        <AccountType/>
      </UserInfo>
      <UserInfo>
        <DisplayName>Ford Shah, Melissa</DisplayName>
        <AccountId>70</AccountId>
        <AccountType/>
      </UserInfo>
      <UserInfo>
        <DisplayName>McGroder, Nancy</DisplayName>
        <AccountId>20</AccountId>
        <AccountType/>
      </UserInfo>
      <UserInfo>
        <DisplayName>Turcheti E Melo, Nicole</DisplayName>
        <AccountId>126</AccountId>
        <AccountType/>
      </UserInfo>
      <UserInfo>
        <DisplayName>Chan, Nadine</DisplayName>
        <AccountId>109</AccountId>
        <AccountType/>
      </UserInfo>
    </SharedWithUsers>
    <lcf76f155ced4ddcb4097134ff3c332f xmlns="70a87ab5-ab67-4920-88ba-8e6ecc93df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1035152ADC2B4192FE6359814F989F" ma:contentTypeVersion="13" ma:contentTypeDescription="Create a new document." ma:contentTypeScope="" ma:versionID="933b2d8c1e8eb0d7e3b93ea15c850b00">
  <xsd:schema xmlns:xsd="http://www.w3.org/2001/XMLSchema" xmlns:xs="http://www.w3.org/2001/XMLSchema" xmlns:p="http://schemas.microsoft.com/office/2006/metadata/properties" xmlns:ns2="70a87ab5-ab67-4920-88ba-8e6ecc93dfa8" xmlns:ns3="14f33e7f-4e5f-4a45-8dc0-35222c6b16b4" xmlns:ns4="2beaef9f-cf1f-479f-a374-c737fe2c05cb" targetNamespace="http://schemas.microsoft.com/office/2006/metadata/properties" ma:root="true" ma:fieldsID="847ed03c2808600b13fd27958a388a24" ns2:_="" ns3:_="" ns4:_="">
    <xsd:import namespace="70a87ab5-ab67-4920-88ba-8e6ecc93dfa8"/>
    <xsd:import namespace="14f33e7f-4e5f-4a45-8dc0-35222c6b16b4"/>
    <xsd:import namespace="2beaef9f-cf1f-479f-a374-c737fe2c05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87ab5-ab67-4920-88ba-8e6ecc93df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7192d8-99aa-4f2d-82ad-d3af49b78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eaef9f-cf1f-479f-a374-c737fe2c05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66bf8-3d03-4947-b750-f1db91a045fd}" ma:internalName="TaxCatchAll" ma:showField="CatchAllData" ma:web="14f33e7f-4e5f-4a45-8dc0-35222c6b16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B54A5-13E4-44D0-B3BE-C16A2D9B2902}">
  <ds:schemaRefs>
    <ds:schemaRef ds:uri="14f33e7f-4e5f-4a45-8dc0-35222c6b16b4"/>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http://schemas.openxmlformats.org/package/2006/metadata/core-properties"/>
    <ds:schemaRef ds:uri="2beaef9f-cf1f-479f-a374-c737fe2c05cb"/>
    <ds:schemaRef ds:uri="70a87ab5-ab67-4920-88ba-8e6ecc93dfa8"/>
    <ds:schemaRef ds:uri="http://www.w3.org/XML/1998/namespace"/>
    <ds:schemaRef ds:uri="http://purl.org/dc/terms/"/>
  </ds:schemaRefs>
</ds:datastoreItem>
</file>

<file path=customXml/itemProps2.xml><?xml version="1.0" encoding="utf-8"?>
<ds:datastoreItem xmlns:ds="http://schemas.openxmlformats.org/officeDocument/2006/customXml" ds:itemID="{37569A82-9EC4-4AB7-B3D1-436428337224}">
  <ds:schemaRefs>
    <ds:schemaRef ds:uri="14f33e7f-4e5f-4a45-8dc0-35222c6b16b4"/>
    <ds:schemaRef ds:uri="2beaef9f-cf1f-479f-a374-c737fe2c05cb"/>
    <ds:schemaRef ds:uri="70a87ab5-ab67-4920-88ba-8e6ecc93df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829539-CE26-4AB9-8FE6-4F45A0BCA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9355</Words>
  <Application>Microsoft Office PowerPoint</Application>
  <PresentationFormat>Widescreen</PresentationFormat>
  <Paragraphs>410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MyriadPro-Light</vt:lpstr>
      <vt:lpstr>Arial</vt:lpstr>
      <vt:lpstr>Calibri</vt:lpstr>
      <vt:lpstr>Courier New</vt:lpstr>
      <vt:lpstr>Symbol</vt:lpstr>
      <vt:lpstr>Verdana</vt:lpstr>
      <vt:lpstr>CHNA Key Findings Design Master</vt:lpstr>
      <vt:lpstr>PowerPoint Presentation</vt:lpstr>
      <vt:lpstr>Con respecto a: La colaboración de Hospitals for a Healthier Community (HHC) del condado de King</vt:lpstr>
      <vt:lpstr>El COVID-19 y sus impactos en el condado de King</vt:lpstr>
      <vt:lpstr>El COVID-19 y sus impactos en el condado de King (continuación)</vt:lpstr>
      <vt:lpstr>Conclusiones clave CHNA 2024/2025</vt:lpstr>
      <vt:lpstr>El cambio en la población del condado de King</vt:lpstr>
      <vt:lpstr>Idiomas del condado de King</vt:lpstr>
      <vt:lpstr>¿Qué ha mejorado desde el informe de la CHNA 2021/2022?</vt:lpstr>
      <vt:lpstr>¿En qué podemos mejorar?</vt:lpstr>
      <vt:lpstr>Esperanza de vida en el condado de King</vt:lpstr>
      <vt:lpstr>Muertes por lesiones no intencionales en el condado de King</vt:lpstr>
      <vt:lpstr>Inseguridad alimentaria en personas adultas en el condado de King</vt:lpstr>
      <vt:lpstr>Lesiones y muertes relacionadas con armas de fuego en el condado de King</vt:lpstr>
      <vt:lpstr>Mortalidad de personas durante el parto, condado de King</vt:lpstr>
      <vt:lpstr>Muertes causadas  por drogas en el condado de King</vt:lpstr>
      <vt:lpstr>Violencia doméstica en el condado de King</vt:lpstr>
      <vt:lpstr>Salud mental de las y los jóvenes en el condado de King</vt:lpstr>
      <vt:lpstr>Actividad física en el condado de King</vt:lpstr>
      <vt:lpstr>Principales prioridades identificadas por la comunidad</vt:lpstr>
      <vt:lpstr>Temas clave de las sesiones de escucha con las comunidades de color del condado de King</vt:lpstr>
      <vt:lpstr>Áreas para vigilar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County 2024/2025 Community Health Needs Assessment</dc:title>
  <dc:creator/>
  <cp:lastModifiedBy/>
  <cp:revision>6</cp:revision>
  <cp:lastPrinted>2019-06-06T22:32:52Z</cp:lastPrinted>
  <dcterms:created xsi:type="dcterms:W3CDTF">2019-02-14T22:45:40Z</dcterms:created>
  <dcterms:modified xsi:type="dcterms:W3CDTF">2024-08-05T21:00:30Z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0x010100791035152ADC2B4192FE6359814F989F</vt:lpwstr>
  </property>
  <property fmtid="{D5CDD505-2E9C-101B-9397-08002B2CF9AE}" pid="3" name="SharedWithUsers">
    <vt:lpwstr>40;#Ro, Marguerite;#27;#Tippens, Kim</vt:lpwstr>
  </property>
  <property fmtid="{D5CDD505-2E9C-101B-9397-08002B2CF9AE}" pid="4" name="MediaServiceImageTags">
    <vt:lpwstr/>
  </property>
</Properties>
</file>