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sldIdLst>
    <p:sldId id="305" r:id="rId5"/>
    <p:sldId id="395" r:id="rId6"/>
    <p:sldId id="343" r:id="rId7"/>
    <p:sldId id="390" r:id="rId8"/>
    <p:sldId id="376" r:id="rId9"/>
    <p:sldId id="391" r:id="rId10"/>
    <p:sldId id="393" r:id="rId11"/>
    <p:sldId id="400" r:id="rId12"/>
    <p:sldId id="360" r:id="rId13"/>
    <p:sldId id="39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elds, Tina" initials="ST" lastIdx="1" clrIdx="0">
    <p:extLst>
      <p:ext uri="{19B8F6BF-5375-455C-9EA6-DF929625EA0E}">
        <p15:presenceInfo xmlns:p15="http://schemas.microsoft.com/office/powerpoint/2012/main" userId="S-1-5-21-1329830122-4184334360-285218957-19867" providerId="AD"/>
      </p:ext>
    </p:extLst>
  </p:cmAuthor>
  <p:cmAuthor id="2" name="Hunsaker, Kelly" initials="HK" lastIdx="4" clrIdx="1">
    <p:extLst>
      <p:ext uri="{19B8F6BF-5375-455C-9EA6-DF929625EA0E}">
        <p15:presenceInfo xmlns:p15="http://schemas.microsoft.com/office/powerpoint/2012/main" userId="S-1-5-21-1329830122-4184334360-285218957-590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33CC"/>
    <a:srgbClr val="F7941D"/>
    <a:srgbClr val="003366"/>
    <a:srgbClr val="269A26"/>
    <a:srgbClr val="2DB52D"/>
    <a:srgbClr val="009900"/>
    <a:srgbClr val="FF9933"/>
    <a:srgbClr val="990099"/>
    <a:srgbClr val="2EB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51" autoAdjust="0"/>
  </p:normalViewPr>
  <p:slideViewPr>
    <p:cSldViewPr snapToGrid="0">
      <p:cViewPr varScale="1">
        <p:scale>
          <a:sx n="125" d="100"/>
          <a:sy n="125" d="100"/>
        </p:scale>
        <p:origin x="161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 Michelle" userId="2882a5f3-9aef-454d-9e15-7c2469366911" providerId="ADAL" clId="{BFB9EF7E-9865-4E4E-84C4-90605EE88C09}"/>
    <pc:docChg chg="undo redo custSel addSld delSld modSld addSection delSection">
      <pc:chgData name="So, Michelle" userId="2882a5f3-9aef-454d-9e15-7c2469366911" providerId="ADAL" clId="{BFB9EF7E-9865-4E4E-84C4-90605EE88C09}" dt="2023-03-08T23:15:11.548" v="5980" actId="20577"/>
      <pc:docMkLst>
        <pc:docMk/>
      </pc:docMkLst>
      <pc:sldChg chg="modSp mod">
        <pc:chgData name="So, Michelle" userId="2882a5f3-9aef-454d-9e15-7c2469366911" providerId="ADAL" clId="{BFB9EF7E-9865-4E4E-84C4-90605EE88C09}" dt="2023-01-04T21:51:05.424" v="4330" actId="20577"/>
        <pc:sldMkLst>
          <pc:docMk/>
          <pc:sldMk cId="3640520547" sldId="305"/>
        </pc:sldMkLst>
        <pc:spChg chg="mod">
          <ac:chgData name="So, Michelle" userId="2882a5f3-9aef-454d-9e15-7c2469366911" providerId="ADAL" clId="{BFB9EF7E-9865-4E4E-84C4-90605EE88C09}" dt="2023-01-04T21:51:05.424" v="4330" actId="20577"/>
          <ac:spMkLst>
            <pc:docMk/>
            <pc:sldMk cId="3640520547" sldId="305"/>
            <ac:spMk id="10" creationId="{00000000-0000-0000-0000-000000000000}"/>
          </ac:spMkLst>
        </pc:spChg>
        <pc:spChg chg="mod">
          <ac:chgData name="So, Michelle" userId="2882a5f3-9aef-454d-9e15-7c2469366911" providerId="ADAL" clId="{BFB9EF7E-9865-4E4E-84C4-90605EE88C09}" dt="2023-01-04T21:50:10.022" v="4283" actId="20577"/>
          <ac:spMkLst>
            <pc:docMk/>
            <pc:sldMk cId="3640520547" sldId="305"/>
            <ac:spMk id="5125" creationId="{00000000-0000-0000-0000-000000000000}"/>
          </ac:spMkLst>
        </pc:spChg>
      </pc:sldChg>
      <pc:sldChg chg="modNotesTx">
        <pc:chgData name="So, Michelle" userId="2882a5f3-9aef-454d-9e15-7c2469366911" providerId="ADAL" clId="{BFB9EF7E-9865-4E4E-84C4-90605EE88C09}" dt="2023-01-04T19:58:28.457" v="115" actId="20577"/>
        <pc:sldMkLst>
          <pc:docMk/>
          <pc:sldMk cId="3388472538" sldId="343"/>
        </pc:sldMkLst>
      </pc:sldChg>
      <pc:sldChg chg="modSp mod modNotesTx">
        <pc:chgData name="So, Michelle" userId="2882a5f3-9aef-454d-9e15-7c2469366911" providerId="ADAL" clId="{BFB9EF7E-9865-4E4E-84C4-90605EE88C09}" dt="2023-01-05T21:20:13.280" v="4645" actId="113"/>
        <pc:sldMkLst>
          <pc:docMk/>
          <pc:sldMk cId="4224357900" sldId="360"/>
        </pc:sldMkLst>
        <pc:spChg chg="mod">
          <ac:chgData name="So, Michelle" userId="2882a5f3-9aef-454d-9e15-7c2469366911" providerId="ADAL" clId="{BFB9EF7E-9865-4E4E-84C4-90605EE88C09}" dt="2023-01-04T23:19:07.390" v="4368" actId="207"/>
          <ac:spMkLst>
            <pc:docMk/>
            <pc:sldMk cId="4224357900" sldId="360"/>
            <ac:spMk id="15" creationId="{00000000-0000-0000-0000-000000000000}"/>
          </ac:spMkLst>
        </pc:spChg>
      </pc:sldChg>
      <pc:sldChg chg="modNotesTx">
        <pc:chgData name="So, Michelle" userId="2882a5f3-9aef-454d-9e15-7c2469366911" providerId="ADAL" clId="{BFB9EF7E-9865-4E4E-84C4-90605EE88C09}" dt="2023-01-05T21:19:21.545" v="4639" actId="113"/>
        <pc:sldMkLst>
          <pc:docMk/>
          <pc:sldMk cId="3748843774" sldId="376"/>
        </pc:sldMkLst>
      </pc:sldChg>
      <pc:sldChg chg="modSp mod modNotesTx">
        <pc:chgData name="So, Michelle" userId="2882a5f3-9aef-454d-9e15-7c2469366911" providerId="ADAL" clId="{BFB9EF7E-9865-4E4E-84C4-90605EE88C09}" dt="2023-01-25T23:21:46.317" v="4921" actId="207"/>
        <pc:sldMkLst>
          <pc:docMk/>
          <pc:sldMk cId="2074097872" sldId="390"/>
        </pc:sldMkLst>
        <pc:spChg chg="mod">
          <ac:chgData name="So, Michelle" userId="2882a5f3-9aef-454d-9e15-7c2469366911" providerId="ADAL" clId="{BFB9EF7E-9865-4E4E-84C4-90605EE88C09}" dt="2023-01-25T23:19:10.643" v="4672" actId="1076"/>
          <ac:spMkLst>
            <pc:docMk/>
            <pc:sldMk cId="2074097872" sldId="390"/>
            <ac:spMk id="3" creationId="{00000000-0000-0000-0000-000000000000}"/>
          </ac:spMkLst>
        </pc:spChg>
        <pc:spChg chg="mod">
          <ac:chgData name="So, Michelle" userId="2882a5f3-9aef-454d-9e15-7c2469366911" providerId="ADAL" clId="{BFB9EF7E-9865-4E4E-84C4-90605EE88C09}" dt="2023-01-25T23:21:46.317" v="4921" actId="207"/>
          <ac:spMkLst>
            <pc:docMk/>
            <pc:sldMk cId="2074097872" sldId="390"/>
            <ac:spMk id="6" creationId="{EFDC9DE6-3020-465F-AB38-F5B9EDD0D4AE}"/>
          </ac:spMkLst>
        </pc:spChg>
        <pc:spChg chg="mod">
          <ac:chgData name="So, Michelle" userId="2882a5f3-9aef-454d-9e15-7c2469366911" providerId="ADAL" clId="{BFB9EF7E-9865-4E4E-84C4-90605EE88C09}" dt="2023-01-04T21:37:17.454" v="4208" actId="1076"/>
          <ac:spMkLst>
            <pc:docMk/>
            <pc:sldMk cId="2074097872" sldId="390"/>
            <ac:spMk id="7" creationId="{7711E926-9E3E-40ED-B70D-194F90E6C8B0}"/>
          </ac:spMkLst>
        </pc:spChg>
      </pc:sldChg>
      <pc:sldChg chg="modSp mod modNotesTx">
        <pc:chgData name="So, Michelle" userId="2882a5f3-9aef-454d-9e15-7c2469366911" providerId="ADAL" clId="{BFB9EF7E-9865-4E4E-84C4-90605EE88C09}" dt="2023-01-04T23:49:19.205" v="4637"/>
        <pc:sldMkLst>
          <pc:docMk/>
          <pc:sldMk cId="1037360333" sldId="391"/>
        </pc:sldMkLst>
        <pc:picChg chg="mod modCrop">
          <ac:chgData name="So, Michelle" userId="2882a5f3-9aef-454d-9e15-7c2469366911" providerId="ADAL" clId="{BFB9EF7E-9865-4E4E-84C4-90605EE88C09}" dt="2023-01-04T22:40:18.560" v="4348" actId="1076"/>
          <ac:picMkLst>
            <pc:docMk/>
            <pc:sldMk cId="1037360333" sldId="391"/>
            <ac:picMk id="7" creationId="{600A675A-A359-4C49-B320-0F61875E4994}"/>
          </ac:picMkLst>
        </pc:picChg>
      </pc:sldChg>
      <pc:sldChg chg="addSp delSp modSp mod setBg modNotesTx">
        <pc:chgData name="So, Michelle" userId="2882a5f3-9aef-454d-9e15-7c2469366911" providerId="ADAL" clId="{BFB9EF7E-9865-4E4E-84C4-90605EE88C09}" dt="2023-01-05T21:18:49.847" v="4638" actId="113"/>
        <pc:sldMkLst>
          <pc:docMk/>
          <pc:sldMk cId="3182630336" sldId="393"/>
        </pc:sldMkLst>
        <pc:spChg chg="mod">
          <ac:chgData name="So, Michelle" userId="2882a5f3-9aef-454d-9e15-7c2469366911" providerId="ADAL" clId="{BFB9EF7E-9865-4E4E-84C4-90605EE88C09}" dt="2023-01-04T23:19:10.776" v="4370" actId="20577"/>
          <ac:spMkLst>
            <pc:docMk/>
            <pc:sldMk cId="3182630336" sldId="393"/>
            <ac:spMk id="3" creationId="{00000000-0000-0000-0000-000000000000}"/>
          </ac:spMkLst>
        </pc:spChg>
        <pc:spChg chg="mod">
          <ac:chgData name="So, Michelle" userId="2882a5f3-9aef-454d-9e15-7c2469366911" providerId="ADAL" clId="{BFB9EF7E-9865-4E4E-84C4-90605EE88C09}" dt="2023-01-04T20:46:54.715" v="2758" actId="14100"/>
          <ac:spMkLst>
            <pc:docMk/>
            <pc:sldMk cId="3182630336" sldId="393"/>
            <ac:spMk id="4" creationId="{00000000-0000-0000-0000-000000000000}"/>
          </ac:spMkLst>
        </pc:spChg>
        <pc:spChg chg="add mod">
          <ac:chgData name="So, Michelle" userId="2882a5f3-9aef-454d-9e15-7c2469366911" providerId="ADAL" clId="{BFB9EF7E-9865-4E4E-84C4-90605EE88C09}" dt="2023-01-04T20:54:29.916" v="2918" actId="20577"/>
          <ac:spMkLst>
            <pc:docMk/>
            <pc:sldMk cId="3182630336" sldId="393"/>
            <ac:spMk id="12" creationId="{C7F0BD36-B3DC-4B10-8128-B6CC897B7F4C}"/>
          </ac:spMkLst>
        </pc:spChg>
        <pc:picChg chg="del">
          <ac:chgData name="So, Michelle" userId="2882a5f3-9aef-454d-9e15-7c2469366911" providerId="ADAL" clId="{BFB9EF7E-9865-4E4E-84C4-90605EE88C09}" dt="2023-01-04T20:13:11.139" v="1459" actId="478"/>
          <ac:picMkLst>
            <pc:docMk/>
            <pc:sldMk cId="3182630336" sldId="393"/>
            <ac:picMk id="6" creationId="{1C1D3ABF-4529-414D-8E5B-015D04F1DC8A}"/>
          </ac:picMkLst>
        </pc:picChg>
        <pc:picChg chg="add mod modCrop">
          <ac:chgData name="So, Michelle" userId="2882a5f3-9aef-454d-9e15-7c2469366911" providerId="ADAL" clId="{BFB9EF7E-9865-4E4E-84C4-90605EE88C09}" dt="2023-01-04T21:09:42.862" v="3367" actId="1076"/>
          <ac:picMkLst>
            <pc:docMk/>
            <pc:sldMk cId="3182630336" sldId="393"/>
            <ac:picMk id="7" creationId="{27DB5144-9E2A-400C-8A3E-4F72EF378607}"/>
          </ac:picMkLst>
        </pc:picChg>
        <pc:picChg chg="add del mod modCrop">
          <ac:chgData name="So, Michelle" userId="2882a5f3-9aef-454d-9e15-7c2469366911" providerId="ADAL" clId="{BFB9EF7E-9865-4E4E-84C4-90605EE88C09}" dt="2023-01-04T20:44:35.820" v="2738" actId="478"/>
          <ac:picMkLst>
            <pc:docMk/>
            <pc:sldMk cId="3182630336" sldId="393"/>
            <ac:picMk id="9" creationId="{D9352E88-7841-4B03-A47A-FBB8DC250C6C}"/>
          </ac:picMkLst>
        </pc:picChg>
        <pc:picChg chg="add mod modCrop">
          <ac:chgData name="So, Michelle" userId="2882a5f3-9aef-454d-9e15-7c2469366911" providerId="ADAL" clId="{BFB9EF7E-9865-4E4E-84C4-90605EE88C09}" dt="2023-01-04T20:53:55.192" v="2874" actId="1076"/>
          <ac:picMkLst>
            <pc:docMk/>
            <pc:sldMk cId="3182630336" sldId="393"/>
            <ac:picMk id="15" creationId="{F98FA40B-C017-453A-81A3-A1219C1CA068}"/>
          </ac:picMkLst>
        </pc:picChg>
        <pc:picChg chg="add del mod">
          <ac:chgData name="So, Michelle" userId="2882a5f3-9aef-454d-9e15-7c2469366911" providerId="ADAL" clId="{BFB9EF7E-9865-4E4E-84C4-90605EE88C09}" dt="2023-01-04T20:19:44.732" v="1463" actId="478"/>
          <ac:picMkLst>
            <pc:docMk/>
            <pc:sldMk cId="3182630336" sldId="393"/>
            <ac:picMk id="1026" creationId="{E826A8D8-8910-4086-949A-CD1D2913D0B5}"/>
          </ac:picMkLst>
        </pc:picChg>
        <pc:cxnChg chg="add del mod">
          <ac:chgData name="So, Michelle" userId="2882a5f3-9aef-454d-9e15-7c2469366911" providerId="ADAL" clId="{BFB9EF7E-9865-4E4E-84C4-90605EE88C09}" dt="2023-01-04T20:44:37.883" v="2739" actId="478"/>
          <ac:cxnSpMkLst>
            <pc:docMk/>
            <pc:sldMk cId="3182630336" sldId="393"/>
            <ac:cxnSpMk id="13" creationId="{6DAA1AE1-3D71-4A74-991F-77C62EBBCD5C}"/>
          </ac:cxnSpMkLst>
        </pc:cxnChg>
      </pc:sldChg>
      <pc:sldChg chg="modSp mod">
        <pc:chgData name="So, Michelle" userId="2882a5f3-9aef-454d-9e15-7c2469366911" providerId="ADAL" clId="{BFB9EF7E-9865-4E4E-84C4-90605EE88C09}" dt="2023-01-04T19:57:56.836" v="62" actId="20577"/>
        <pc:sldMkLst>
          <pc:docMk/>
          <pc:sldMk cId="559983483" sldId="395"/>
        </pc:sldMkLst>
        <pc:spChg chg="mod">
          <ac:chgData name="So, Michelle" userId="2882a5f3-9aef-454d-9e15-7c2469366911" providerId="ADAL" clId="{BFB9EF7E-9865-4E4E-84C4-90605EE88C09}" dt="2023-01-04T19:57:56.836" v="62" actId="20577"/>
          <ac:spMkLst>
            <pc:docMk/>
            <pc:sldMk cId="559983483" sldId="395"/>
            <ac:spMk id="3" creationId="{5486E591-05D2-4295-8857-D94C54208A9D}"/>
          </ac:spMkLst>
        </pc:spChg>
      </pc:sldChg>
      <pc:sldChg chg="del">
        <pc:chgData name="So, Michelle" userId="2882a5f3-9aef-454d-9e15-7c2469366911" providerId="ADAL" clId="{BFB9EF7E-9865-4E4E-84C4-90605EE88C09}" dt="2023-01-04T19:57:38.317" v="56" actId="2696"/>
        <pc:sldMkLst>
          <pc:docMk/>
          <pc:sldMk cId="2301870596" sldId="398"/>
        </pc:sldMkLst>
      </pc:sldChg>
      <pc:sldChg chg="add">
        <pc:chgData name="So, Michelle" userId="2882a5f3-9aef-454d-9e15-7c2469366911" providerId="ADAL" clId="{BFB9EF7E-9865-4E4E-84C4-90605EE88C09}" dt="2023-01-04T20:09:28.237" v="1269" actId="2890"/>
        <pc:sldMkLst>
          <pc:docMk/>
          <pc:sldMk cId="1272059142" sldId="400"/>
        </pc:sldMkLst>
      </pc:sldChg>
      <pc:sldChg chg="addSp delSp modSp mod modNotesTx">
        <pc:chgData name="So, Michelle" userId="2882a5f3-9aef-454d-9e15-7c2469366911" providerId="ADAL" clId="{BFB9EF7E-9865-4E4E-84C4-90605EE88C09}" dt="2023-03-08T23:15:11.548" v="5980" actId="20577"/>
        <pc:sldMkLst>
          <pc:docMk/>
          <pc:sldMk cId="303454558" sldId="401"/>
        </pc:sldMkLst>
        <pc:spChg chg="mod">
          <ac:chgData name="So, Michelle" userId="2882a5f3-9aef-454d-9e15-7c2469366911" providerId="ADAL" clId="{BFB9EF7E-9865-4E4E-84C4-90605EE88C09}" dt="2023-03-08T23:15:11.548" v="5980" actId="20577"/>
          <ac:spMkLst>
            <pc:docMk/>
            <pc:sldMk cId="303454558" sldId="401"/>
            <ac:spMk id="3" creationId="{00000000-0000-0000-0000-000000000000}"/>
          </ac:spMkLst>
        </pc:spChg>
        <pc:spChg chg="mod">
          <ac:chgData name="So, Michelle" userId="2882a5f3-9aef-454d-9e15-7c2469366911" providerId="ADAL" clId="{BFB9EF7E-9865-4E4E-84C4-90605EE88C09}" dt="2023-03-08T23:05:27.738" v="5720" actId="1076"/>
          <ac:spMkLst>
            <pc:docMk/>
            <pc:sldMk cId="303454558" sldId="401"/>
            <ac:spMk id="4" creationId="{00000000-0000-0000-0000-000000000000}"/>
          </ac:spMkLst>
        </pc:spChg>
        <pc:spChg chg="del mod">
          <ac:chgData name="So, Michelle" userId="2882a5f3-9aef-454d-9e15-7c2469366911" providerId="ADAL" clId="{BFB9EF7E-9865-4E4E-84C4-90605EE88C09}" dt="2023-03-08T22:52:24.464" v="5365" actId="478"/>
          <ac:spMkLst>
            <pc:docMk/>
            <pc:sldMk cId="303454558" sldId="401"/>
            <ac:spMk id="12" creationId="{C7F0BD36-B3DC-4B10-8128-B6CC897B7F4C}"/>
          </ac:spMkLst>
        </pc:spChg>
        <pc:spChg chg="add del mod">
          <ac:chgData name="So, Michelle" userId="2882a5f3-9aef-454d-9e15-7c2469366911" providerId="ADAL" clId="{BFB9EF7E-9865-4E4E-84C4-90605EE88C09}" dt="2023-03-08T23:02:06.962" v="5706"/>
          <ac:spMkLst>
            <pc:docMk/>
            <pc:sldMk cId="303454558" sldId="401"/>
            <ac:spMk id="13" creationId="{8880CCED-44F6-8836-4273-5B0C2BA83964}"/>
          </ac:spMkLst>
        </pc:spChg>
        <pc:spChg chg="add del mod">
          <ac:chgData name="So, Michelle" userId="2882a5f3-9aef-454d-9e15-7c2469366911" providerId="ADAL" clId="{BFB9EF7E-9865-4E4E-84C4-90605EE88C09}" dt="2023-03-08T23:08:22.551" v="5748" actId="478"/>
          <ac:spMkLst>
            <pc:docMk/>
            <pc:sldMk cId="303454558" sldId="401"/>
            <ac:spMk id="14" creationId="{5576D330-0EF2-6196-5A77-6F9F602B5F63}"/>
          </ac:spMkLst>
        </pc:spChg>
        <pc:spChg chg="add del mod">
          <ac:chgData name="So, Michelle" userId="2882a5f3-9aef-454d-9e15-7c2469366911" providerId="ADAL" clId="{BFB9EF7E-9865-4E4E-84C4-90605EE88C09}" dt="2023-03-08T23:11:21.968" v="5765" actId="478"/>
          <ac:spMkLst>
            <pc:docMk/>
            <pc:sldMk cId="303454558" sldId="401"/>
            <ac:spMk id="18" creationId="{4EFDA1FF-6A72-0C70-5729-223C888AFDD4}"/>
          </ac:spMkLst>
        </pc:spChg>
        <pc:picChg chg="add del mod">
          <ac:chgData name="So, Michelle" userId="2882a5f3-9aef-454d-9e15-7c2469366911" providerId="ADAL" clId="{BFB9EF7E-9865-4E4E-84C4-90605EE88C09}" dt="2023-03-08T23:14:11.040" v="5900" actId="1076"/>
          <ac:picMkLst>
            <pc:docMk/>
            <pc:sldMk cId="303454558" sldId="401"/>
            <ac:picMk id="5" creationId="{E7657894-3E1F-A435-4C0B-58637FE99150}"/>
          </ac:picMkLst>
        </pc:picChg>
        <pc:picChg chg="add mod">
          <ac:chgData name="So, Michelle" userId="2882a5f3-9aef-454d-9e15-7c2469366911" providerId="ADAL" clId="{BFB9EF7E-9865-4E4E-84C4-90605EE88C09}" dt="2023-03-08T23:14:15.311" v="5901" actId="1076"/>
          <ac:picMkLst>
            <pc:docMk/>
            <pc:sldMk cId="303454558" sldId="401"/>
            <ac:picMk id="6" creationId="{8764831C-6473-7675-E803-8BB1B8D0D79D}"/>
          </ac:picMkLst>
        </pc:picChg>
        <pc:picChg chg="del mod">
          <ac:chgData name="So, Michelle" userId="2882a5f3-9aef-454d-9e15-7c2469366911" providerId="ADAL" clId="{BFB9EF7E-9865-4E4E-84C4-90605EE88C09}" dt="2023-03-08T22:50:23.976" v="5338" actId="478"/>
          <ac:picMkLst>
            <pc:docMk/>
            <pc:sldMk cId="303454558" sldId="401"/>
            <ac:picMk id="7" creationId="{27DB5144-9E2A-400C-8A3E-4F72EF378607}"/>
          </ac:picMkLst>
        </pc:picChg>
        <pc:picChg chg="add del mod">
          <ac:chgData name="So, Michelle" userId="2882a5f3-9aef-454d-9e15-7c2469366911" providerId="ADAL" clId="{BFB9EF7E-9865-4E4E-84C4-90605EE88C09}" dt="2023-03-08T22:58:56.484" v="5594" actId="22"/>
          <ac:picMkLst>
            <pc:docMk/>
            <pc:sldMk cId="303454558" sldId="401"/>
            <ac:picMk id="9" creationId="{173DD963-0B17-1C30-65F2-9223B019432B}"/>
          </ac:picMkLst>
        </pc:picChg>
        <pc:picChg chg="add mod">
          <ac:chgData name="So, Michelle" userId="2882a5f3-9aef-454d-9e15-7c2469366911" providerId="ADAL" clId="{BFB9EF7E-9865-4E4E-84C4-90605EE88C09}" dt="2023-03-08T23:14:07.590" v="5899" actId="1076"/>
          <ac:picMkLst>
            <pc:docMk/>
            <pc:sldMk cId="303454558" sldId="401"/>
            <ac:picMk id="11" creationId="{4624FF9E-E6E3-71D5-D478-5A8B3AE42EB9}"/>
          </ac:picMkLst>
        </pc:picChg>
        <pc:picChg chg="del">
          <ac:chgData name="So, Michelle" userId="2882a5f3-9aef-454d-9e15-7c2469366911" providerId="ADAL" clId="{BFB9EF7E-9865-4E4E-84C4-90605EE88C09}" dt="2023-03-08T22:52:30.816" v="5366" actId="478"/>
          <ac:picMkLst>
            <pc:docMk/>
            <pc:sldMk cId="303454558" sldId="401"/>
            <ac:picMk id="15" creationId="{F98FA40B-C017-453A-81A3-A1219C1CA068}"/>
          </ac:picMkLst>
        </pc:picChg>
        <pc:picChg chg="add del mod ord">
          <ac:chgData name="So, Michelle" userId="2882a5f3-9aef-454d-9e15-7c2469366911" providerId="ADAL" clId="{BFB9EF7E-9865-4E4E-84C4-90605EE88C09}" dt="2023-03-08T23:06:45.471" v="5734" actId="22"/>
          <ac:picMkLst>
            <pc:docMk/>
            <pc:sldMk cId="303454558" sldId="401"/>
            <ac:picMk id="17" creationId="{022D0DED-5DE1-92C9-CD5A-132E79047966}"/>
          </ac:picMkLst>
        </pc:picChg>
      </pc:sldChg>
      <pc:sldChg chg="new del">
        <pc:chgData name="So, Michelle" userId="2882a5f3-9aef-454d-9e15-7c2469366911" providerId="ADAL" clId="{BFB9EF7E-9865-4E4E-84C4-90605EE88C09}" dt="2023-03-08T22:46:28.789" v="4923" actId="2696"/>
        <pc:sldMkLst>
          <pc:docMk/>
          <pc:sldMk cId="433507167" sldId="401"/>
        </pc:sldMkLst>
      </pc:sldChg>
      <pc:sldChg chg="add del">
        <pc:chgData name="So, Michelle" userId="2882a5f3-9aef-454d-9e15-7c2469366911" providerId="ADAL" clId="{BFB9EF7E-9865-4E4E-84C4-90605EE88C09}" dt="2023-03-08T22:46:38.636" v="4925" actId="2696"/>
        <pc:sldMkLst>
          <pc:docMk/>
          <pc:sldMk cId="2564982597" sldId="401"/>
        </pc:sldMkLst>
      </pc:sldChg>
    </pc:docChg>
  </pc:docChgLst>
  <pc:docChgLst>
    <pc:chgData name="Zimmerman, Jeremy" userId="1695a26b-d439-47b3-a066-4365ef7fa6e9" providerId="ADAL" clId="{CFCD8614-11D5-4B86-B0B0-9C2CD0A3D4E5}"/>
    <pc:docChg chg="delSld modSld">
      <pc:chgData name="Zimmerman, Jeremy" userId="1695a26b-d439-47b3-a066-4365ef7fa6e9" providerId="ADAL" clId="{CFCD8614-11D5-4B86-B0B0-9C2CD0A3D4E5}" dt="2024-04-08T16:38:45.421" v="7" actId="20577"/>
      <pc:docMkLst>
        <pc:docMk/>
      </pc:docMkLst>
      <pc:sldChg chg="modSp mod modNotesTx">
        <pc:chgData name="Zimmerman, Jeremy" userId="1695a26b-d439-47b3-a066-4365ef7fa6e9" providerId="ADAL" clId="{CFCD8614-11D5-4B86-B0B0-9C2CD0A3D4E5}" dt="2024-04-08T16:38:45.421" v="7" actId="20577"/>
        <pc:sldMkLst>
          <pc:docMk/>
          <pc:sldMk cId="559983483" sldId="395"/>
        </pc:sldMkLst>
        <pc:spChg chg="mod">
          <ac:chgData name="Zimmerman, Jeremy" userId="1695a26b-d439-47b3-a066-4365ef7fa6e9" providerId="ADAL" clId="{CFCD8614-11D5-4B86-B0B0-9C2CD0A3D4E5}" dt="2024-04-08T16:11:28.941" v="3" actId="20577"/>
          <ac:spMkLst>
            <pc:docMk/>
            <pc:sldMk cId="559983483" sldId="395"/>
            <ac:spMk id="7" creationId="{5601A749-AF62-4CF4-B908-C1E9497B4BE9}"/>
          </ac:spMkLst>
        </pc:spChg>
        <pc:spChg chg="mod">
          <ac:chgData name="Zimmerman, Jeremy" userId="1695a26b-d439-47b3-a066-4365ef7fa6e9" providerId="ADAL" clId="{CFCD8614-11D5-4B86-B0B0-9C2CD0A3D4E5}" dt="2024-04-08T16:11:14.218" v="0" actId="20577"/>
          <ac:spMkLst>
            <pc:docMk/>
            <pc:sldMk cId="559983483" sldId="395"/>
            <ac:spMk id="66" creationId="{033329B9-CD54-4134-ADE3-128B0BC7E66B}"/>
          </ac:spMkLst>
        </pc:spChg>
      </pc:sldChg>
      <pc:sldChg chg="del">
        <pc:chgData name="Zimmerman, Jeremy" userId="1695a26b-d439-47b3-a066-4365ef7fa6e9" providerId="ADAL" clId="{CFCD8614-11D5-4B86-B0B0-9C2CD0A3D4E5}" dt="2024-04-08T16:11:56.484" v="4" actId="2696"/>
        <pc:sldMkLst>
          <pc:docMk/>
          <pc:sldMk cId="303454558" sldId="4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66AC0-F018-47F8-86F3-038AF474CA14}"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6E77D-4DF2-4500-8214-3DFE430FAEFD}" type="slidenum">
              <a:rPr lang="en-US" smtClean="0"/>
              <a:t>‹#›</a:t>
            </a:fld>
            <a:endParaRPr lang="en-US"/>
          </a:p>
        </p:txBody>
      </p:sp>
    </p:spTree>
    <p:extLst>
      <p:ext uri="{BB962C8B-B14F-4D97-AF65-F5344CB8AC3E}">
        <p14:creationId xmlns:p14="http://schemas.microsoft.com/office/powerpoint/2010/main" val="19467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P-CardTeam@Kingcounty.gov"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kingcounty.gov/procuremen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helpdesk.kingcounty.gov/CherwellPorta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kc1.sharepoint.com/sites/DES/BRC/MasterLibraryKnowledgeCenter/ORACLE-EBS-iEXPENSE-USER-GUIDE.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kc1.sharepoint.com/sites/DES/BRC/MasterLibraryKnowledgeCenter/ORACLE-EBS-iEXPENSE-USER-GUI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kingcounty.gov/depts/finance-business-operations/procurement/for-government/pcards/PCard-Reports.aspx"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kc1.sharepoint.com/sites/DES/BRC/MasterLibraryKnowledgeCenter/ORACLE-EBS-iEXPENSE-USER-GUIDE.pdf" TargetMode="External"/><Relationship Id="rId5" Type="http://schemas.openxmlformats.org/officeDocument/2006/relationships/hyperlink" Target="https://kc1.sharepoint.com/sites/DES/BRC/Pages/Oracle%20BI/BI-Training.aspx" TargetMode="External"/><Relationship Id="rId4" Type="http://schemas.openxmlformats.org/officeDocument/2006/relationships/hyperlink" Target="https://kingcounty.gov/depts/finance-business-operations/procurement/for-government/pcard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06E77D-4DF2-4500-8214-3DFE430FAEFD}" type="slidenum">
              <a:rPr lang="en-US" smtClean="0"/>
              <a:t>1</a:t>
            </a:fld>
            <a:endParaRPr lang="en-US" dirty="0"/>
          </a:p>
        </p:txBody>
      </p:sp>
    </p:spTree>
    <p:extLst>
      <p:ext uri="{BB962C8B-B14F-4D97-AF65-F5344CB8AC3E}">
        <p14:creationId xmlns:p14="http://schemas.microsoft.com/office/powerpoint/2010/main" val="2504203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Contact US: </a:t>
            </a:r>
            <a:r>
              <a:rPr lang="en-US" dirty="0">
                <a:hlinkClick r:id="rId3"/>
              </a:rPr>
              <a:t>P-CardTeam@Kingcounty.gov</a:t>
            </a:r>
            <a:endParaRPr lang="en-US" dirty="0"/>
          </a:p>
          <a:p>
            <a:r>
              <a:rPr lang="en-US" dirty="0"/>
              <a:t> Phone:  206- 263-9400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Procurement &amp; Payables Website:  </a:t>
            </a:r>
            <a:r>
              <a:rPr lang="en-US" dirty="0">
                <a:hlinkClick r:id="rId4"/>
              </a:rPr>
              <a:t>http://www.kingcounty.gov/procurement</a:t>
            </a:r>
            <a:endParaRPr lang="en-US" sz="1200" u="none" kern="1200" dirty="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806E77D-4DF2-4500-8214-3DFE430FAEFD}" type="slidenum">
              <a:rPr lang="en-US" smtClean="0"/>
              <a:t>10</a:t>
            </a:fld>
            <a:endParaRPr lang="en-US"/>
          </a:p>
        </p:txBody>
      </p:sp>
    </p:spTree>
    <p:extLst>
      <p:ext uri="{BB962C8B-B14F-4D97-AF65-F5344CB8AC3E}">
        <p14:creationId xmlns:p14="http://schemas.microsoft.com/office/powerpoint/2010/main" val="137846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into iExpense and check the submitted report Status and follow up if left unapproved for more than a week.</a:t>
            </a:r>
          </a:p>
          <a:p>
            <a:endParaRPr lang="en-US" dirty="0"/>
          </a:p>
          <a:p>
            <a:r>
              <a:rPr lang="en-US" dirty="0"/>
              <a:t>Team Email  : </a:t>
            </a:r>
            <a:r>
              <a:rPr lang="en-US" u="sng" dirty="0">
                <a:solidFill>
                  <a:srgbClr val="336699"/>
                </a:solidFill>
              </a:rPr>
              <a:t>P-CardTeam@Kingcounty.gov</a:t>
            </a:r>
          </a:p>
          <a:p>
            <a:r>
              <a:rPr lang="en-US" dirty="0"/>
              <a:t>Call Us:  206-263-9251</a:t>
            </a:r>
          </a:p>
          <a:p>
            <a:endParaRPr lang="en-US" dirty="0"/>
          </a:p>
          <a:p>
            <a:r>
              <a:rPr lang="en-US" dirty="0"/>
              <a:t>Retention: 6years, 2years onsite (Receipts, Invoice, Approvals, </a:t>
            </a:r>
            <a:r>
              <a:rPr lang="en-US" dirty="0" err="1"/>
              <a:t>etc</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D806E77D-4DF2-4500-8214-3DFE430FAEFD}" type="slidenum">
              <a:rPr lang="en-US" smtClean="0"/>
              <a:t>2</a:t>
            </a:fld>
            <a:endParaRPr lang="en-US"/>
          </a:p>
        </p:txBody>
      </p:sp>
    </p:spTree>
    <p:extLst>
      <p:ext uri="{BB962C8B-B14F-4D97-AF65-F5344CB8AC3E}">
        <p14:creationId xmlns:p14="http://schemas.microsoft.com/office/powerpoint/2010/main" val="3651860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a:spcBef>
                <a:spcPct val="30000"/>
              </a:spcBef>
              <a:defRPr sz="1200">
                <a:solidFill>
                  <a:schemeClr val="tx1"/>
                </a:solidFill>
                <a:latin typeface="Times New Roman" panose="02020603050405020304" pitchFamily="18" charset="0"/>
              </a:defRPr>
            </a:lvl1pPr>
            <a:lvl2pPr marL="742950" indent="-285750" defTabSz="935038">
              <a:spcBef>
                <a:spcPct val="30000"/>
              </a:spcBef>
              <a:defRPr sz="1200">
                <a:solidFill>
                  <a:schemeClr val="tx1"/>
                </a:solidFill>
                <a:latin typeface="Times New Roman" panose="02020603050405020304" pitchFamily="18" charset="0"/>
              </a:defRPr>
            </a:lvl2pPr>
            <a:lvl3pPr marL="1143000" indent="-228600" defTabSz="935038">
              <a:spcBef>
                <a:spcPct val="30000"/>
              </a:spcBef>
              <a:defRPr sz="1200">
                <a:solidFill>
                  <a:schemeClr val="tx1"/>
                </a:solidFill>
                <a:latin typeface="Times New Roman" panose="02020603050405020304" pitchFamily="18" charset="0"/>
              </a:defRPr>
            </a:lvl3pPr>
            <a:lvl4pPr marL="1600200" indent="-228600" defTabSz="935038">
              <a:spcBef>
                <a:spcPct val="30000"/>
              </a:spcBef>
              <a:defRPr sz="1200">
                <a:solidFill>
                  <a:schemeClr val="tx1"/>
                </a:solidFill>
                <a:latin typeface="Times New Roman" panose="02020603050405020304" pitchFamily="18" charset="0"/>
              </a:defRPr>
            </a:lvl4pPr>
            <a:lvl5pPr marL="2057400" indent="-228600" defTabSz="935038">
              <a:spcBef>
                <a:spcPct val="30000"/>
              </a:spcBef>
              <a:defRPr sz="1200">
                <a:solidFill>
                  <a:schemeClr val="tx1"/>
                </a:solidFill>
                <a:latin typeface="Times New Roman" panose="02020603050405020304" pitchFamily="18" charset="0"/>
              </a:defRPr>
            </a:lvl5pPr>
            <a:lvl6pPr marL="2514600" indent="-228600" defTabSz="9350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50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50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50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456681A-D02D-4D65-AE2D-849121F03A91}" type="slidenum">
              <a:rPr lang="en-US" altLang="en-US" sz="1000" smtClean="0"/>
              <a:pPr>
                <a:spcBef>
                  <a:spcPct val="0"/>
                </a:spcBef>
              </a:pPr>
              <a:t>3</a:t>
            </a:fld>
            <a:endParaRPr lang="en-US" altLang="en-US" sz="1000"/>
          </a:p>
        </p:txBody>
      </p:sp>
      <p:sp>
        <p:nvSpPr>
          <p:cNvPr id="73731" name="Rectangle 2"/>
          <p:cNvSpPr>
            <a:spLocks noGrp="1" noRot="1" noChangeAspect="1" noChangeArrowheads="1" noTextEdit="1"/>
          </p:cNvSpPr>
          <p:nvPr>
            <p:ph type="sldImg"/>
          </p:nvPr>
        </p:nvSpPr>
        <p:spPr>
          <a:ln cap="flat"/>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All transactions will populate in Oracle iExpense within 3-4 business days after the transaction post in US Bank. Send all documents to your delegate for processing. </a:t>
            </a:r>
          </a:p>
        </p:txBody>
      </p:sp>
    </p:spTree>
    <p:extLst>
      <p:ext uri="{BB962C8B-B14F-4D97-AF65-F5344CB8AC3E}">
        <p14:creationId xmlns:p14="http://schemas.microsoft.com/office/powerpoint/2010/main" val="761184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Withdraw the report. Update Expense Reports click pencil icon. Next to continue through end of report to submit.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Complete and send a Proxy/Delegate Request Form to your proxy approver  SPOC list BRC Site.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Double check your POETA, Open expense report  and click Expense Allocation Tab if correct have approvers or agency SPOC/AME designee review approvers for the task owning org.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Last if all steps done and it remains in PSAA create a help ticket for other less common issue.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p:txBody>
      </p:sp>
      <p:sp>
        <p:nvSpPr>
          <p:cNvPr id="4" name="Slide Number Placeholder 3"/>
          <p:cNvSpPr>
            <a:spLocks noGrp="1"/>
          </p:cNvSpPr>
          <p:nvPr>
            <p:ph type="sldNum" sz="quarter" idx="10"/>
          </p:nvPr>
        </p:nvSpPr>
        <p:spPr/>
        <p:txBody>
          <a:bodyPr/>
          <a:lstStyle/>
          <a:p>
            <a:fld id="{D806E77D-4DF2-4500-8214-3DFE430FAEFD}" type="slidenum">
              <a:rPr lang="en-US" smtClean="0"/>
              <a:t>4</a:t>
            </a:fld>
            <a:endParaRPr lang="en-US"/>
          </a:p>
        </p:txBody>
      </p:sp>
    </p:spTree>
    <p:extLst>
      <p:ext uri="{BB962C8B-B14F-4D97-AF65-F5344CB8AC3E}">
        <p14:creationId xmlns:p14="http://schemas.microsoft.com/office/powerpoint/2010/main" val="235418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a:t>
            </a:r>
            <a:r>
              <a:rPr lang="en-US" dirty="0"/>
              <a:t>– If the status remains as PSAA after it has been withdrawn and resubmitted: </a:t>
            </a:r>
          </a:p>
          <a:p>
            <a:pPr marL="228600" indent="-228600">
              <a:buAutoNum type="arabicPeriod"/>
            </a:pPr>
            <a:r>
              <a:rPr lang="en-US" dirty="0"/>
              <a:t>Create a help ticket to </a:t>
            </a:r>
            <a:r>
              <a:rPr lang="en-US" dirty="0">
                <a:hlinkClick r:id="rId3"/>
              </a:rPr>
              <a:t>https://helpdesk.kingcounty.gov/CherwellPortal/</a:t>
            </a:r>
            <a:r>
              <a:rPr lang="en-US" dirty="0"/>
              <a:t> to know why in error status. There could be other reasons like Approvers not associated to POETA etc.</a:t>
            </a:r>
          </a:p>
          <a:p>
            <a:pPr marL="0" indent="0">
              <a:buNone/>
            </a:pPr>
            <a:r>
              <a:rPr lang="en-US" dirty="0"/>
              <a:t> </a:t>
            </a:r>
            <a:r>
              <a:rPr lang="en-US" dirty="0">
                <a:hlinkClick r:id="rId4"/>
              </a:rPr>
              <a:t>EBS iExpense User Guide (sharepoint.com)</a:t>
            </a:r>
            <a:r>
              <a:rPr lang="en-US" dirty="0"/>
              <a:t> See slide 73 for PSAA error status.</a:t>
            </a:r>
          </a:p>
          <a:p>
            <a:pPr marL="228600" indent="-228600">
              <a:buAutoNum type="arabicPeriod" startAt="2"/>
            </a:pPr>
            <a:r>
              <a:rPr lang="en-US" dirty="0"/>
              <a:t>Follow BRC instructions in resolving the expense. </a:t>
            </a:r>
          </a:p>
          <a:p>
            <a:pPr marL="0" indent="0">
              <a:buNone/>
            </a:pPr>
            <a:r>
              <a:rPr lang="en-US" dirty="0"/>
              <a:t>      </a:t>
            </a:r>
          </a:p>
          <a:p>
            <a:pPr marL="0" indent="0">
              <a:buNone/>
            </a:pPr>
            <a:r>
              <a:rPr lang="en-US" dirty="0"/>
              <a:t>“Most likely you will need to create a new report by withdrawing then deleting that report and create a new one.”</a:t>
            </a:r>
          </a:p>
          <a:p>
            <a:pPr marL="0" indent="0">
              <a:buNone/>
            </a:pPr>
            <a:endParaRPr lang="en-US" dirty="0"/>
          </a:p>
          <a:p>
            <a:pPr marL="0" indent="0">
              <a:buNone/>
            </a:pPr>
            <a:r>
              <a:rPr lang="en-US" dirty="0"/>
              <a:t>******* Also follow these same steps if you have a report that has been in </a:t>
            </a:r>
            <a:r>
              <a:rPr lang="en-US" b="1" dirty="0"/>
              <a:t>PENDING MANAGER APPROVAL </a:t>
            </a:r>
            <a:r>
              <a:rPr lang="en-US" dirty="0"/>
              <a:t>over 30+ days. Report is likely stuck. See Slide 7.</a:t>
            </a:r>
          </a:p>
        </p:txBody>
      </p:sp>
      <p:sp>
        <p:nvSpPr>
          <p:cNvPr id="4" name="Slide Number Placeholder 3"/>
          <p:cNvSpPr>
            <a:spLocks noGrp="1"/>
          </p:cNvSpPr>
          <p:nvPr>
            <p:ph type="sldNum" sz="quarter" idx="10"/>
          </p:nvPr>
        </p:nvSpPr>
        <p:spPr/>
        <p:txBody>
          <a:bodyPr/>
          <a:lstStyle/>
          <a:p>
            <a:fld id="{D806E77D-4DF2-4500-8214-3DFE430FAEFD}" type="slidenum">
              <a:rPr lang="en-US" smtClean="0"/>
              <a:t>5</a:t>
            </a:fld>
            <a:endParaRPr lang="en-US"/>
          </a:p>
        </p:txBody>
      </p:sp>
    </p:spTree>
    <p:extLst>
      <p:ext uri="{BB962C8B-B14F-4D97-AF65-F5344CB8AC3E}">
        <p14:creationId xmlns:p14="http://schemas.microsoft.com/office/powerpoint/2010/main" val="271205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0" indent="0">
              <a:buNone/>
            </a:pPr>
            <a:r>
              <a:rPr lang="en-US" b="1" dirty="0"/>
              <a:t>Withdrawn Status-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 preparer has withdrawn an expense report or preparer withdraws and resubmits an expense report for a proxy who no longer has an active EBS account.</a:t>
            </a:r>
          </a:p>
          <a:p>
            <a:pPr marL="0" indent="0">
              <a:buNone/>
            </a:pPr>
            <a:r>
              <a:rPr lang="en-US" sz="1200" dirty="0">
                <a:effectLst/>
                <a:latin typeface="Calibri" panose="020F0502020204030204" pitchFamily="34" charset="0"/>
                <a:cs typeface="Times New Roman" panose="02020603050405020304" pitchFamily="18" charset="0"/>
              </a:rPr>
              <a:t>*</a:t>
            </a:r>
            <a:r>
              <a:rPr lang="en-US" dirty="0"/>
              <a:t>If withdrawn and resubmitted and the same status remains, create a help ticket to have EBS profile reactivated temporarily.</a:t>
            </a:r>
          </a:p>
          <a:p>
            <a:endParaRPr lang="en-US" dirty="0"/>
          </a:p>
        </p:txBody>
      </p:sp>
      <p:sp>
        <p:nvSpPr>
          <p:cNvPr id="4" name="Slide Number Placeholder 3"/>
          <p:cNvSpPr>
            <a:spLocks noGrp="1"/>
          </p:cNvSpPr>
          <p:nvPr>
            <p:ph type="sldNum" sz="quarter" idx="10"/>
          </p:nvPr>
        </p:nvSpPr>
        <p:spPr/>
        <p:txBody>
          <a:bodyPr/>
          <a:lstStyle/>
          <a:p>
            <a:fld id="{D806E77D-4DF2-4500-8214-3DFE430FAEFD}" type="slidenum">
              <a:rPr lang="en-US" smtClean="0"/>
              <a:t>6</a:t>
            </a:fld>
            <a:endParaRPr lang="en-US"/>
          </a:p>
        </p:txBody>
      </p:sp>
    </p:spTree>
    <p:extLst>
      <p:ext uri="{BB962C8B-B14F-4D97-AF65-F5344CB8AC3E}">
        <p14:creationId xmlns:p14="http://schemas.microsoft.com/office/powerpoint/2010/main" val="3066470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b="1" dirty="0">
                <a:solidFill>
                  <a:schemeClr val="accent2">
                    <a:lumMod val="60000"/>
                    <a:lumOff val="40000"/>
                  </a:schemeClr>
                </a:solidFill>
              </a:rPr>
              <a:t>Note:</a:t>
            </a:r>
            <a:r>
              <a:rPr lang="en-US" dirty="0">
                <a:solidFill>
                  <a:schemeClr val="accent2">
                    <a:lumMod val="60000"/>
                    <a:lumOff val="40000"/>
                  </a:schemeClr>
                </a:solidFill>
              </a:rPr>
              <a:t> If the report submit date over 30days and still showing as Pending Manager Approval:</a:t>
            </a:r>
          </a:p>
          <a:p>
            <a:pPr marL="228600" indent="-228600">
              <a:buAutoNum type="arabicPeriod"/>
            </a:pPr>
            <a:r>
              <a:rPr lang="en-US" dirty="0"/>
              <a:t>Check to see if report has multiple POETA string. Look at approver tab to see what date the last approver had approved the report. If over 30days, then likely in error status.</a:t>
            </a:r>
          </a:p>
          <a:p>
            <a:pPr marL="228600" indent="-228600">
              <a:buAutoNum type="arabicPeriod"/>
            </a:pPr>
            <a:r>
              <a:rPr lang="en-US" dirty="0"/>
              <a:t>Proceed by withdrawing and resubmitting report. </a:t>
            </a:r>
          </a:p>
          <a:p>
            <a:pPr marL="0" indent="0">
              <a:buNone/>
            </a:pPr>
            <a:r>
              <a:rPr lang="en-US" dirty="0"/>
              <a:t>3.   If report goes into PSAA status after resubmitting, Withdraw, Delete and create a new report.   </a:t>
            </a:r>
          </a:p>
          <a:p>
            <a:pPr marL="0" indent="0">
              <a:buNone/>
            </a:pPr>
            <a:endParaRPr lang="en-US" dirty="0"/>
          </a:p>
          <a:p>
            <a:pPr marL="0" indent="0">
              <a:buNone/>
            </a:pPr>
            <a:r>
              <a:rPr lang="en-US" dirty="0"/>
              <a:t>This is similar to PSAA Status.  </a:t>
            </a:r>
          </a:p>
          <a:p>
            <a:pPr marL="0" indent="0">
              <a:buNone/>
            </a:pPr>
            <a:r>
              <a:rPr lang="en-US" dirty="0"/>
              <a:t>See iExpense User Guide: </a:t>
            </a:r>
            <a:r>
              <a:rPr lang="en-US" dirty="0">
                <a:hlinkClick r:id="rId3"/>
              </a:rPr>
              <a:t>EBS iExpense User Guide (sharepoint.com)</a:t>
            </a:r>
            <a:r>
              <a:rPr lang="en-US" dirty="0"/>
              <a:t> see slide 73 for common causes of PSAA status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D806E77D-4DF2-4500-8214-3DFE430FAEFD}" type="slidenum">
              <a:rPr lang="en-US" smtClean="0"/>
              <a:t>7</a:t>
            </a:fld>
            <a:endParaRPr lang="en-US"/>
          </a:p>
        </p:txBody>
      </p:sp>
    </p:spTree>
    <p:extLst>
      <p:ext uri="{BB962C8B-B14F-4D97-AF65-F5344CB8AC3E}">
        <p14:creationId xmlns:p14="http://schemas.microsoft.com/office/powerpoint/2010/main" val="1709048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6E77D-4DF2-4500-8214-3DFE430FAEFD}" type="slidenum">
              <a:rPr lang="en-US" smtClean="0"/>
              <a:t>8</a:t>
            </a:fld>
            <a:endParaRPr lang="en-US"/>
          </a:p>
        </p:txBody>
      </p:sp>
    </p:spTree>
    <p:extLst>
      <p:ext uri="{BB962C8B-B14F-4D97-AF65-F5344CB8AC3E}">
        <p14:creationId xmlns:p14="http://schemas.microsoft.com/office/powerpoint/2010/main" val="5869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a:spcBef>
                <a:spcPct val="30000"/>
              </a:spcBef>
              <a:defRPr sz="1200">
                <a:solidFill>
                  <a:schemeClr val="tx1"/>
                </a:solidFill>
                <a:latin typeface="Times New Roman" panose="02020603050405020304" pitchFamily="18" charset="0"/>
              </a:defRPr>
            </a:lvl1pPr>
            <a:lvl2pPr marL="742950" indent="-285750" defTabSz="935038">
              <a:spcBef>
                <a:spcPct val="30000"/>
              </a:spcBef>
              <a:defRPr sz="1200">
                <a:solidFill>
                  <a:schemeClr val="tx1"/>
                </a:solidFill>
                <a:latin typeface="Times New Roman" panose="02020603050405020304" pitchFamily="18" charset="0"/>
              </a:defRPr>
            </a:lvl2pPr>
            <a:lvl3pPr marL="1143000" indent="-228600" defTabSz="935038">
              <a:spcBef>
                <a:spcPct val="30000"/>
              </a:spcBef>
              <a:defRPr sz="1200">
                <a:solidFill>
                  <a:schemeClr val="tx1"/>
                </a:solidFill>
                <a:latin typeface="Times New Roman" panose="02020603050405020304" pitchFamily="18" charset="0"/>
              </a:defRPr>
            </a:lvl3pPr>
            <a:lvl4pPr marL="1600200" indent="-228600" defTabSz="935038">
              <a:spcBef>
                <a:spcPct val="30000"/>
              </a:spcBef>
              <a:defRPr sz="1200">
                <a:solidFill>
                  <a:schemeClr val="tx1"/>
                </a:solidFill>
                <a:latin typeface="Times New Roman" panose="02020603050405020304" pitchFamily="18" charset="0"/>
              </a:defRPr>
            </a:lvl4pPr>
            <a:lvl5pPr marL="2057400" indent="-228600" defTabSz="935038">
              <a:spcBef>
                <a:spcPct val="30000"/>
              </a:spcBef>
              <a:defRPr sz="1200">
                <a:solidFill>
                  <a:schemeClr val="tx1"/>
                </a:solidFill>
                <a:latin typeface="Times New Roman" panose="02020603050405020304" pitchFamily="18" charset="0"/>
              </a:defRPr>
            </a:lvl5pPr>
            <a:lvl6pPr marL="2514600" indent="-228600" defTabSz="9350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50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50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50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1D68995-0AEC-43F3-BA9C-8AF0C01F6304}" type="slidenum">
              <a:rPr lang="en-US" altLang="en-US" sz="1000" smtClean="0"/>
              <a:pPr>
                <a:spcBef>
                  <a:spcPct val="0"/>
                </a:spcBef>
              </a:pPr>
              <a:t>9</a:t>
            </a:fld>
            <a:endParaRPr lang="en-US" altLang="en-US" sz="1000"/>
          </a:p>
        </p:txBody>
      </p:sp>
      <p:sp>
        <p:nvSpPr>
          <p:cNvPr id="106499" name="Rectangle 2"/>
          <p:cNvSpPr>
            <a:spLocks noGrp="1" noRot="1" noChangeAspect="1" noChangeArrowheads="1" noTextEdit="1"/>
          </p:cNvSpPr>
          <p:nvPr>
            <p:ph type="sldImg"/>
          </p:nvPr>
        </p:nvSpPr>
        <p:spPr>
          <a:ln cap="flat"/>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err="1"/>
              <a:t>Pcard</a:t>
            </a:r>
            <a:r>
              <a:rPr lang="en-US" altLang="en-US" b="1" dirty="0"/>
              <a:t> Reports </a:t>
            </a:r>
            <a:r>
              <a:rPr lang="en-US" altLang="en-US" dirty="0"/>
              <a:t>and </a:t>
            </a:r>
            <a:r>
              <a:rPr lang="en-US" altLang="en-US" b="1" dirty="0"/>
              <a:t>Dashboard</a:t>
            </a:r>
            <a:r>
              <a:rPr lang="en-US" altLang="en-US" dirty="0"/>
              <a:t> </a:t>
            </a:r>
            <a:r>
              <a:rPr lang="en-US" dirty="0">
                <a:hlinkClick r:id="rId3"/>
              </a:rPr>
              <a:t>Reports &amp; Metrics - King County</a:t>
            </a:r>
            <a:endParaRPr lang="en-US" dirty="0"/>
          </a:p>
          <a:p>
            <a:endParaRPr lang="en-US" sz="1200" u="none" kern="1200" dirty="0">
              <a:solidFill>
                <a:schemeClr val="tx1"/>
              </a:solidFill>
              <a:effectLst/>
              <a:latin typeface="+mn-lt"/>
              <a:ea typeface="+mn-ea"/>
              <a:cs typeface="+mn-cs"/>
            </a:endParaRPr>
          </a:p>
          <a:p>
            <a:r>
              <a:rPr lang="en-US" sz="1200" b="1" u="none" kern="1200" dirty="0" err="1">
                <a:solidFill>
                  <a:schemeClr val="tx1"/>
                </a:solidFill>
                <a:effectLst/>
                <a:latin typeface="+mn-lt"/>
                <a:ea typeface="+mn-ea"/>
                <a:cs typeface="+mn-cs"/>
              </a:rPr>
              <a:t>Pcard</a:t>
            </a:r>
            <a:r>
              <a:rPr lang="en-US" sz="1200" b="1" u="none" kern="1200" dirty="0">
                <a:solidFill>
                  <a:schemeClr val="tx1"/>
                </a:solidFill>
                <a:effectLst/>
                <a:latin typeface="+mn-lt"/>
                <a:ea typeface="+mn-ea"/>
                <a:cs typeface="+mn-cs"/>
              </a:rPr>
              <a:t> Website</a:t>
            </a:r>
            <a:r>
              <a:rPr lang="en-US" sz="1200" u="none" kern="1200" dirty="0">
                <a:solidFill>
                  <a:schemeClr val="tx1"/>
                </a:solidFill>
                <a:effectLst/>
                <a:latin typeface="+mn-lt"/>
                <a:ea typeface="+mn-ea"/>
                <a:cs typeface="+mn-cs"/>
              </a:rPr>
              <a:t>: </a:t>
            </a:r>
            <a:r>
              <a:rPr lang="en-US" dirty="0">
                <a:hlinkClick r:id="rId4"/>
              </a:rPr>
              <a:t>Purchasing Cards (P-Cards) - King County</a:t>
            </a:r>
            <a:endParaRPr lang="en-US" sz="1200" u="none" kern="1200" dirty="0">
              <a:solidFill>
                <a:schemeClr val="tx1"/>
              </a:solidFill>
              <a:effectLst/>
              <a:latin typeface="+mn-lt"/>
              <a:ea typeface="+mn-ea"/>
              <a:cs typeface="+mn-cs"/>
            </a:endParaRPr>
          </a:p>
          <a:p>
            <a:r>
              <a:rPr lang="en-US" sz="1200" b="1" u="none" kern="1200" dirty="0" err="1">
                <a:solidFill>
                  <a:schemeClr val="tx1"/>
                </a:solidFill>
                <a:effectLst/>
                <a:latin typeface="+mn-lt"/>
                <a:ea typeface="+mn-ea"/>
                <a:cs typeface="+mn-cs"/>
              </a:rPr>
              <a:t>Pcard</a:t>
            </a:r>
            <a:r>
              <a:rPr lang="en-US" sz="1200" b="1" u="none" kern="1200" dirty="0">
                <a:solidFill>
                  <a:schemeClr val="tx1"/>
                </a:solidFill>
                <a:effectLst/>
                <a:latin typeface="+mn-lt"/>
                <a:ea typeface="+mn-ea"/>
                <a:cs typeface="+mn-cs"/>
              </a:rPr>
              <a:t> Transactions </a:t>
            </a:r>
            <a:r>
              <a:rPr lang="en-US" sz="1200" u="none" kern="1200" dirty="0">
                <a:solidFill>
                  <a:schemeClr val="tx1"/>
                </a:solidFill>
                <a:effectLst/>
                <a:latin typeface="+mn-lt"/>
                <a:ea typeface="+mn-ea"/>
                <a:cs typeface="+mn-cs"/>
              </a:rPr>
              <a:t>2023 Updated daily</a:t>
            </a:r>
          </a:p>
          <a:p>
            <a:r>
              <a:rPr lang="en-US" sz="1200" b="1" u="none" kern="1200" dirty="0">
                <a:solidFill>
                  <a:schemeClr val="tx1"/>
                </a:solidFill>
                <a:effectLst/>
                <a:latin typeface="+mn-lt"/>
                <a:ea typeface="+mn-ea"/>
                <a:cs typeface="+mn-cs"/>
              </a:rPr>
              <a:t>TIER 3</a:t>
            </a:r>
            <a:r>
              <a:rPr lang="en-US" sz="1200" u="none" kern="1200" dirty="0">
                <a:solidFill>
                  <a:schemeClr val="tx1"/>
                </a:solidFill>
                <a:effectLst/>
                <a:latin typeface="+mn-lt"/>
                <a:ea typeface="+mn-ea"/>
                <a:cs typeface="+mn-cs"/>
              </a:rPr>
              <a:t> US Bank Reports</a:t>
            </a:r>
          </a:p>
          <a:p>
            <a:endParaRPr lang="en-US" altLang="en-US" dirty="0"/>
          </a:p>
          <a:p>
            <a:r>
              <a:rPr lang="en-US" altLang="en-US" dirty="0"/>
              <a:t>BI Dashboards  “Casual User Training” </a:t>
            </a:r>
            <a:r>
              <a:rPr lang="en-US" sz="1200" u="sng" kern="1200" dirty="0">
                <a:solidFill>
                  <a:schemeClr val="tx1"/>
                </a:solidFill>
                <a:effectLst/>
                <a:latin typeface="+mn-lt"/>
                <a:ea typeface="+mn-ea"/>
                <a:cs typeface="+mn-cs"/>
                <a:hlinkClick r:id="rId5"/>
              </a:rPr>
              <a:t>https://kc1.sharepoint.com/sites/DES/BRC/Pages/Oracle%20BI/BI-Training.aspx</a:t>
            </a:r>
            <a:endParaRPr lang="en-US" sz="1200" u="sng" kern="1200" dirty="0">
              <a:solidFill>
                <a:schemeClr val="tx1"/>
              </a:solidFill>
              <a:effectLst/>
              <a:latin typeface="+mn-lt"/>
              <a:ea typeface="+mn-ea"/>
              <a:cs typeface="+mn-cs"/>
            </a:endParaRPr>
          </a:p>
          <a:p>
            <a:r>
              <a:rPr lang="en-US" sz="1200" u="none" kern="1200" dirty="0">
                <a:solidFill>
                  <a:schemeClr val="tx1"/>
                </a:solidFill>
                <a:effectLst/>
                <a:latin typeface="+mn-lt"/>
                <a:ea typeface="+mn-ea"/>
                <a:cs typeface="+mn-cs"/>
              </a:rPr>
              <a:t>County Agency Metrics</a:t>
            </a:r>
          </a:p>
          <a:p>
            <a:endParaRPr lang="en-US" sz="1200" u="none" kern="1200" dirty="0">
              <a:solidFill>
                <a:schemeClr val="tx1"/>
              </a:solidFill>
              <a:effectLst/>
              <a:latin typeface="+mn-lt"/>
              <a:ea typeface="+mn-ea"/>
              <a:cs typeface="+mn-cs"/>
            </a:endParaRPr>
          </a:p>
          <a:p>
            <a:r>
              <a:rPr lang="en-US" sz="1200" b="1" u="none" kern="1200" dirty="0">
                <a:solidFill>
                  <a:schemeClr val="tx1"/>
                </a:solidFill>
                <a:effectLst/>
                <a:latin typeface="+mn-lt"/>
                <a:ea typeface="+mn-ea"/>
                <a:cs typeface="+mn-cs"/>
              </a:rPr>
              <a:t>BRC iExpense User Guide</a:t>
            </a:r>
            <a:r>
              <a:rPr lang="en-US" sz="1200" u="none" kern="1200" dirty="0">
                <a:solidFill>
                  <a:schemeClr val="tx1"/>
                </a:solidFill>
                <a:effectLst/>
                <a:latin typeface="+mn-lt"/>
                <a:ea typeface="+mn-ea"/>
                <a:cs typeface="+mn-cs"/>
              </a:rPr>
              <a:t>: </a:t>
            </a:r>
            <a:r>
              <a:rPr lang="en-US" dirty="0">
                <a:hlinkClick r:id="rId6"/>
              </a:rPr>
              <a:t>EBS iExpense User Guide (sharepoint.com)</a:t>
            </a:r>
            <a:r>
              <a:rPr lang="en-US" dirty="0"/>
              <a:t> Slide 73 for PSAA status</a:t>
            </a:r>
            <a:endParaRPr lang="en-US" sz="1200" u="none" kern="1200" dirty="0">
              <a:solidFill>
                <a:schemeClr val="tx1"/>
              </a:solidFill>
              <a:effectLst/>
              <a:latin typeface="+mn-lt"/>
              <a:ea typeface="+mn-ea"/>
              <a:cs typeface="+mn-cs"/>
            </a:endParaRPr>
          </a:p>
          <a:p>
            <a:endParaRPr lang="en-US" altLang="en-US" sz="1200" u="none" kern="1200" dirty="0">
              <a:solidFill>
                <a:schemeClr val="tx1"/>
              </a:solidFill>
              <a:effectLst/>
              <a:latin typeface="+mn-lt"/>
              <a:ea typeface="+mn-ea"/>
              <a:cs typeface="+mn-cs"/>
            </a:endParaRPr>
          </a:p>
          <a:p>
            <a:endParaRPr lang="en-US" altLang="en-US" sz="1200" u="none" kern="1200" dirty="0">
              <a:solidFill>
                <a:schemeClr val="tx1"/>
              </a:solidFill>
              <a:effectLst/>
              <a:latin typeface="+mn-lt"/>
              <a:ea typeface="+mn-ea"/>
              <a:cs typeface="+mn-cs"/>
            </a:endParaRPr>
          </a:p>
          <a:p>
            <a:endParaRPr lang="en-US" altLang="en-US" dirty="0"/>
          </a:p>
        </p:txBody>
      </p:sp>
    </p:spTree>
    <p:extLst>
      <p:ext uri="{BB962C8B-B14F-4D97-AF65-F5344CB8AC3E}">
        <p14:creationId xmlns:p14="http://schemas.microsoft.com/office/powerpoint/2010/main" val="335082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66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DA466D-A827-4275-8990-4B943DC74F1E}" type="datetime1">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230126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422DAD-C38A-4E35-B1C9-9E69C2270DDC}" type="datetime1">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229148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E918E-F372-47B8-9776-59643B81E30C}" type="datetime1">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421016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22E436-9B9C-45BC-97EA-A7BF72340C1F}" type="datetime1">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426272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9B707C-957F-4FB3-8CFA-C94A4BEACD40}" type="datetime1">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1494466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054240-0393-4FD0-BD9C-CFFF91F6D6A4}" type="datetime1">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413310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7D247F-4E5B-4AF9-8179-C18968A24A35}" type="datetime1">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263861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601A2-B8C7-48B3-8345-ED76CEE5BC7F}" type="datetime1">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28371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577BE-4F70-40B7-BA53-183D095F8875}" type="datetime1">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330785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57A4C4-A4E5-449A-B252-D6494397FCB5}" type="datetime1">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5C626-E175-4F2B-8C5A-39190C53A355}" type="slidenum">
              <a:rPr lang="en-US" smtClean="0"/>
              <a:t>‹#›</a:t>
            </a:fld>
            <a:endParaRPr lang="en-US"/>
          </a:p>
        </p:txBody>
      </p:sp>
    </p:spTree>
    <p:extLst>
      <p:ext uri="{BB962C8B-B14F-4D97-AF65-F5344CB8AC3E}">
        <p14:creationId xmlns:p14="http://schemas.microsoft.com/office/powerpoint/2010/main" val="290068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AF565-675F-4C1B-8253-D920832C2715}" type="datetime1">
              <a:rPr lang="en-US" smtClean="0"/>
              <a:t>4/8/2024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5C626-E175-4F2B-8C5A-39190C53A355}" type="slidenum">
              <a:rPr lang="en-US" smtClean="0"/>
              <a:t>‹#›</a:t>
            </a:fld>
            <a:endParaRPr lang="en-US"/>
          </a:p>
        </p:txBody>
      </p:sp>
    </p:spTree>
    <p:extLst>
      <p:ext uri="{BB962C8B-B14F-4D97-AF65-F5344CB8AC3E}">
        <p14:creationId xmlns:p14="http://schemas.microsoft.com/office/powerpoint/2010/main" val="153760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P-CardTeam@Kingcounty.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kc1.sharepoint.com/:b:/r/sites/DES/BRC/MasterLibrarySecurity/EBS-Approvers-and-SPOC-List.pdf?csf=1&amp;web=1" TargetMode="External"/><Relationship Id="rId3" Type="http://schemas.openxmlformats.org/officeDocument/2006/relationships/image" Target="../media/image10.jpeg"/><Relationship Id="rId7" Type="http://schemas.openxmlformats.org/officeDocument/2006/relationships/hyperlink" Target="https://kc1.sharepoint.com/:x:/r/sites/DES/BRC/MasterLibrarySecurity/Proxy-Delegate-Request-Form.xlsx?d=w6946c9912dad4b06b76f27485e7f2216&amp;csf=1&amp;web=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kc1.sharepoint.com/sites/DES/BRC/MasterLibraryKnowledgeCenter/iExpense%20Status%20Definitions.pdf" TargetMode="External"/><Relationship Id="rId5" Type="http://schemas.openxmlformats.org/officeDocument/2006/relationships/hyperlink" Target="https://kc1.sharepoint.com/sites/DES/BRC/MasterLibraryKnowledgeCenter/Resolve%20Status%20Pending%20System%20Admin%20Action.pdf" TargetMode="External"/><Relationship Id="rId10" Type="http://schemas.openxmlformats.org/officeDocument/2006/relationships/hyperlink" Target="https://helpdesk.kingcounty.gov/CherwellPortal/" TargetMode="External"/><Relationship Id="rId4" Type="http://schemas.openxmlformats.org/officeDocument/2006/relationships/hyperlink" Target="https://www.kingcounty.gov/depts/finance-business-operations/procurement/for-government/pcards.aspx" TargetMode="External"/><Relationship Id="rId9" Type="http://schemas.openxmlformats.org/officeDocument/2006/relationships/hyperlink" Target="https://kingcounty.gov/depts/finance-business-operations/procurement/for-government/pcards/PCard-Report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p:cNvPicPr>
          <p:nvPr/>
        </p:nvPicPr>
        <p:blipFill rotWithShape="1">
          <a:blip r:embed="rId3">
            <a:extLst>
              <a:ext uri="{28A0092B-C50C-407E-A947-70E740481C1C}">
                <a14:useLocalDpi xmlns:a14="http://schemas.microsoft.com/office/drawing/2010/main" val="0"/>
              </a:ext>
            </a:extLst>
          </a:blip>
          <a:srcRect l="12981" r="2271" b="329"/>
          <a:stretch/>
        </p:blipFill>
        <p:spPr bwMode="auto">
          <a:xfrm>
            <a:off x="24062" y="-357187"/>
            <a:ext cx="12151895" cy="721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1E490968-265E-4765-82B0-995D6A03A1FC}" type="slidenum">
              <a:rPr lang="en-US" altLang="en-US" smtClean="0"/>
              <a:pPr>
                <a:defRPr/>
              </a:pPr>
              <a:t>1</a:t>
            </a:fld>
            <a:endParaRPr lang="en-US" altLang="en-US" dirty="0"/>
          </a:p>
        </p:txBody>
      </p:sp>
      <p:sp>
        <p:nvSpPr>
          <p:cNvPr id="7" name="Rectangle 6"/>
          <p:cNvSpPr/>
          <p:nvPr/>
        </p:nvSpPr>
        <p:spPr>
          <a:xfrm>
            <a:off x="24062" y="4140200"/>
            <a:ext cx="12167938" cy="22161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25" name="Title 1"/>
          <p:cNvSpPr txBox="1">
            <a:spLocks/>
          </p:cNvSpPr>
          <p:nvPr/>
        </p:nvSpPr>
        <p:spPr bwMode="auto">
          <a:xfrm>
            <a:off x="24062" y="4229895"/>
            <a:ext cx="121920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lnSpc>
                <a:spcPct val="90000"/>
              </a:lnSpc>
            </a:pPr>
            <a:r>
              <a:rPr lang="en-US" altLang="en-US" sz="6000" dirty="0">
                <a:solidFill>
                  <a:schemeClr val="bg1"/>
                </a:solidFill>
                <a:latin typeface="Franklin Gothic Demi Cond" panose="020B0706030402020204" pitchFamily="34" charset="0"/>
              </a:rPr>
              <a:t>P-card Holders iExpense Status </a:t>
            </a:r>
          </a:p>
        </p:txBody>
      </p:sp>
      <p:sp>
        <p:nvSpPr>
          <p:cNvPr id="10" name="Rectangle 9"/>
          <p:cNvSpPr/>
          <p:nvPr/>
        </p:nvSpPr>
        <p:spPr>
          <a:xfrm>
            <a:off x="2956201" y="5384007"/>
            <a:ext cx="6061075" cy="633413"/>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Troubleshooting Guide</a:t>
            </a:r>
          </a:p>
        </p:txBody>
      </p:sp>
    </p:spTree>
    <p:extLst>
      <p:ext uri="{BB962C8B-B14F-4D97-AF65-F5344CB8AC3E}">
        <p14:creationId xmlns:p14="http://schemas.microsoft.com/office/powerpoint/2010/main" val="3640520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1356FD-B365-4AE1-A4AA-ECE1AB8778EA}"/>
              </a:ext>
            </a:extLst>
          </p:cNvPr>
          <p:cNvSpPr>
            <a:spLocks noGrp="1"/>
          </p:cNvSpPr>
          <p:nvPr>
            <p:ph type="title"/>
          </p:nvPr>
        </p:nvSpPr>
        <p:spPr>
          <a:xfrm>
            <a:off x="804673" y="3320859"/>
            <a:ext cx="4573475" cy="2076333"/>
          </a:xfrm>
        </p:spPr>
        <p:txBody>
          <a:bodyPr vert="horz" lIns="91440" tIns="45720" rIns="91440" bIns="45720" rtlCol="0" anchor="t">
            <a:normAutofit/>
          </a:bodyPr>
          <a:lstStyle/>
          <a:p>
            <a:r>
              <a:rPr lang="en-US" sz="4800" kern="1200" dirty="0">
                <a:solidFill>
                  <a:schemeClr val="bg1"/>
                </a:solidFill>
                <a:latin typeface="+mj-lt"/>
                <a:ea typeface="+mj-ea"/>
                <a:cs typeface="+mj-cs"/>
              </a:rPr>
              <a:t>Thank You!</a:t>
            </a:r>
            <a:br>
              <a:rPr lang="en-US" sz="4800" kern="1200" dirty="0">
                <a:solidFill>
                  <a:schemeClr val="bg1"/>
                </a:solidFill>
                <a:latin typeface="+mj-lt"/>
                <a:ea typeface="+mj-ea"/>
                <a:cs typeface="+mj-cs"/>
              </a:rPr>
            </a:br>
            <a:endParaRPr lang="en-US" sz="4800" kern="1200" dirty="0">
              <a:solidFill>
                <a:schemeClr val="bg1"/>
              </a:solidFill>
              <a:latin typeface="+mj-lt"/>
              <a:ea typeface="+mj-ea"/>
              <a:cs typeface="+mj-cs"/>
            </a:endParaRPr>
          </a:p>
        </p:txBody>
      </p:sp>
      <p:sp>
        <p:nvSpPr>
          <p:cNvPr id="4" name="Slide Number Placeholder 3">
            <a:extLst>
              <a:ext uri="{FF2B5EF4-FFF2-40B4-BE49-F238E27FC236}">
                <a16:creationId xmlns:a16="http://schemas.microsoft.com/office/drawing/2014/main" id="{C36EC801-5A73-476A-ABF2-8BD053B1F97E}"/>
              </a:ext>
            </a:extLst>
          </p:cNvPr>
          <p:cNvSpPr>
            <a:spLocks noGrp="1"/>
          </p:cNvSpPr>
          <p:nvPr>
            <p:ph type="sldNum" sz="quarter" idx="12"/>
          </p:nvPr>
        </p:nvSpPr>
        <p:spPr>
          <a:xfrm>
            <a:off x="11777031" y="6559797"/>
            <a:ext cx="414969" cy="298204"/>
          </a:xfrm>
          <a:prstGeom prst="ellipse">
            <a:avLst/>
          </a:prstGeom>
          <a:solidFill>
            <a:srgbClr val="7F7F7F"/>
          </a:solidFill>
        </p:spPr>
        <p:txBody>
          <a:bodyPr vert="horz" lIns="91440" tIns="45720" rIns="91440" bIns="45720" rtlCol="0" anchor="ctr">
            <a:normAutofit fontScale="55000" lnSpcReduction="20000"/>
          </a:bodyPr>
          <a:lstStyle/>
          <a:p>
            <a:pPr algn="ctr">
              <a:spcAft>
                <a:spcPts val="600"/>
              </a:spcAft>
            </a:pPr>
            <a:fld id="{C8E5C626-E175-4F2B-8C5A-39190C53A355}" type="slidenum">
              <a:rPr lang="en-US" sz="1500">
                <a:solidFill>
                  <a:srgbClr val="FFFFFF"/>
                </a:solidFill>
              </a:rPr>
              <a:pPr algn="ctr">
                <a:spcAft>
                  <a:spcPts val="600"/>
                </a:spcAft>
              </a:pPr>
              <a:t>10</a:t>
            </a:fld>
            <a:endParaRPr lang="en-US" sz="1500" dirty="0">
              <a:solidFill>
                <a:srgbClr val="FFFFFF"/>
              </a:solidFill>
            </a:endParaRPr>
          </a:p>
        </p:txBody>
      </p:sp>
      <p:sp>
        <p:nvSpPr>
          <p:cNvPr id="13" name="Freeform: Shape 12">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Handshake">
            <a:extLst>
              <a:ext uri="{FF2B5EF4-FFF2-40B4-BE49-F238E27FC236}">
                <a16:creationId xmlns:a16="http://schemas.microsoft.com/office/drawing/2014/main" id="{3227FBFF-0C38-4F76-B7FA-3BBB76274C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10424" y="1845770"/>
            <a:ext cx="4333875" cy="4333875"/>
          </a:xfrm>
          <a:prstGeom prst="rect">
            <a:avLst/>
          </a:prstGeom>
        </p:spPr>
      </p:pic>
      <p:sp>
        <p:nvSpPr>
          <p:cNvPr id="16" name="Oval 15">
            <a:extLst>
              <a:ext uri="{FF2B5EF4-FFF2-40B4-BE49-F238E27FC236}">
                <a16:creationId xmlns:a16="http://schemas.microsoft.com/office/drawing/2014/main" id="{8EAF9D59-8DA2-47FC-AF3F-3684586ED5F0}"/>
              </a:ext>
            </a:extLst>
          </p:cNvPr>
          <p:cNvSpPr/>
          <p:nvPr/>
        </p:nvSpPr>
        <p:spPr bwMode="auto">
          <a:xfrm>
            <a:off x="2680010" y="4388972"/>
            <a:ext cx="558800" cy="55880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Oval 16">
            <a:extLst>
              <a:ext uri="{FF2B5EF4-FFF2-40B4-BE49-F238E27FC236}">
                <a16:creationId xmlns:a16="http://schemas.microsoft.com/office/drawing/2014/main" id="{1E3C625E-B369-4AF3-8FC2-9D826D36240C}"/>
              </a:ext>
            </a:extLst>
          </p:cNvPr>
          <p:cNvSpPr/>
          <p:nvPr/>
        </p:nvSpPr>
        <p:spPr bwMode="auto">
          <a:xfrm>
            <a:off x="1875337" y="4388972"/>
            <a:ext cx="558800" cy="55880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Oval 13">
            <a:extLst>
              <a:ext uri="{FF2B5EF4-FFF2-40B4-BE49-F238E27FC236}">
                <a16:creationId xmlns:a16="http://schemas.microsoft.com/office/drawing/2014/main" id="{7E46EDF6-E6B6-4F57-9A43-5990ADC1A0ED}"/>
              </a:ext>
            </a:extLst>
          </p:cNvPr>
          <p:cNvSpPr/>
          <p:nvPr/>
        </p:nvSpPr>
        <p:spPr bwMode="auto">
          <a:xfrm>
            <a:off x="1092440" y="4388972"/>
            <a:ext cx="558800" cy="55880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TextBox 8">
            <a:extLst>
              <a:ext uri="{FF2B5EF4-FFF2-40B4-BE49-F238E27FC236}">
                <a16:creationId xmlns:a16="http://schemas.microsoft.com/office/drawing/2014/main" id="{4EB261F9-15E1-4B64-8B63-51338B9A3E98}"/>
              </a:ext>
            </a:extLst>
          </p:cNvPr>
          <p:cNvSpPr txBox="1"/>
          <p:nvPr/>
        </p:nvSpPr>
        <p:spPr bwMode="auto">
          <a:xfrm>
            <a:off x="1168763" y="4345391"/>
            <a:ext cx="276225" cy="611188"/>
          </a:xfrm>
          <a:prstGeom prst="rect">
            <a:avLst/>
          </a:prstGeom>
          <a:noFill/>
        </p:spPr>
        <p:txBody>
          <a:bodyPr>
            <a:spAutoFit/>
          </a:bodyPr>
          <a:lstStyle/>
          <a:p>
            <a:pPr>
              <a:defRPr/>
            </a:pPr>
            <a:r>
              <a:rPr lang="en-US" sz="3375" b="1" cap="all" dirty="0">
                <a:solidFill>
                  <a:schemeClr val="bg1"/>
                </a:solidFill>
                <a:latin typeface="Franklin Gothic Demi Cond" panose="020B0706030402020204" pitchFamily="34" charset="0"/>
              </a:rPr>
              <a:t>$</a:t>
            </a:r>
            <a:endParaRPr lang="en-US" sz="3375" b="1" dirty="0">
              <a:solidFill>
                <a:schemeClr val="bg1"/>
              </a:solidFill>
            </a:endParaRPr>
          </a:p>
        </p:txBody>
      </p:sp>
      <p:sp>
        <p:nvSpPr>
          <p:cNvPr id="10" name="Isosceles Triangle 9">
            <a:extLst>
              <a:ext uri="{FF2B5EF4-FFF2-40B4-BE49-F238E27FC236}">
                <a16:creationId xmlns:a16="http://schemas.microsoft.com/office/drawing/2014/main" id="{97B20F8F-B14F-41F8-A322-175482BF3325}"/>
              </a:ext>
            </a:extLst>
          </p:cNvPr>
          <p:cNvSpPr/>
          <p:nvPr/>
        </p:nvSpPr>
        <p:spPr bwMode="auto">
          <a:xfrm>
            <a:off x="2044243" y="4495336"/>
            <a:ext cx="228600" cy="3016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 name="Picture 24">
            <a:extLst>
              <a:ext uri="{FF2B5EF4-FFF2-40B4-BE49-F238E27FC236}">
                <a16:creationId xmlns:a16="http://schemas.microsoft.com/office/drawing/2014/main" id="{86ACD2AB-C7F8-4AB9-81EC-34D6BBFA23F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04132" y="4418915"/>
            <a:ext cx="510555" cy="51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651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7" name="Rectangle 17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43EE81-D663-44C3-83C3-33E25C1EC1D4}"/>
              </a:ext>
            </a:extLst>
          </p:cNvPr>
          <p:cNvSpPr>
            <a:spLocks noGrp="1"/>
          </p:cNvSpPr>
          <p:nvPr>
            <p:ph type="title"/>
          </p:nvPr>
        </p:nvSpPr>
        <p:spPr>
          <a:xfrm>
            <a:off x="855747" y="859230"/>
            <a:ext cx="5130795" cy="1461778"/>
          </a:xfrm>
        </p:spPr>
        <p:txBody>
          <a:bodyPr>
            <a:normAutofit/>
          </a:bodyPr>
          <a:lstStyle/>
          <a:p>
            <a:r>
              <a:rPr lang="en-US" sz="4000" b="1" dirty="0">
                <a:solidFill>
                  <a:srgbClr val="336699"/>
                </a:solidFill>
              </a:rPr>
              <a:t>Avoid Card Suspension </a:t>
            </a:r>
          </a:p>
        </p:txBody>
      </p:sp>
      <p:sp>
        <p:nvSpPr>
          <p:cNvPr id="66" name="Content Placeholder 9">
            <a:extLst>
              <a:ext uri="{FF2B5EF4-FFF2-40B4-BE49-F238E27FC236}">
                <a16:creationId xmlns:a16="http://schemas.microsoft.com/office/drawing/2014/main" id="{033329B9-CD54-4134-ADE3-128B0BC7E66B}"/>
              </a:ext>
            </a:extLst>
          </p:cNvPr>
          <p:cNvSpPr>
            <a:spLocks noGrp="1"/>
          </p:cNvSpPr>
          <p:nvPr>
            <p:ph idx="1"/>
          </p:nvPr>
        </p:nvSpPr>
        <p:spPr>
          <a:xfrm>
            <a:off x="965199" y="2575161"/>
            <a:ext cx="6296212" cy="3536236"/>
          </a:xfrm>
        </p:spPr>
        <p:txBody>
          <a:bodyPr>
            <a:normAutofit/>
          </a:bodyPr>
          <a:lstStyle/>
          <a:p>
            <a:pPr>
              <a:buClr>
                <a:srgbClr val="CCCF60"/>
              </a:buClr>
            </a:pPr>
            <a:r>
              <a:rPr lang="en-US" sz="2200" dirty="0"/>
              <a:t>Process Transaction </a:t>
            </a:r>
            <a:r>
              <a:rPr lang="en-US" sz="2200" b="1" u="sng" dirty="0"/>
              <a:t>Weekly</a:t>
            </a:r>
          </a:p>
          <a:p>
            <a:pPr>
              <a:buClr>
                <a:srgbClr val="CCCF60"/>
              </a:buClr>
            </a:pPr>
            <a:r>
              <a:rPr lang="en-US" sz="2200" dirty="0"/>
              <a:t>Send Documentation to Approvers</a:t>
            </a:r>
          </a:p>
          <a:p>
            <a:pPr>
              <a:buClr>
                <a:srgbClr val="CCCF60"/>
              </a:buClr>
            </a:pPr>
            <a:r>
              <a:rPr lang="en-US" sz="2200" dirty="0"/>
              <a:t>Check Status of Submitted Reports</a:t>
            </a:r>
          </a:p>
          <a:p>
            <a:pPr>
              <a:buClr>
                <a:srgbClr val="CCCF60"/>
              </a:buClr>
            </a:pPr>
            <a:r>
              <a:rPr lang="en-US" sz="2200" dirty="0"/>
              <a:t>F/U with Approvers to approve reports over 5 days</a:t>
            </a:r>
          </a:p>
          <a:p>
            <a:pPr>
              <a:buClr>
                <a:srgbClr val="CCCF60"/>
              </a:buClr>
            </a:pPr>
            <a:r>
              <a:rPr lang="en-US" sz="2200" dirty="0"/>
              <a:t>Contact P-Card Team for Delays</a:t>
            </a:r>
          </a:p>
          <a:p>
            <a:pPr marL="0" indent="0">
              <a:buClr>
                <a:srgbClr val="CCCF60"/>
              </a:buClr>
              <a:buNone/>
            </a:pPr>
            <a:endParaRPr lang="en-US" sz="2200" dirty="0"/>
          </a:p>
          <a:p>
            <a:pPr>
              <a:buClr>
                <a:srgbClr val="CCCF60"/>
              </a:buClr>
            </a:pPr>
            <a:endParaRPr lang="en-US" sz="2200" dirty="0"/>
          </a:p>
        </p:txBody>
      </p:sp>
      <p:sp>
        <p:nvSpPr>
          <p:cNvPr id="248" name="Freeform: Shape 17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9" name="Content Placeholder 5" descr="Icon&#10;&#10;Description automatically generated">
            <a:extLst>
              <a:ext uri="{FF2B5EF4-FFF2-40B4-BE49-F238E27FC236}">
                <a16:creationId xmlns:a16="http://schemas.microsoft.com/office/drawing/2014/main" id="{04CAFDE8-3624-450D-B125-8E7836E2A48A}"/>
              </a:ext>
            </a:extLst>
          </p:cNvPr>
          <p:cNvPicPr>
            <a:picLocks noChangeAspect="1"/>
          </p:cNvPicPr>
          <p:nvPr/>
        </p:nvPicPr>
        <p:blipFill rotWithShape="1">
          <a:blip r:embed="rId3">
            <a:extLst>
              <a:ext uri="{28A0092B-C50C-407E-A947-70E740481C1C}">
                <a14:useLocalDpi xmlns:a14="http://schemas.microsoft.com/office/drawing/2010/main" val="0"/>
              </a:ext>
            </a:extLst>
          </a:blip>
          <a:srcRect t="3144" r="3" b="9666"/>
          <a:stretch/>
        </p:blipFill>
        <p:spPr>
          <a:xfrm>
            <a:off x="7535330" y="2311497"/>
            <a:ext cx="3217333" cy="2805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Slide Number Placeholder 3">
            <a:extLst>
              <a:ext uri="{FF2B5EF4-FFF2-40B4-BE49-F238E27FC236}">
                <a16:creationId xmlns:a16="http://schemas.microsoft.com/office/drawing/2014/main" id="{F44C9495-A979-44E7-AC28-698315372BF9}"/>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chor="ctr">
            <a:normAutofit/>
          </a:bodyPr>
          <a:lstStyle/>
          <a:p>
            <a:pPr algn="ctr">
              <a:spcAft>
                <a:spcPts val="600"/>
              </a:spcAft>
            </a:pPr>
            <a:fld id="{C8E5C626-E175-4F2B-8C5A-39190C53A355}" type="slidenum">
              <a:rPr lang="en-US">
                <a:solidFill>
                  <a:schemeClr val="bg1"/>
                </a:solidFill>
              </a:rPr>
              <a:pPr algn="ctr">
                <a:spcAft>
                  <a:spcPts val="600"/>
                </a:spcAft>
              </a:pPr>
              <a:t>2</a:t>
            </a:fld>
            <a:endParaRPr lang="en-US" dirty="0">
              <a:solidFill>
                <a:schemeClr val="bg1"/>
              </a:solidFill>
            </a:endParaRPr>
          </a:p>
        </p:txBody>
      </p:sp>
      <p:sp>
        <p:nvSpPr>
          <p:cNvPr id="3" name="TextBox 2">
            <a:extLst>
              <a:ext uri="{FF2B5EF4-FFF2-40B4-BE49-F238E27FC236}">
                <a16:creationId xmlns:a16="http://schemas.microsoft.com/office/drawing/2014/main" id="{5486E591-05D2-4295-8857-D94C54208A9D}"/>
              </a:ext>
            </a:extLst>
          </p:cNvPr>
          <p:cNvSpPr txBox="1"/>
          <p:nvPr/>
        </p:nvSpPr>
        <p:spPr>
          <a:xfrm>
            <a:off x="742277" y="6220507"/>
            <a:ext cx="10219765" cy="461665"/>
          </a:xfrm>
          <a:prstGeom prst="rect">
            <a:avLst/>
          </a:prstGeom>
          <a:noFill/>
        </p:spPr>
        <p:txBody>
          <a:bodyPr wrap="square" rtlCol="0">
            <a:spAutoFit/>
          </a:bodyPr>
          <a:lstStyle/>
          <a:p>
            <a:r>
              <a:rPr lang="en-US" sz="2400" b="1" dirty="0">
                <a:solidFill>
                  <a:srgbClr val="336699"/>
                </a:solidFill>
              </a:rPr>
              <a:t>*Cardholders that are Non-Compliant 45 days will result to card suspension!  </a:t>
            </a:r>
          </a:p>
        </p:txBody>
      </p:sp>
      <p:grpSp>
        <p:nvGrpSpPr>
          <p:cNvPr id="189" name="Group 188">
            <a:extLst>
              <a:ext uri="{FF2B5EF4-FFF2-40B4-BE49-F238E27FC236}">
                <a16:creationId xmlns:a16="http://schemas.microsoft.com/office/drawing/2014/main" id="{70184E3F-4E49-480B-8E17-E3A3B0AB6F00}"/>
              </a:ext>
            </a:extLst>
          </p:cNvPr>
          <p:cNvGrpSpPr/>
          <p:nvPr/>
        </p:nvGrpSpPr>
        <p:grpSpPr>
          <a:xfrm>
            <a:off x="9284157" y="517024"/>
            <a:ext cx="2714015" cy="1885915"/>
            <a:chOff x="6278336" y="1687101"/>
            <a:chExt cx="6310993" cy="3268620"/>
          </a:xfrm>
          <a:solidFill>
            <a:schemeClr val="tx2">
              <a:lumMod val="40000"/>
              <a:lumOff val="60000"/>
            </a:schemeClr>
          </a:solidFill>
          <a:effectLst>
            <a:outerShdw blurRad="292100" dist="139700" dir="2700000" algn="tl" rotWithShape="0">
              <a:prstClr val="black">
                <a:alpha val="40000"/>
              </a:prstClr>
            </a:outerShdw>
          </a:effectLst>
        </p:grpSpPr>
        <p:sp>
          <p:nvSpPr>
            <p:cNvPr id="191" name="Rounded Rectangle 14">
              <a:extLst>
                <a:ext uri="{FF2B5EF4-FFF2-40B4-BE49-F238E27FC236}">
                  <a16:creationId xmlns:a16="http://schemas.microsoft.com/office/drawing/2014/main" id="{A7A44C6C-DE70-4595-AA7C-7ACB4241AA07}"/>
                </a:ext>
              </a:extLst>
            </p:cNvPr>
            <p:cNvSpPr/>
            <p:nvPr/>
          </p:nvSpPr>
          <p:spPr>
            <a:xfrm>
              <a:off x="6278336" y="1687101"/>
              <a:ext cx="6310993" cy="270528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5" name="Isosceles Triangle 194">
              <a:extLst>
                <a:ext uri="{FF2B5EF4-FFF2-40B4-BE49-F238E27FC236}">
                  <a16:creationId xmlns:a16="http://schemas.microsoft.com/office/drawing/2014/main" id="{49B1C924-9392-40D4-9202-1C79121FB68D}"/>
                </a:ext>
              </a:extLst>
            </p:cNvPr>
            <p:cNvSpPr/>
            <p:nvPr/>
          </p:nvSpPr>
          <p:spPr>
            <a:xfrm rot="10800000">
              <a:off x="6939642" y="4335237"/>
              <a:ext cx="889908" cy="62048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7" name="TextBox 6">
            <a:extLst>
              <a:ext uri="{FF2B5EF4-FFF2-40B4-BE49-F238E27FC236}">
                <a16:creationId xmlns:a16="http://schemas.microsoft.com/office/drawing/2014/main" id="{5601A749-AF62-4CF4-B908-C1E9497B4BE9}"/>
              </a:ext>
            </a:extLst>
          </p:cNvPr>
          <p:cNvSpPr txBox="1"/>
          <p:nvPr/>
        </p:nvSpPr>
        <p:spPr>
          <a:xfrm>
            <a:off x="9349983" y="681703"/>
            <a:ext cx="2993515" cy="1415772"/>
          </a:xfrm>
          <a:prstGeom prst="rect">
            <a:avLst/>
          </a:prstGeom>
          <a:noFill/>
        </p:spPr>
        <p:txBody>
          <a:bodyPr wrap="square" rtlCol="0">
            <a:spAutoFit/>
          </a:bodyPr>
          <a:lstStyle/>
          <a:p>
            <a:r>
              <a:rPr lang="en-US" b="1" dirty="0">
                <a:solidFill>
                  <a:schemeClr val="bg1"/>
                </a:solidFill>
              </a:rPr>
              <a:t>Let’s Chat!</a:t>
            </a:r>
          </a:p>
          <a:p>
            <a:r>
              <a:rPr lang="en-US" b="1" dirty="0">
                <a:solidFill>
                  <a:schemeClr val="bg1"/>
                </a:solidFill>
              </a:rPr>
              <a:t>(206) 263-9251</a:t>
            </a:r>
          </a:p>
          <a:p>
            <a:endParaRPr lang="en-US" b="1" dirty="0">
              <a:solidFill>
                <a:schemeClr val="bg1"/>
              </a:solidFill>
            </a:endParaRPr>
          </a:p>
          <a:p>
            <a:r>
              <a:rPr lang="en-US" sz="1600" b="1" dirty="0">
                <a:solidFill>
                  <a:schemeClr val="bg1"/>
                </a:solidFill>
                <a:hlinkClick r:id="rId4">
                  <a:extLst>
                    <a:ext uri="{A12FA001-AC4F-418D-AE19-62706E023703}">
                      <ahyp:hlinkClr xmlns:ahyp="http://schemas.microsoft.com/office/drawing/2018/hyperlinkcolor" val="tx"/>
                    </a:ext>
                  </a:extLst>
                </a:hlinkClick>
              </a:rPr>
              <a:t>P-CardTeam@Kingcounty.gov</a:t>
            </a:r>
            <a:endParaRPr lang="en-US" sz="1600" b="1" dirty="0">
              <a:solidFill>
                <a:schemeClr val="bg1"/>
              </a:solidFill>
            </a:endParaRPr>
          </a:p>
          <a:p>
            <a:endParaRPr lang="en-US" sz="1600" b="1" dirty="0">
              <a:solidFill>
                <a:schemeClr val="bg1"/>
              </a:solidFill>
            </a:endParaRPr>
          </a:p>
        </p:txBody>
      </p:sp>
      <p:sp>
        <p:nvSpPr>
          <p:cNvPr id="6" name="TextBox 5">
            <a:extLst>
              <a:ext uri="{FF2B5EF4-FFF2-40B4-BE49-F238E27FC236}">
                <a16:creationId xmlns:a16="http://schemas.microsoft.com/office/drawing/2014/main" id="{07630D6F-4315-49DD-93E7-672F98E23172}"/>
              </a:ext>
            </a:extLst>
          </p:cNvPr>
          <p:cNvSpPr txBox="1"/>
          <p:nvPr/>
        </p:nvSpPr>
        <p:spPr>
          <a:xfrm>
            <a:off x="965199" y="2105642"/>
            <a:ext cx="4906791" cy="461665"/>
          </a:xfrm>
          <a:prstGeom prst="rect">
            <a:avLst/>
          </a:prstGeom>
          <a:noFill/>
        </p:spPr>
        <p:txBody>
          <a:bodyPr wrap="square" rtlCol="0">
            <a:spAutoFit/>
          </a:bodyPr>
          <a:lstStyle/>
          <a:p>
            <a:r>
              <a:rPr lang="en-US" sz="2400" dirty="0"/>
              <a:t>P-Card Processing Best Practices:</a:t>
            </a:r>
          </a:p>
        </p:txBody>
      </p:sp>
    </p:spTree>
    <p:extLst>
      <p:ext uri="{BB962C8B-B14F-4D97-AF65-F5344CB8AC3E}">
        <p14:creationId xmlns:p14="http://schemas.microsoft.com/office/powerpoint/2010/main" val="55998348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1" y="-127000"/>
            <a:ext cx="12188274" cy="1379397"/>
          </a:xfrm>
          <a:prstGeom prst="rect">
            <a:avLst/>
          </a:prstGeom>
          <a:solidFill>
            <a:srgbClr val="182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mage result for appl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805543"/>
            <a:ext cx="12188273" cy="68525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385560" y="2280485"/>
            <a:ext cx="4678679" cy="516055"/>
          </a:xfrm>
          <a:prstGeom prst="rect">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380998" y="31326"/>
            <a:ext cx="10683241" cy="1154112"/>
          </a:xfrm>
          <a:prstGeom prst="rect">
            <a:avLst/>
          </a:prstGeom>
        </p:spPr>
        <p:txBody>
          <a:bodyPr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br>
              <a:rPr lang="en-US" sz="4800">
                <a:solidFill>
                  <a:schemeClr val="bg1"/>
                </a:solidFill>
              </a:rPr>
            </a:br>
            <a:r>
              <a:rPr lang="en-US" sz="4800">
                <a:solidFill>
                  <a:schemeClr val="bg1"/>
                </a:solidFill>
              </a:rPr>
              <a:t>After you make a </a:t>
            </a:r>
            <a:r>
              <a:rPr lang="en-US" sz="5400">
                <a:solidFill>
                  <a:schemeClr val="bg1"/>
                </a:solidFill>
                <a:latin typeface="Franklin Gothic Demi Cond" panose="020B0706030402020204" pitchFamily="34" charset="0"/>
              </a:rPr>
              <a:t>purchase</a:t>
            </a:r>
          </a:p>
        </p:txBody>
      </p:sp>
      <p:sp>
        <p:nvSpPr>
          <p:cNvPr id="9" name="Rectangle 8"/>
          <p:cNvSpPr/>
          <p:nvPr/>
        </p:nvSpPr>
        <p:spPr>
          <a:xfrm>
            <a:off x="6734175" y="3812663"/>
            <a:ext cx="5547360" cy="516055"/>
          </a:xfrm>
          <a:prstGeom prst="rect">
            <a:avLst/>
          </a:prstGeom>
          <a:solidFill>
            <a:srgbClr val="2EB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273166" y="5417631"/>
            <a:ext cx="5547360" cy="516055"/>
          </a:xfrm>
          <a:prstGeom prst="rect">
            <a:avLst/>
          </a:prstGeom>
          <a:solidFill>
            <a:srgbClr val="08A6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425565" y="5383270"/>
            <a:ext cx="5762706" cy="584775"/>
          </a:xfrm>
          <a:prstGeom prst="rect">
            <a:avLst/>
          </a:prstGeom>
          <a:noFill/>
        </p:spPr>
        <p:txBody>
          <a:bodyPr wrap="square" rtlCol="0">
            <a:spAutoFit/>
          </a:bodyPr>
          <a:lstStyle/>
          <a:p>
            <a:r>
              <a:rPr lang="en-US" altLang="en-US" sz="3200">
                <a:solidFill>
                  <a:schemeClr val="bg1"/>
                </a:solidFill>
              </a:rPr>
              <a:t>Departments have delegates</a:t>
            </a:r>
            <a:endParaRPr lang="en-US" sz="3200">
              <a:solidFill>
                <a:schemeClr val="bg1"/>
              </a:solidFill>
            </a:endParaRPr>
          </a:p>
        </p:txBody>
      </p:sp>
      <p:sp>
        <p:nvSpPr>
          <p:cNvPr id="12" name="TextBox 11"/>
          <p:cNvSpPr txBox="1"/>
          <p:nvPr/>
        </p:nvSpPr>
        <p:spPr>
          <a:xfrm>
            <a:off x="6425565" y="2246124"/>
            <a:ext cx="5575935" cy="584775"/>
          </a:xfrm>
          <a:prstGeom prst="rect">
            <a:avLst/>
          </a:prstGeom>
          <a:noFill/>
        </p:spPr>
        <p:txBody>
          <a:bodyPr wrap="square" rtlCol="0">
            <a:spAutoFit/>
          </a:bodyPr>
          <a:lstStyle/>
          <a:p>
            <a:r>
              <a:rPr lang="en-US" altLang="en-US" sz="3200">
                <a:solidFill>
                  <a:schemeClr val="bg1"/>
                </a:solidFill>
              </a:rPr>
              <a:t>3-4 days to populate</a:t>
            </a:r>
            <a:endParaRPr lang="en-US" sz="3200">
              <a:solidFill>
                <a:schemeClr val="bg1"/>
              </a:solidFill>
            </a:endParaRPr>
          </a:p>
        </p:txBody>
      </p:sp>
      <p:sp>
        <p:nvSpPr>
          <p:cNvPr id="2" name="TextBox 1"/>
          <p:cNvSpPr txBox="1"/>
          <p:nvPr/>
        </p:nvSpPr>
        <p:spPr>
          <a:xfrm>
            <a:off x="6848475" y="3772168"/>
            <a:ext cx="5644514" cy="584775"/>
          </a:xfrm>
          <a:prstGeom prst="rect">
            <a:avLst/>
          </a:prstGeom>
          <a:noFill/>
        </p:spPr>
        <p:txBody>
          <a:bodyPr wrap="square" rtlCol="0">
            <a:spAutoFit/>
          </a:bodyPr>
          <a:lstStyle/>
          <a:p>
            <a:r>
              <a:rPr lang="en-US" altLang="en-US" sz="3200" dirty="0">
                <a:solidFill>
                  <a:schemeClr val="bg1"/>
                </a:solidFill>
              </a:rPr>
              <a:t> Access iExpense</a:t>
            </a:r>
          </a:p>
        </p:txBody>
      </p:sp>
    </p:spTree>
    <p:extLst>
      <p:ext uri="{BB962C8B-B14F-4D97-AF65-F5344CB8AC3E}">
        <p14:creationId xmlns:p14="http://schemas.microsoft.com/office/powerpoint/2010/main" val="338847253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E5C626-E175-4F2B-8C5A-39190C53A355}" type="slidenum">
              <a:rPr lang="en-US" smtClean="0"/>
              <a:t>4</a:t>
            </a:fld>
            <a:endParaRPr lang="en-US" dirty="0"/>
          </a:p>
        </p:txBody>
      </p:sp>
      <p:sp>
        <p:nvSpPr>
          <p:cNvPr id="3" name="Rectangle 2"/>
          <p:cNvSpPr/>
          <p:nvPr/>
        </p:nvSpPr>
        <p:spPr>
          <a:xfrm>
            <a:off x="0" y="219763"/>
            <a:ext cx="12192000" cy="646331"/>
          </a:xfrm>
          <a:prstGeom prst="rect">
            <a:avLst/>
          </a:prstGeom>
          <a:solidFill>
            <a:schemeClr val="tx2">
              <a:lumMod val="60000"/>
              <a:lumOff val="40000"/>
            </a:schemeClr>
          </a:solidFill>
        </p:spPr>
        <p:txBody>
          <a:bodyPr wrap="square">
            <a:spAutoFit/>
          </a:bodyPr>
          <a:lstStyle/>
          <a:p>
            <a:r>
              <a:rPr lang="en-US" sz="3600" b="1" dirty="0">
                <a:solidFill>
                  <a:schemeClr val="bg1"/>
                </a:solidFill>
              </a:rPr>
              <a:t>EBS – iExpense Status Definitions</a:t>
            </a:r>
          </a:p>
        </p:txBody>
      </p:sp>
      <p:sp>
        <p:nvSpPr>
          <p:cNvPr id="6" name="TextBox 5">
            <a:extLst>
              <a:ext uri="{FF2B5EF4-FFF2-40B4-BE49-F238E27FC236}">
                <a16:creationId xmlns:a16="http://schemas.microsoft.com/office/drawing/2014/main" id="{EFDC9DE6-3020-465F-AB38-F5B9EDD0D4AE}"/>
              </a:ext>
            </a:extLst>
          </p:cNvPr>
          <p:cNvSpPr txBox="1"/>
          <p:nvPr/>
        </p:nvSpPr>
        <p:spPr>
          <a:xfrm>
            <a:off x="0" y="836065"/>
            <a:ext cx="11070454" cy="4065857"/>
          </a:xfrm>
          <a:prstGeom prst="rect">
            <a:avLst/>
          </a:prstGeom>
          <a:noFill/>
        </p:spPr>
        <p:txBody>
          <a:bodyPr wrap="square" rtlCol="0">
            <a:spAutoFit/>
          </a:bodyPr>
          <a:lstStyle/>
          <a:p>
            <a:pPr marL="742950" lvl="1" indent="-285750" algn="just">
              <a:lnSpc>
                <a:spcPct val="150000"/>
              </a:lnSpc>
              <a:buFont typeface="Arial" panose="020B0604020202020204" pitchFamily="34" charset="0"/>
              <a:buChar char="•"/>
            </a:pPr>
            <a:r>
              <a:rPr lang="en-US" b="1" dirty="0">
                <a:solidFill>
                  <a:schemeClr val="accent5">
                    <a:lumMod val="75000"/>
                  </a:schemeClr>
                </a:solidFill>
              </a:rPr>
              <a:t>Pending Manager Approval </a:t>
            </a:r>
            <a:r>
              <a:rPr lang="en-US" dirty="0">
                <a:solidFill>
                  <a:schemeClr val="tx1">
                    <a:lumMod val="65000"/>
                    <a:lumOff val="35000"/>
                  </a:schemeClr>
                </a:solidFill>
              </a:rPr>
              <a:t>– The expense report needs to be approved by one or more approvers</a:t>
            </a:r>
          </a:p>
          <a:p>
            <a:pPr marL="742950" lvl="1" indent="-285750" algn="just">
              <a:lnSpc>
                <a:spcPct val="150000"/>
              </a:lnSpc>
              <a:buFont typeface="Arial" panose="020B0604020202020204" pitchFamily="34" charset="0"/>
              <a:buChar char="•"/>
            </a:pPr>
            <a:r>
              <a:rPr lang="en-US" b="1" dirty="0">
                <a:solidFill>
                  <a:schemeClr val="accent5">
                    <a:lumMod val="75000"/>
                  </a:schemeClr>
                </a:solidFill>
              </a:rPr>
              <a:t>Pending Payables Approval </a:t>
            </a:r>
            <a:r>
              <a:rPr lang="en-US" dirty="0">
                <a:solidFill>
                  <a:schemeClr val="tx1">
                    <a:lumMod val="65000"/>
                    <a:lumOff val="35000"/>
                  </a:schemeClr>
                </a:solidFill>
              </a:rPr>
              <a:t>– Wrong template has been selected must start over and select Pcard </a:t>
            </a:r>
          </a:p>
          <a:p>
            <a:pPr marL="742950" lvl="1" indent="-285750" algn="just">
              <a:lnSpc>
                <a:spcPct val="150000"/>
              </a:lnSpc>
              <a:buFont typeface="Arial" panose="020B0604020202020204" pitchFamily="34" charset="0"/>
              <a:buChar char="•"/>
            </a:pPr>
            <a:r>
              <a:rPr lang="en-US" b="1" dirty="0">
                <a:solidFill>
                  <a:schemeClr val="accent5">
                    <a:lumMod val="75000"/>
                  </a:schemeClr>
                </a:solidFill>
              </a:rPr>
              <a:t>Partially Paid </a:t>
            </a:r>
            <a:r>
              <a:rPr lang="en-US" dirty="0">
                <a:solidFill>
                  <a:schemeClr val="tx1">
                    <a:lumMod val="65000"/>
                    <a:lumOff val="35000"/>
                  </a:schemeClr>
                </a:solidFill>
              </a:rPr>
              <a:t>– Payment is currently processing and should change to “Paid” status shortly</a:t>
            </a:r>
          </a:p>
          <a:p>
            <a:pPr marL="742950" lvl="1" indent="-285750" algn="just">
              <a:lnSpc>
                <a:spcPct val="150000"/>
              </a:lnSpc>
              <a:buFont typeface="Arial" panose="020B0604020202020204" pitchFamily="34" charset="0"/>
              <a:buChar char="•"/>
            </a:pPr>
            <a:r>
              <a:rPr lang="en-US" b="1" dirty="0">
                <a:solidFill>
                  <a:schemeClr val="accent5">
                    <a:lumMod val="75000"/>
                  </a:schemeClr>
                </a:solidFill>
              </a:rPr>
              <a:t>Paid</a:t>
            </a:r>
            <a:r>
              <a:rPr lang="en-US" dirty="0"/>
              <a:t> </a:t>
            </a:r>
            <a:r>
              <a:rPr lang="en-US" dirty="0">
                <a:solidFill>
                  <a:schemeClr val="tx1">
                    <a:lumMod val="65000"/>
                    <a:lumOff val="35000"/>
                  </a:schemeClr>
                </a:solidFill>
              </a:rPr>
              <a:t>– Expense has been Paid</a:t>
            </a:r>
          </a:p>
          <a:p>
            <a:pPr marL="742950" lvl="1" indent="-285750" algn="just">
              <a:buFont typeface="Arial" panose="020B0604020202020204" pitchFamily="34" charset="0"/>
              <a:buChar char="•"/>
            </a:pPr>
            <a:r>
              <a:rPr lang="en-US" b="1" dirty="0">
                <a:solidFill>
                  <a:schemeClr val="accent5">
                    <a:lumMod val="75000"/>
                  </a:schemeClr>
                </a:solidFill>
              </a:rPr>
              <a:t>Pending Your Resolution </a:t>
            </a:r>
            <a:r>
              <a:rPr lang="en-US" dirty="0">
                <a:solidFill>
                  <a:schemeClr val="tx1">
                    <a:lumMod val="65000"/>
                    <a:lumOff val="35000"/>
                  </a:schemeClr>
                </a:solidFill>
              </a:rPr>
              <a:t>–</a:t>
            </a:r>
            <a:r>
              <a:rPr lang="en-US" dirty="0"/>
              <a:t> </a:t>
            </a:r>
            <a:r>
              <a:rPr lang="en-US" dirty="0">
                <a:solidFill>
                  <a:schemeClr val="tx1">
                    <a:lumMod val="65000"/>
                    <a:lumOff val="35000"/>
                  </a:schemeClr>
                </a:solidFill>
              </a:rPr>
              <a:t>Preparer has mistakenly included receipt-based expense or an Approver has used the “Requested more information” workflow to get details on an expense report.</a:t>
            </a:r>
            <a:endParaRPr lang="en-US" b="1" dirty="0">
              <a:solidFill>
                <a:schemeClr val="tx1">
                  <a:lumMod val="65000"/>
                  <a:lumOff val="35000"/>
                </a:schemeClr>
              </a:solidFill>
            </a:endParaRPr>
          </a:p>
          <a:p>
            <a:pPr marL="742950" lvl="1" indent="-285750" algn="just">
              <a:buFont typeface="Arial" panose="020B0604020202020204" pitchFamily="34" charset="0"/>
              <a:buChar char="•"/>
            </a:pPr>
            <a:r>
              <a:rPr lang="en-US" b="1" dirty="0">
                <a:solidFill>
                  <a:schemeClr val="accent5">
                    <a:lumMod val="75000"/>
                  </a:schemeClr>
                </a:solidFill>
              </a:rPr>
              <a:t>Withdrawn</a:t>
            </a:r>
            <a:r>
              <a:rPr lang="en-US" b="1" dirty="0">
                <a:solidFill>
                  <a:schemeClr val="accent5"/>
                </a:solidFill>
              </a:rPr>
              <a:t> </a:t>
            </a:r>
            <a:r>
              <a:rPr lang="en-US" dirty="0">
                <a:solidFill>
                  <a:schemeClr val="tx1">
                    <a:lumMod val="65000"/>
                    <a:lumOff val="35000"/>
                  </a:schemeClr>
                </a:solidFill>
              </a:rPr>
              <a:t>– The preparer has withdrawn an expense report or preparer withdraws and resubmits an expense report for a proxy who no longer has an active EBS account.</a:t>
            </a:r>
            <a:endParaRPr lang="en-US" b="1" dirty="0">
              <a:solidFill>
                <a:schemeClr val="tx1">
                  <a:lumMod val="65000"/>
                  <a:lumOff val="35000"/>
                </a:schemeClr>
              </a:solidFill>
            </a:endParaRPr>
          </a:p>
          <a:p>
            <a:pPr marL="742950" lvl="1" indent="-285750" algn="just">
              <a:lnSpc>
                <a:spcPct val="150000"/>
              </a:lnSpc>
              <a:buFont typeface="Arial" panose="020B0604020202020204" pitchFamily="34" charset="0"/>
              <a:buChar char="•"/>
            </a:pPr>
            <a:r>
              <a:rPr lang="en-US" b="1" dirty="0">
                <a:solidFill>
                  <a:schemeClr val="accent5">
                    <a:lumMod val="75000"/>
                  </a:schemeClr>
                </a:solidFill>
              </a:rPr>
              <a:t>Pending System Administrator Action </a:t>
            </a:r>
            <a:r>
              <a:rPr lang="en-US" dirty="0">
                <a:solidFill>
                  <a:schemeClr val="tx1">
                    <a:lumMod val="65000"/>
                    <a:lumOff val="35000"/>
                  </a:schemeClr>
                </a:solidFill>
              </a:rPr>
              <a:t>– (PSAA) Indicates issue with submitted expense report.</a:t>
            </a:r>
          </a:p>
          <a:p>
            <a:pPr marL="742950" lvl="1" indent="-285750" algn="just">
              <a:lnSpc>
                <a:spcPct val="150000"/>
              </a:lnSpc>
              <a:buFont typeface="Arial" panose="020B0604020202020204" pitchFamily="34" charset="0"/>
              <a:buChar char="•"/>
            </a:pPr>
            <a:r>
              <a:rPr lang="en-US" b="1" dirty="0">
                <a:solidFill>
                  <a:schemeClr val="accent5">
                    <a:lumMod val="75000"/>
                  </a:schemeClr>
                </a:solidFill>
              </a:rPr>
              <a:t>Disputed </a:t>
            </a:r>
            <a:r>
              <a:rPr lang="en-US" dirty="0">
                <a:solidFill>
                  <a:schemeClr val="tx1">
                    <a:lumMod val="65000"/>
                    <a:lumOff val="35000"/>
                  </a:schemeClr>
                </a:solidFill>
              </a:rPr>
              <a:t>– The preparer has disputed the transaction in iExpense for Fraud or Partial Order Received.</a:t>
            </a:r>
          </a:p>
          <a:p>
            <a:pPr lvl="1" algn="just">
              <a:lnSpc>
                <a:spcPct val="150000"/>
              </a:lnSpc>
            </a:pPr>
            <a:endParaRPr lang="en-US" dirty="0">
              <a:solidFill>
                <a:schemeClr val="tx1">
                  <a:lumMod val="65000"/>
                  <a:lumOff val="35000"/>
                </a:schemeClr>
              </a:solidFill>
            </a:endParaRPr>
          </a:p>
        </p:txBody>
      </p:sp>
      <p:sp>
        <p:nvSpPr>
          <p:cNvPr id="7" name="TextBox 6">
            <a:extLst>
              <a:ext uri="{FF2B5EF4-FFF2-40B4-BE49-F238E27FC236}">
                <a16:creationId xmlns:a16="http://schemas.microsoft.com/office/drawing/2014/main" id="{7711E926-9E3E-40ED-B70D-194F90E6C8B0}"/>
              </a:ext>
            </a:extLst>
          </p:cNvPr>
          <p:cNvSpPr txBox="1"/>
          <p:nvPr/>
        </p:nvSpPr>
        <p:spPr>
          <a:xfrm>
            <a:off x="785618" y="4580718"/>
            <a:ext cx="10380031" cy="1711366"/>
          </a:xfrm>
          <a:prstGeom prst="rect">
            <a:avLst/>
          </a:prstGeom>
          <a:solidFill>
            <a:schemeClr val="accent5">
              <a:lumMod val="75000"/>
            </a:schemeClr>
          </a:solidFill>
          <a:scene3d>
            <a:camera prst="orthographicFront"/>
            <a:lightRig rig="threePt" dir="t"/>
          </a:scene3d>
          <a:sp3d>
            <a:bevelT/>
          </a:sp3d>
        </p:spPr>
        <p:txBody>
          <a:bodyPr wrap="square" rtlCol="0">
            <a:spAutoFit/>
          </a:bodyPr>
          <a:lstStyle/>
          <a:p>
            <a:pPr>
              <a:lnSpc>
                <a:spcPct val="150000"/>
              </a:lnSpc>
            </a:pPr>
            <a:r>
              <a:rPr lang="en-US" dirty="0">
                <a:solidFill>
                  <a:schemeClr val="bg1"/>
                </a:solidFill>
              </a:rPr>
              <a:t>Three most common causes of this status are:</a:t>
            </a:r>
          </a:p>
          <a:p>
            <a:pPr marL="342900" indent="-342900">
              <a:lnSpc>
                <a:spcPct val="150000"/>
              </a:lnSpc>
              <a:buFont typeface="+mj-lt"/>
              <a:buAutoNum type="arabicPeriod"/>
            </a:pPr>
            <a:r>
              <a:rPr lang="en-US" dirty="0">
                <a:solidFill>
                  <a:schemeClr val="bg1"/>
                </a:solidFill>
              </a:rPr>
              <a:t>The expense report was not fully approved within 30 days of being submitted.</a:t>
            </a:r>
          </a:p>
          <a:p>
            <a:pPr marL="342900" indent="-342900">
              <a:lnSpc>
                <a:spcPct val="150000"/>
              </a:lnSpc>
              <a:buFont typeface="+mj-lt"/>
              <a:buAutoNum type="arabicPeriod"/>
            </a:pPr>
            <a:r>
              <a:rPr lang="en-US" dirty="0">
                <a:solidFill>
                  <a:schemeClr val="bg1"/>
                </a:solidFill>
              </a:rPr>
              <a:t>The expense report was created for a proxy who does not have an active EBS Proxy User account.</a:t>
            </a:r>
          </a:p>
          <a:p>
            <a:pPr marL="342900" indent="-342900">
              <a:lnSpc>
                <a:spcPct val="150000"/>
              </a:lnSpc>
              <a:buFont typeface="+mj-lt"/>
              <a:buAutoNum type="arabicPeriod"/>
            </a:pPr>
            <a:r>
              <a:rPr lang="en-US" dirty="0">
                <a:solidFill>
                  <a:schemeClr val="bg1"/>
                </a:solidFill>
              </a:rPr>
              <a:t>The POETA and/or template used on the expense report does not have approvers set up.</a:t>
            </a:r>
          </a:p>
        </p:txBody>
      </p:sp>
    </p:spTree>
    <p:extLst>
      <p:ext uri="{BB962C8B-B14F-4D97-AF65-F5344CB8AC3E}">
        <p14:creationId xmlns:p14="http://schemas.microsoft.com/office/powerpoint/2010/main" val="207409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E5C626-E175-4F2B-8C5A-39190C53A355}" type="slidenum">
              <a:rPr lang="en-US" smtClean="0"/>
              <a:t>5</a:t>
            </a:fld>
            <a:endParaRPr lang="en-US"/>
          </a:p>
        </p:txBody>
      </p:sp>
      <p:sp>
        <p:nvSpPr>
          <p:cNvPr id="4" name="Rectangle 3"/>
          <p:cNvSpPr/>
          <p:nvPr/>
        </p:nvSpPr>
        <p:spPr>
          <a:xfrm>
            <a:off x="0" y="0"/>
            <a:ext cx="12192000" cy="39497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23900" y="636538"/>
            <a:ext cx="11620500" cy="5693866"/>
          </a:xfrm>
          <a:prstGeom prst="rect">
            <a:avLst/>
          </a:prstGeom>
        </p:spPr>
        <p:txBody>
          <a:bodyPr wrap="square">
            <a:spAutoFit/>
          </a:bodyPr>
          <a:lstStyle/>
          <a:p>
            <a:r>
              <a:rPr lang="en-US" sz="2800" b="1" dirty="0">
                <a:solidFill>
                  <a:schemeClr val="bg1"/>
                </a:solidFill>
              </a:rPr>
              <a:t>Pending System Administrator  </a:t>
            </a:r>
          </a:p>
          <a:p>
            <a:r>
              <a:rPr lang="en-US" sz="2800" dirty="0">
                <a:solidFill>
                  <a:schemeClr val="bg1"/>
                </a:solidFill>
                <a:latin typeface="+mj-lt"/>
              </a:rPr>
              <a:t>You’ll get an error if the expense report isn’t approved within 30 days</a:t>
            </a:r>
          </a:p>
          <a:p>
            <a:endParaRPr lang="en-US" sz="2800" dirty="0">
              <a:solidFill>
                <a:schemeClr val="bg1"/>
              </a:solidFill>
              <a:latin typeface="+mj-lt"/>
            </a:endParaRPr>
          </a:p>
          <a:p>
            <a:r>
              <a:rPr lang="en-US" sz="2800" b="1" dirty="0">
                <a:solidFill>
                  <a:schemeClr val="bg1"/>
                </a:solidFill>
              </a:rPr>
              <a:t>Solution</a:t>
            </a:r>
            <a:br>
              <a:rPr lang="en-US" sz="2800" dirty="0">
                <a:solidFill>
                  <a:schemeClr val="bg1"/>
                </a:solidFill>
                <a:latin typeface="+mj-lt"/>
              </a:rPr>
            </a:br>
            <a:r>
              <a:rPr lang="en-US" sz="2800" dirty="0">
                <a:solidFill>
                  <a:schemeClr val="bg1"/>
                </a:solidFill>
                <a:latin typeface="+mj-lt"/>
              </a:rPr>
              <a:t>Withdraw the expense report and resubmit (all approvers must re-approve)</a:t>
            </a:r>
          </a:p>
          <a:p>
            <a:endParaRPr lang="en-US" sz="2800" dirty="0">
              <a:solidFill>
                <a:schemeClr val="bg1"/>
              </a:solidFill>
              <a:latin typeface="+mj-lt"/>
            </a:endParaRPr>
          </a:p>
          <a:p>
            <a:endParaRPr lang="en-US" sz="2800" dirty="0">
              <a:solidFill>
                <a:schemeClr val="bg1"/>
              </a:solidFill>
              <a:latin typeface="+mj-lt"/>
            </a:endParaRPr>
          </a:p>
          <a:p>
            <a:endParaRPr lang="en-US" sz="2800" dirty="0">
              <a:solidFill>
                <a:schemeClr val="bg1"/>
              </a:solidFill>
              <a:latin typeface="+mj-lt"/>
            </a:endParaRPr>
          </a:p>
          <a:p>
            <a:endParaRPr lang="en-US" sz="2800" dirty="0">
              <a:solidFill>
                <a:schemeClr val="bg1"/>
              </a:solidFill>
              <a:latin typeface="+mj-lt"/>
            </a:endParaRPr>
          </a:p>
          <a:p>
            <a:endParaRPr lang="en-US" sz="2800" dirty="0">
              <a:solidFill>
                <a:schemeClr val="bg1"/>
              </a:solidFill>
              <a:latin typeface="+mj-lt"/>
            </a:endParaRPr>
          </a:p>
          <a:p>
            <a:endParaRPr lang="en-US" sz="2800" b="1" dirty="0">
              <a:solidFill>
                <a:schemeClr val="accent2"/>
              </a:solidFill>
            </a:endParaRPr>
          </a:p>
          <a:p>
            <a:r>
              <a:rPr lang="en-US" sz="2800" b="1" dirty="0">
                <a:solidFill>
                  <a:schemeClr val="accent2"/>
                </a:solidFill>
              </a:rPr>
              <a:t>PRO TIP</a:t>
            </a:r>
          </a:p>
          <a:p>
            <a:r>
              <a:rPr lang="en-US" sz="2800" dirty="0">
                <a:latin typeface="+mj-lt"/>
              </a:rPr>
              <a:t>Submit separate expense reports for each POETA</a:t>
            </a:r>
          </a:p>
        </p:txBody>
      </p:sp>
      <p:pic>
        <p:nvPicPr>
          <p:cNvPr id="5" name="Picture 4"/>
          <p:cNvPicPr>
            <a:picLocks noChangeAspect="1"/>
          </p:cNvPicPr>
          <p:nvPr/>
        </p:nvPicPr>
        <p:blipFill>
          <a:blip r:embed="rId3"/>
          <a:stretch>
            <a:fillRect/>
          </a:stretch>
        </p:blipFill>
        <p:spPr>
          <a:xfrm>
            <a:off x="723900" y="3220690"/>
            <a:ext cx="10134600" cy="17518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4884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500"/>
                                        <p:tgtEl>
                                          <p:spTgt spid="3">
                                            <p:txEl>
                                              <p:pRg st="10" end="1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1" end="11"/>
                                            </p:txEl>
                                          </p:spTgt>
                                        </p:tgtEl>
                                        <p:attrNameLst>
                                          <p:attrName>style.visibility</p:attrName>
                                        </p:attrNameLst>
                                      </p:cBhvr>
                                      <p:to>
                                        <p:strVal val="visible"/>
                                      </p:to>
                                    </p:set>
                                    <p:animEffect transition="in" filter="fade">
                                      <p:cBhvr>
                                        <p:cTn id="1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E5C626-E175-4F2B-8C5A-39190C53A355}" type="slidenum">
              <a:rPr lang="en-US" smtClean="0"/>
              <a:t>6</a:t>
            </a:fld>
            <a:endParaRPr lang="en-US"/>
          </a:p>
        </p:txBody>
      </p:sp>
      <p:sp>
        <p:nvSpPr>
          <p:cNvPr id="4" name="Rectangle 3"/>
          <p:cNvSpPr/>
          <p:nvPr/>
        </p:nvSpPr>
        <p:spPr>
          <a:xfrm>
            <a:off x="0" y="-30911"/>
            <a:ext cx="12192000" cy="459189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71500" y="136525"/>
            <a:ext cx="11620500" cy="5693866"/>
          </a:xfrm>
          <a:prstGeom prst="rect">
            <a:avLst/>
          </a:prstGeom>
        </p:spPr>
        <p:txBody>
          <a:bodyPr wrap="square">
            <a:spAutoFit/>
          </a:bodyPr>
          <a:lstStyle/>
          <a:p>
            <a:r>
              <a:rPr lang="en-US" sz="2800" b="1" dirty="0">
                <a:solidFill>
                  <a:schemeClr val="bg1"/>
                </a:solidFill>
              </a:rPr>
              <a:t>Rejected   </a:t>
            </a:r>
          </a:p>
          <a:p>
            <a:r>
              <a:rPr lang="en-US" sz="2800" dirty="0">
                <a:solidFill>
                  <a:schemeClr val="bg1"/>
                </a:solidFill>
                <a:latin typeface="+mj-lt"/>
              </a:rPr>
              <a:t>The expense report has been rejected due to incorrect POETA or Justification</a:t>
            </a:r>
          </a:p>
          <a:p>
            <a:endParaRPr lang="en-US" sz="2800" dirty="0">
              <a:solidFill>
                <a:schemeClr val="bg1"/>
              </a:solidFill>
              <a:latin typeface="+mj-lt"/>
            </a:endParaRPr>
          </a:p>
          <a:p>
            <a:endParaRPr lang="en-US" sz="2800" b="1" dirty="0">
              <a:solidFill>
                <a:schemeClr val="bg1"/>
              </a:solidFill>
            </a:endParaRPr>
          </a:p>
          <a:p>
            <a:endParaRPr lang="en-US" sz="2800" b="1" dirty="0">
              <a:solidFill>
                <a:schemeClr val="bg1"/>
              </a:solidFill>
            </a:endParaRPr>
          </a:p>
          <a:p>
            <a:r>
              <a:rPr lang="en-US" sz="2800" b="1" dirty="0">
                <a:solidFill>
                  <a:schemeClr val="bg1"/>
                </a:solidFill>
              </a:rPr>
              <a:t>Solution</a:t>
            </a:r>
            <a:br>
              <a:rPr lang="en-US" sz="2800" dirty="0">
                <a:solidFill>
                  <a:schemeClr val="bg1"/>
                </a:solidFill>
                <a:latin typeface="+mj-lt"/>
              </a:rPr>
            </a:br>
            <a:r>
              <a:rPr lang="en-US" sz="2800" dirty="0">
                <a:solidFill>
                  <a:schemeClr val="bg1"/>
                </a:solidFill>
                <a:latin typeface="+mj-lt"/>
              </a:rPr>
              <a:t>Click the link to the rejected expense report to see why it was rejected. Update and make necessary changes to the report. Re-submit. </a:t>
            </a:r>
          </a:p>
          <a:p>
            <a:endParaRPr lang="en-US" sz="2800" dirty="0">
              <a:solidFill>
                <a:schemeClr val="bg1"/>
              </a:solidFill>
              <a:latin typeface="+mj-lt"/>
            </a:endParaRPr>
          </a:p>
          <a:p>
            <a:endParaRPr lang="en-US" sz="2800" dirty="0">
              <a:solidFill>
                <a:schemeClr val="bg1"/>
              </a:solidFill>
              <a:latin typeface="+mj-lt"/>
            </a:endParaRPr>
          </a:p>
          <a:p>
            <a:endParaRPr lang="en-US" sz="2800" dirty="0">
              <a:solidFill>
                <a:schemeClr val="bg1"/>
              </a:solidFill>
              <a:latin typeface="+mj-lt"/>
            </a:endParaRPr>
          </a:p>
          <a:p>
            <a:endParaRPr lang="en-US" sz="2800" b="1" dirty="0">
              <a:solidFill>
                <a:schemeClr val="accent2"/>
              </a:solidFill>
            </a:endParaRPr>
          </a:p>
          <a:p>
            <a:endParaRPr lang="en-US" sz="2800" dirty="0">
              <a:latin typeface="+mj-lt"/>
            </a:endParaRPr>
          </a:p>
        </p:txBody>
      </p:sp>
      <p:pic>
        <p:nvPicPr>
          <p:cNvPr id="6" name="Picture 5">
            <a:extLst>
              <a:ext uri="{FF2B5EF4-FFF2-40B4-BE49-F238E27FC236}">
                <a16:creationId xmlns:a16="http://schemas.microsoft.com/office/drawing/2014/main" id="{FD7FD775-DF82-45DB-AF22-F7FBACE4E056}"/>
              </a:ext>
            </a:extLst>
          </p:cNvPr>
          <p:cNvPicPr>
            <a:picLocks noChangeAspect="1"/>
          </p:cNvPicPr>
          <p:nvPr/>
        </p:nvPicPr>
        <p:blipFill>
          <a:blip r:embed="rId3"/>
          <a:stretch>
            <a:fillRect/>
          </a:stretch>
        </p:blipFill>
        <p:spPr>
          <a:xfrm>
            <a:off x="1676182" y="1258984"/>
            <a:ext cx="8839635" cy="1010491"/>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id="{600A675A-A359-4C49-B320-0F61875E4994}"/>
              </a:ext>
            </a:extLst>
          </p:cNvPr>
          <p:cNvPicPr>
            <a:picLocks noChangeAspect="1"/>
          </p:cNvPicPr>
          <p:nvPr/>
        </p:nvPicPr>
        <p:blipFill rotWithShape="1">
          <a:blip r:embed="rId4"/>
          <a:srcRect l="438" t="2036" r="1041" b="3851"/>
          <a:stretch/>
        </p:blipFill>
        <p:spPr>
          <a:xfrm>
            <a:off x="945355" y="4140052"/>
            <a:ext cx="10067973" cy="2071887"/>
          </a:xfrm>
          <a:prstGeom prst="rect">
            <a:avLst/>
          </a:prstGeom>
        </p:spPr>
      </p:pic>
    </p:spTree>
    <p:extLst>
      <p:ext uri="{BB962C8B-B14F-4D97-AF65-F5344CB8AC3E}">
        <p14:creationId xmlns:p14="http://schemas.microsoft.com/office/powerpoint/2010/main" val="1037360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90000"/>
          </a:schemeClr>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E5C626-E175-4F2B-8C5A-39190C53A355}" type="slidenum">
              <a:rPr lang="en-US" smtClean="0"/>
              <a:t>7</a:t>
            </a:fld>
            <a:endParaRPr lang="en-US" dirty="0"/>
          </a:p>
        </p:txBody>
      </p:sp>
      <p:sp>
        <p:nvSpPr>
          <p:cNvPr id="4" name="Rectangle 3"/>
          <p:cNvSpPr/>
          <p:nvPr/>
        </p:nvSpPr>
        <p:spPr>
          <a:xfrm>
            <a:off x="0" y="0"/>
            <a:ext cx="12192000" cy="44627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723900" y="636538"/>
            <a:ext cx="11620500" cy="3046988"/>
          </a:xfrm>
          <a:prstGeom prst="rect">
            <a:avLst/>
          </a:prstGeom>
        </p:spPr>
        <p:txBody>
          <a:bodyPr wrap="square">
            <a:spAutoFit/>
          </a:bodyPr>
          <a:lstStyle/>
          <a:p>
            <a:r>
              <a:rPr lang="en-US" sz="2800" b="1" dirty="0">
                <a:solidFill>
                  <a:schemeClr val="bg1"/>
                </a:solidFill>
              </a:rPr>
              <a:t>Pending Manager Approval (*over 30+ days)  </a:t>
            </a:r>
          </a:p>
          <a:p>
            <a:r>
              <a:rPr lang="en-US" sz="2400" dirty="0">
                <a:solidFill>
                  <a:schemeClr val="bg1"/>
                </a:solidFill>
                <a:latin typeface="+mj-lt"/>
              </a:rPr>
              <a:t>Occurs when approvers fail to approve reports within 30days.</a:t>
            </a:r>
          </a:p>
          <a:p>
            <a:r>
              <a:rPr lang="en-US" sz="2800" b="1" dirty="0">
                <a:solidFill>
                  <a:schemeClr val="bg1"/>
                </a:solidFill>
              </a:rPr>
              <a:t>Solution</a:t>
            </a:r>
            <a:br>
              <a:rPr lang="en-US" sz="2800" dirty="0">
                <a:solidFill>
                  <a:schemeClr val="bg1"/>
                </a:solidFill>
                <a:latin typeface="+mj-lt"/>
              </a:rPr>
            </a:br>
            <a:r>
              <a:rPr lang="en-US" sz="2800" dirty="0">
                <a:solidFill>
                  <a:schemeClr val="bg1"/>
                </a:solidFill>
                <a:latin typeface="+mj-lt"/>
              </a:rPr>
              <a:t>*If over 30days since last approved date: Withdraw the expense report and </a:t>
            </a:r>
            <a:r>
              <a:rPr lang="en-US" sz="2800" dirty="0">
                <a:solidFill>
                  <a:schemeClr val="bg1"/>
                </a:solidFill>
                <a:latin typeface="Calibiri (body)"/>
              </a:rPr>
              <a:t>resubmit</a:t>
            </a:r>
            <a:r>
              <a:rPr lang="en-US" sz="2800" dirty="0">
                <a:solidFill>
                  <a:schemeClr val="bg1"/>
                </a:solidFill>
                <a:latin typeface="+mj-lt"/>
              </a:rPr>
              <a:t> (all approvers must re-approve)</a:t>
            </a:r>
          </a:p>
          <a:p>
            <a:endParaRPr lang="en-US" sz="2800" dirty="0">
              <a:solidFill>
                <a:schemeClr val="bg1"/>
              </a:solidFill>
              <a:latin typeface="+mj-lt"/>
            </a:endParaRPr>
          </a:p>
          <a:p>
            <a:endParaRPr lang="en-US" sz="2800" dirty="0">
              <a:solidFill>
                <a:schemeClr val="bg1"/>
              </a:solidFill>
              <a:latin typeface="+mj-lt"/>
            </a:endParaRPr>
          </a:p>
        </p:txBody>
      </p:sp>
      <p:pic>
        <p:nvPicPr>
          <p:cNvPr id="7" name="Picture 6">
            <a:extLst>
              <a:ext uri="{FF2B5EF4-FFF2-40B4-BE49-F238E27FC236}">
                <a16:creationId xmlns:a16="http://schemas.microsoft.com/office/drawing/2014/main" id="{27DB5144-9E2A-400C-8A3E-4F72EF378607}"/>
              </a:ext>
            </a:extLst>
          </p:cNvPr>
          <p:cNvPicPr>
            <a:picLocks noChangeAspect="1"/>
          </p:cNvPicPr>
          <p:nvPr/>
        </p:nvPicPr>
        <p:blipFill rotWithShape="1">
          <a:blip r:embed="rId3"/>
          <a:srcRect l="1020" t="1286" r="326" b="2919"/>
          <a:stretch/>
        </p:blipFill>
        <p:spPr>
          <a:xfrm>
            <a:off x="1501409" y="3107706"/>
            <a:ext cx="9966691" cy="1534566"/>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C7F0BD36-B3DC-4B10-8128-B6CC897B7F4C}"/>
              </a:ext>
            </a:extLst>
          </p:cNvPr>
          <p:cNvSpPr txBox="1"/>
          <p:nvPr/>
        </p:nvSpPr>
        <p:spPr>
          <a:xfrm>
            <a:off x="781180" y="4926739"/>
            <a:ext cx="7829420" cy="646331"/>
          </a:xfrm>
          <a:prstGeom prst="rect">
            <a:avLst/>
          </a:prstGeom>
          <a:noFill/>
        </p:spPr>
        <p:txBody>
          <a:bodyPr wrap="square">
            <a:spAutoFit/>
          </a:bodyPr>
          <a:lstStyle/>
          <a:p>
            <a:r>
              <a:rPr lang="en-US" b="1" dirty="0">
                <a:solidFill>
                  <a:schemeClr val="accent4">
                    <a:lumMod val="75000"/>
                  </a:schemeClr>
                </a:solidFill>
                <a:latin typeface="Calibiri (body)"/>
              </a:rPr>
              <a:t>Note: </a:t>
            </a:r>
            <a:br>
              <a:rPr lang="en-US" sz="1800" dirty="0">
                <a:solidFill>
                  <a:schemeClr val="accent4">
                    <a:lumMod val="75000"/>
                  </a:schemeClr>
                </a:solidFill>
                <a:latin typeface="Calibiri (body)"/>
              </a:rPr>
            </a:br>
            <a:r>
              <a:rPr lang="en-US" sz="1800" dirty="0">
                <a:solidFill>
                  <a:schemeClr val="accent4">
                    <a:lumMod val="75000"/>
                  </a:schemeClr>
                </a:solidFill>
                <a:latin typeface="Calibiri (body)"/>
              </a:rPr>
              <a:t>*Check to see if it has been 30+days since the last approver had approved report. </a:t>
            </a:r>
            <a:endParaRPr lang="en-US" dirty="0">
              <a:solidFill>
                <a:schemeClr val="accent4">
                  <a:lumMod val="75000"/>
                </a:schemeClr>
              </a:solidFill>
              <a:latin typeface="Calibiri (body)"/>
            </a:endParaRPr>
          </a:p>
        </p:txBody>
      </p:sp>
      <p:pic>
        <p:nvPicPr>
          <p:cNvPr id="15" name="Picture 14">
            <a:extLst>
              <a:ext uri="{FF2B5EF4-FFF2-40B4-BE49-F238E27FC236}">
                <a16:creationId xmlns:a16="http://schemas.microsoft.com/office/drawing/2014/main" id="{F98FA40B-C017-453A-81A3-A1219C1CA068}"/>
              </a:ext>
            </a:extLst>
          </p:cNvPr>
          <p:cNvPicPr>
            <a:picLocks noChangeAspect="1"/>
          </p:cNvPicPr>
          <p:nvPr/>
        </p:nvPicPr>
        <p:blipFill rotWithShape="1">
          <a:blip r:embed="rId4"/>
          <a:srcRect l="1503" t="-1576" r="752" b="18190"/>
          <a:stretch/>
        </p:blipFill>
        <p:spPr>
          <a:xfrm>
            <a:off x="1114895" y="5667302"/>
            <a:ext cx="7161990" cy="95759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8263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E5C626-E175-4F2B-8C5A-39190C53A355}" type="slidenum">
              <a:rPr lang="en-US" smtClean="0"/>
              <a:t>8</a:t>
            </a:fld>
            <a:endParaRPr lang="en-US" dirty="0"/>
          </a:p>
        </p:txBody>
      </p:sp>
      <p:sp>
        <p:nvSpPr>
          <p:cNvPr id="4" name="Rectangle 3"/>
          <p:cNvSpPr/>
          <p:nvPr/>
        </p:nvSpPr>
        <p:spPr>
          <a:xfrm>
            <a:off x="0" y="0"/>
            <a:ext cx="12192000" cy="39497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723900" y="636538"/>
            <a:ext cx="11620500" cy="2923877"/>
          </a:xfrm>
          <a:prstGeom prst="rect">
            <a:avLst/>
          </a:prstGeom>
        </p:spPr>
        <p:txBody>
          <a:bodyPr wrap="square">
            <a:spAutoFit/>
          </a:bodyPr>
          <a:lstStyle/>
          <a:p>
            <a:r>
              <a:rPr lang="en-US" sz="2800" b="1" dirty="0">
                <a:solidFill>
                  <a:schemeClr val="bg1"/>
                </a:solidFill>
              </a:rPr>
              <a:t>Pending Payables  </a:t>
            </a:r>
          </a:p>
          <a:p>
            <a:r>
              <a:rPr lang="en-US" sz="2400" dirty="0">
                <a:solidFill>
                  <a:schemeClr val="bg1"/>
                </a:solidFill>
                <a:latin typeface="+mj-lt"/>
              </a:rPr>
              <a:t>Occurs when wrong template has been selected - DEFAULT “ KC Employee Reimbursement”</a:t>
            </a:r>
          </a:p>
          <a:p>
            <a:r>
              <a:rPr lang="en-US" sz="2800" b="1" dirty="0">
                <a:solidFill>
                  <a:schemeClr val="bg1"/>
                </a:solidFill>
              </a:rPr>
              <a:t>Solution</a:t>
            </a:r>
            <a:br>
              <a:rPr lang="en-US" sz="2800" dirty="0">
                <a:solidFill>
                  <a:schemeClr val="bg1"/>
                </a:solidFill>
                <a:latin typeface="+mj-lt"/>
              </a:rPr>
            </a:br>
            <a:r>
              <a:rPr lang="en-US" sz="2400" dirty="0">
                <a:solidFill>
                  <a:schemeClr val="bg1"/>
                </a:solidFill>
                <a:latin typeface="+mj-lt"/>
              </a:rPr>
              <a:t>Go back and select correct Template  “KC PCARD” Remove any entries made on Cash And </a:t>
            </a:r>
            <a:r>
              <a:rPr lang="en-US" sz="2400" dirty="0" err="1">
                <a:solidFill>
                  <a:schemeClr val="bg1"/>
                </a:solidFill>
                <a:latin typeface="+mj-lt"/>
              </a:rPr>
              <a:t>Misc</a:t>
            </a:r>
            <a:r>
              <a:rPr lang="en-US" sz="2400" dirty="0">
                <a:solidFill>
                  <a:schemeClr val="bg1"/>
                </a:solidFill>
                <a:latin typeface="+mj-lt"/>
              </a:rPr>
              <a:t> Expense section.	</a:t>
            </a:r>
          </a:p>
          <a:p>
            <a:endParaRPr lang="en-US" sz="2800" dirty="0">
              <a:solidFill>
                <a:schemeClr val="bg1"/>
              </a:solidFill>
              <a:latin typeface="+mj-lt"/>
            </a:endParaRPr>
          </a:p>
          <a:p>
            <a:endParaRPr lang="en-US" sz="2800" dirty="0">
              <a:solidFill>
                <a:schemeClr val="bg1"/>
              </a:solidFill>
              <a:latin typeface="+mj-lt"/>
            </a:endParaRPr>
          </a:p>
        </p:txBody>
      </p:sp>
      <p:pic>
        <p:nvPicPr>
          <p:cNvPr id="6" name="Picture 5">
            <a:extLst>
              <a:ext uri="{FF2B5EF4-FFF2-40B4-BE49-F238E27FC236}">
                <a16:creationId xmlns:a16="http://schemas.microsoft.com/office/drawing/2014/main" id="{1C1D3ABF-4529-414D-8E5B-015D04F1DC8A}"/>
              </a:ext>
            </a:extLst>
          </p:cNvPr>
          <p:cNvPicPr>
            <a:picLocks noChangeAspect="1"/>
          </p:cNvPicPr>
          <p:nvPr/>
        </p:nvPicPr>
        <p:blipFill>
          <a:blip r:embed="rId3"/>
          <a:stretch>
            <a:fillRect/>
          </a:stretch>
        </p:blipFill>
        <p:spPr>
          <a:xfrm>
            <a:off x="2638425" y="2666082"/>
            <a:ext cx="6252532" cy="3949700"/>
          </a:xfrm>
          <a:prstGeom prst="rect">
            <a:avLst/>
          </a:prstGeom>
        </p:spPr>
      </p:pic>
    </p:spTree>
    <p:extLst>
      <p:ext uri="{BB962C8B-B14F-4D97-AF65-F5344CB8AC3E}">
        <p14:creationId xmlns:p14="http://schemas.microsoft.com/office/powerpoint/2010/main" val="1272059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527125" y="315095"/>
            <a:ext cx="9703397" cy="618252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6" name="Picture 4" descr="Image result for user friend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8600" y="417291"/>
            <a:ext cx="5156200" cy="30937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TextBox 14"/>
          <p:cNvSpPr txBox="1">
            <a:spLocks noChangeArrowheads="1"/>
          </p:cNvSpPr>
          <p:nvPr/>
        </p:nvSpPr>
        <p:spPr bwMode="auto">
          <a:xfrm>
            <a:off x="1047505" y="1779902"/>
            <a:ext cx="10195232"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457200" indent="-457200">
              <a:spcAft>
                <a:spcPts val="1200"/>
              </a:spcAft>
              <a:buFont typeface="Arial" panose="020B0604020202020204" pitchFamily="34" charset="0"/>
              <a:buChar char="•"/>
            </a:pPr>
            <a:r>
              <a:rPr lang="en-US" altLang="en-US" sz="2800" dirty="0">
                <a:solidFill>
                  <a:schemeClr val="bg1"/>
                </a:solidFill>
                <a:latin typeface="+mj-lt"/>
                <a:hlinkClick r:id="rId4">
                  <a:extLst>
                    <a:ext uri="{A12FA001-AC4F-418D-AE19-62706E023703}">
                      <ahyp:hlinkClr xmlns:ahyp="http://schemas.microsoft.com/office/drawing/2018/hyperlinkcolor" val="tx"/>
                    </a:ext>
                  </a:extLst>
                </a:hlinkClick>
              </a:rPr>
              <a:t>P-Card Website</a:t>
            </a:r>
            <a:endParaRPr lang="en-US" altLang="en-US" sz="2800" dirty="0">
              <a:solidFill>
                <a:schemeClr val="bg1"/>
              </a:solidFill>
              <a:latin typeface="+mj-lt"/>
            </a:endParaRPr>
          </a:p>
          <a:p>
            <a:pPr marL="457200" indent="-457200">
              <a:spcAft>
                <a:spcPts val="1200"/>
              </a:spcAft>
              <a:buFont typeface="Arial" panose="020B0604020202020204" pitchFamily="34" charset="0"/>
              <a:buChar char="•"/>
            </a:pPr>
            <a:r>
              <a:rPr lang="en-US" altLang="en-US" sz="2800" dirty="0">
                <a:solidFill>
                  <a:schemeClr val="bg1"/>
                </a:solidFill>
                <a:latin typeface="+mj-lt"/>
                <a:hlinkClick r:id="rId5">
                  <a:extLst>
                    <a:ext uri="{A12FA001-AC4F-418D-AE19-62706E023703}">
                      <ahyp:hlinkClr xmlns:ahyp="http://schemas.microsoft.com/office/drawing/2018/hyperlinkcolor" val="tx"/>
                    </a:ext>
                  </a:extLst>
                </a:hlinkClick>
              </a:rPr>
              <a:t>Oracle EBS Knowledge Center</a:t>
            </a:r>
            <a:endParaRPr lang="en-US" altLang="en-US" sz="2800" dirty="0">
              <a:solidFill>
                <a:schemeClr val="bg1"/>
              </a:solidFill>
              <a:latin typeface="+mj-lt"/>
            </a:endParaRPr>
          </a:p>
          <a:p>
            <a:pPr marL="457200" indent="-457200">
              <a:spcAft>
                <a:spcPts val="1200"/>
              </a:spcAft>
              <a:buFont typeface="Arial" panose="020B0604020202020204" pitchFamily="34" charset="0"/>
              <a:buChar char="•"/>
            </a:pPr>
            <a:r>
              <a:rPr lang="en-US" altLang="en-US" sz="2800" dirty="0">
                <a:solidFill>
                  <a:schemeClr val="bg1"/>
                </a:solidFill>
                <a:latin typeface="+mj-lt"/>
                <a:hlinkClick r:id="rId6">
                  <a:extLst>
                    <a:ext uri="{A12FA001-AC4F-418D-AE19-62706E023703}">
                      <ahyp:hlinkClr xmlns:ahyp="http://schemas.microsoft.com/office/drawing/2018/hyperlinkcolor" val="tx"/>
                    </a:ext>
                  </a:extLst>
                </a:hlinkClick>
              </a:rPr>
              <a:t>EBS- iExpense Status Definitions</a:t>
            </a:r>
            <a:endParaRPr lang="en-US" altLang="en-US" sz="2800" dirty="0">
              <a:solidFill>
                <a:schemeClr val="bg1"/>
              </a:solidFill>
              <a:latin typeface="+mj-lt"/>
            </a:endParaRPr>
          </a:p>
          <a:p>
            <a:pPr marL="457200" indent="-457200">
              <a:spcAft>
                <a:spcPts val="1200"/>
              </a:spcAft>
              <a:buFont typeface="Arial" panose="020B0604020202020204" pitchFamily="34" charset="0"/>
              <a:buChar char="•"/>
            </a:pPr>
            <a:r>
              <a:rPr lang="en-US" altLang="en-US" sz="2800" dirty="0">
                <a:solidFill>
                  <a:schemeClr val="bg1"/>
                </a:solidFill>
                <a:latin typeface="+mj-lt"/>
                <a:hlinkClick r:id="rId5">
                  <a:extLst>
                    <a:ext uri="{A12FA001-AC4F-418D-AE19-62706E023703}">
                      <ahyp:hlinkClr xmlns:ahyp="http://schemas.microsoft.com/office/drawing/2018/hyperlinkcolor" val="tx"/>
                    </a:ext>
                  </a:extLst>
                </a:hlinkClick>
              </a:rPr>
              <a:t>EBS- Resolve Pending System Administrator Action (PSAA)</a:t>
            </a:r>
            <a:r>
              <a:rPr lang="en-US" altLang="en-US" sz="2800" dirty="0">
                <a:solidFill>
                  <a:schemeClr val="bg1"/>
                </a:solidFill>
                <a:latin typeface="+mj-lt"/>
              </a:rPr>
              <a:t> </a:t>
            </a:r>
          </a:p>
          <a:p>
            <a:pPr marL="457200" indent="-457200">
              <a:spcAft>
                <a:spcPts val="1200"/>
              </a:spcAft>
              <a:buFont typeface="Arial" panose="020B0604020202020204" pitchFamily="34" charset="0"/>
              <a:buChar char="•"/>
            </a:pPr>
            <a:r>
              <a:rPr lang="en-US" altLang="en-US" sz="2800" dirty="0">
                <a:solidFill>
                  <a:schemeClr val="bg1"/>
                </a:solidFill>
                <a:latin typeface="+mj-lt"/>
                <a:hlinkClick r:id="rId7">
                  <a:extLst>
                    <a:ext uri="{A12FA001-AC4F-418D-AE19-62706E023703}">
                      <ahyp:hlinkClr xmlns:ahyp="http://schemas.microsoft.com/office/drawing/2018/hyperlinkcolor" val="tx"/>
                    </a:ext>
                  </a:extLst>
                </a:hlinkClick>
              </a:rPr>
              <a:t>Proxy/Delegate Request Form</a:t>
            </a:r>
            <a:endParaRPr lang="en-US" altLang="en-US" sz="2800" dirty="0">
              <a:solidFill>
                <a:schemeClr val="bg1"/>
              </a:solidFill>
              <a:latin typeface="+mj-lt"/>
            </a:endParaRPr>
          </a:p>
          <a:p>
            <a:pPr marL="457200" indent="-457200">
              <a:spcAft>
                <a:spcPts val="1200"/>
              </a:spcAft>
              <a:buFont typeface="Arial" panose="020B0604020202020204" pitchFamily="34" charset="0"/>
              <a:buChar char="•"/>
            </a:pPr>
            <a:r>
              <a:rPr lang="en-US" altLang="en-US" sz="2800" dirty="0">
                <a:solidFill>
                  <a:schemeClr val="bg1"/>
                </a:solidFill>
                <a:latin typeface="+mj-lt"/>
                <a:hlinkClick r:id="rId8">
                  <a:extLst>
                    <a:ext uri="{A12FA001-AC4F-418D-AE19-62706E023703}">
                      <ahyp:hlinkClr xmlns:ahyp="http://schemas.microsoft.com/office/drawing/2018/hyperlinkcolor" val="tx"/>
                    </a:ext>
                  </a:extLst>
                </a:hlinkClick>
              </a:rPr>
              <a:t>SPOC</a:t>
            </a:r>
            <a:r>
              <a:rPr lang="en-US" altLang="en-US" sz="2800" dirty="0">
                <a:solidFill>
                  <a:schemeClr val="bg1"/>
                </a:solidFill>
                <a:latin typeface="+mj-lt"/>
              </a:rPr>
              <a:t> –EBS Approvers and SPOC list</a:t>
            </a:r>
          </a:p>
          <a:p>
            <a:pPr marL="457200" indent="-457200">
              <a:spcAft>
                <a:spcPts val="1200"/>
              </a:spcAft>
              <a:buFont typeface="Arial" panose="020B0604020202020204" pitchFamily="34" charset="0"/>
              <a:buChar char="•"/>
            </a:pPr>
            <a:r>
              <a:rPr lang="en-US" altLang="en-US" sz="2800" dirty="0">
                <a:solidFill>
                  <a:schemeClr val="bg1"/>
                </a:solidFill>
                <a:latin typeface="+mj-lt"/>
              </a:rPr>
              <a:t>P-Card </a:t>
            </a:r>
            <a:r>
              <a:rPr lang="en-US" altLang="en-US" sz="2800" dirty="0">
                <a:solidFill>
                  <a:schemeClr val="bg1"/>
                </a:solidFill>
                <a:latin typeface="+mj-lt"/>
                <a:hlinkClick r:id="rId9">
                  <a:extLst>
                    <a:ext uri="{A12FA001-AC4F-418D-AE19-62706E023703}">
                      <ahyp:hlinkClr xmlns:ahyp="http://schemas.microsoft.com/office/drawing/2018/hyperlinkcolor" val="tx"/>
                    </a:ext>
                  </a:extLst>
                </a:hlinkClick>
              </a:rPr>
              <a:t>Dashboard</a:t>
            </a:r>
            <a:r>
              <a:rPr lang="en-US" altLang="en-US" sz="2800" dirty="0">
                <a:solidFill>
                  <a:schemeClr val="bg1"/>
                </a:solidFill>
                <a:latin typeface="+mj-lt"/>
              </a:rPr>
              <a:t>	</a:t>
            </a:r>
          </a:p>
          <a:p>
            <a:pPr marL="457200" indent="-457200">
              <a:spcAft>
                <a:spcPts val="1200"/>
              </a:spcAft>
              <a:buFont typeface="Arial" panose="020B0604020202020204" pitchFamily="34" charset="0"/>
              <a:buChar char="•"/>
            </a:pPr>
            <a:r>
              <a:rPr lang="en-US" altLang="en-US" sz="2800" dirty="0">
                <a:solidFill>
                  <a:schemeClr val="bg1"/>
                </a:solidFill>
                <a:latin typeface="+mj-lt"/>
              </a:rPr>
              <a:t>Create </a:t>
            </a:r>
            <a:r>
              <a:rPr lang="en-US" altLang="en-US" sz="2800" dirty="0">
                <a:solidFill>
                  <a:schemeClr val="bg1"/>
                </a:solidFill>
                <a:latin typeface="+mj-lt"/>
                <a:hlinkClick r:id="rId10">
                  <a:extLst>
                    <a:ext uri="{A12FA001-AC4F-418D-AE19-62706E023703}">
                      <ahyp:hlinkClr xmlns:ahyp="http://schemas.microsoft.com/office/drawing/2018/hyperlinkcolor" val="tx"/>
                    </a:ext>
                  </a:extLst>
                </a:hlinkClick>
              </a:rPr>
              <a:t>Help Desk Ticket</a:t>
            </a:r>
            <a:r>
              <a:rPr lang="en-US" altLang="en-US" sz="2800" dirty="0">
                <a:solidFill>
                  <a:schemeClr val="bg1"/>
                </a:solidFill>
                <a:latin typeface="+mj-lt"/>
              </a:rPr>
              <a:t>!</a:t>
            </a:r>
          </a:p>
        </p:txBody>
      </p:sp>
      <p:sp>
        <p:nvSpPr>
          <p:cNvPr id="10" name="Title 1"/>
          <p:cNvSpPr txBox="1">
            <a:spLocks/>
          </p:cNvSpPr>
          <p:nvPr/>
        </p:nvSpPr>
        <p:spPr>
          <a:xfrm>
            <a:off x="953824" y="625790"/>
            <a:ext cx="9144000" cy="1154112"/>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6000" dirty="0">
                <a:solidFill>
                  <a:schemeClr val="bg1"/>
                </a:solidFill>
              </a:rPr>
              <a:t>Quick </a:t>
            </a:r>
            <a:r>
              <a:rPr lang="en-US" sz="6000" dirty="0">
                <a:solidFill>
                  <a:schemeClr val="bg1"/>
                </a:solidFill>
                <a:latin typeface="Franklin Gothic Demi Cond" panose="020B0706030402020204" pitchFamily="34" charset="0"/>
              </a:rPr>
              <a:t>Links  </a:t>
            </a:r>
          </a:p>
        </p:txBody>
      </p:sp>
    </p:spTree>
    <p:extLst>
      <p:ext uri="{BB962C8B-B14F-4D97-AF65-F5344CB8AC3E}">
        <p14:creationId xmlns:p14="http://schemas.microsoft.com/office/powerpoint/2010/main" val="4224357900"/>
      </p:ext>
    </p:extLst>
  </p:cSld>
  <p:clrMapOvr>
    <a:masterClrMapping/>
  </p:clrMapOvr>
  <p:transition spd="slow"/>
</p:sld>
</file>

<file path=ppt/theme/theme1.xml><?xml version="1.0" encoding="utf-8"?>
<a:theme xmlns:a="http://schemas.openxmlformats.org/drawingml/2006/main" name="Office Theme">
  <a:themeElements>
    <a:clrScheme name="FBOD Branding">
      <a:dk1>
        <a:sysClr val="windowText" lastClr="000000"/>
      </a:dk1>
      <a:lt1>
        <a:sysClr val="window" lastClr="FFFFFF"/>
      </a:lt1>
      <a:dk2>
        <a:srgbClr val="44546A"/>
      </a:dk2>
      <a:lt2>
        <a:srgbClr val="E7E6E6"/>
      </a:lt2>
      <a:accent1>
        <a:srgbClr val="6CBE45"/>
      </a:accent1>
      <a:accent2>
        <a:srgbClr val="990099"/>
      </a:accent2>
      <a:accent3>
        <a:srgbClr val="7F7F7F"/>
      </a:accent3>
      <a:accent4>
        <a:srgbClr val="ED7D31"/>
      </a:accent4>
      <a:accent5>
        <a:srgbClr val="2E75B5"/>
      </a:accent5>
      <a:accent6>
        <a:srgbClr val="FFC000"/>
      </a:accent6>
      <a:hlink>
        <a:srgbClr val="0070C0"/>
      </a:hlink>
      <a:folHlink>
        <a:srgbClr val="00B0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4344320B17D141839966DF7DF5BE12" ma:contentTypeVersion="12" ma:contentTypeDescription="Create a new document." ma:contentTypeScope="" ma:versionID="9dc5d1608874af23ea7dcbf770fa19fb">
  <xsd:schema xmlns:xsd="http://www.w3.org/2001/XMLSchema" xmlns:xs="http://www.w3.org/2001/XMLSchema" xmlns:p="http://schemas.microsoft.com/office/2006/metadata/properties" xmlns:ns2="8ba71941-14b3-4a9d-b421-63856de26e87" xmlns:ns3="c19c8343-5852-4ce4-8666-283cbe784d6e" targetNamespace="http://schemas.microsoft.com/office/2006/metadata/properties" ma:root="true" ma:fieldsID="94b60dfe9c39a74f009d5f89b3f9d97e" ns2:_="" ns3:_="">
    <xsd:import namespace="8ba71941-14b3-4a9d-b421-63856de26e87"/>
    <xsd:import namespace="c19c8343-5852-4ce4-8666-283cbe784d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EventHashCode" minOccurs="0"/>
                <xsd:element ref="ns2:MediaServiceGenerationTime" minOccurs="0"/>
                <xsd:element ref="ns2:Sarah_x0020_Woodcock" minOccurs="0"/>
                <xsd:element ref="ns2:zk1b"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71941-14b3-4a9d-b421-63856de26e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Sarah_x0020_Woodcock" ma:index="16" nillable="true" ma:displayName="time" ma:format="Dropdown" ma:list="UserInfo" ma:SharePointGroup="0" ma:internalName="Sarah_x0020_Woodcock">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zk1b" ma:index="17" nillable="true" ma:displayName="Date and Time" ma:internalName="zk1b">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9c8343-5852-4ce4-8666-283cbe784d6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arah_x0020_Woodcock xmlns="8ba71941-14b3-4a9d-b421-63856de26e87">
      <UserInfo>
        <DisplayName/>
        <AccountId xsi:nil="true"/>
        <AccountType/>
      </UserInfo>
    </Sarah_x0020_Woodcock>
    <zk1b xmlns="8ba71941-14b3-4a9d-b421-63856de26e87" xsi:nil="true"/>
    <SharedWithUsers xmlns="c19c8343-5852-4ce4-8666-283cbe784d6e">
      <UserInfo>
        <DisplayName>Shields, Tina</DisplayName>
        <AccountId>336</AccountId>
        <AccountType/>
      </UserInfo>
    </SharedWithUsers>
  </documentManagement>
</p:properties>
</file>

<file path=customXml/itemProps1.xml><?xml version="1.0" encoding="utf-8"?>
<ds:datastoreItem xmlns:ds="http://schemas.openxmlformats.org/officeDocument/2006/customXml" ds:itemID="{3653F958-0693-49C4-9577-06D388772E2B}">
  <ds:schemaRefs>
    <ds:schemaRef ds:uri="8ba71941-14b3-4a9d-b421-63856de26e87"/>
    <ds:schemaRef ds:uri="c19c8343-5852-4ce4-8666-283cbe784d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877936E-56AA-464C-82E6-30A5613DD9B3}">
  <ds:schemaRefs>
    <ds:schemaRef ds:uri="http://schemas.microsoft.com/sharepoint/v3/contenttype/forms"/>
  </ds:schemaRefs>
</ds:datastoreItem>
</file>

<file path=customXml/itemProps3.xml><?xml version="1.0" encoding="utf-8"?>
<ds:datastoreItem xmlns:ds="http://schemas.openxmlformats.org/officeDocument/2006/customXml" ds:itemID="{D59D115F-75D1-4820-B7FB-D449477E4A4C}">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19c8343-5852-4ce4-8666-283cbe784d6e"/>
    <ds:schemaRef ds:uri="8ba71941-14b3-4a9d-b421-63856de26e8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Organic</Template>
  <TotalTime>235</TotalTime>
  <Words>1114</Words>
  <Application>Microsoft Office PowerPoint</Application>
  <PresentationFormat>Widescreen</PresentationFormat>
  <Paragraphs>132</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Calibiri (body)</vt:lpstr>
      <vt:lpstr>Calibri</vt:lpstr>
      <vt:lpstr>Calibri Light</vt:lpstr>
      <vt:lpstr>Franklin Gothic Demi Cond</vt:lpstr>
      <vt:lpstr>Times New Roman</vt:lpstr>
      <vt:lpstr>Office Theme</vt:lpstr>
      <vt:lpstr>PowerPoint Presentation</vt:lpstr>
      <vt:lpstr>Avoid Card Suspension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 Michelle</dc:creator>
  <cp:lastModifiedBy>Zimmerman, Jeremy</cp:lastModifiedBy>
  <cp:revision>4</cp:revision>
  <dcterms:created xsi:type="dcterms:W3CDTF">2021-02-26T23:28:03Z</dcterms:created>
  <dcterms:modified xsi:type="dcterms:W3CDTF">2024-04-08T16:38:48Z</dcterms:modified>
</cp:coreProperties>
</file>