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70" r:id="rId7"/>
    <p:sldId id="262" r:id="rId8"/>
    <p:sldId id="263" r:id="rId9"/>
    <p:sldId id="264" r:id="rId10"/>
    <p:sldId id="265" r:id="rId11"/>
    <p:sldId id="267" r:id="rId12"/>
    <p:sldId id="266" r:id="rId13"/>
    <p:sldId id="269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942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15B9E78-C03D-4C0F-93FF-4CA5435D0DE1}" type="datetimeFigureOut">
              <a:rPr lang="en-US" smtClean="0"/>
              <a:t>8/12/2015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B464DD1-BBFD-4416-B60A-7AE9AB814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20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BF344B9-2D1D-4358-A9CD-14E7C5843775}" type="datetimeFigureOut">
              <a:rPr lang="en-US" smtClean="0"/>
              <a:t>8/12/2015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CEA911A-78D8-4E6D-A382-73FD62E8B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22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7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92C2E3E-7C03-422F-9700-1F818612F48B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4E6F-EA8A-4FF5-838C-26637087C6D8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D698-DAA7-4806-BF44-270DF6B95C90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44DC-581E-40A9-B16B-195FFBAD2EBB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224D2F2-C62D-4BB8-83C3-BC8B2C24F641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A336-60C3-4C61-9E9D-4063981F8E18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06CA-B83B-4EB4-8914-D08D9BFFD815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B7-0F55-484B-8FFF-868B8B710FCF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4DC7-0BA8-48B8-9B1F-0935729ED552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6FFC-A627-475A-9B32-3FB12897569B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33D-C168-4C52-9432-250414C2B058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BFA6DC-A4ED-4682-9FB4-B9C8C9C889CE}" type="datetime1">
              <a:rPr lang="en-US" smtClean="0"/>
              <a:t>8/12/2015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King County </a:t>
            </a:r>
            <a:br>
              <a:rPr lang="en-US" sz="4000" b="1" dirty="0" smtClean="0"/>
            </a:br>
            <a:r>
              <a:rPr lang="en-US" sz="4000" b="1" dirty="0" smtClean="0"/>
              <a:t>Bridges and Roads Task Force 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543800" cy="190500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 smtClean="0"/>
              <a:t>Summary of Interviews </a:t>
            </a:r>
          </a:p>
          <a:p>
            <a:r>
              <a:rPr lang="en-US" sz="3800" b="1" dirty="0" smtClean="0"/>
              <a:t>with Task Force </a:t>
            </a:r>
            <a:r>
              <a:rPr lang="en-US" sz="3800" b="1" dirty="0"/>
              <a:t>M</a:t>
            </a:r>
            <a:r>
              <a:rPr lang="en-US" sz="3800" b="1" dirty="0" smtClean="0"/>
              <a:t>embers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700" dirty="0" smtClean="0"/>
              <a:t>Presented by Triangle Associates, Inc.</a:t>
            </a:r>
          </a:p>
          <a:p>
            <a:r>
              <a:rPr lang="en-US" sz="1700" dirty="0" smtClean="0"/>
              <a:t>For King County and the Bridges and Roads Task Force </a:t>
            </a:r>
            <a:endParaRPr lang="en-US" sz="1700" dirty="0"/>
          </a:p>
          <a:p>
            <a:r>
              <a:rPr lang="en-US" sz="1700" dirty="0" smtClean="0"/>
              <a:t>August 12, 2015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7004"/>
            <a:ext cx="2438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004"/>
            <a:ext cx="2235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04" y="367004"/>
            <a:ext cx="252149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2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Task Force Outcomes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Consensus </a:t>
            </a:r>
            <a:r>
              <a:rPr lang="en-US" dirty="0" smtClean="0"/>
              <a:t>on funding </a:t>
            </a:r>
            <a:r>
              <a:rPr lang="en-US" dirty="0" smtClean="0"/>
              <a:t>priorities</a:t>
            </a:r>
          </a:p>
          <a:p>
            <a:r>
              <a:rPr lang="en-US" dirty="0" smtClean="0"/>
              <a:t>Coalition building for leveraging more state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Identification </a:t>
            </a:r>
            <a:r>
              <a:rPr lang="en-US" dirty="0" smtClean="0"/>
              <a:t>of </a:t>
            </a:r>
            <a:r>
              <a:rPr lang="en-US" dirty="0" smtClean="0"/>
              <a:t>stable </a:t>
            </a:r>
            <a:r>
              <a:rPr lang="en-US" dirty="0" smtClean="0"/>
              <a:t>funding sources</a:t>
            </a:r>
          </a:p>
          <a:p>
            <a:r>
              <a:rPr lang="en-US" dirty="0" smtClean="0"/>
              <a:t>Increased internal efficiencies – without sacrificing safety</a:t>
            </a:r>
          </a:p>
          <a:p>
            <a:r>
              <a:rPr lang="en-US" dirty="0" smtClean="0"/>
              <a:t>Improved messaging </a:t>
            </a:r>
            <a:r>
              <a:rPr lang="en-US" dirty="0" smtClean="0"/>
              <a:t>to public</a:t>
            </a:r>
          </a:p>
          <a:p>
            <a:r>
              <a:rPr lang="en-US" dirty="0" smtClean="0"/>
              <a:t>Better </a:t>
            </a:r>
            <a:r>
              <a:rPr lang="en-US" dirty="0" smtClean="0"/>
              <a:t>understanding of how bridges and roads are used </a:t>
            </a:r>
          </a:p>
          <a:p>
            <a:r>
              <a:rPr lang="en-US" dirty="0" smtClean="0"/>
              <a:t>Greater emphasis on maintenance </a:t>
            </a:r>
          </a:p>
          <a:p>
            <a:r>
              <a:rPr lang="en-US" dirty="0"/>
              <a:t>D</a:t>
            </a:r>
            <a:r>
              <a:rPr lang="en-US" dirty="0" smtClean="0"/>
              <a:t>ata-driven decision making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Categories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Greater internal efficiencies </a:t>
            </a:r>
            <a:r>
              <a:rPr lang="en-US" dirty="0" smtClean="0"/>
              <a:t>– </a:t>
            </a:r>
            <a:r>
              <a:rPr lang="en-US" i="1" dirty="0" smtClean="0"/>
              <a:t>less of a focus; more information needed</a:t>
            </a:r>
            <a:endParaRPr lang="en-US" dirty="0" smtClean="0"/>
          </a:p>
          <a:p>
            <a:r>
              <a:rPr lang="en-US" b="1" dirty="0" smtClean="0"/>
              <a:t>Less infrastructure </a:t>
            </a:r>
            <a:r>
              <a:rPr lang="en-US" dirty="0" smtClean="0"/>
              <a:t>– </a:t>
            </a:r>
            <a:r>
              <a:rPr lang="en-US" i="1" dirty="0" smtClean="0"/>
              <a:t>some consideration but account for equity, unintended consequences; more information needed</a:t>
            </a:r>
            <a:endParaRPr lang="en-US" dirty="0" smtClean="0"/>
          </a:p>
          <a:p>
            <a:r>
              <a:rPr lang="en-US" b="1" dirty="0" smtClean="0"/>
              <a:t>Increased revenue </a:t>
            </a:r>
            <a:r>
              <a:rPr lang="en-US" dirty="0" smtClean="0"/>
              <a:t>– </a:t>
            </a:r>
            <a:r>
              <a:rPr lang="en-US" i="1" dirty="0" smtClean="0"/>
              <a:t>primary task force focus 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uild </a:t>
            </a:r>
            <a:r>
              <a:rPr lang="en-US" dirty="0"/>
              <a:t>partnerships </a:t>
            </a:r>
            <a:endParaRPr lang="en-US" dirty="0"/>
          </a:p>
          <a:p>
            <a:r>
              <a:rPr lang="en-US" dirty="0" smtClean="0"/>
              <a:t>Leverage for more state funding</a:t>
            </a:r>
          </a:p>
          <a:p>
            <a:pPr lvl="0"/>
            <a:r>
              <a:rPr lang="en-US" dirty="0" smtClean="0"/>
              <a:t>Build city support for county roads funding</a:t>
            </a:r>
          </a:p>
          <a:p>
            <a:r>
              <a:rPr lang="en-US" dirty="0" smtClean="0"/>
              <a:t>Alternative funding</a:t>
            </a:r>
            <a:endParaRPr lang="en-US" dirty="0" smtClean="0"/>
          </a:p>
          <a:p>
            <a:pPr lvl="0"/>
            <a:r>
              <a:rPr lang="en-US" dirty="0" smtClean="0"/>
              <a:t>Changing King County responsibilities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85800" y="990600"/>
            <a:ext cx="6934200" cy="914400"/>
          </a:xfrm>
        </p:spPr>
        <p:txBody>
          <a:bodyPr/>
          <a:lstStyle/>
          <a:p>
            <a:pPr algn="ctr"/>
            <a:r>
              <a:rPr lang="en-US" dirty="0" smtClean="0"/>
              <a:t>	</a:t>
            </a:r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88" y="2362200"/>
            <a:ext cx="39624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Task Force Interviews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provide King County a better understanding of:</a:t>
            </a:r>
          </a:p>
          <a:p>
            <a:r>
              <a:rPr lang="en-US" dirty="0" smtClean="0"/>
              <a:t>Expectations for this process</a:t>
            </a:r>
          </a:p>
          <a:p>
            <a:r>
              <a:rPr lang="en-US" dirty="0" smtClean="0"/>
              <a:t>Member familiarity with certain bridges and roads issues</a:t>
            </a:r>
          </a:p>
          <a:p>
            <a:r>
              <a:rPr lang="en-US" dirty="0"/>
              <a:t>Individual perspectives on bridges and roads </a:t>
            </a:r>
            <a:r>
              <a:rPr lang="en-US" dirty="0" smtClean="0"/>
              <a:t>issues</a:t>
            </a:r>
          </a:p>
          <a:p>
            <a:r>
              <a:rPr lang="en-US" dirty="0" smtClean="0"/>
              <a:t>Commonalities and differences among members</a:t>
            </a:r>
          </a:p>
          <a:p>
            <a:r>
              <a:rPr lang="en-US" dirty="0" smtClean="0"/>
              <a:t>Status of existing member relationships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Summary Details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Based on 18 phone interviews </a:t>
            </a:r>
          </a:p>
          <a:p>
            <a:r>
              <a:rPr lang="en-US" dirty="0" smtClean="0"/>
              <a:t>Conducted between July 22 and August </a:t>
            </a:r>
            <a:r>
              <a:rPr lang="en-US" dirty="0" smtClean="0"/>
              <a:t>11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Interview guide/questions and two background reports provided in advance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/>
              <a:t>Strategic Plan for Road Services </a:t>
            </a:r>
            <a:r>
              <a:rPr lang="en-US" dirty="0" smtClean="0"/>
              <a:t>and</a:t>
            </a:r>
            <a:r>
              <a:rPr lang="en-US" i="1" dirty="0" smtClean="0"/>
              <a:t> Road Services Division (RSD) Line of Business Plan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etailed interview summary available electronically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Includes a complete interviewee list and interview 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Takeaways			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Emphasis and focus on revenue </a:t>
            </a:r>
            <a:r>
              <a:rPr lang="en-US" dirty="0" smtClean="0"/>
              <a:t>sources</a:t>
            </a:r>
          </a:p>
          <a:p>
            <a:r>
              <a:rPr lang="en-US" dirty="0" smtClean="0"/>
              <a:t>Reducing infrastructure responsibilities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dditiona</a:t>
            </a:r>
            <a:r>
              <a:rPr lang="en-US" dirty="0" smtClean="0"/>
              <a:t>l efficiencies </a:t>
            </a:r>
          </a:p>
          <a:p>
            <a:r>
              <a:rPr lang="en-US" dirty="0"/>
              <a:t>Emphasize fairness and equity of </a:t>
            </a:r>
            <a:r>
              <a:rPr lang="en-US" dirty="0" smtClean="0"/>
              <a:t>impacts</a:t>
            </a:r>
            <a:endParaRPr lang="en-US" dirty="0" smtClean="0"/>
          </a:p>
          <a:p>
            <a:r>
              <a:rPr lang="en-US" dirty="0" smtClean="0"/>
              <a:t>Collaboration/involvement </a:t>
            </a:r>
            <a:r>
              <a:rPr lang="en-US" dirty="0" smtClean="0"/>
              <a:t>with other jurisdictions</a:t>
            </a:r>
          </a:p>
          <a:p>
            <a:r>
              <a:rPr lang="en-US" dirty="0" smtClean="0"/>
              <a:t>Education/information-sharing for </a:t>
            </a:r>
            <a:r>
              <a:rPr lang="en-US" dirty="0" smtClean="0"/>
              <a:t>the public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Desired from King County	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unding </a:t>
            </a:r>
            <a:r>
              <a:rPr lang="en-US" dirty="0" smtClean="0"/>
              <a:t>sources and limitations of use</a:t>
            </a:r>
          </a:p>
          <a:p>
            <a:r>
              <a:rPr lang="en-US" dirty="0" smtClean="0"/>
              <a:t>Impact of </a:t>
            </a:r>
            <a:r>
              <a:rPr lang="en-US" dirty="0" smtClean="0"/>
              <a:t>2015 State </a:t>
            </a:r>
            <a:r>
              <a:rPr lang="en-US" dirty="0" smtClean="0"/>
              <a:t>transportation </a:t>
            </a:r>
            <a:r>
              <a:rPr lang="en-US" dirty="0" smtClean="0"/>
              <a:t>package</a:t>
            </a:r>
            <a:endParaRPr lang="en-US" dirty="0" smtClean="0"/>
          </a:p>
          <a:p>
            <a:r>
              <a:rPr lang="en-US" dirty="0" smtClean="0"/>
              <a:t>Alignment of Task Force schedule with 2016 State legislative session</a:t>
            </a:r>
          </a:p>
          <a:p>
            <a:r>
              <a:rPr lang="en-US" dirty="0" smtClean="0"/>
              <a:t>RSD strategic </a:t>
            </a:r>
            <a:r>
              <a:rPr lang="en-US" dirty="0"/>
              <a:t>priorities 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smtClean="0"/>
              <a:t>comparing maintenance costs for specific bridges and </a:t>
            </a:r>
            <a:r>
              <a:rPr lang="en-US" dirty="0" smtClean="0"/>
              <a:t>roads</a:t>
            </a:r>
          </a:p>
          <a:p>
            <a:r>
              <a:rPr lang="en-US" dirty="0"/>
              <a:t>Long-term RSD revenue </a:t>
            </a:r>
            <a:r>
              <a:rPr lang="en-US" dirty="0" smtClean="0"/>
              <a:t>trend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</a:t>
            </a:r>
            <a:r>
              <a:rPr lang="en-US" dirty="0" smtClean="0"/>
              <a:t>Desired, Continued…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Bridges and roads RSD has considered for closing and criteria </a:t>
            </a:r>
            <a:r>
              <a:rPr lang="en-US" dirty="0" smtClean="0"/>
              <a:t>used</a:t>
            </a:r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/>
              <a:t>and projected future revenue and </a:t>
            </a:r>
            <a:r>
              <a:rPr lang="en-US" dirty="0" smtClean="0"/>
              <a:t>sources</a:t>
            </a:r>
          </a:p>
          <a:p>
            <a:r>
              <a:rPr lang="en-US" dirty="0" smtClean="0"/>
              <a:t>Components of current </a:t>
            </a:r>
            <a:r>
              <a:rPr lang="en-US" dirty="0" smtClean="0"/>
              <a:t>funding gap</a:t>
            </a:r>
          </a:p>
          <a:p>
            <a:r>
              <a:rPr lang="en-US" dirty="0"/>
              <a:t>D</a:t>
            </a:r>
            <a:r>
              <a:rPr lang="en-US" dirty="0" smtClean="0"/>
              <a:t>etermining </a:t>
            </a:r>
            <a:r>
              <a:rPr lang="en-US" dirty="0" smtClean="0"/>
              <a:t>road </a:t>
            </a:r>
            <a:r>
              <a:rPr lang="en-US" dirty="0" smtClean="0"/>
              <a:t>tiers</a:t>
            </a:r>
          </a:p>
          <a:p>
            <a:r>
              <a:rPr lang="en-US" dirty="0" smtClean="0"/>
              <a:t>Snow removal </a:t>
            </a:r>
            <a:r>
              <a:rPr lang="en-US" dirty="0" smtClean="0"/>
              <a:t>priorities</a:t>
            </a:r>
            <a:endParaRPr lang="en-US" dirty="0"/>
          </a:p>
          <a:p>
            <a:r>
              <a:rPr lang="en-US" dirty="0"/>
              <a:t>Organizational </a:t>
            </a:r>
            <a:r>
              <a:rPr lang="en-US" dirty="0" smtClean="0"/>
              <a:t>efficiencies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Issues to Explore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029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Funding/matching funds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ultiple </a:t>
            </a:r>
            <a:r>
              <a:rPr lang="en-US" dirty="0" smtClean="0"/>
              <a:t>travel modes</a:t>
            </a:r>
          </a:p>
          <a:p>
            <a:r>
              <a:rPr lang="en-US" dirty="0" smtClean="0"/>
              <a:t>ADA accommodations</a:t>
            </a:r>
          </a:p>
          <a:p>
            <a:r>
              <a:rPr lang="en-US" dirty="0" smtClean="0"/>
              <a:t>Bike/pedestrian </a:t>
            </a:r>
            <a:r>
              <a:rPr lang="en-US" dirty="0" smtClean="0"/>
              <a:t>safety</a:t>
            </a:r>
          </a:p>
          <a:p>
            <a:r>
              <a:rPr lang="en-US" dirty="0" smtClean="0"/>
              <a:t>Natural hazard mitigation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Flooding and earthquakes</a:t>
            </a:r>
          </a:p>
          <a:p>
            <a:r>
              <a:rPr lang="en-US" dirty="0" smtClean="0"/>
              <a:t>Levee/revetment </a:t>
            </a:r>
            <a:r>
              <a:rPr lang="en-US" dirty="0" smtClean="0"/>
              <a:t>maintenance</a:t>
            </a:r>
          </a:p>
          <a:p>
            <a:r>
              <a:rPr lang="en-US" dirty="0" smtClean="0"/>
              <a:t>Union agreements</a:t>
            </a:r>
          </a:p>
          <a:p>
            <a:r>
              <a:rPr lang="en-US" dirty="0" smtClean="0"/>
              <a:t>Job training and job </a:t>
            </a:r>
            <a:r>
              <a:rPr lang="en-US" dirty="0" smtClean="0"/>
              <a:t>opportunities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59" y="2895600"/>
            <a:ext cx="219739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57" y="1295400"/>
            <a:ext cx="2209800" cy="142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56" y="4628252"/>
            <a:ext cx="2245743" cy="154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7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Issues to Explore, continued…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81600" cy="5137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Traffic </a:t>
            </a:r>
            <a:r>
              <a:rPr lang="en-US" dirty="0" smtClean="0"/>
              <a:t>concurrency</a:t>
            </a:r>
          </a:p>
          <a:p>
            <a:r>
              <a:rPr lang="en-US" dirty="0" smtClean="0"/>
              <a:t>GMA implementation consistency</a:t>
            </a:r>
          </a:p>
          <a:p>
            <a:r>
              <a:rPr lang="en-US" dirty="0" smtClean="0"/>
              <a:t>Design standards </a:t>
            </a:r>
            <a:r>
              <a:rPr lang="en-US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county vs. city roads</a:t>
            </a:r>
          </a:p>
          <a:p>
            <a:r>
              <a:rPr lang="en-US" dirty="0" smtClean="0"/>
              <a:t>Relationship between roads, access, and housing affordability </a:t>
            </a:r>
          </a:p>
          <a:p>
            <a:r>
              <a:rPr lang="en-US" dirty="0" smtClean="0"/>
              <a:t>Aging infrastructure and impacts</a:t>
            </a:r>
          </a:p>
          <a:p>
            <a:r>
              <a:rPr lang="en-US" dirty="0" smtClean="0"/>
              <a:t>Updates to State statutes for public-private partnerships</a:t>
            </a:r>
          </a:p>
          <a:p>
            <a:r>
              <a:rPr lang="en-US" dirty="0" smtClean="0"/>
              <a:t>Signage consistency</a:t>
            </a:r>
          </a:p>
          <a:p>
            <a:r>
              <a:rPr lang="en-US" dirty="0" smtClean="0"/>
              <a:t>Social equity and social justice in decision making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2281490" cy="171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28149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</a:t>
            </a:r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Triangle Associates, Inc. - August 12,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102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Urban vs. rural perspectives </a:t>
            </a:r>
          </a:p>
          <a:p>
            <a:r>
              <a:rPr lang="en-US" dirty="0" smtClean="0"/>
              <a:t>Cross-jurisdictional disputes</a:t>
            </a:r>
          </a:p>
          <a:p>
            <a:r>
              <a:rPr lang="en-US" dirty="0" smtClean="0"/>
              <a:t>Urban growth and development </a:t>
            </a:r>
            <a:r>
              <a:rPr lang="en-US" dirty="0" smtClean="0"/>
              <a:t>perspectives</a:t>
            </a:r>
            <a:endParaRPr lang="en-US" dirty="0" smtClean="0"/>
          </a:p>
          <a:p>
            <a:r>
              <a:rPr lang="en-US" dirty="0" smtClean="0"/>
              <a:t>How/where roads are maintained</a:t>
            </a:r>
          </a:p>
          <a:p>
            <a:r>
              <a:rPr lang="en-US" dirty="0" smtClean="0"/>
              <a:t>Equity of revenue-based solutions</a:t>
            </a:r>
          </a:p>
          <a:p>
            <a:r>
              <a:rPr lang="en-US" dirty="0" smtClean="0"/>
              <a:t>Long-term housing needs</a:t>
            </a:r>
          </a:p>
          <a:p>
            <a:r>
              <a:rPr lang="en-US" dirty="0" smtClean="0"/>
              <a:t>Traffic concurrency implementation </a:t>
            </a:r>
          </a:p>
          <a:p>
            <a:r>
              <a:rPr lang="en-US" dirty="0" smtClean="0"/>
              <a:t>Balancing needs of cars, bikes, and public transportation 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43" y="2819401"/>
            <a:ext cx="222030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32" y="4495800"/>
            <a:ext cx="223955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127" y="1371600"/>
            <a:ext cx="221187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467</TotalTime>
  <Words>588</Words>
  <Application>Microsoft Office PowerPoint</Application>
  <PresentationFormat>On-screen Show (4:3)</PresentationFormat>
  <Paragraphs>116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Bookman Old Style</vt:lpstr>
      <vt:lpstr>Calibri</vt:lpstr>
      <vt:lpstr>Gill Sans MT</vt:lpstr>
      <vt:lpstr>Wingdings</vt:lpstr>
      <vt:lpstr>Wingdings 3</vt:lpstr>
      <vt:lpstr>Origin</vt:lpstr>
      <vt:lpstr>King County  Bridges and Roads Task Force </vt:lpstr>
      <vt:lpstr>Purpose of Task Force Interviews</vt:lpstr>
      <vt:lpstr>Interview Summary Details</vt:lpstr>
      <vt:lpstr>Major Takeaways   </vt:lpstr>
      <vt:lpstr>Information Desired from King County </vt:lpstr>
      <vt:lpstr>Information Desired, Continued…</vt:lpstr>
      <vt:lpstr>Specific Issues to Explore</vt:lpstr>
      <vt:lpstr>Specific Issues to Explore, continued…</vt:lpstr>
      <vt:lpstr>Potential Concerns</vt:lpstr>
      <vt:lpstr>Desired Task Force Outcomes</vt:lpstr>
      <vt:lpstr>Solution Categories</vt:lpstr>
      <vt:lpstr>Potential Solutions</vt:lpstr>
      <vt:lpstr>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County Bridges and Roads Task Force</dc:title>
  <dc:creator>Evan Lewis</dc:creator>
  <cp:lastModifiedBy>Evan Lewis</cp:lastModifiedBy>
  <cp:revision>54</cp:revision>
  <cp:lastPrinted>2015-08-10T18:39:15Z</cp:lastPrinted>
  <dcterms:created xsi:type="dcterms:W3CDTF">2015-08-08T20:33:05Z</dcterms:created>
  <dcterms:modified xsi:type="dcterms:W3CDTF">2015-08-12T19:13:53Z</dcterms:modified>
</cp:coreProperties>
</file>