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4" r:id="rId4"/>
  </p:sldMasterIdLst>
  <p:notesMasterIdLst>
    <p:notesMasterId r:id="rId24"/>
  </p:notesMasterIdLst>
  <p:handoutMasterIdLst>
    <p:handoutMasterId r:id="rId25"/>
  </p:handoutMasterIdLst>
  <p:sldIdLst>
    <p:sldId id="256" r:id="rId5"/>
    <p:sldId id="281" r:id="rId6"/>
    <p:sldId id="283" r:id="rId7"/>
    <p:sldId id="294" r:id="rId8"/>
    <p:sldId id="285" r:id="rId9"/>
    <p:sldId id="298" r:id="rId10"/>
    <p:sldId id="286" r:id="rId11"/>
    <p:sldId id="287" r:id="rId12"/>
    <p:sldId id="288" r:id="rId13"/>
    <p:sldId id="289" r:id="rId14"/>
    <p:sldId id="295" r:id="rId15"/>
    <p:sldId id="297" r:id="rId16"/>
    <p:sldId id="258" r:id="rId17"/>
    <p:sldId id="261" r:id="rId18"/>
    <p:sldId id="290" r:id="rId19"/>
    <p:sldId id="291" r:id="rId20"/>
    <p:sldId id="292" r:id="rId21"/>
    <p:sldId id="267" r:id="rId22"/>
    <p:sldId id="269"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77" autoAdjust="0"/>
    <p:restoredTop sz="71785" autoAdjust="0"/>
  </p:normalViewPr>
  <p:slideViewPr>
    <p:cSldViewPr>
      <p:cViewPr varScale="1">
        <p:scale>
          <a:sx n="53" d="100"/>
          <a:sy n="53" d="100"/>
        </p:scale>
        <p:origin x="154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6" tIns="46588" rIns="93176" bIns="46588" rtlCol="0"/>
          <a:lstStyle>
            <a:lvl1pPr algn="r">
              <a:defRPr sz="1200"/>
            </a:lvl1pPr>
          </a:lstStyle>
          <a:p>
            <a:fld id="{D15B9E78-C03D-4C0F-93FF-4CA5435D0DE1}" type="datetimeFigureOut">
              <a:rPr lang="en-US" smtClean="0"/>
              <a:t>7/31/2024</a:t>
            </a:fld>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3176" tIns="46588" rIns="93176" bIns="465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3176" tIns="46588" rIns="93176" bIns="46588" rtlCol="0" anchor="b"/>
          <a:lstStyle>
            <a:lvl1pPr algn="r">
              <a:defRPr sz="1200"/>
            </a:lvl1pPr>
          </a:lstStyle>
          <a:p>
            <a:fld id="{9B464DD1-BBFD-4416-B60A-7AE9AB814695}" type="slidenum">
              <a:rPr lang="en-US" smtClean="0"/>
              <a:t>‹#›</a:t>
            </a:fld>
            <a:endParaRPr lang="en-US" dirty="0"/>
          </a:p>
        </p:txBody>
      </p:sp>
    </p:spTree>
    <p:extLst>
      <p:ext uri="{BB962C8B-B14F-4D97-AF65-F5344CB8AC3E}">
        <p14:creationId xmlns:p14="http://schemas.microsoft.com/office/powerpoint/2010/main" val="6861201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6" tIns="46588" rIns="93176" bIns="46588" rtlCol="0"/>
          <a:lstStyle>
            <a:lvl1pPr algn="r">
              <a:defRPr sz="1200"/>
            </a:lvl1pPr>
          </a:lstStyle>
          <a:p>
            <a:fld id="{FBF344B9-2D1D-4358-A9CD-14E7C5843775}" type="datetimeFigureOut">
              <a:rPr lang="en-US" smtClean="0"/>
              <a:t>7/31/2024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6" tIns="46588" rIns="93176"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76" tIns="46588" rIns="93176" bIns="46588" rtlCol="0" anchor="b"/>
          <a:lstStyle>
            <a:lvl1pPr algn="r">
              <a:defRPr sz="1200"/>
            </a:lvl1pPr>
          </a:lstStyle>
          <a:p>
            <a:fld id="{DCEA911A-78D8-4E6D-A382-73FD62E8BFBD}" type="slidenum">
              <a:rPr lang="en-US" smtClean="0"/>
              <a:t>‹#›</a:t>
            </a:fld>
            <a:endParaRPr lang="en-US" dirty="0"/>
          </a:p>
        </p:txBody>
      </p:sp>
    </p:spTree>
    <p:extLst>
      <p:ext uri="{BB962C8B-B14F-4D97-AF65-F5344CB8AC3E}">
        <p14:creationId xmlns:p14="http://schemas.microsoft.com/office/powerpoint/2010/main" val="16152228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EA911A-78D8-4E6D-A382-73FD62E8BFBD}" type="slidenum">
              <a:rPr lang="en-US" smtClean="0"/>
              <a:t>1</a:t>
            </a:fld>
            <a:endParaRPr lang="en-US" dirty="0"/>
          </a:p>
        </p:txBody>
      </p:sp>
    </p:spTree>
    <p:extLst>
      <p:ext uri="{BB962C8B-B14F-4D97-AF65-F5344CB8AC3E}">
        <p14:creationId xmlns:p14="http://schemas.microsoft.com/office/powerpoint/2010/main" val="580976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EA911A-78D8-4E6D-A382-73FD62E8BFBD}" type="slidenum">
              <a:rPr lang="en-US" smtClean="0"/>
              <a:t>10</a:t>
            </a:fld>
            <a:endParaRPr lang="en-US" dirty="0"/>
          </a:p>
        </p:txBody>
      </p:sp>
    </p:spTree>
    <p:extLst>
      <p:ext uri="{BB962C8B-B14F-4D97-AF65-F5344CB8AC3E}">
        <p14:creationId xmlns:p14="http://schemas.microsoft.com/office/powerpoint/2010/main" val="2784509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ECC83-B848-4D7B-A3EA-61E99A535C05}" type="slidenum">
              <a:rPr lang="en-US" smtClean="0"/>
              <a:t>11</a:t>
            </a:fld>
            <a:endParaRPr lang="en-US" dirty="0"/>
          </a:p>
        </p:txBody>
      </p:sp>
    </p:spTree>
    <p:extLst>
      <p:ext uri="{BB962C8B-B14F-4D97-AF65-F5344CB8AC3E}">
        <p14:creationId xmlns:p14="http://schemas.microsoft.com/office/powerpoint/2010/main" val="3707426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1167">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AF9E7FC-B2A0-4B36-B9DB-33E5A0685F03}" type="slidenum">
              <a:rPr lang="en-US" smtClean="0"/>
              <a:t>12</a:t>
            </a:fld>
            <a:endParaRPr lang="en-US" dirty="0"/>
          </a:p>
        </p:txBody>
      </p:sp>
    </p:spTree>
    <p:extLst>
      <p:ext uri="{BB962C8B-B14F-4D97-AF65-F5344CB8AC3E}">
        <p14:creationId xmlns:p14="http://schemas.microsoft.com/office/powerpoint/2010/main" val="2749110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DCEA911A-78D8-4E6D-A382-73FD62E8BFBD}" type="slidenum">
              <a:rPr lang="en-US" smtClean="0"/>
              <a:t>13</a:t>
            </a:fld>
            <a:endParaRPr lang="en-US" dirty="0"/>
          </a:p>
        </p:txBody>
      </p:sp>
    </p:spTree>
    <p:extLst>
      <p:ext uri="{BB962C8B-B14F-4D97-AF65-F5344CB8AC3E}">
        <p14:creationId xmlns:p14="http://schemas.microsoft.com/office/powerpoint/2010/main" val="3769686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EA911A-78D8-4E6D-A382-73FD62E8BFBD}" type="slidenum">
              <a:rPr lang="en-US" smtClean="0"/>
              <a:t>14</a:t>
            </a:fld>
            <a:endParaRPr lang="en-US" dirty="0"/>
          </a:p>
        </p:txBody>
      </p:sp>
    </p:spTree>
    <p:extLst>
      <p:ext uri="{BB962C8B-B14F-4D97-AF65-F5344CB8AC3E}">
        <p14:creationId xmlns:p14="http://schemas.microsoft.com/office/powerpoint/2010/main" val="2479882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EA911A-78D8-4E6D-A382-73FD62E8BFBD}" type="slidenum">
              <a:rPr lang="en-US" smtClean="0"/>
              <a:t>15</a:t>
            </a:fld>
            <a:endParaRPr lang="en-US" dirty="0"/>
          </a:p>
        </p:txBody>
      </p:sp>
    </p:spTree>
    <p:extLst>
      <p:ext uri="{BB962C8B-B14F-4D97-AF65-F5344CB8AC3E}">
        <p14:creationId xmlns:p14="http://schemas.microsoft.com/office/powerpoint/2010/main" val="282884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EA911A-78D8-4E6D-A382-73FD62E8BFBD}" type="slidenum">
              <a:rPr lang="en-US" smtClean="0"/>
              <a:t>16</a:t>
            </a:fld>
            <a:endParaRPr lang="en-US" dirty="0"/>
          </a:p>
        </p:txBody>
      </p:sp>
    </p:spTree>
    <p:extLst>
      <p:ext uri="{BB962C8B-B14F-4D97-AF65-F5344CB8AC3E}">
        <p14:creationId xmlns:p14="http://schemas.microsoft.com/office/powerpoint/2010/main" val="2922035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EA911A-78D8-4E6D-A382-73FD62E8BFBD}" type="slidenum">
              <a:rPr lang="en-US" smtClean="0"/>
              <a:t>17</a:t>
            </a:fld>
            <a:endParaRPr lang="en-US" dirty="0"/>
          </a:p>
        </p:txBody>
      </p:sp>
    </p:spTree>
    <p:extLst>
      <p:ext uri="{BB962C8B-B14F-4D97-AF65-F5344CB8AC3E}">
        <p14:creationId xmlns:p14="http://schemas.microsoft.com/office/powerpoint/2010/main" val="2908030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EA911A-78D8-4E6D-A382-73FD62E8BFBD}" type="slidenum">
              <a:rPr lang="en-US" smtClean="0"/>
              <a:t>18</a:t>
            </a:fld>
            <a:endParaRPr lang="en-US" dirty="0"/>
          </a:p>
        </p:txBody>
      </p:sp>
    </p:spTree>
    <p:extLst>
      <p:ext uri="{BB962C8B-B14F-4D97-AF65-F5344CB8AC3E}">
        <p14:creationId xmlns:p14="http://schemas.microsoft.com/office/powerpoint/2010/main" val="175965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EA911A-78D8-4E6D-A382-73FD62E8BFBD}" type="slidenum">
              <a:rPr lang="en-US" smtClean="0"/>
              <a:t>19</a:t>
            </a:fld>
            <a:endParaRPr lang="en-US" dirty="0"/>
          </a:p>
        </p:txBody>
      </p:sp>
    </p:spTree>
    <p:extLst>
      <p:ext uri="{BB962C8B-B14F-4D97-AF65-F5344CB8AC3E}">
        <p14:creationId xmlns:p14="http://schemas.microsoft.com/office/powerpoint/2010/main" val="4192371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CEA911A-78D8-4E6D-A382-73FD62E8BFBD}" type="slidenum">
              <a:rPr lang="en-US" smtClean="0"/>
              <a:t>2</a:t>
            </a:fld>
            <a:endParaRPr lang="en-US" dirty="0"/>
          </a:p>
        </p:txBody>
      </p:sp>
    </p:spTree>
    <p:extLst>
      <p:ext uri="{BB962C8B-B14F-4D97-AF65-F5344CB8AC3E}">
        <p14:creationId xmlns:p14="http://schemas.microsoft.com/office/powerpoint/2010/main" val="41028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CEA911A-78D8-4E6D-A382-73FD62E8BFBD}" type="slidenum">
              <a:rPr lang="en-US" smtClean="0"/>
              <a:t>3</a:t>
            </a:fld>
            <a:endParaRPr lang="en-US" dirty="0"/>
          </a:p>
        </p:txBody>
      </p:sp>
    </p:spTree>
    <p:extLst>
      <p:ext uri="{BB962C8B-B14F-4D97-AF65-F5344CB8AC3E}">
        <p14:creationId xmlns:p14="http://schemas.microsoft.com/office/powerpoint/2010/main" val="2305141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1167">
              <a:buFont typeface="Arial" panose="020B0604020202020204" pitchFamily="34" charset="0"/>
              <a:buNone/>
            </a:pPr>
            <a:endParaRPr lang="en-US" dirty="0"/>
          </a:p>
        </p:txBody>
      </p:sp>
    </p:spTree>
    <p:extLst>
      <p:ext uri="{BB962C8B-B14F-4D97-AF65-F5344CB8AC3E}">
        <p14:creationId xmlns:p14="http://schemas.microsoft.com/office/powerpoint/2010/main" val="1266117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CEA911A-78D8-4E6D-A382-73FD62E8BFBD}" type="slidenum">
              <a:rPr lang="en-US" smtClean="0"/>
              <a:t>5</a:t>
            </a:fld>
            <a:endParaRPr lang="en-US" dirty="0"/>
          </a:p>
        </p:txBody>
      </p:sp>
    </p:spTree>
    <p:extLst>
      <p:ext uri="{BB962C8B-B14F-4D97-AF65-F5344CB8AC3E}">
        <p14:creationId xmlns:p14="http://schemas.microsoft.com/office/powerpoint/2010/main" val="734602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780B9CF3-1839-46E7-9D16-3615AEA39D42}" type="slidenum">
              <a:rPr lang="en-US" smtClean="0"/>
              <a:t>6</a:t>
            </a:fld>
            <a:endParaRPr lang="en-US"/>
          </a:p>
        </p:txBody>
      </p:sp>
    </p:spTree>
    <p:extLst>
      <p:ext uri="{BB962C8B-B14F-4D97-AF65-F5344CB8AC3E}">
        <p14:creationId xmlns:p14="http://schemas.microsoft.com/office/powerpoint/2010/main" val="3171464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DCEA911A-78D8-4E6D-A382-73FD62E8BFBD}" type="slidenum">
              <a:rPr lang="en-US" smtClean="0"/>
              <a:t>7</a:t>
            </a:fld>
            <a:endParaRPr lang="en-US" dirty="0"/>
          </a:p>
        </p:txBody>
      </p:sp>
    </p:spTree>
    <p:extLst>
      <p:ext uri="{BB962C8B-B14F-4D97-AF65-F5344CB8AC3E}">
        <p14:creationId xmlns:p14="http://schemas.microsoft.com/office/powerpoint/2010/main" val="2572809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fld id="{DCEA911A-78D8-4E6D-A382-73FD62E8BFBD}" type="slidenum">
              <a:rPr lang="en-US" smtClean="0"/>
              <a:t>8</a:t>
            </a:fld>
            <a:endParaRPr lang="en-US" dirty="0"/>
          </a:p>
        </p:txBody>
      </p:sp>
    </p:spTree>
    <p:extLst>
      <p:ext uri="{BB962C8B-B14F-4D97-AF65-F5344CB8AC3E}">
        <p14:creationId xmlns:p14="http://schemas.microsoft.com/office/powerpoint/2010/main" val="1454266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EA911A-78D8-4E6D-A382-73FD62E8BFBD}" type="slidenum">
              <a:rPr lang="en-US" smtClean="0"/>
              <a:t>9</a:t>
            </a:fld>
            <a:endParaRPr lang="en-US" dirty="0"/>
          </a:p>
        </p:txBody>
      </p:sp>
    </p:spTree>
    <p:extLst>
      <p:ext uri="{BB962C8B-B14F-4D97-AF65-F5344CB8AC3E}">
        <p14:creationId xmlns:p14="http://schemas.microsoft.com/office/powerpoint/2010/main" val="1554267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34975C1E-7E04-4611-A5B4-137EDCABA00D}" type="datetime1">
              <a:rPr lang="en-US" smtClean="0"/>
              <a:t>7/31/2024</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p>
            <a:r>
              <a:rPr lang="en-US"/>
              <a:t>King County Bridges and Roads Task Force – January 20, 2016</a:t>
            </a:r>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0EE118BE-550F-48A5-9510-31A7EA8FE67B}" type="slidenum">
              <a:rPr lang="en-US" smtClean="0"/>
              <a:t>‹#›</a:t>
            </a:fld>
            <a:endParaRPr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F899B02-D545-415A-A9D3-B4C535F176BE}" type="datetime1">
              <a:rPr lang="en-US" smtClean="0"/>
              <a:t>7/31/2024</a:t>
            </a:fld>
            <a:endParaRPr lang="en-US" dirty="0"/>
          </a:p>
        </p:txBody>
      </p:sp>
      <p:sp>
        <p:nvSpPr>
          <p:cNvPr id="5" name="Footer Placeholder 4"/>
          <p:cNvSpPr>
            <a:spLocks noGrp="1"/>
          </p:cNvSpPr>
          <p:nvPr>
            <p:ph type="ftr" sz="quarter" idx="11"/>
          </p:nvPr>
        </p:nvSpPr>
        <p:spPr/>
        <p:txBody>
          <a:bodyPr/>
          <a:lstStyle/>
          <a:p>
            <a:r>
              <a:rPr lang="en-US"/>
              <a:t>King County Bridges and Roads Task Force – January 20, 2016</a:t>
            </a:r>
            <a:endParaRPr lang="en-US" dirty="0"/>
          </a:p>
        </p:txBody>
      </p:sp>
      <p:sp>
        <p:nvSpPr>
          <p:cNvPr id="6" name="Slide Number Placeholder 5"/>
          <p:cNvSpPr>
            <a:spLocks noGrp="1"/>
          </p:cNvSpPr>
          <p:nvPr>
            <p:ph type="sldNum" sz="quarter" idx="12"/>
          </p:nvPr>
        </p:nvSpPr>
        <p:spPr/>
        <p:txBody>
          <a:bodyPr/>
          <a:lstStyle/>
          <a:p>
            <a:fld id="{0EE118BE-550F-48A5-9510-31A7EA8FE67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1951831-9ED2-44E8-8F4A-ED62A8323E1A}" type="datetime1">
              <a:rPr lang="en-US" smtClean="0"/>
              <a:t>7/31/2024</a:t>
            </a:fld>
            <a:endParaRPr lang="en-US" dirty="0"/>
          </a:p>
        </p:txBody>
      </p:sp>
      <p:sp>
        <p:nvSpPr>
          <p:cNvPr id="5" name="Footer Placeholder 4"/>
          <p:cNvSpPr>
            <a:spLocks noGrp="1"/>
          </p:cNvSpPr>
          <p:nvPr>
            <p:ph type="ftr" sz="quarter" idx="11"/>
          </p:nvPr>
        </p:nvSpPr>
        <p:spPr/>
        <p:txBody>
          <a:bodyPr/>
          <a:lstStyle/>
          <a:p>
            <a:r>
              <a:rPr lang="en-US"/>
              <a:t>King County Bridges and Roads Task Force – January 20, 2016</a:t>
            </a:r>
            <a:endParaRPr lang="en-US" dirty="0"/>
          </a:p>
        </p:txBody>
      </p:sp>
      <p:sp>
        <p:nvSpPr>
          <p:cNvPr id="6" name="Slide Number Placeholder 5"/>
          <p:cNvSpPr>
            <a:spLocks noGrp="1"/>
          </p:cNvSpPr>
          <p:nvPr>
            <p:ph type="sldNum" sz="quarter" idx="12"/>
          </p:nvPr>
        </p:nvSpPr>
        <p:spPr/>
        <p:txBody>
          <a:bodyPr/>
          <a:lstStyle/>
          <a:p>
            <a:fld id="{0EE118BE-550F-48A5-9510-31A7EA8FE67B}" type="slidenum">
              <a:rPr lang="en-US" smtClean="0"/>
              <a:t>‹#›</a:t>
            </a:fld>
            <a:endParaRPr lang="en-US"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lvl1pPr>
              <a:defRPr>
                <a:solidFill>
                  <a:srgbClr val="FFFFFF"/>
                </a:solidFill>
                <a:latin typeface="Calibri" panose="020F0502020204030204" pitchFamily="34" charset="0"/>
              </a:defRPr>
            </a:lvl1pPr>
          </a:lstStyle>
          <a:p>
            <a:fld id="{8DCF0CE5-7C80-4300-8E69-E6EAA2F91B68}" type="slidenum">
              <a:rPr lang="en-US" smtClean="0"/>
              <a:pPr/>
              <a:t>‹#›</a:t>
            </a:fld>
            <a:endParaRPr lang="en-US"/>
          </a:p>
        </p:txBody>
      </p:sp>
      <p:sp>
        <p:nvSpPr>
          <p:cNvPr id="6" name="Footer Placeholder 4"/>
          <p:cNvSpPr>
            <a:spLocks noGrp="1"/>
          </p:cNvSpPr>
          <p:nvPr>
            <p:ph type="ftr" sz="quarter" idx="11"/>
          </p:nvPr>
        </p:nvSpPr>
        <p:spPr>
          <a:xfrm>
            <a:off x="2590800" y="6248206"/>
            <a:ext cx="5715000" cy="365125"/>
          </a:xfrm>
          <a:prstGeom prst="rect">
            <a:avLst/>
          </a:prstGeom>
        </p:spPr>
        <p:txBody>
          <a:bodyPr anchor="ctr"/>
          <a:lstStyle>
            <a:lvl1pPr algn="r">
              <a:defRPr sz="1400">
                <a:solidFill>
                  <a:schemeClr val="tx1">
                    <a:lumMod val="50000"/>
                    <a:lumOff val="50000"/>
                  </a:schemeClr>
                </a:solidFill>
                <a:latin typeface="Calibri" panose="020F0502020204030204" pitchFamily="34" charset="0"/>
              </a:defRPr>
            </a:lvl1pPr>
          </a:lstStyle>
          <a:p>
            <a:r>
              <a:rPr lang="en-US"/>
              <a:t>King County Bridges and Roads Task Force – January 20, 2016</a:t>
            </a:r>
            <a:endParaRPr lang="en-US" b="1" dirty="0"/>
          </a:p>
        </p:txBody>
      </p:sp>
      <p:pic>
        <p:nvPicPr>
          <p:cNvPr id="7" name="Picture 2" descr="X:\Library\Logo Library\BERK Logos\BERK Logo 2011\LOGO\JPG PNG FILES\BERK LOGO FINAL 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0" y="6324600"/>
            <a:ext cx="1602462" cy="2809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8387687" y="6301591"/>
            <a:ext cx="609600" cy="307777"/>
          </a:xfrm>
          <a:prstGeom prst="rect">
            <a:avLst/>
          </a:prstGeom>
          <a:noFill/>
        </p:spPr>
        <p:txBody>
          <a:bodyPr wrap="square" rtlCol="0">
            <a:spAutoFit/>
          </a:bodyPr>
          <a:lstStyle/>
          <a:p>
            <a:fld id="{0238225D-F836-4F65-8B6A-59E17026C877}" type="slidenum">
              <a:rPr lang="en-US" sz="1400" b="1" smtClean="0">
                <a:solidFill>
                  <a:schemeClr val="accent2"/>
                </a:solidFill>
                <a:latin typeface="Calibri" panose="020F0502020204030204" pitchFamily="34" charset="0"/>
              </a:rPr>
              <a:t>‹#›</a:t>
            </a:fld>
            <a:endParaRPr lang="en-US" b="1" dirty="0">
              <a:solidFill>
                <a:schemeClr val="accent2"/>
              </a:solidFill>
              <a:latin typeface="Calibri" panose="020F0502020204030204" pitchFamily="34" charset="0"/>
            </a:endParaRPr>
          </a:p>
        </p:txBody>
      </p:sp>
      <p:sp>
        <p:nvSpPr>
          <p:cNvPr id="9" name="Content Placeholder 8"/>
          <p:cNvSpPr>
            <a:spLocks noGrp="1"/>
          </p:cNvSpPr>
          <p:nvPr>
            <p:ph sz="quarter" idx="1"/>
          </p:nvPr>
        </p:nvSpPr>
        <p:spPr>
          <a:xfrm>
            <a:off x="609600" y="1589567"/>
            <a:ext cx="8153400" cy="45720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cxnSp>
        <p:nvCxnSpPr>
          <p:cNvPr id="10" name="Straight Connector 9"/>
          <p:cNvCxnSpPr/>
          <p:nvPr userDrawn="1"/>
        </p:nvCxnSpPr>
        <p:spPr>
          <a:xfrm>
            <a:off x="8382000" y="6274594"/>
            <a:ext cx="0" cy="33099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981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820D53D-0E7D-4C0E-A956-85A098E6E58B}" type="datetime1">
              <a:rPr lang="en-US" smtClean="0"/>
              <a:t>7/31/2024</a:t>
            </a:fld>
            <a:endParaRPr lang="en-US" dirty="0"/>
          </a:p>
        </p:txBody>
      </p:sp>
      <p:sp>
        <p:nvSpPr>
          <p:cNvPr id="5" name="Footer Placeholder 4"/>
          <p:cNvSpPr>
            <a:spLocks noGrp="1"/>
          </p:cNvSpPr>
          <p:nvPr>
            <p:ph type="ftr" sz="quarter" idx="11"/>
          </p:nvPr>
        </p:nvSpPr>
        <p:spPr/>
        <p:txBody>
          <a:bodyPr/>
          <a:lstStyle/>
          <a:p>
            <a:r>
              <a:rPr lang="en-US"/>
              <a:t>King County Bridges and Roads Task Force – January 20, 2016</a:t>
            </a:r>
            <a:endParaRPr lang="en-US" dirty="0"/>
          </a:p>
        </p:txBody>
      </p:sp>
      <p:sp>
        <p:nvSpPr>
          <p:cNvPr id="6" name="Slide Number Placeholder 5"/>
          <p:cNvSpPr>
            <a:spLocks noGrp="1"/>
          </p:cNvSpPr>
          <p:nvPr>
            <p:ph type="sldNum" sz="quarter" idx="12"/>
          </p:nvPr>
        </p:nvSpPr>
        <p:spPr/>
        <p:txBody>
          <a:bodyPr/>
          <a:lstStyle/>
          <a:p>
            <a:fld id="{0EE118BE-550F-48A5-9510-31A7EA8FE67B}" type="slidenum">
              <a:rPr lang="en-US" smtClean="0"/>
              <a:t>‹#›</a:t>
            </a:fld>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20D98FAA-1482-497A-98D5-C30ECF2253AE}" type="datetime1">
              <a:rPr lang="en-US" smtClean="0"/>
              <a:t>7/31/2024</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r>
              <a:rPr lang="en-US"/>
              <a:t>King County Bridges and Roads Task Force – January 20, 2016</a:t>
            </a:r>
            <a:endParaRPr lang="en-US" dirty="0"/>
          </a:p>
        </p:txBody>
      </p:sp>
      <p:sp>
        <p:nvSpPr>
          <p:cNvPr id="6" name="Slide Number Placeholder 5"/>
          <p:cNvSpPr>
            <a:spLocks noGrp="1"/>
          </p:cNvSpPr>
          <p:nvPr>
            <p:ph type="sldNum" sz="quarter" idx="12"/>
          </p:nvPr>
        </p:nvSpPr>
        <p:spPr>
          <a:xfrm>
            <a:off x="1069848" y="6355080"/>
            <a:ext cx="1520952" cy="365760"/>
          </a:xfrm>
        </p:spPr>
        <p:txBody>
          <a:bodyPr/>
          <a:lstStyle/>
          <a:p>
            <a:fld id="{0EE118BE-550F-48A5-9510-31A7EA8FE67B}" type="slidenum">
              <a:rPr lang="en-US" smtClean="0"/>
              <a:t>‹#›</a:t>
            </a:fld>
            <a:endParaRPr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7BB2ACDA-2107-4DE8-9702-D32ED4CE46F3}" type="datetime1">
              <a:rPr lang="en-US" smtClean="0"/>
              <a:t>7/31/2024</a:t>
            </a:fld>
            <a:endParaRPr lang="en-US" dirty="0"/>
          </a:p>
        </p:txBody>
      </p:sp>
      <p:sp>
        <p:nvSpPr>
          <p:cNvPr id="6" name="Footer Placeholder 5"/>
          <p:cNvSpPr>
            <a:spLocks noGrp="1"/>
          </p:cNvSpPr>
          <p:nvPr>
            <p:ph type="ftr" sz="quarter" idx="11"/>
          </p:nvPr>
        </p:nvSpPr>
        <p:spPr/>
        <p:txBody>
          <a:bodyPr/>
          <a:lstStyle/>
          <a:p>
            <a:r>
              <a:rPr lang="en-US"/>
              <a:t>King County Bridges and Roads Task Force – January 20, 2016</a:t>
            </a:r>
            <a:endParaRPr lang="en-US" dirty="0"/>
          </a:p>
        </p:txBody>
      </p:sp>
      <p:sp>
        <p:nvSpPr>
          <p:cNvPr id="7" name="Slide Number Placeholder 6"/>
          <p:cNvSpPr>
            <a:spLocks noGrp="1"/>
          </p:cNvSpPr>
          <p:nvPr>
            <p:ph type="sldNum" sz="quarter" idx="12"/>
          </p:nvPr>
        </p:nvSpPr>
        <p:spPr/>
        <p:txBody>
          <a:bodyPr/>
          <a:lstStyle/>
          <a:p>
            <a:fld id="{0EE118BE-550F-48A5-9510-31A7EA8FE67B}" type="slidenum">
              <a:rPr lang="en-US" smtClean="0"/>
              <a:t>‹#›</a:t>
            </a:fld>
            <a:endParaRPr lang="en-US"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4518C6DF-E3ED-4598-BCBA-D18F8E37DD4F}" type="datetime1">
              <a:rPr lang="en-US" smtClean="0"/>
              <a:t>7/31/2024</a:t>
            </a:fld>
            <a:endParaRPr lang="en-US" dirty="0"/>
          </a:p>
        </p:txBody>
      </p:sp>
      <p:sp>
        <p:nvSpPr>
          <p:cNvPr id="8" name="Footer Placeholder 7"/>
          <p:cNvSpPr>
            <a:spLocks noGrp="1"/>
          </p:cNvSpPr>
          <p:nvPr>
            <p:ph type="ftr" sz="quarter" idx="11"/>
          </p:nvPr>
        </p:nvSpPr>
        <p:spPr/>
        <p:txBody>
          <a:bodyPr/>
          <a:lstStyle/>
          <a:p>
            <a:r>
              <a:rPr lang="en-US"/>
              <a:t>King County Bridges and Roads Task Force – January 20, 2016</a:t>
            </a:r>
            <a:endParaRPr lang="en-US" dirty="0"/>
          </a:p>
        </p:txBody>
      </p:sp>
      <p:sp>
        <p:nvSpPr>
          <p:cNvPr id="9" name="Slide Number Placeholder 8"/>
          <p:cNvSpPr>
            <a:spLocks noGrp="1"/>
          </p:cNvSpPr>
          <p:nvPr>
            <p:ph type="sldNum" sz="quarter" idx="12"/>
          </p:nvPr>
        </p:nvSpPr>
        <p:spPr/>
        <p:txBody>
          <a:bodyPr/>
          <a:lstStyle/>
          <a:p>
            <a:fld id="{0EE118BE-550F-48A5-9510-31A7EA8FE67B}" type="slidenum">
              <a:rPr lang="en-US" smtClean="0"/>
              <a:t>‹#›</a:t>
            </a:fld>
            <a:endParaRPr lang="en-US"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AF967FF-1AF6-4B15-9EAE-CFB6070FED71}" type="datetime1">
              <a:rPr lang="en-US" smtClean="0"/>
              <a:t>7/31/2024</a:t>
            </a:fld>
            <a:endParaRPr lang="en-US" dirty="0"/>
          </a:p>
        </p:txBody>
      </p:sp>
      <p:sp>
        <p:nvSpPr>
          <p:cNvPr id="4" name="Footer Placeholder 3"/>
          <p:cNvSpPr>
            <a:spLocks noGrp="1"/>
          </p:cNvSpPr>
          <p:nvPr>
            <p:ph type="ftr" sz="quarter" idx="11"/>
          </p:nvPr>
        </p:nvSpPr>
        <p:spPr/>
        <p:txBody>
          <a:bodyPr/>
          <a:lstStyle/>
          <a:p>
            <a:r>
              <a:rPr lang="en-US"/>
              <a:t>King County Bridges and Roads Task Force – January 20, 2016</a:t>
            </a:r>
            <a:endParaRPr lang="en-US" dirty="0"/>
          </a:p>
        </p:txBody>
      </p:sp>
      <p:sp>
        <p:nvSpPr>
          <p:cNvPr id="5" name="Slide Number Placeholder 4"/>
          <p:cNvSpPr>
            <a:spLocks noGrp="1"/>
          </p:cNvSpPr>
          <p:nvPr>
            <p:ph type="sldNum" sz="quarter" idx="12"/>
          </p:nvPr>
        </p:nvSpPr>
        <p:spPr/>
        <p:txBody>
          <a:bodyPr/>
          <a:lstStyle/>
          <a:p>
            <a:fld id="{0EE118BE-550F-48A5-9510-31A7EA8FE67B}" type="slidenum">
              <a:rPr lang="en-US" smtClean="0"/>
              <a:t>‹#›</a:t>
            </a:fld>
            <a:endParaRPr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FD58AA-B4AE-4D16-833F-64E43BAA26BD}" type="datetime1">
              <a:rPr lang="en-US" smtClean="0"/>
              <a:t>7/31/2024</a:t>
            </a:fld>
            <a:endParaRPr lang="en-US" dirty="0"/>
          </a:p>
        </p:txBody>
      </p:sp>
      <p:sp>
        <p:nvSpPr>
          <p:cNvPr id="3" name="Footer Placeholder 2"/>
          <p:cNvSpPr>
            <a:spLocks noGrp="1"/>
          </p:cNvSpPr>
          <p:nvPr>
            <p:ph type="ftr" sz="quarter" idx="11"/>
          </p:nvPr>
        </p:nvSpPr>
        <p:spPr/>
        <p:txBody>
          <a:bodyPr/>
          <a:lstStyle/>
          <a:p>
            <a:r>
              <a:rPr lang="en-US"/>
              <a:t>King County Bridges and Roads Task Force – January 20, 2016</a:t>
            </a:r>
            <a:endParaRPr lang="en-US" dirty="0"/>
          </a:p>
        </p:txBody>
      </p:sp>
      <p:sp>
        <p:nvSpPr>
          <p:cNvPr id="4" name="Slide Number Placeholder 3"/>
          <p:cNvSpPr>
            <a:spLocks noGrp="1"/>
          </p:cNvSpPr>
          <p:nvPr>
            <p:ph type="sldNum" sz="quarter" idx="12"/>
          </p:nvPr>
        </p:nvSpPr>
        <p:spPr/>
        <p:txBody>
          <a:bodyPr/>
          <a:lstStyle/>
          <a:p>
            <a:fld id="{0EE118BE-550F-48A5-9510-31A7EA8FE67B}" type="slidenum">
              <a:rPr lang="en-US" smtClean="0"/>
              <a:t>‹#›</a:t>
            </a:fld>
            <a:endParaRPr lang="en-US"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4F4C027-33D6-44AE-9A57-11C08F4A831E}" type="datetime1">
              <a:rPr lang="en-US" smtClean="0"/>
              <a:t>7/31/2024</a:t>
            </a:fld>
            <a:endParaRPr lang="en-US" dirty="0"/>
          </a:p>
        </p:txBody>
      </p:sp>
      <p:sp>
        <p:nvSpPr>
          <p:cNvPr id="6" name="Footer Placeholder 5"/>
          <p:cNvSpPr>
            <a:spLocks noGrp="1"/>
          </p:cNvSpPr>
          <p:nvPr>
            <p:ph type="ftr" sz="quarter" idx="11"/>
          </p:nvPr>
        </p:nvSpPr>
        <p:spPr/>
        <p:txBody>
          <a:bodyPr/>
          <a:lstStyle/>
          <a:p>
            <a:r>
              <a:rPr lang="en-US"/>
              <a:t>King County Bridges and Roads Task Force – January 20, 2016</a:t>
            </a:r>
            <a:endParaRPr lang="en-US" dirty="0"/>
          </a:p>
        </p:txBody>
      </p:sp>
      <p:sp>
        <p:nvSpPr>
          <p:cNvPr id="7" name="Slide Number Placeholder 6"/>
          <p:cNvSpPr>
            <a:spLocks noGrp="1"/>
          </p:cNvSpPr>
          <p:nvPr>
            <p:ph type="sldNum" sz="quarter" idx="12"/>
          </p:nvPr>
        </p:nvSpPr>
        <p:spPr/>
        <p:txBody>
          <a:bodyPr/>
          <a:lstStyle/>
          <a:p>
            <a:fld id="{0EE118BE-550F-48A5-9510-31A7EA8FE67B}" type="slidenum">
              <a:rPr lang="en-US" smtClean="0"/>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dirty="0"/>
              <a:t>Click icon to add picture</a:t>
            </a:r>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7765770-0C47-427D-A310-1C419B68D834}" type="datetime1">
              <a:rPr lang="en-US" smtClean="0"/>
              <a:t>7/31/2024</a:t>
            </a:fld>
            <a:endParaRPr lang="en-US" dirty="0"/>
          </a:p>
        </p:txBody>
      </p:sp>
      <p:sp>
        <p:nvSpPr>
          <p:cNvPr id="6" name="Footer Placeholder 5"/>
          <p:cNvSpPr>
            <a:spLocks noGrp="1"/>
          </p:cNvSpPr>
          <p:nvPr>
            <p:ph type="ftr" sz="quarter" idx="11"/>
          </p:nvPr>
        </p:nvSpPr>
        <p:spPr/>
        <p:txBody>
          <a:bodyPr/>
          <a:lstStyle/>
          <a:p>
            <a:r>
              <a:rPr lang="en-US"/>
              <a:t>King County Bridges and Roads Task Force – January 20, 2016</a:t>
            </a:r>
            <a:endParaRPr lang="en-US" dirty="0"/>
          </a:p>
        </p:txBody>
      </p:sp>
      <p:sp>
        <p:nvSpPr>
          <p:cNvPr id="7" name="Slide Number Placeholder 6"/>
          <p:cNvSpPr>
            <a:spLocks noGrp="1"/>
          </p:cNvSpPr>
          <p:nvPr>
            <p:ph type="sldNum" sz="quarter" idx="12"/>
          </p:nvPr>
        </p:nvSpPr>
        <p:spPr/>
        <p:txBody>
          <a:bodyPr/>
          <a:lstStyle/>
          <a:p>
            <a:fld id="{0EE118BE-550F-48A5-9510-31A7EA8FE67B}" type="slidenum">
              <a:rPr lang="en-US" smtClean="0"/>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2E08FA3-C7D4-4016-A4BC-EE91C363DA20}" type="datetime1">
              <a:rPr lang="en-US" smtClean="0"/>
              <a:t>7/31/2024</a:t>
            </a:fld>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US"/>
              <a:t>King County Bridges and Roads Task Force – January 20, 2016</a:t>
            </a:r>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EE118BE-550F-48A5-9510-31A7EA8FE67B}" type="slidenum">
              <a:rPr lang="en-US" smtClean="0"/>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hf sldNum="0"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ahUKEwjmttyQk-7KAhUGKWMKHb3iAB8QjRwIBw&amp;url=http://www.ars.usda.gov/Services/docs.htm?docid%3D23707&amp;psig=AFQjCNHqZDyuEIiSbbFFrbN936DUUu7lrw&amp;ust=1455226454101387"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normAutofit fontScale="90000"/>
          </a:bodyPr>
          <a:lstStyle/>
          <a:p>
            <a:r>
              <a:rPr lang="en-US" sz="4000" b="1" dirty="0"/>
              <a:t>King County </a:t>
            </a:r>
            <a:br>
              <a:rPr lang="en-US" sz="4000" b="1" dirty="0"/>
            </a:br>
            <a:r>
              <a:rPr lang="en-US" sz="4000" b="1" dirty="0"/>
              <a:t>Bridges and Roads Task Force </a:t>
            </a:r>
          </a:p>
        </p:txBody>
      </p:sp>
      <p:sp>
        <p:nvSpPr>
          <p:cNvPr id="3" name="Subtitle 2"/>
          <p:cNvSpPr>
            <a:spLocks noGrp="1"/>
          </p:cNvSpPr>
          <p:nvPr>
            <p:ph type="subTitle" idx="1"/>
          </p:nvPr>
        </p:nvSpPr>
        <p:spPr>
          <a:xfrm>
            <a:off x="685800" y="3886200"/>
            <a:ext cx="7543800" cy="1905000"/>
          </a:xfrm>
        </p:spPr>
        <p:txBody>
          <a:bodyPr>
            <a:normAutofit fontScale="85000" lnSpcReduction="20000"/>
          </a:bodyPr>
          <a:lstStyle/>
          <a:p>
            <a:r>
              <a:rPr lang="en-US" sz="3800" b="1" dirty="0"/>
              <a:t>Summary of Task Force Findings </a:t>
            </a:r>
          </a:p>
          <a:p>
            <a:r>
              <a:rPr lang="en-US" sz="3800" b="1" dirty="0"/>
              <a:t>and Recommendations</a:t>
            </a:r>
          </a:p>
          <a:p>
            <a:endParaRPr lang="en-US" dirty="0"/>
          </a:p>
          <a:p>
            <a:endParaRPr lang="en-US" dirty="0"/>
          </a:p>
          <a:p>
            <a:r>
              <a:rPr lang="en-US" sz="2800" dirty="0"/>
              <a:t>January 20, 2016 Report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67004"/>
            <a:ext cx="2438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67004"/>
            <a:ext cx="2235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5804" y="367004"/>
            <a:ext cx="2521496"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8220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990600"/>
          </a:xfrm>
        </p:spPr>
        <p:txBody>
          <a:bodyPr>
            <a:normAutofit fontScale="90000"/>
          </a:bodyPr>
          <a:lstStyle/>
          <a:p>
            <a:r>
              <a:rPr lang="en-US" b="1" dirty="0"/>
              <a:t>Consequence: </a:t>
            </a:r>
            <a:r>
              <a:rPr lang="en-US" b="1" dirty="0">
                <a:solidFill>
                  <a:srgbClr val="FF0000"/>
                </a:solidFill>
              </a:rPr>
              <a:t>Deferred Maintenance Costs</a:t>
            </a:r>
          </a:p>
        </p:txBody>
      </p:sp>
      <p:sp>
        <p:nvSpPr>
          <p:cNvPr id="3" name="Content Placeholder 2"/>
          <p:cNvSpPr>
            <a:spLocks noGrp="1"/>
          </p:cNvSpPr>
          <p:nvPr>
            <p:ph sz="quarter" idx="1"/>
          </p:nvPr>
        </p:nvSpPr>
        <p:spPr/>
        <p:txBody>
          <a:bodyPr/>
          <a:lstStyle/>
          <a:p>
            <a:endParaRPr lang="en-US" dirty="0"/>
          </a:p>
        </p:txBody>
      </p:sp>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19200"/>
            <a:ext cx="7449611" cy="4495800"/>
          </a:xfrm>
          <a:prstGeom prst="rect">
            <a:avLst/>
          </a:prstGeom>
        </p:spPr>
      </p:pic>
    </p:spTree>
    <p:extLst>
      <p:ext uri="{BB962C8B-B14F-4D97-AF65-F5344CB8AC3E}">
        <p14:creationId xmlns:p14="http://schemas.microsoft.com/office/powerpoint/2010/main" val="3930044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228600"/>
            <a:ext cx="4105834" cy="6345381"/>
          </a:xfrm>
          <a:prstGeom prst="rect">
            <a:avLst/>
          </a:prstGeom>
        </p:spPr>
      </p:pic>
      <p:sp>
        <p:nvSpPr>
          <p:cNvPr id="9" name="Title 8"/>
          <p:cNvSpPr>
            <a:spLocks noGrp="1"/>
          </p:cNvSpPr>
          <p:nvPr>
            <p:ph type="title"/>
          </p:nvPr>
        </p:nvSpPr>
        <p:spPr/>
        <p:txBody>
          <a:bodyPr/>
          <a:lstStyle/>
          <a:p>
            <a:r>
              <a:rPr lang="en-US" dirty="0"/>
              <a:t>                                 Orphan Roads</a:t>
            </a:r>
          </a:p>
        </p:txBody>
      </p:sp>
      <p:sp>
        <p:nvSpPr>
          <p:cNvPr id="11" name="Content Placeholder 10"/>
          <p:cNvSpPr>
            <a:spLocks noGrp="1"/>
          </p:cNvSpPr>
          <p:nvPr>
            <p:ph sz="quarter" idx="1"/>
          </p:nvPr>
        </p:nvSpPr>
        <p:spPr>
          <a:xfrm>
            <a:off x="4645152" y="2679192"/>
            <a:ext cx="3822192" cy="3447288"/>
          </a:xfrm>
          <a:prstGeom prst="rect">
            <a:avLst/>
          </a:prstGeom>
        </p:spPr>
        <p:txBody>
          <a:bodyPr>
            <a:normAutofit/>
          </a:bodyPr>
          <a:lstStyle/>
          <a:p>
            <a:pPr marL="342900" marR="0" lvl="0" indent="-342900">
              <a:spcBef>
                <a:spcPts val="0"/>
              </a:spcBef>
              <a:spcAft>
                <a:spcPts val="0"/>
              </a:spcAft>
              <a:buFont typeface="Symbol"/>
              <a:buChar char=""/>
            </a:pPr>
            <a:r>
              <a:rPr lang="en-US" sz="3200" dirty="0">
                <a:solidFill>
                  <a:srgbClr val="1F497D"/>
                </a:solidFill>
                <a:latin typeface="Calibri"/>
                <a:ea typeface="Calibri"/>
                <a:cs typeface="Times New Roman"/>
              </a:rPr>
              <a:t>Over 60 segments </a:t>
            </a:r>
          </a:p>
          <a:p>
            <a:pPr marL="342900" marR="0" lvl="0" indent="-342900">
              <a:spcBef>
                <a:spcPts val="0"/>
              </a:spcBef>
              <a:spcAft>
                <a:spcPts val="0"/>
              </a:spcAft>
              <a:buFont typeface="Symbol"/>
              <a:buChar char=""/>
            </a:pPr>
            <a:r>
              <a:rPr lang="en-US" sz="3200" dirty="0">
                <a:solidFill>
                  <a:srgbClr val="1F497D"/>
                </a:solidFill>
                <a:latin typeface="Calibri"/>
                <a:ea typeface="Calibri"/>
                <a:cs typeface="Times New Roman"/>
              </a:rPr>
              <a:t>24 centerline miles</a:t>
            </a:r>
            <a:endParaRPr lang="en-US" sz="3200" dirty="0">
              <a:latin typeface="Calibri"/>
              <a:ea typeface="Calibri"/>
              <a:cs typeface="Times New Roman"/>
            </a:endParaRPr>
          </a:p>
          <a:p>
            <a:pPr marL="342900" marR="0" lvl="0" indent="-342900">
              <a:spcBef>
                <a:spcPts val="0"/>
              </a:spcBef>
              <a:spcAft>
                <a:spcPts val="0"/>
              </a:spcAft>
              <a:buFont typeface="Symbol"/>
              <a:buChar char=""/>
            </a:pPr>
            <a:r>
              <a:rPr lang="en-US" sz="3200" dirty="0">
                <a:solidFill>
                  <a:srgbClr val="1F497D"/>
                </a:solidFill>
                <a:latin typeface="Calibri"/>
                <a:ea typeface="Calibri"/>
                <a:cs typeface="Times New Roman"/>
              </a:rPr>
              <a:t>21 cities </a:t>
            </a:r>
            <a:r>
              <a:rPr lang="en-US" dirty="0">
                <a:solidFill>
                  <a:srgbClr val="1F497D"/>
                </a:solidFill>
                <a:latin typeface="Calibri"/>
                <a:ea typeface="Calibri"/>
                <a:cs typeface="Times New Roman"/>
              </a:rPr>
              <a:t>  </a:t>
            </a:r>
            <a:endParaRPr lang="en-US" dirty="0">
              <a:latin typeface="Calibri"/>
              <a:ea typeface="Calibri"/>
              <a:cs typeface="Times New Roman"/>
            </a:endParaRPr>
          </a:p>
          <a:p>
            <a:endParaRPr lang="en-US" dirty="0"/>
          </a:p>
        </p:txBody>
      </p:sp>
    </p:spTree>
    <p:extLst>
      <p:ext uri="{BB962C8B-B14F-4D97-AF65-F5344CB8AC3E}">
        <p14:creationId xmlns:p14="http://schemas.microsoft.com/office/powerpoint/2010/main" val="137503115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Seattle - N 145</a:t>
            </a:r>
            <a:r>
              <a:rPr lang="en-US" sz="3600" baseline="30000" dirty="0"/>
              <a:t>th</a:t>
            </a:r>
            <a:r>
              <a:rPr lang="en-US" sz="3600" dirty="0"/>
              <a:t> St. Half Street</a:t>
            </a:r>
          </a:p>
        </p:txBody>
      </p:sp>
      <p:sp>
        <p:nvSpPr>
          <p:cNvPr id="4" name="Content Placeholder 3"/>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1585971"/>
            <a:ext cx="86106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914400" y="4343400"/>
            <a:ext cx="13716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7391400" y="4419600"/>
            <a:ext cx="11430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733800" y="4965864"/>
            <a:ext cx="2133600" cy="461665"/>
          </a:xfrm>
          <a:prstGeom prst="rect">
            <a:avLst/>
          </a:prstGeom>
          <a:noFill/>
        </p:spPr>
        <p:txBody>
          <a:bodyPr wrap="square" rtlCol="0">
            <a:spAutoFit/>
          </a:bodyPr>
          <a:lstStyle/>
          <a:p>
            <a:r>
              <a:rPr lang="en-US" sz="2400" dirty="0"/>
              <a:t>Seattle</a:t>
            </a:r>
          </a:p>
        </p:txBody>
      </p:sp>
      <p:sp>
        <p:nvSpPr>
          <p:cNvPr id="9" name="TextBox 8"/>
          <p:cNvSpPr txBox="1"/>
          <p:nvPr/>
        </p:nvSpPr>
        <p:spPr>
          <a:xfrm>
            <a:off x="1752600" y="3655039"/>
            <a:ext cx="1371600" cy="369332"/>
          </a:xfrm>
          <a:prstGeom prst="rect">
            <a:avLst/>
          </a:prstGeom>
          <a:noFill/>
        </p:spPr>
        <p:txBody>
          <a:bodyPr wrap="square" rtlCol="0">
            <a:spAutoFit/>
          </a:bodyPr>
          <a:lstStyle/>
          <a:p>
            <a:r>
              <a:rPr lang="en-US" dirty="0"/>
              <a:t>Shoreline</a:t>
            </a:r>
          </a:p>
        </p:txBody>
      </p:sp>
      <p:sp>
        <p:nvSpPr>
          <p:cNvPr id="10" name="TextBox 9"/>
          <p:cNvSpPr txBox="1"/>
          <p:nvPr/>
        </p:nvSpPr>
        <p:spPr>
          <a:xfrm>
            <a:off x="6934200" y="3655039"/>
            <a:ext cx="2209800" cy="369332"/>
          </a:xfrm>
          <a:prstGeom prst="rect">
            <a:avLst/>
          </a:prstGeom>
          <a:noFill/>
        </p:spPr>
        <p:txBody>
          <a:bodyPr wrap="square" rtlCol="0">
            <a:spAutoFit/>
          </a:bodyPr>
          <a:lstStyle/>
          <a:p>
            <a:r>
              <a:rPr lang="en-US" dirty="0"/>
              <a:t>Lake Forest Park</a:t>
            </a:r>
          </a:p>
        </p:txBody>
      </p:sp>
    </p:spTree>
    <p:extLst>
      <p:ext uri="{BB962C8B-B14F-4D97-AF65-F5344CB8AC3E}">
        <p14:creationId xmlns:p14="http://schemas.microsoft.com/office/powerpoint/2010/main" val="741377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Task Force Findings</a:t>
            </a:r>
          </a:p>
        </p:txBody>
      </p:sp>
      <p:sp>
        <p:nvSpPr>
          <p:cNvPr id="4" name="Content Placeholder 3"/>
          <p:cNvSpPr>
            <a:spLocks noGrp="1"/>
          </p:cNvSpPr>
          <p:nvPr>
            <p:ph sz="quarter" idx="1"/>
          </p:nvPr>
        </p:nvSpPr>
        <p:spPr>
          <a:xfrm>
            <a:off x="457200" y="3886200"/>
            <a:ext cx="8229600" cy="2514600"/>
          </a:xfrm>
        </p:spPr>
        <p:txBody>
          <a:bodyPr>
            <a:normAutofit fontScale="92500" lnSpcReduction="20000"/>
          </a:bodyPr>
          <a:lstStyle/>
          <a:p>
            <a:r>
              <a:rPr lang="en-US" dirty="0"/>
              <a:t>Validated the significance of the problem</a:t>
            </a:r>
          </a:p>
          <a:p>
            <a:r>
              <a:rPr lang="en-US" dirty="0"/>
              <a:t>Acknowledged that the county has responded effectively</a:t>
            </a:r>
          </a:p>
          <a:p>
            <a:r>
              <a:rPr lang="en-US" dirty="0"/>
              <a:t>Identified the need for </a:t>
            </a:r>
            <a:r>
              <a:rPr lang="en-US" u="sng" dirty="0"/>
              <a:t>high impact</a:t>
            </a:r>
            <a:r>
              <a:rPr lang="en-US" dirty="0"/>
              <a:t> solutions </a:t>
            </a:r>
          </a:p>
          <a:p>
            <a:r>
              <a:rPr lang="en-US" dirty="0"/>
              <a:t>Determined that additional solutions must come from collaboration with cities and the state</a:t>
            </a:r>
          </a:p>
          <a:p>
            <a:r>
              <a:rPr lang="en-US" dirty="0"/>
              <a:t>Advised the county to make increased efforts to communicate with stakeholders and the public </a:t>
            </a:r>
          </a:p>
          <a:p>
            <a:pPr marL="0" indent="0">
              <a:buNone/>
            </a:pPr>
            <a:endParaRPr lang="en-US" sz="2000" dirty="0"/>
          </a:p>
        </p:txBody>
      </p:sp>
      <p:pic>
        <p:nvPicPr>
          <p:cNvPr id="2050" name="Picture 2" descr="Bridges and Roads Task Force meeting, Aug. 12 2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43000"/>
            <a:ext cx="491042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576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High Impact Recommendations </a:t>
            </a:r>
          </a:p>
        </p:txBody>
      </p:sp>
      <p:sp>
        <p:nvSpPr>
          <p:cNvPr id="4" name="Content Placeholder 3"/>
          <p:cNvSpPr>
            <a:spLocks noGrp="1"/>
          </p:cNvSpPr>
          <p:nvPr>
            <p:ph sz="quarter" idx="1"/>
          </p:nvPr>
        </p:nvSpPr>
        <p:spPr>
          <a:xfrm>
            <a:off x="457200" y="1752600"/>
            <a:ext cx="4800600" cy="4404360"/>
          </a:xfrm>
        </p:spPr>
        <p:txBody>
          <a:bodyPr>
            <a:normAutofit/>
          </a:bodyPr>
          <a:lstStyle/>
          <a:p>
            <a:pPr marL="0" lvl="0" indent="0">
              <a:buNone/>
            </a:pPr>
            <a:r>
              <a:rPr lang="en-US" b="1" dirty="0">
                <a:solidFill>
                  <a:srgbClr val="FF0000"/>
                </a:solidFill>
              </a:rPr>
              <a:t>Revenue: </a:t>
            </a:r>
          </a:p>
          <a:p>
            <a:pPr lvl="0"/>
            <a:r>
              <a:rPr lang="en-US" dirty="0"/>
              <a:t>New revenue tools should:</a:t>
            </a:r>
          </a:p>
          <a:p>
            <a:pPr lvl="1">
              <a:buFont typeface="Courier New" panose="02070309020205020404" pitchFamily="49" charset="0"/>
              <a:buChar char="o"/>
            </a:pPr>
            <a:r>
              <a:rPr lang="en-US" dirty="0"/>
              <a:t>Be tied to inflation,  sustainable,  and long-term</a:t>
            </a:r>
          </a:p>
          <a:p>
            <a:pPr lvl="1">
              <a:buFont typeface="Courier New" panose="02070309020205020404" pitchFamily="49" charset="0"/>
              <a:buChar char="o"/>
            </a:pPr>
            <a:r>
              <a:rPr lang="en-US" dirty="0"/>
              <a:t>Benefit cities and counties</a:t>
            </a:r>
          </a:p>
          <a:p>
            <a:pPr lvl="1">
              <a:buFont typeface="Courier New" panose="02070309020205020404" pitchFamily="49" charset="0"/>
              <a:buChar char="o"/>
            </a:pPr>
            <a:r>
              <a:rPr lang="en-US" dirty="0"/>
              <a:t>Not be regressive</a:t>
            </a:r>
          </a:p>
          <a:p>
            <a:pPr lvl="0"/>
            <a:r>
              <a:rPr lang="en-US" dirty="0"/>
              <a:t>Work with State Legislature </a:t>
            </a:r>
          </a:p>
          <a:p>
            <a:pPr lvl="0"/>
            <a:r>
              <a:rPr lang="en-US" dirty="0"/>
              <a:t>Work with city partners</a:t>
            </a:r>
          </a:p>
        </p:txBody>
      </p:sp>
      <p:pic>
        <p:nvPicPr>
          <p:cNvPr id="3074" name="Picture 2" descr="File:Washington State Capitol Legislative Building Dom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27600">
            <a:off x="6305728" y="3657639"/>
            <a:ext cx="1905000" cy="20976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1066636">
            <a:off x="6457900" y="983955"/>
            <a:ext cx="1905000" cy="2646878"/>
          </a:xfrm>
          <a:prstGeom prst="rect">
            <a:avLst/>
          </a:prstGeom>
          <a:noFill/>
        </p:spPr>
        <p:txBody>
          <a:bodyPr wrap="square" rtlCol="0">
            <a:spAutoFit/>
          </a:bodyPr>
          <a:lstStyle/>
          <a:p>
            <a:r>
              <a:rPr lang="en-US" sz="16600" i="1" dirty="0">
                <a:solidFill>
                  <a:schemeClr val="accent3">
                    <a:lumMod val="50000"/>
                  </a:schemeClr>
                </a:solidFill>
              </a:rPr>
              <a:t>$</a:t>
            </a:r>
          </a:p>
        </p:txBody>
      </p:sp>
    </p:spTree>
    <p:extLst>
      <p:ext uri="{BB962C8B-B14F-4D97-AF65-F5344CB8AC3E}">
        <p14:creationId xmlns:p14="http://schemas.microsoft.com/office/powerpoint/2010/main" val="3932268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High Impact Recommendations </a:t>
            </a:r>
          </a:p>
        </p:txBody>
      </p:sp>
      <p:sp>
        <p:nvSpPr>
          <p:cNvPr id="4" name="Content Placeholder 3"/>
          <p:cNvSpPr>
            <a:spLocks noGrp="1"/>
          </p:cNvSpPr>
          <p:nvPr>
            <p:ph sz="quarter" idx="1"/>
          </p:nvPr>
        </p:nvSpPr>
        <p:spPr>
          <a:xfrm>
            <a:off x="457200" y="2133600"/>
            <a:ext cx="4800600" cy="4023360"/>
          </a:xfrm>
        </p:spPr>
        <p:txBody>
          <a:bodyPr>
            <a:normAutofit/>
          </a:bodyPr>
          <a:lstStyle/>
          <a:p>
            <a:pPr marL="0" lvl="0" indent="0">
              <a:buNone/>
            </a:pPr>
            <a:r>
              <a:rPr lang="en-US" b="1" dirty="0">
                <a:solidFill>
                  <a:srgbClr val="FF0000"/>
                </a:solidFill>
              </a:rPr>
              <a:t>Infrastructure</a:t>
            </a:r>
            <a:r>
              <a:rPr lang="en-US" b="1" dirty="0"/>
              <a:t> </a:t>
            </a:r>
          </a:p>
          <a:p>
            <a:pPr lvl="0"/>
            <a:r>
              <a:rPr lang="en-US" dirty="0"/>
              <a:t>Solutions needed: </a:t>
            </a:r>
          </a:p>
          <a:p>
            <a:pPr lvl="1">
              <a:buFont typeface="Courier New" panose="02070309020205020404" pitchFamily="49" charset="0"/>
              <a:buChar char="o"/>
            </a:pPr>
            <a:r>
              <a:rPr lang="en-US" dirty="0"/>
              <a:t>Stranded/orphan roads</a:t>
            </a:r>
          </a:p>
          <a:p>
            <a:pPr lvl="1">
              <a:buFont typeface="Courier New" panose="02070309020205020404" pitchFamily="49" charset="0"/>
              <a:buChar char="o"/>
            </a:pPr>
            <a:r>
              <a:rPr lang="en-US" dirty="0"/>
              <a:t>Islands of roads</a:t>
            </a:r>
          </a:p>
          <a:p>
            <a:pPr lvl="1">
              <a:buFont typeface="Courier New" panose="02070309020205020404" pitchFamily="49" charset="0"/>
              <a:buChar char="o"/>
            </a:pPr>
            <a:r>
              <a:rPr lang="en-US" dirty="0"/>
              <a:t>Potential Annexation Areas</a:t>
            </a:r>
          </a:p>
        </p:txBody>
      </p:sp>
      <p:pic>
        <p:nvPicPr>
          <p:cNvPr id="1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962400"/>
            <a:ext cx="3747173" cy="219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2490" y="1494790"/>
            <a:ext cx="3744309" cy="233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042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High Impact Recommendations </a:t>
            </a:r>
          </a:p>
        </p:txBody>
      </p:sp>
      <p:sp>
        <p:nvSpPr>
          <p:cNvPr id="4" name="Content Placeholder 3"/>
          <p:cNvSpPr>
            <a:spLocks noGrp="1"/>
          </p:cNvSpPr>
          <p:nvPr>
            <p:ph sz="quarter" idx="1"/>
          </p:nvPr>
        </p:nvSpPr>
        <p:spPr>
          <a:xfrm>
            <a:off x="457200" y="2362200"/>
            <a:ext cx="4800600" cy="3794760"/>
          </a:xfrm>
        </p:spPr>
        <p:txBody>
          <a:bodyPr>
            <a:normAutofit/>
          </a:bodyPr>
          <a:lstStyle/>
          <a:p>
            <a:pPr marL="0" lvl="0" indent="0">
              <a:buNone/>
            </a:pPr>
            <a:r>
              <a:rPr lang="en-US" b="1" dirty="0">
                <a:solidFill>
                  <a:srgbClr val="FF0000"/>
                </a:solidFill>
              </a:rPr>
              <a:t>Further Study  </a:t>
            </a:r>
          </a:p>
          <a:p>
            <a:pPr lvl="0"/>
            <a:r>
              <a:rPr lang="en-US" dirty="0"/>
              <a:t>Options for future tax or fee based on vehicle miles traveled or congestion pricing and/or tolling</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2852" y="1819141"/>
            <a:ext cx="3649706" cy="146524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6654" y="3450608"/>
            <a:ext cx="3675106" cy="2084843"/>
          </a:xfrm>
          <a:prstGeom prst="rect">
            <a:avLst/>
          </a:prstGeom>
        </p:spPr>
      </p:pic>
    </p:spTree>
    <p:extLst>
      <p:ext uri="{BB962C8B-B14F-4D97-AF65-F5344CB8AC3E}">
        <p14:creationId xmlns:p14="http://schemas.microsoft.com/office/powerpoint/2010/main" val="3486439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High Impact Recommendations </a:t>
            </a:r>
          </a:p>
        </p:txBody>
      </p:sp>
      <p:sp>
        <p:nvSpPr>
          <p:cNvPr id="4" name="Content Placeholder 3"/>
          <p:cNvSpPr>
            <a:spLocks noGrp="1"/>
          </p:cNvSpPr>
          <p:nvPr>
            <p:ph sz="quarter" idx="1"/>
          </p:nvPr>
        </p:nvSpPr>
        <p:spPr>
          <a:xfrm>
            <a:off x="457200" y="1219200"/>
            <a:ext cx="4800600" cy="4937760"/>
          </a:xfrm>
        </p:spPr>
        <p:txBody>
          <a:bodyPr>
            <a:normAutofit/>
          </a:bodyPr>
          <a:lstStyle/>
          <a:p>
            <a:pPr marL="0" lvl="0" indent="0">
              <a:buNone/>
            </a:pPr>
            <a:r>
              <a:rPr lang="en-US" b="1" dirty="0">
                <a:solidFill>
                  <a:srgbClr val="FF0000"/>
                </a:solidFill>
              </a:rPr>
              <a:t>Outreach</a:t>
            </a:r>
            <a:r>
              <a:rPr lang="en-US" b="1" dirty="0"/>
              <a:t> </a:t>
            </a:r>
          </a:p>
          <a:p>
            <a:pPr lvl="0"/>
            <a:r>
              <a:rPr lang="en-US" dirty="0"/>
              <a:t>More communication to:</a:t>
            </a:r>
          </a:p>
          <a:p>
            <a:pPr lvl="1">
              <a:buFont typeface="Courier New" panose="02070309020205020404" pitchFamily="49" charset="0"/>
              <a:buChar char="o"/>
            </a:pPr>
            <a:r>
              <a:rPr lang="en-US" dirty="0"/>
              <a:t>Elected bodies</a:t>
            </a:r>
          </a:p>
          <a:p>
            <a:pPr lvl="1">
              <a:buFont typeface="Courier New" panose="02070309020205020404" pitchFamily="49" charset="0"/>
              <a:buChar char="o"/>
            </a:pPr>
            <a:r>
              <a:rPr lang="en-US" dirty="0"/>
              <a:t>Other agencies</a:t>
            </a:r>
          </a:p>
          <a:p>
            <a:pPr lvl="1">
              <a:buFont typeface="Courier New" panose="02070309020205020404" pitchFamily="49" charset="0"/>
              <a:buChar char="o"/>
            </a:pPr>
            <a:r>
              <a:rPr lang="en-US" dirty="0"/>
              <a:t>The media</a:t>
            </a:r>
          </a:p>
          <a:p>
            <a:pPr lvl="1">
              <a:buFont typeface="Courier New" panose="02070309020205020404" pitchFamily="49" charset="0"/>
              <a:buChar char="o"/>
            </a:pPr>
            <a:r>
              <a:rPr lang="en-US" dirty="0"/>
              <a:t>The public</a:t>
            </a:r>
          </a:p>
          <a:p>
            <a:pPr lvl="1">
              <a:buFont typeface="Courier New" panose="02070309020205020404" pitchFamily="49" charset="0"/>
              <a:buChar char="o"/>
            </a:pPr>
            <a:endParaRPr lang="en-US" dirty="0"/>
          </a:p>
          <a:p>
            <a:pPr>
              <a:buFont typeface="Wingdings" panose="05000000000000000000" pitchFamily="2" charset="2"/>
              <a:buChar char="Ø"/>
            </a:pPr>
            <a:r>
              <a:rPr lang="en-US" dirty="0"/>
              <a:t>Work with cities to develop a joint funding package for local transportation</a:t>
            </a:r>
          </a:p>
        </p:txBody>
      </p:sp>
      <p:pic>
        <p:nvPicPr>
          <p:cNvPr id="10" name="Picture 3" descr="K:\PROJECTS\SRA Bristol Bay 2014\Photos\2014-08-12 14.19.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4857" y="3688080"/>
            <a:ext cx="2857568" cy="2143176"/>
          </a:xfrm>
          <a:prstGeom prst="ellipse">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3622" t="26956" r="27500" b="24575"/>
          <a:stretch/>
        </p:blipFill>
        <p:spPr>
          <a:xfrm>
            <a:off x="5514848" y="1920875"/>
            <a:ext cx="2887577" cy="1219200"/>
          </a:xfrm>
          <a:prstGeom prst="rect">
            <a:avLst/>
          </a:prstGeom>
        </p:spPr>
      </p:pic>
    </p:spTree>
    <p:extLst>
      <p:ext uri="{BB962C8B-B14F-4D97-AF65-F5344CB8AC3E}">
        <p14:creationId xmlns:p14="http://schemas.microsoft.com/office/powerpoint/2010/main" val="2464170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Next Steps</a:t>
            </a:r>
          </a:p>
        </p:txBody>
      </p:sp>
      <p:sp>
        <p:nvSpPr>
          <p:cNvPr id="4" name="Content Placeholder 3"/>
          <p:cNvSpPr>
            <a:spLocks noGrp="1"/>
          </p:cNvSpPr>
          <p:nvPr>
            <p:ph sz="quarter" idx="1"/>
          </p:nvPr>
        </p:nvSpPr>
        <p:spPr>
          <a:xfrm>
            <a:off x="457200" y="4191000"/>
            <a:ext cx="8229600" cy="2133600"/>
          </a:xfrm>
        </p:spPr>
        <p:txBody>
          <a:bodyPr>
            <a:normAutofit fontScale="77500" lnSpcReduction="20000"/>
          </a:bodyPr>
          <a:lstStyle/>
          <a:p>
            <a:r>
              <a:rPr lang="en-US" dirty="0"/>
              <a:t>Task Force members are available as speakers and as a resource for cities and the county</a:t>
            </a:r>
          </a:p>
          <a:p>
            <a:r>
              <a:rPr lang="en-US" dirty="0"/>
              <a:t>Task Force members agreed to share findings with their networks </a:t>
            </a:r>
          </a:p>
          <a:p>
            <a:r>
              <a:rPr lang="en-US" dirty="0"/>
              <a:t>The county should work with regional partners on high impact recommendations</a:t>
            </a:r>
          </a:p>
          <a:p>
            <a:r>
              <a:rPr lang="en-US" dirty="0"/>
              <a:t>County staff should continue efficiency efforts and evaluate other Task Force recommendations</a:t>
            </a:r>
          </a:p>
        </p:txBody>
      </p:sp>
      <p:pic>
        <p:nvPicPr>
          <p:cNvPr id="1026" name="Picture 2" descr="http://www.ars.usda.gov/sp2UserFiles/Place/12754100/HowtoUseaKey/Blank_Fork.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143000"/>
            <a:ext cx="60960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065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685800" y="990600"/>
            <a:ext cx="6934200" cy="914400"/>
          </a:xfrm>
        </p:spPr>
        <p:txBody>
          <a:bodyPr/>
          <a:lstStyle/>
          <a:p>
            <a:pPr algn="ctr"/>
            <a:r>
              <a:rPr lang="en-US" b="1" dirty="0"/>
              <a:t>	</a:t>
            </a:r>
            <a:r>
              <a:rPr lang="en-US" sz="4000" b="1" dirty="0"/>
              <a:t>QUESTIONS?</a:t>
            </a: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209800"/>
            <a:ext cx="7010400" cy="2667000"/>
          </a:xfrm>
          <a:prstGeom prst="rect">
            <a:avLst/>
          </a:prstGeom>
          <a:noFill/>
          <a:ln>
            <a:noFill/>
          </a:ln>
        </p:spPr>
      </p:pic>
    </p:spTree>
    <p:extLst>
      <p:ext uri="{BB962C8B-B14F-4D97-AF65-F5344CB8AC3E}">
        <p14:creationId xmlns:p14="http://schemas.microsoft.com/office/powerpoint/2010/main" val="2844232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Task Force Charge </a:t>
            </a:r>
          </a:p>
        </p:txBody>
      </p:sp>
      <p:sp>
        <p:nvSpPr>
          <p:cNvPr id="4" name="Content Placeholder 3"/>
          <p:cNvSpPr>
            <a:spLocks noGrp="1"/>
          </p:cNvSpPr>
          <p:nvPr>
            <p:ph sz="quarter" idx="1"/>
          </p:nvPr>
        </p:nvSpPr>
        <p:spPr/>
        <p:txBody>
          <a:bodyPr/>
          <a:lstStyle/>
          <a:p>
            <a:pPr marL="0" indent="0">
              <a:buNone/>
            </a:pPr>
            <a:r>
              <a:rPr lang="en-US" i="1" dirty="0"/>
              <a:t>Recommend financially sustainable and equitable strategies to deliver an unincorporated road system that supports people’s transportation needs, local and regional economic development and quality of life.</a:t>
            </a:r>
            <a:endParaRPr lang="en-US" dirty="0"/>
          </a:p>
        </p:txBody>
      </p:sp>
      <p:pic>
        <p:nvPicPr>
          <p:cNvPr id="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063783"/>
            <a:ext cx="9216765" cy="481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715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Challenge: </a:t>
            </a:r>
            <a:r>
              <a:rPr lang="en-US" b="1" dirty="0">
                <a:solidFill>
                  <a:srgbClr val="FF0000"/>
                </a:solidFill>
              </a:rPr>
              <a:t>Revenue Gap</a:t>
            </a:r>
          </a:p>
        </p:txBody>
      </p:sp>
      <p:pic>
        <p:nvPicPr>
          <p:cNvPr id="7" name="Content Placeholder 5" descr="slides 50 - 60 - no titles.pdf"/>
          <p:cNvPicPr>
            <a:picLocks noGrp="1" noChangeAspect="1"/>
          </p:cNvPicPr>
          <p:nvPr>
            <p:ph sz="quarter" idx="1"/>
          </p:nvPr>
        </p:nvPicPr>
        <p:blipFill>
          <a:blip r:embed="rId3" cstate="email">
            <a:extLst>
              <a:ext uri="{28A0092B-C50C-407E-A947-70E740481C1C}">
                <a14:useLocalDpi xmlns:a14="http://schemas.microsoft.com/office/drawing/2010/main"/>
              </a:ext>
            </a:extLst>
          </a:blip>
          <a:srcRect l="-21423" r="-21423"/>
          <a:stretch>
            <a:fillRect/>
          </a:stretch>
        </p:blipFill>
        <p:spPr>
          <a:xfrm>
            <a:off x="762000" y="1526530"/>
            <a:ext cx="7423410" cy="3959870"/>
          </a:xfrm>
        </p:spPr>
      </p:pic>
    </p:spTree>
    <p:extLst>
      <p:ext uri="{BB962C8B-B14F-4D97-AF65-F5344CB8AC3E}">
        <p14:creationId xmlns:p14="http://schemas.microsoft.com/office/powerpoint/2010/main" val="2878585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Challenge: </a:t>
            </a:r>
            <a:r>
              <a:rPr lang="en-US" b="1" dirty="0">
                <a:solidFill>
                  <a:srgbClr val="FF0000"/>
                </a:solidFill>
              </a:rPr>
              <a:t>Revenue vs. Need </a:t>
            </a:r>
            <a:endParaRPr lang="en-US" dirty="0"/>
          </a:p>
        </p:txBody>
      </p:sp>
      <p:sp>
        <p:nvSpPr>
          <p:cNvPr id="5" name="Content Placeholder 4"/>
          <p:cNvSpPr>
            <a:spLocks noGrp="1"/>
          </p:cNvSpPr>
          <p:nvPr>
            <p:ph sz="quarter" idx="1"/>
          </p:nvPr>
        </p:nvSpPr>
        <p:spPr/>
        <p:txBody>
          <a:bodyPr/>
          <a:lstStyle/>
          <a:p>
            <a:endParaRPr lang="en-US" dirty="0"/>
          </a:p>
        </p:txBody>
      </p:sp>
      <p:sp>
        <p:nvSpPr>
          <p:cNvPr id="41" name="Right Arrow 40"/>
          <p:cNvSpPr/>
          <p:nvPr/>
        </p:nvSpPr>
        <p:spPr>
          <a:xfrm>
            <a:off x="4114800" y="3562254"/>
            <a:ext cx="990600" cy="99060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Group 56"/>
          <p:cNvGrpSpPr/>
          <p:nvPr/>
        </p:nvGrpSpPr>
        <p:grpSpPr>
          <a:xfrm>
            <a:off x="933507" y="2215920"/>
            <a:ext cx="3492977" cy="3890455"/>
            <a:chOff x="863059" y="1693318"/>
            <a:chExt cx="3492977" cy="3890455"/>
          </a:xfrm>
        </p:grpSpPr>
        <p:grpSp>
          <p:nvGrpSpPr>
            <p:cNvPr id="58" name="Group 57"/>
            <p:cNvGrpSpPr/>
            <p:nvPr/>
          </p:nvGrpSpPr>
          <p:grpSpPr>
            <a:xfrm>
              <a:off x="976014" y="2743200"/>
              <a:ext cx="2847967" cy="2574194"/>
              <a:chOff x="976014" y="2743200"/>
              <a:chExt cx="2847967" cy="2574194"/>
            </a:xfrm>
          </p:grpSpPr>
          <p:grpSp>
            <p:nvGrpSpPr>
              <p:cNvPr id="68" name="Group 67"/>
              <p:cNvGrpSpPr/>
              <p:nvPr/>
            </p:nvGrpSpPr>
            <p:grpSpPr>
              <a:xfrm>
                <a:off x="976014" y="2743200"/>
                <a:ext cx="2847967" cy="2574194"/>
                <a:chOff x="1052214" y="2743200"/>
                <a:chExt cx="2847967" cy="2550382"/>
              </a:xfrm>
            </p:grpSpPr>
            <p:grpSp>
              <p:nvGrpSpPr>
                <p:cNvPr id="70" name="Group 69"/>
                <p:cNvGrpSpPr/>
                <p:nvPr/>
              </p:nvGrpSpPr>
              <p:grpSpPr>
                <a:xfrm>
                  <a:off x="1981199" y="2743200"/>
                  <a:ext cx="1907920" cy="2550382"/>
                  <a:chOff x="3733799" y="2734056"/>
                  <a:chExt cx="1907920" cy="2261616"/>
                </a:xfrm>
              </p:grpSpPr>
              <p:grpSp>
                <p:nvGrpSpPr>
                  <p:cNvPr id="73" name="Group 72"/>
                  <p:cNvGrpSpPr/>
                  <p:nvPr/>
                </p:nvGrpSpPr>
                <p:grpSpPr>
                  <a:xfrm>
                    <a:off x="3733799" y="4255389"/>
                    <a:ext cx="455549" cy="740283"/>
                    <a:chOff x="3733799" y="4255389"/>
                    <a:chExt cx="455549" cy="740283"/>
                  </a:xfrm>
                </p:grpSpPr>
                <p:sp>
                  <p:nvSpPr>
                    <p:cNvPr id="92" name="Rectangle 91"/>
                    <p:cNvSpPr/>
                    <p:nvPr/>
                  </p:nvSpPr>
                  <p:spPr>
                    <a:xfrm>
                      <a:off x="3733799" y="4812792"/>
                      <a:ext cx="455549" cy="182880"/>
                    </a:xfrm>
                    <a:prstGeom prst="rect">
                      <a:avLst/>
                    </a:prstGeom>
                    <a:solidFill>
                      <a:srgbClr val="BC6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3733799" y="4666488"/>
                      <a:ext cx="455549" cy="146304"/>
                    </a:xfrm>
                    <a:prstGeom prst="rect">
                      <a:avLst/>
                    </a:prstGeom>
                    <a:solidFill>
                      <a:srgbClr val="E5B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3733799" y="4529328"/>
                      <a:ext cx="455549" cy="137160"/>
                    </a:xfrm>
                    <a:prstGeom prst="rect">
                      <a:avLst/>
                    </a:prstGeom>
                    <a:solidFill>
                      <a:srgbClr val="D79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3733799" y="4392168"/>
                      <a:ext cx="455549" cy="137160"/>
                    </a:xfrm>
                    <a:prstGeom prst="rect">
                      <a:avLst/>
                    </a:prstGeom>
                    <a:solidFill>
                      <a:srgbClr val="FBC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3733799" y="4255389"/>
                      <a:ext cx="455549" cy="137160"/>
                    </a:xfrm>
                    <a:prstGeom prst="rect">
                      <a:avLst/>
                    </a:prstGeom>
                    <a:solidFill>
                      <a:srgbClr val="FBC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4216272" y="3688080"/>
                    <a:ext cx="457200" cy="1307592"/>
                    <a:chOff x="4214874" y="3688080"/>
                    <a:chExt cx="457200" cy="1307592"/>
                  </a:xfrm>
                </p:grpSpPr>
                <p:sp>
                  <p:nvSpPr>
                    <p:cNvPr id="88" name="Rectangle 87"/>
                    <p:cNvSpPr/>
                    <p:nvPr/>
                  </p:nvSpPr>
                  <p:spPr>
                    <a:xfrm>
                      <a:off x="4214874" y="4812792"/>
                      <a:ext cx="457200" cy="182880"/>
                    </a:xfrm>
                    <a:prstGeom prst="rect">
                      <a:avLst/>
                    </a:prstGeom>
                    <a:solidFill>
                      <a:srgbClr val="BC6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4214874" y="4666488"/>
                      <a:ext cx="457200" cy="146304"/>
                    </a:xfrm>
                    <a:prstGeom prst="rect">
                      <a:avLst/>
                    </a:prstGeom>
                    <a:solidFill>
                      <a:srgbClr val="E5B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4214874" y="4529328"/>
                      <a:ext cx="457200" cy="137160"/>
                    </a:xfrm>
                    <a:prstGeom prst="rect">
                      <a:avLst/>
                    </a:prstGeom>
                    <a:solidFill>
                      <a:srgbClr val="D79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4214874" y="3688080"/>
                      <a:ext cx="457200" cy="841248"/>
                    </a:xfrm>
                    <a:prstGeom prst="rect">
                      <a:avLst/>
                    </a:prstGeom>
                    <a:solidFill>
                      <a:srgbClr val="FBC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4700396" y="2852928"/>
                    <a:ext cx="457200" cy="2142744"/>
                    <a:chOff x="4691440" y="2852928"/>
                    <a:chExt cx="457200" cy="2142744"/>
                  </a:xfrm>
                </p:grpSpPr>
                <p:sp>
                  <p:nvSpPr>
                    <p:cNvPr id="83" name="Rectangle 82"/>
                    <p:cNvSpPr/>
                    <p:nvPr/>
                  </p:nvSpPr>
                  <p:spPr>
                    <a:xfrm>
                      <a:off x="4691440" y="4812792"/>
                      <a:ext cx="457200" cy="182880"/>
                    </a:xfrm>
                    <a:prstGeom prst="rect">
                      <a:avLst/>
                    </a:prstGeom>
                    <a:solidFill>
                      <a:srgbClr val="BC6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4691440" y="4666488"/>
                      <a:ext cx="457200" cy="146304"/>
                    </a:xfrm>
                    <a:prstGeom prst="rect">
                      <a:avLst/>
                    </a:prstGeom>
                    <a:solidFill>
                      <a:srgbClr val="E5B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4691440" y="4529328"/>
                      <a:ext cx="457200" cy="137160"/>
                    </a:xfrm>
                    <a:prstGeom prst="rect">
                      <a:avLst/>
                    </a:prstGeom>
                    <a:solidFill>
                      <a:srgbClr val="D79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691440" y="2971800"/>
                      <a:ext cx="457200" cy="1557528"/>
                    </a:xfrm>
                    <a:prstGeom prst="rect">
                      <a:avLst/>
                    </a:prstGeom>
                    <a:solidFill>
                      <a:srgbClr val="FBC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691440" y="2852928"/>
                      <a:ext cx="457200" cy="118872"/>
                    </a:xfrm>
                    <a:prstGeom prst="rect">
                      <a:avLst/>
                    </a:prstGeom>
                    <a:solidFill>
                      <a:srgbClr val="F39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5184519" y="2734056"/>
                    <a:ext cx="457200" cy="2261616"/>
                    <a:chOff x="5184519" y="2734056"/>
                    <a:chExt cx="457200" cy="2261616"/>
                  </a:xfrm>
                </p:grpSpPr>
                <p:sp>
                  <p:nvSpPr>
                    <p:cNvPr id="77" name="Rectangle 76"/>
                    <p:cNvSpPr/>
                    <p:nvPr/>
                  </p:nvSpPr>
                  <p:spPr>
                    <a:xfrm>
                      <a:off x="5184519" y="4812792"/>
                      <a:ext cx="457200" cy="182880"/>
                    </a:xfrm>
                    <a:prstGeom prst="rect">
                      <a:avLst/>
                    </a:prstGeom>
                    <a:solidFill>
                      <a:srgbClr val="BC6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5184519" y="4666488"/>
                      <a:ext cx="457200" cy="146304"/>
                    </a:xfrm>
                    <a:prstGeom prst="rect">
                      <a:avLst/>
                    </a:prstGeom>
                    <a:solidFill>
                      <a:srgbClr val="E5B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184519" y="4529328"/>
                      <a:ext cx="457200" cy="137160"/>
                    </a:xfrm>
                    <a:prstGeom prst="rect">
                      <a:avLst/>
                    </a:prstGeom>
                    <a:solidFill>
                      <a:srgbClr val="D79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5184519" y="2971800"/>
                      <a:ext cx="457200" cy="1557528"/>
                    </a:xfrm>
                    <a:prstGeom prst="rect">
                      <a:avLst/>
                    </a:prstGeom>
                    <a:solidFill>
                      <a:srgbClr val="FBC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5184519" y="2852928"/>
                      <a:ext cx="457200" cy="118872"/>
                    </a:xfrm>
                    <a:prstGeom prst="rect">
                      <a:avLst/>
                    </a:prstGeom>
                    <a:solidFill>
                      <a:srgbClr val="F39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5184519" y="2734056"/>
                      <a:ext cx="457200" cy="118872"/>
                    </a:xfrm>
                    <a:prstGeom prst="rect">
                      <a:avLst/>
                    </a:prstGeom>
                    <a:solidFill>
                      <a:srgbClr val="BC6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1" name="Rectangle 70"/>
                <p:cNvSpPr/>
                <p:nvPr/>
              </p:nvSpPr>
              <p:spPr>
                <a:xfrm>
                  <a:off x="1066800" y="4613595"/>
                  <a:ext cx="455549" cy="679987"/>
                </a:xfrm>
                <a:prstGeom prst="rect">
                  <a:avLst/>
                </a:prstGeom>
                <a:solidFill>
                  <a:srgbClr val="51653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algn="ctr"/>
                  <a:endParaRPr lang="en-US" sz="700" dirty="0">
                    <a:latin typeface="Calibri" panose="020F0502020204030204" pitchFamily="34" charset="0"/>
                  </a:endParaRPr>
                </a:p>
              </p:txBody>
            </p:sp>
            <p:cxnSp>
              <p:nvCxnSpPr>
                <p:cNvPr id="72" name="Straight Connector 71"/>
                <p:cNvCxnSpPr/>
                <p:nvPr/>
              </p:nvCxnSpPr>
              <p:spPr>
                <a:xfrm>
                  <a:off x="1052214" y="5293582"/>
                  <a:ext cx="284796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cxnSp>
            <p:nvCxnSpPr>
              <p:cNvPr id="69" name="Straight Connector 68"/>
              <p:cNvCxnSpPr/>
              <p:nvPr/>
            </p:nvCxnSpPr>
            <p:spPr>
              <a:xfrm>
                <a:off x="976014" y="4633401"/>
                <a:ext cx="2847967"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59" name="TextBox 58"/>
            <p:cNvSpPr txBox="1"/>
            <p:nvPr/>
          </p:nvSpPr>
          <p:spPr>
            <a:xfrm>
              <a:off x="1904999" y="5337552"/>
              <a:ext cx="1907920" cy="246221"/>
            </a:xfrm>
            <a:prstGeom prst="rect">
              <a:avLst/>
            </a:prstGeom>
            <a:noFill/>
          </p:spPr>
          <p:txBody>
            <a:bodyPr wrap="square" rtlCol="0">
              <a:spAutoFit/>
            </a:bodyPr>
            <a:lstStyle/>
            <a:p>
              <a:pPr algn="ctr"/>
              <a:r>
                <a:rPr lang="en-US" sz="1000" dirty="0">
                  <a:latin typeface="Calibri" panose="020F0502020204030204" pitchFamily="34" charset="0"/>
                </a:rPr>
                <a:t>Four Funding Scenarios</a:t>
              </a:r>
            </a:p>
          </p:txBody>
        </p:sp>
        <p:sp>
          <p:nvSpPr>
            <p:cNvPr id="60" name="TextBox 59"/>
            <p:cNvSpPr txBox="1"/>
            <p:nvPr/>
          </p:nvSpPr>
          <p:spPr>
            <a:xfrm>
              <a:off x="863059" y="5325494"/>
              <a:ext cx="710630" cy="246221"/>
            </a:xfrm>
            <a:prstGeom prst="rect">
              <a:avLst/>
            </a:prstGeom>
            <a:noFill/>
          </p:spPr>
          <p:txBody>
            <a:bodyPr wrap="square" rtlCol="0">
              <a:spAutoFit/>
            </a:bodyPr>
            <a:lstStyle/>
            <a:p>
              <a:pPr algn="ctr"/>
              <a:r>
                <a:rPr lang="en-US" sz="1000" dirty="0">
                  <a:latin typeface="Calibri" panose="020F0502020204030204" pitchFamily="34" charset="0"/>
                </a:rPr>
                <a:t>Revenue</a:t>
              </a:r>
            </a:p>
          </p:txBody>
        </p:sp>
        <p:sp>
          <p:nvSpPr>
            <p:cNvPr id="61" name="TextBox 1"/>
            <p:cNvSpPr txBox="1"/>
            <p:nvPr/>
          </p:nvSpPr>
          <p:spPr>
            <a:xfrm>
              <a:off x="976014" y="2606470"/>
              <a:ext cx="1383526" cy="1184334"/>
            </a:xfrm>
            <a:prstGeom prst="rect">
              <a:avLst/>
            </a:prstGeom>
            <a:noFill/>
            <a:ln>
              <a:noFill/>
            </a:ln>
          </p:spPr>
          <p:txBody>
            <a:bodyPr wrap="square" lIns="45720" tIns="45720" rIns="45720" b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000" b="0" dirty="0">
                  <a:solidFill>
                    <a:srgbClr val="BC6723"/>
                  </a:solidFill>
                  <a:latin typeface="Calibri" panose="020F0502020204030204" pitchFamily="34" charset="0"/>
                  <a:sym typeface="Wingdings 2" panose="05020102010507070707" pitchFamily="18" charset="2"/>
                </a:rPr>
                <a:t></a:t>
              </a:r>
              <a:r>
                <a:rPr lang="en-US" sz="1000" b="0" dirty="0">
                  <a:solidFill>
                    <a:srgbClr val="54B7C6"/>
                  </a:solidFill>
                  <a:latin typeface="Calibri" panose="020F0502020204030204" pitchFamily="34" charset="0"/>
                  <a:sym typeface="Wingdings 2" panose="05020102010507070707" pitchFamily="18" charset="2"/>
                </a:rPr>
                <a:t> </a:t>
              </a:r>
              <a:r>
                <a:rPr lang="en-US" sz="1000" b="0" dirty="0">
                  <a:solidFill>
                    <a:schemeClr val="tx1"/>
                  </a:solidFill>
                  <a:latin typeface="Calibri" panose="020F0502020204030204" pitchFamily="34" charset="0"/>
                </a:rPr>
                <a:t>Capacity</a:t>
              </a:r>
              <a:endParaRPr lang="en-US" sz="1000" b="0" baseline="0" dirty="0">
                <a:solidFill>
                  <a:schemeClr val="tx1"/>
                </a:solidFill>
                <a:latin typeface="Calibri" panose="020F0502020204030204" pitchFamily="34" charset="0"/>
              </a:endParaRPr>
            </a:p>
            <a:p>
              <a:pPr algn="l"/>
              <a:r>
                <a:rPr lang="en-US" sz="1000" b="0" baseline="0" dirty="0">
                  <a:solidFill>
                    <a:srgbClr val="F39629"/>
                  </a:solidFill>
                  <a:latin typeface="Calibri" panose="020F0502020204030204" pitchFamily="34" charset="0"/>
                  <a:sym typeface="Wingdings 2" panose="05020102010507070707" pitchFamily="18" charset="2"/>
                </a:rPr>
                <a:t></a:t>
              </a:r>
              <a:r>
                <a:rPr lang="en-US" sz="1000" b="0" baseline="0" dirty="0">
                  <a:solidFill>
                    <a:srgbClr val="EFB22D"/>
                  </a:solidFill>
                  <a:latin typeface="Calibri" panose="020F0502020204030204" pitchFamily="34" charset="0"/>
                  <a:sym typeface="Wingdings 2" panose="05020102010507070707" pitchFamily="18" charset="2"/>
                </a:rPr>
                <a:t> </a:t>
              </a:r>
              <a:r>
                <a:rPr lang="en-US" sz="1000" b="0" baseline="0" dirty="0">
                  <a:latin typeface="Calibri" panose="020F0502020204030204" pitchFamily="34" charset="0"/>
                  <a:sym typeface="Wingdings 2" panose="05020102010507070707" pitchFamily="18" charset="2"/>
                </a:rPr>
                <a:t>Mobility</a:t>
              </a:r>
            </a:p>
            <a:p>
              <a:pPr marL="168275" indent="-168275"/>
              <a:r>
                <a:rPr lang="en-US" sz="1000" dirty="0">
                  <a:solidFill>
                    <a:srgbClr val="EFB22D"/>
                  </a:solidFill>
                  <a:latin typeface="Calibri" panose="020F0502020204030204" pitchFamily="34" charset="0"/>
                  <a:sym typeface="Wingdings 2" panose="05020102010507070707" pitchFamily="18" charset="2"/>
                </a:rPr>
                <a:t> </a:t>
              </a:r>
              <a:r>
                <a:rPr lang="en-US" sz="1000" b="0" baseline="0" dirty="0">
                  <a:solidFill>
                    <a:schemeClr val="tx1"/>
                  </a:solidFill>
                  <a:latin typeface="Calibri" panose="020F0502020204030204" pitchFamily="34" charset="0"/>
                </a:rPr>
                <a:t>Maintenance and Preservation</a:t>
              </a:r>
            </a:p>
            <a:p>
              <a:pPr algn="l"/>
              <a:r>
                <a:rPr lang="en-US" sz="1000" b="0" baseline="0" dirty="0">
                  <a:solidFill>
                    <a:srgbClr val="D79694"/>
                  </a:solidFill>
                  <a:effectLst/>
                  <a:latin typeface="Calibri" panose="020F0502020204030204" pitchFamily="34" charset="0"/>
                  <a:ea typeface="+mn-ea"/>
                  <a:cs typeface="+mn-cs"/>
                  <a:sym typeface="Wingdings 2" panose="05020102010507070707" pitchFamily="18" charset="2"/>
                </a:rPr>
                <a:t> </a:t>
              </a:r>
              <a:r>
                <a:rPr lang="en-US" sz="1000" b="0" baseline="0" dirty="0">
                  <a:effectLst/>
                  <a:latin typeface="Calibri" panose="020F0502020204030204" pitchFamily="34" charset="0"/>
                  <a:sym typeface="Wingdings 2" panose="05020102010507070707" pitchFamily="18" charset="2"/>
                </a:rPr>
                <a:t>Regulatory</a:t>
              </a:r>
              <a:endParaRPr lang="en-US" sz="1000" b="0" baseline="0" dirty="0">
                <a:latin typeface="Calibri" panose="020F0502020204030204" pitchFamily="34" charset="0"/>
              </a:endParaRPr>
            </a:p>
            <a:p>
              <a:pPr algn="l"/>
              <a:r>
                <a:rPr lang="en-US" sz="1000" b="0" baseline="0" dirty="0">
                  <a:solidFill>
                    <a:srgbClr val="E5B9B7"/>
                  </a:solidFill>
                  <a:effectLst/>
                  <a:latin typeface="Calibri" panose="020F0502020204030204" pitchFamily="34" charset="0"/>
                  <a:ea typeface="+mn-ea"/>
                  <a:cs typeface="+mn-cs"/>
                  <a:sym typeface="Wingdings 2" panose="05020102010507070707" pitchFamily="18" charset="2"/>
                </a:rPr>
                <a:t></a:t>
              </a:r>
              <a:r>
                <a:rPr lang="en-US" sz="1000" b="0" baseline="0" dirty="0">
                  <a:solidFill>
                    <a:schemeClr val="bg1">
                      <a:lumMod val="85000"/>
                    </a:schemeClr>
                  </a:solidFill>
                  <a:effectLst/>
                  <a:latin typeface="Calibri" panose="020F0502020204030204" pitchFamily="34" charset="0"/>
                  <a:ea typeface="+mn-ea"/>
                  <a:cs typeface="+mn-cs"/>
                </a:rPr>
                <a:t> </a:t>
              </a:r>
              <a:r>
                <a:rPr lang="en-US" sz="1000" b="0" baseline="0" dirty="0">
                  <a:solidFill>
                    <a:schemeClr val="tx1"/>
                  </a:solidFill>
                  <a:latin typeface="Calibri" panose="020F0502020204030204" pitchFamily="34" charset="0"/>
                </a:rPr>
                <a:t>Safety</a:t>
              </a:r>
            </a:p>
            <a:p>
              <a:r>
                <a:rPr lang="en-US" sz="1000" dirty="0">
                  <a:solidFill>
                    <a:srgbClr val="BC6C8D"/>
                  </a:solidFill>
                  <a:latin typeface="Calibri" panose="020F0502020204030204" pitchFamily="34" charset="0"/>
                  <a:sym typeface="Wingdings 2" panose="05020102010507070707" pitchFamily="18" charset="2"/>
                </a:rPr>
                <a:t></a:t>
              </a:r>
              <a:r>
                <a:rPr lang="en-US" sz="1000" dirty="0">
                  <a:solidFill>
                    <a:schemeClr val="bg1">
                      <a:lumMod val="85000"/>
                    </a:schemeClr>
                  </a:solidFill>
                  <a:latin typeface="Calibri" panose="020F0502020204030204" pitchFamily="34" charset="0"/>
                </a:rPr>
                <a:t> </a:t>
              </a:r>
              <a:r>
                <a:rPr lang="en-US" sz="1000" dirty="0">
                  <a:latin typeface="Calibri" panose="020F0502020204030204" pitchFamily="34" charset="0"/>
                </a:rPr>
                <a:t>Non-discretionary</a:t>
              </a:r>
            </a:p>
          </p:txBody>
        </p:sp>
        <p:sp>
          <p:nvSpPr>
            <p:cNvPr id="62" name="TextBox 61"/>
            <p:cNvSpPr txBox="1"/>
            <p:nvPr/>
          </p:nvSpPr>
          <p:spPr>
            <a:xfrm>
              <a:off x="876108" y="1693318"/>
              <a:ext cx="3479928" cy="400110"/>
            </a:xfrm>
            <a:prstGeom prst="rect">
              <a:avLst/>
            </a:prstGeom>
            <a:noFill/>
          </p:spPr>
          <p:txBody>
            <a:bodyPr wrap="square" rtlCol="0">
              <a:spAutoFit/>
            </a:bodyPr>
            <a:lstStyle/>
            <a:p>
              <a:pPr algn="ctr"/>
              <a:r>
                <a:rPr lang="en-US" sz="2000" dirty="0">
                  <a:latin typeface="Calibri" panose="020F0502020204030204" pitchFamily="34" charset="0"/>
                </a:rPr>
                <a:t>Strategic Plan Road Services</a:t>
              </a:r>
            </a:p>
          </p:txBody>
        </p:sp>
        <p:sp>
          <p:nvSpPr>
            <p:cNvPr id="63" name="TextBox 62"/>
            <p:cNvSpPr txBox="1"/>
            <p:nvPr/>
          </p:nvSpPr>
          <p:spPr>
            <a:xfrm>
              <a:off x="3355719" y="2541210"/>
              <a:ext cx="457200" cy="184666"/>
            </a:xfrm>
            <a:prstGeom prst="rect">
              <a:avLst/>
            </a:prstGeom>
            <a:noFill/>
          </p:spPr>
          <p:txBody>
            <a:bodyPr wrap="square" lIns="0" tIns="0" rIns="0" bIns="0" rtlCol="0">
              <a:spAutoFit/>
            </a:bodyPr>
            <a:lstStyle/>
            <a:p>
              <a:pPr algn="ctr"/>
              <a:r>
                <a:rPr lang="en-US" sz="1200" b="1" dirty="0">
                  <a:solidFill>
                    <a:srgbClr val="FF0000"/>
                  </a:solidFill>
                  <a:latin typeface="Calibri" panose="020F0502020204030204" pitchFamily="34" charset="0"/>
                </a:rPr>
                <a:t>$350M</a:t>
              </a:r>
            </a:p>
          </p:txBody>
        </p:sp>
        <p:sp>
          <p:nvSpPr>
            <p:cNvPr id="64" name="TextBox 63"/>
            <p:cNvSpPr txBox="1"/>
            <p:nvPr/>
          </p:nvSpPr>
          <p:spPr>
            <a:xfrm>
              <a:off x="2871596" y="2702906"/>
              <a:ext cx="457200" cy="184666"/>
            </a:xfrm>
            <a:prstGeom prst="rect">
              <a:avLst/>
            </a:prstGeom>
            <a:noFill/>
          </p:spPr>
          <p:txBody>
            <a:bodyPr wrap="square" lIns="0" tIns="0" rIns="0" bIns="0" rtlCol="0">
              <a:spAutoFit/>
            </a:bodyPr>
            <a:lstStyle/>
            <a:p>
              <a:pPr algn="ctr"/>
              <a:r>
                <a:rPr lang="en-US" sz="1200" b="1" dirty="0">
                  <a:solidFill>
                    <a:srgbClr val="FF0000"/>
                  </a:solidFill>
                  <a:latin typeface="Calibri" panose="020F0502020204030204" pitchFamily="34" charset="0"/>
                </a:rPr>
                <a:t>$330M</a:t>
              </a:r>
            </a:p>
          </p:txBody>
        </p:sp>
        <p:sp>
          <p:nvSpPr>
            <p:cNvPr id="65" name="TextBox 64"/>
            <p:cNvSpPr txBox="1"/>
            <p:nvPr/>
          </p:nvSpPr>
          <p:spPr>
            <a:xfrm>
              <a:off x="2372152" y="3633526"/>
              <a:ext cx="457200" cy="184666"/>
            </a:xfrm>
            <a:prstGeom prst="rect">
              <a:avLst/>
            </a:prstGeom>
            <a:noFill/>
          </p:spPr>
          <p:txBody>
            <a:bodyPr wrap="square" lIns="0" tIns="0" rIns="0" bIns="0" rtlCol="0">
              <a:spAutoFit/>
            </a:bodyPr>
            <a:lstStyle/>
            <a:p>
              <a:pPr algn="ctr"/>
              <a:r>
                <a:rPr lang="en-US" sz="1200" b="1" dirty="0">
                  <a:solidFill>
                    <a:srgbClr val="FF0000"/>
                  </a:solidFill>
                  <a:latin typeface="Calibri" panose="020F0502020204030204" pitchFamily="34" charset="0"/>
                </a:rPr>
                <a:t>$200M</a:t>
              </a:r>
            </a:p>
          </p:txBody>
        </p:sp>
        <p:sp>
          <p:nvSpPr>
            <p:cNvPr id="66" name="TextBox 65"/>
            <p:cNvSpPr txBox="1"/>
            <p:nvPr/>
          </p:nvSpPr>
          <p:spPr>
            <a:xfrm>
              <a:off x="1900708" y="4299201"/>
              <a:ext cx="457200" cy="184666"/>
            </a:xfrm>
            <a:prstGeom prst="rect">
              <a:avLst/>
            </a:prstGeom>
            <a:noFill/>
          </p:spPr>
          <p:txBody>
            <a:bodyPr wrap="square" lIns="0" tIns="0" rIns="0" bIns="0" rtlCol="0">
              <a:spAutoFit/>
            </a:bodyPr>
            <a:lstStyle/>
            <a:p>
              <a:pPr algn="ctr"/>
              <a:r>
                <a:rPr lang="en-US" sz="1200" b="1" dirty="0">
                  <a:solidFill>
                    <a:srgbClr val="FF0000"/>
                  </a:solidFill>
                  <a:latin typeface="Calibri" panose="020F0502020204030204" pitchFamily="34" charset="0"/>
                </a:rPr>
                <a:t>$110M</a:t>
              </a:r>
            </a:p>
          </p:txBody>
        </p:sp>
        <p:sp>
          <p:nvSpPr>
            <p:cNvPr id="67" name="TextBox 66"/>
            <p:cNvSpPr txBox="1"/>
            <p:nvPr/>
          </p:nvSpPr>
          <p:spPr>
            <a:xfrm>
              <a:off x="988464" y="4436622"/>
              <a:ext cx="457200" cy="184666"/>
            </a:xfrm>
            <a:prstGeom prst="rect">
              <a:avLst/>
            </a:prstGeom>
            <a:noFill/>
          </p:spPr>
          <p:txBody>
            <a:bodyPr wrap="square" lIns="0" tIns="0" rIns="0" bIns="0" rtlCol="0">
              <a:spAutoFit/>
            </a:bodyPr>
            <a:lstStyle/>
            <a:p>
              <a:pPr algn="ctr"/>
              <a:r>
                <a:rPr lang="en-US" sz="1200" b="1" dirty="0">
                  <a:solidFill>
                    <a:srgbClr val="FF0000"/>
                  </a:solidFill>
                  <a:latin typeface="Calibri" panose="020F0502020204030204" pitchFamily="34" charset="0"/>
                </a:rPr>
                <a:t>$90M</a:t>
              </a:r>
            </a:p>
          </p:txBody>
        </p:sp>
      </p:grpSp>
      <p:grpSp>
        <p:nvGrpSpPr>
          <p:cNvPr id="98" name="Group 97"/>
          <p:cNvGrpSpPr/>
          <p:nvPr/>
        </p:nvGrpSpPr>
        <p:grpSpPr>
          <a:xfrm>
            <a:off x="5457833" y="3326190"/>
            <a:ext cx="2847967" cy="2574194"/>
            <a:chOff x="976014" y="2743200"/>
            <a:chExt cx="2847967" cy="2574194"/>
          </a:xfrm>
        </p:grpSpPr>
        <p:grpSp>
          <p:nvGrpSpPr>
            <p:cNvPr id="108" name="Group 107"/>
            <p:cNvGrpSpPr/>
            <p:nvPr/>
          </p:nvGrpSpPr>
          <p:grpSpPr>
            <a:xfrm>
              <a:off x="976014" y="2743200"/>
              <a:ext cx="2847967" cy="2574194"/>
              <a:chOff x="1052214" y="2743200"/>
              <a:chExt cx="2847967" cy="2550382"/>
            </a:xfrm>
          </p:grpSpPr>
          <p:grpSp>
            <p:nvGrpSpPr>
              <p:cNvPr id="110" name="Group 109"/>
              <p:cNvGrpSpPr/>
              <p:nvPr/>
            </p:nvGrpSpPr>
            <p:grpSpPr>
              <a:xfrm>
                <a:off x="1981199" y="2743200"/>
                <a:ext cx="1907920" cy="2550382"/>
                <a:chOff x="3733799" y="2734056"/>
                <a:chExt cx="1907920" cy="2261616"/>
              </a:xfrm>
            </p:grpSpPr>
            <p:grpSp>
              <p:nvGrpSpPr>
                <p:cNvPr id="113" name="Group 112"/>
                <p:cNvGrpSpPr/>
                <p:nvPr/>
              </p:nvGrpSpPr>
              <p:grpSpPr>
                <a:xfrm>
                  <a:off x="3733799" y="4255389"/>
                  <a:ext cx="455549" cy="740283"/>
                  <a:chOff x="3733799" y="4255389"/>
                  <a:chExt cx="455549" cy="740283"/>
                </a:xfrm>
              </p:grpSpPr>
              <p:sp>
                <p:nvSpPr>
                  <p:cNvPr id="132" name="Rectangle 131"/>
                  <p:cNvSpPr/>
                  <p:nvPr/>
                </p:nvSpPr>
                <p:spPr>
                  <a:xfrm>
                    <a:off x="3733799" y="4812792"/>
                    <a:ext cx="455549"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3733799" y="4666488"/>
                    <a:ext cx="455549" cy="1463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3733799" y="4529328"/>
                    <a:ext cx="455549" cy="1371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3733799" y="4392168"/>
                    <a:ext cx="455549" cy="1371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3733799" y="4255389"/>
                    <a:ext cx="455549" cy="1371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4216272" y="3688080"/>
                  <a:ext cx="457200" cy="1307592"/>
                  <a:chOff x="4214874" y="3688080"/>
                  <a:chExt cx="457200" cy="1307592"/>
                </a:xfrm>
              </p:grpSpPr>
              <p:sp>
                <p:nvSpPr>
                  <p:cNvPr id="128" name="Rectangle 127"/>
                  <p:cNvSpPr/>
                  <p:nvPr/>
                </p:nvSpPr>
                <p:spPr>
                  <a:xfrm>
                    <a:off x="4214874" y="4812792"/>
                    <a:ext cx="457200" cy="182880"/>
                  </a:xfrm>
                  <a:prstGeom prst="rect">
                    <a:avLst/>
                  </a:prstGeom>
                  <a:solidFill>
                    <a:srgbClr val="BC6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4214874" y="4666488"/>
                    <a:ext cx="457200" cy="146304"/>
                  </a:xfrm>
                  <a:prstGeom prst="rect">
                    <a:avLst/>
                  </a:prstGeom>
                  <a:solidFill>
                    <a:srgbClr val="E5B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4214874" y="4529328"/>
                    <a:ext cx="457200" cy="137160"/>
                  </a:xfrm>
                  <a:prstGeom prst="rect">
                    <a:avLst/>
                  </a:prstGeom>
                  <a:solidFill>
                    <a:srgbClr val="D79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4214874" y="3688080"/>
                    <a:ext cx="457200" cy="841248"/>
                  </a:xfrm>
                  <a:prstGeom prst="rect">
                    <a:avLst/>
                  </a:prstGeom>
                  <a:solidFill>
                    <a:srgbClr val="FBC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4700396" y="2852928"/>
                  <a:ext cx="457200" cy="2142744"/>
                  <a:chOff x="4691440" y="2852928"/>
                  <a:chExt cx="457200" cy="2142744"/>
                </a:xfrm>
              </p:grpSpPr>
              <p:sp>
                <p:nvSpPr>
                  <p:cNvPr id="123" name="Rectangle 122"/>
                  <p:cNvSpPr/>
                  <p:nvPr/>
                </p:nvSpPr>
                <p:spPr>
                  <a:xfrm>
                    <a:off x="4691440" y="4812792"/>
                    <a:ext cx="45720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4691440" y="4666488"/>
                    <a:ext cx="457200" cy="1463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4691440" y="4529328"/>
                    <a:ext cx="457200" cy="1371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4691440" y="2971800"/>
                    <a:ext cx="457200" cy="15575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4691440" y="2852928"/>
                    <a:ext cx="457200" cy="1188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5184519" y="2734056"/>
                  <a:ext cx="457200" cy="2261616"/>
                  <a:chOff x="5184519" y="2734056"/>
                  <a:chExt cx="457200" cy="2261616"/>
                </a:xfrm>
              </p:grpSpPr>
              <p:sp>
                <p:nvSpPr>
                  <p:cNvPr id="117" name="Rectangle 116"/>
                  <p:cNvSpPr/>
                  <p:nvPr/>
                </p:nvSpPr>
                <p:spPr>
                  <a:xfrm>
                    <a:off x="5184519" y="4812792"/>
                    <a:ext cx="457200" cy="182880"/>
                  </a:xfrm>
                  <a:prstGeom prst="rect">
                    <a:avLst/>
                  </a:prstGeom>
                  <a:solidFill>
                    <a:srgbClr val="BC6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5184519" y="4666488"/>
                    <a:ext cx="457200" cy="146304"/>
                  </a:xfrm>
                  <a:prstGeom prst="rect">
                    <a:avLst/>
                  </a:prstGeom>
                  <a:solidFill>
                    <a:srgbClr val="E5B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5184519" y="4529328"/>
                    <a:ext cx="457200" cy="137160"/>
                  </a:xfrm>
                  <a:prstGeom prst="rect">
                    <a:avLst/>
                  </a:prstGeom>
                  <a:solidFill>
                    <a:srgbClr val="D79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5184519" y="2971800"/>
                    <a:ext cx="457200" cy="1557528"/>
                  </a:xfrm>
                  <a:prstGeom prst="rect">
                    <a:avLst/>
                  </a:prstGeom>
                  <a:solidFill>
                    <a:srgbClr val="FBC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5184519" y="2852928"/>
                    <a:ext cx="457200" cy="118872"/>
                  </a:xfrm>
                  <a:prstGeom prst="rect">
                    <a:avLst/>
                  </a:prstGeom>
                  <a:solidFill>
                    <a:srgbClr val="F39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5184519" y="2734056"/>
                    <a:ext cx="457200" cy="118872"/>
                  </a:xfrm>
                  <a:prstGeom prst="rect">
                    <a:avLst/>
                  </a:prstGeom>
                  <a:solidFill>
                    <a:srgbClr val="BC6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Rectangle 110"/>
              <p:cNvSpPr/>
              <p:nvPr/>
            </p:nvSpPr>
            <p:spPr>
              <a:xfrm>
                <a:off x="1066800" y="4613595"/>
                <a:ext cx="455549" cy="6799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ctr"/>
              <a:lstStyle/>
              <a:p>
                <a:pPr algn="ctr"/>
                <a:endParaRPr lang="en-US" sz="700" dirty="0">
                  <a:latin typeface="Calibri" panose="020F0502020204030204" pitchFamily="34" charset="0"/>
                </a:endParaRPr>
              </a:p>
            </p:txBody>
          </p:sp>
          <p:cxnSp>
            <p:nvCxnSpPr>
              <p:cNvPr id="112" name="Straight Connector 111"/>
              <p:cNvCxnSpPr/>
              <p:nvPr/>
            </p:nvCxnSpPr>
            <p:spPr>
              <a:xfrm>
                <a:off x="1052214" y="5293582"/>
                <a:ext cx="284796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cxnSp>
          <p:nvCxnSpPr>
            <p:cNvPr id="109" name="Straight Connector 108"/>
            <p:cNvCxnSpPr/>
            <p:nvPr/>
          </p:nvCxnSpPr>
          <p:spPr>
            <a:xfrm>
              <a:off x="976014" y="4633401"/>
              <a:ext cx="2847967"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99" name="TextBox 98"/>
          <p:cNvSpPr txBox="1"/>
          <p:nvPr/>
        </p:nvSpPr>
        <p:spPr>
          <a:xfrm>
            <a:off x="6386818" y="5920542"/>
            <a:ext cx="1907920" cy="246221"/>
          </a:xfrm>
          <a:prstGeom prst="rect">
            <a:avLst/>
          </a:prstGeom>
          <a:noFill/>
        </p:spPr>
        <p:txBody>
          <a:bodyPr wrap="square" rtlCol="0">
            <a:spAutoFit/>
          </a:bodyPr>
          <a:lstStyle/>
          <a:p>
            <a:pPr algn="ctr"/>
            <a:r>
              <a:rPr lang="en-US" sz="1000" dirty="0">
                <a:latin typeface="Calibri" panose="020F0502020204030204" pitchFamily="34" charset="0"/>
              </a:rPr>
              <a:t>Four Funding Scenarios</a:t>
            </a:r>
          </a:p>
        </p:txBody>
      </p:sp>
      <p:sp>
        <p:nvSpPr>
          <p:cNvPr id="100" name="TextBox 99"/>
          <p:cNvSpPr txBox="1"/>
          <p:nvPr/>
        </p:nvSpPr>
        <p:spPr>
          <a:xfrm>
            <a:off x="5344878" y="5908484"/>
            <a:ext cx="710630" cy="246221"/>
          </a:xfrm>
          <a:prstGeom prst="rect">
            <a:avLst/>
          </a:prstGeom>
          <a:noFill/>
        </p:spPr>
        <p:txBody>
          <a:bodyPr wrap="square" rtlCol="0">
            <a:spAutoFit/>
          </a:bodyPr>
          <a:lstStyle/>
          <a:p>
            <a:pPr algn="ctr"/>
            <a:r>
              <a:rPr lang="en-US" sz="1000" dirty="0">
                <a:latin typeface="Calibri" panose="020F0502020204030204" pitchFamily="34" charset="0"/>
              </a:rPr>
              <a:t>Revenue</a:t>
            </a:r>
          </a:p>
        </p:txBody>
      </p:sp>
      <p:sp>
        <p:nvSpPr>
          <p:cNvPr id="103" name="TextBox 102"/>
          <p:cNvSpPr txBox="1"/>
          <p:nvPr/>
        </p:nvSpPr>
        <p:spPr>
          <a:xfrm>
            <a:off x="8345220" y="3177954"/>
            <a:ext cx="457200" cy="184666"/>
          </a:xfrm>
          <a:prstGeom prst="rect">
            <a:avLst/>
          </a:prstGeom>
          <a:noFill/>
        </p:spPr>
        <p:txBody>
          <a:bodyPr wrap="square" lIns="0" tIns="0" rIns="0" bIns="0" rtlCol="0">
            <a:spAutoFit/>
          </a:bodyPr>
          <a:lstStyle/>
          <a:p>
            <a:pPr algn="ctr"/>
            <a:r>
              <a:rPr lang="en-US" sz="1200" b="1" dirty="0">
                <a:solidFill>
                  <a:srgbClr val="FF0000"/>
                </a:solidFill>
                <a:latin typeface="Calibri" panose="020F0502020204030204" pitchFamily="34" charset="0"/>
              </a:rPr>
              <a:t>$350M</a:t>
            </a:r>
          </a:p>
        </p:txBody>
      </p:sp>
      <p:sp>
        <p:nvSpPr>
          <p:cNvPr id="105" name="TextBox 104"/>
          <p:cNvSpPr txBox="1"/>
          <p:nvPr/>
        </p:nvSpPr>
        <p:spPr>
          <a:xfrm>
            <a:off x="6406397" y="4240753"/>
            <a:ext cx="457200" cy="184666"/>
          </a:xfrm>
          <a:prstGeom prst="rect">
            <a:avLst/>
          </a:prstGeom>
          <a:noFill/>
        </p:spPr>
        <p:txBody>
          <a:bodyPr wrap="square" lIns="0" tIns="0" rIns="0" bIns="0" rtlCol="0">
            <a:spAutoFit/>
          </a:bodyPr>
          <a:lstStyle/>
          <a:p>
            <a:pPr algn="ctr"/>
            <a:r>
              <a:rPr lang="en-US" sz="1200" b="1" dirty="0">
                <a:solidFill>
                  <a:srgbClr val="FF0000"/>
                </a:solidFill>
                <a:latin typeface="Calibri" panose="020F0502020204030204" pitchFamily="34" charset="0"/>
              </a:rPr>
              <a:t>$200M</a:t>
            </a:r>
          </a:p>
        </p:txBody>
      </p:sp>
      <p:cxnSp>
        <p:nvCxnSpPr>
          <p:cNvPr id="140" name="Straight Connector 139"/>
          <p:cNvCxnSpPr/>
          <p:nvPr/>
        </p:nvCxnSpPr>
        <p:spPr>
          <a:xfrm flipH="1">
            <a:off x="6960731" y="3962400"/>
            <a:ext cx="274320" cy="0"/>
          </a:xfrm>
          <a:prstGeom prst="line">
            <a:avLst/>
          </a:prstGeom>
          <a:ln w="38100">
            <a:solidFill>
              <a:srgbClr val="3F6075"/>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6960731" y="4483189"/>
            <a:ext cx="274320" cy="0"/>
          </a:xfrm>
          <a:prstGeom prst="line">
            <a:avLst/>
          </a:prstGeom>
          <a:ln w="38100">
            <a:solidFill>
              <a:srgbClr val="3F6075"/>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a:off x="7928978" y="3596792"/>
            <a:ext cx="274320" cy="0"/>
          </a:xfrm>
          <a:prstGeom prst="line">
            <a:avLst/>
          </a:prstGeom>
          <a:ln w="38100">
            <a:solidFill>
              <a:srgbClr val="3F6075"/>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928978" y="1981200"/>
            <a:ext cx="274320" cy="0"/>
          </a:xfrm>
          <a:prstGeom prst="line">
            <a:avLst/>
          </a:prstGeom>
          <a:ln w="38100">
            <a:solidFill>
              <a:srgbClr val="3F6075"/>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8066138" y="1981200"/>
            <a:ext cx="0" cy="1615592"/>
          </a:xfrm>
          <a:prstGeom prst="line">
            <a:avLst/>
          </a:prstGeom>
          <a:ln w="19050">
            <a:solidFill>
              <a:srgbClr val="3F6075"/>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7097891" y="3962400"/>
            <a:ext cx="0" cy="520789"/>
          </a:xfrm>
          <a:prstGeom prst="line">
            <a:avLst/>
          </a:prstGeom>
          <a:ln w="19050">
            <a:solidFill>
              <a:srgbClr val="3F6075"/>
            </a:solidFill>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8323313" y="1888867"/>
            <a:ext cx="457200" cy="184666"/>
          </a:xfrm>
          <a:prstGeom prst="rect">
            <a:avLst/>
          </a:prstGeom>
          <a:noFill/>
        </p:spPr>
        <p:txBody>
          <a:bodyPr wrap="square" lIns="0" tIns="0" rIns="0" bIns="0" rtlCol="0">
            <a:spAutoFit/>
          </a:bodyPr>
          <a:lstStyle/>
          <a:p>
            <a:pPr algn="ctr"/>
            <a:r>
              <a:rPr lang="en-US" sz="1200" b="1" dirty="0">
                <a:solidFill>
                  <a:srgbClr val="3F6075"/>
                </a:solidFill>
                <a:latin typeface="Calibri" panose="020F0502020204030204" pitchFamily="34" charset="0"/>
              </a:rPr>
              <a:t>$500M</a:t>
            </a:r>
          </a:p>
        </p:txBody>
      </p:sp>
      <p:sp>
        <p:nvSpPr>
          <p:cNvPr id="154" name="TextBox 153"/>
          <p:cNvSpPr txBox="1"/>
          <p:nvPr/>
        </p:nvSpPr>
        <p:spPr>
          <a:xfrm>
            <a:off x="8350858" y="3495388"/>
            <a:ext cx="457200" cy="184666"/>
          </a:xfrm>
          <a:prstGeom prst="rect">
            <a:avLst/>
          </a:prstGeom>
          <a:noFill/>
        </p:spPr>
        <p:txBody>
          <a:bodyPr wrap="square" lIns="0" tIns="0" rIns="0" bIns="0" rtlCol="0">
            <a:spAutoFit/>
          </a:bodyPr>
          <a:lstStyle/>
          <a:p>
            <a:pPr algn="ctr"/>
            <a:r>
              <a:rPr lang="en-US" sz="1200" b="1" dirty="0">
                <a:solidFill>
                  <a:srgbClr val="3F6075"/>
                </a:solidFill>
                <a:latin typeface="Calibri" panose="020F0502020204030204" pitchFamily="34" charset="0"/>
              </a:rPr>
              <a:t>$300M</a:t>
            </a:r>
          </a:p>
        </p:txBody>
      </p:sp>
      <p:sp>
        <p:nvSpPr>
          <p:cNvPr id="155" name="TextBox 154"/>
          <p:cNvSpPr txBox="1"/>
          <p:nvPr/>
        </p:nvSpPr>
        <p:spPr>
          <a:xfrm>
            <a:off x="6406397" y="3876179"/>
            <a:ext cx="457200" cy="184666"/>
          </a:xfrm>
          <a:prstGeom prst="rect">
            <a:avLst/>
          </a:prstGeom>
          <a:noFill/>
        </p:spPr>
        <p:txBody>
          <a:bodyPr wrap="square" lIns="0" tIns="0" rIns="0" bIns="0" rtlCol="0">
            <a:spAutoFit/>
          </a:bodyPr>
          <a:lstStyle/>
          <a:p>
            <a:pPr algn="ctr"/>
            <a:r>
              <a:rPr lang="en-US" sz="1200" b="1" dirty="0">
                <a:solidFill>
                  <a:srgbClr val="3F6075"/>
                </a:solidFill>
                <a:latin typeface="Calibri" panose="020F0502020204030204" pitchFamily="34" charset="0"/>
              </a:rPr>
              <a:t>$250M</a:t>
            </a:r>
          </a:p>
        </p:txBody>
      </p:sp>
      <p:sp>
        <p:nvSpPr>
          <p:cNvPr id="156" name="TextBox 155"/>
          <p:cNvSpPr txBox="1"/>
          <p:nvPr/>
        </p:nvSpPr>
        <p:spPr>
          <a:xfrm>
            <a:off x="6406397" y="4401340"/>
            <a:ext cx="457200" cy="184666"/>
          </a:xfrm>
          <a:prstGeom prst="rect">
            <a:avLst/>
          </a:prstGeom>
          <a:noFill/>
        </p:spPr>
        <p:txBody>
          <a:bodyPr wrap="square" lIns="0" tIns="0" rIns="0" bIns="0" rtlCol="0">
            <a:spAutoFit/>
          </a:bodyPr>
          <a:lstStyle/>
          <a:p>
            <a:pPr algn="ctr"/>
            <a:r>
              <a:rPr lang="en-US" sz="1200" b="1" dirty="0">
                <a:solidFill>
                  <a:srgbClr val="3F6075"/>
                </a:solidFill>
                <a:latin typeface="Calibri" panose="020F0502020204030204" pitchFamily="34" charset="0"/>
              </a:rPr>
              <a:t>$180M</a:t>
            </a:r>
          </a:p>
        </p:txBody>
      </p:sp>
      <p:sp>
        <p:nvSpPr>
          <p:cNvPr id="176" name="TextBox 175"/>
          <p:cNvSpPr txBox="1"/>
          <p:nvPr/>
        </p:nvSpPr>
        <p:spPr>
          <a:xfrm>
            <a:off x="5284103" y="2215920"/>
            <a:ext cx="2497316" cy="1015663"/>
          </a:xfrm>
          <a:prstGeom prst="rect">
            <a:avLst/>
          </a:prstGeom>
          <a:noFill/>
        </p:spPr>
        <p:txBody>
          <a:bodyPr wrap="square" rtlCol="0">
            <a:spAutoFit/>
          </a:bodyPr>
          <a:lstStyle/>
          <a:p>
            <a:pPr algn="ctr"/>
            <a:r>
              <a:rPr lang="en-US" sz="2000" dirty="0">
                <a:latin typeface="Calibri" panose="020F0502020204030204" pitchFamily="34" charset="0"/>
              </a:rPr>
              <a:t>BERK Consulting Refined Estimate of Needs</a:t>
            </a:r>
          </a:p>
        </p:txBody>
      </p:sp>
      <p:sp>
        <p:nvSpPr>
          <p:cNvPr id="8" name="TextBox 7"/>
          <p:cNvSpPr txBox="1"/>
          <p:nvPr/>
        </p:nvSpPr>
        <p:spPr>
          <a:xfrm>
            <a:off x="8200731" y="6276975"/>
            <a:ext cx="577215" cy="369332"/>
          </a:xfrm>
          <a:prstGeom prst="rect">
            <a:avLst/>
          </a:prstGeom>
          <a:solidFill>
            <a:schemeClr val="bg1"/>
          </a:solidFill>
        </p:spPr>
        <p:txBody>
          <a:bodyPr wrap="square" rtlCol="0">
            <a:spAutoFit/>
          </a:bodyPr>
          <a:lstStyle/>
          <a:p>
            <a:endParaRPr lang="en-US" dirty="0"/>
          </a:p>
        </p:txBody>
      </p:sp>
      <p:sp>
        <p:nvSpPr>
          <p:cNvPr id="9" name="TextBox 8"/>
          <p:cNvSpPr txBox="1"/>
          <p:nvPr/>
        </p:nvSpPr>
        <p:spPr>
          <a:xfrm>
            <a:off x="2428356" y="6276975"/>
            <a:ext cx="6258444" cy="830997"/>
          </a:xfrm>
          <a:prstGeom prst="rect">
            <a:avLst/>
          </a:prstGeom>
          <a:noFill/>
        </p:spPr>
        <p:txBody>
          <a:bodyPr wrap="square" rtlCol="0">
            <a:spAutoFit/>
          </a:bodyPr>
          <a:lstStyle/>
          <a:p>
            <a:pPr lvl="0"/>
            <a:r>
              <a:rPr lang="en-US" sz="1000" dirty="0"/>
              <a:t>The county asked BERK consulting to review these cost estimates of road system needs.  BERK concluded the estimate fairly represents potential costs, although they recommend that the county use ranges, given the many unknown factors that can affect large capital infrastructure needs.</a:t>
            </a:r>
          </a:p>
          <a:p>
            <a:endParaRPr lang="en-US" dirty="0"/>
          </a:p>
        </p:txBody>
      </p:sp>
    </p:spTree>
    <p:extLst>
      <p:ext uri="{BB962C8B-B14F-4D97-AF65-F5344CB8AC3E}">
        <p14:creationId xmlns:p14="http://schemas.microsoft.com/office/powerpoint/2010/main" val="2318721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Challenge: </a:t>
            </a:r>
            <a:r>
              <a:rPr lang="en-US" b="1" dirty="0">
                <a:solidFill>
                  <a:srgbClr val="FF0000"/>
                </a:solidFill>
              </a:rPr>
              <a:t>Shrinking Revenue Sources</a:t>
            </a:r>
          </a:p>
        </p:txBody>
      </p:sp>
      <p:pic>
        <p:nvPicPr>
          <p:cNvPr id="8" name="Content Placeholder 6" descr="slides 45 - 49 - no titles.pdf"/>
          <p:cNvPicPr>
            <a:picLocks noGrp="1" noChangeAspect="1"/>
          </p:cNvPicPr>
          <p:nvPr>
            <p:ph sz="quarter" idx="1"/>
          </p:nvPr>
        </p:nvPicPr>
        <p:blipFill>
          <a:blip r:embed="rId3" cstate="email">
            <a:extLst>
              <a:ext uri="{28A0092B-C50C-407E-A947-70E740481C1C}">
                <a14:useLocalDpi xmlns:a14="http://schemas.microsoft.com/office/drawing/2010/main"/>
              </a:ext>
            </a:extLst>
          </a:blip>
          <a:srcRect l="-21423" r="-21423"/>
          <a:stretch>
            <a:fillRect/>
          </a:stretch>
        </p:blipFill>
        <p:spPr>
          <a:xfrm>
            <a:off x="457200" y="1492804"/>
            <a:ext cx="8229600" cy="4389916"/>
          </a:xfrm>
        </p:spPr>
      </p:pic>
    </p:spTree>
    <p:extLst>
      <p:ext uri="{BB962C8B-B14F-4D97-AF65-F5344CB8AC3E}">
        <p14:creationId xmlns:p14="http://schemas.microsoft.com/office/powerpoint/2010/main" val="1116700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a:t>Challenge: </a:t>
            </a:r>
            <a:r>
              <a:rPr lang="en-US" b="1" dirty="0">
                <a:solidFill>
                  <a:srgbClr val="FF0000"/>
                </a:solidFill>
              </a:rPr>
              <a:t>Not just travelers</a:t>
            </a:r>
            <a:br>
              <a:rPr lang="en-US" b="1" dirty="0"/>
            </a:br>
            <a:endParaRPr lang="en-US" b="1" dirty="0"/>
          </a:p>
        </p:txBody>
      </p:sp>
      <p:pic>
        <p:nvPicPr>
          <p:cNvPr id="6" name="Content Placeholder 5" descr="slides 16 - 23 - no titles.pdf"/>
          <p:cNvPicPr>
            <a:picLocks noGrp="1" noChangeAspect="1"/>
          </p:cNvPicPr>
          <p:nvPr>
            <p:ph idx="1"/>
          </p:nvPr>
        </p:nvPicPr>
        <p:blipFill>
          <a:blip r:embed="rId3" cstate="email">
            <a:extLst>
              <a:ext uri="{28A0092B-C50C-407E-A947-70E740481C1C}">
                <a14:useLocalDpi xmlns:a14="http://schemas.microsoft.com/office/drawing/2010/main"/>
              </a:ext>
            </a:extLst>
          </a:blip>
          <a:srcRect l="-21423" r="-21423"/>
          <a:stretch>
            <a:fillRect/>
          </a:stretch>
        </p:blipFill>
        <p:spPr>
          <a:xfrm>
            <a:off x="-1600200" y="152400"/>
            <a:ext cx="11323119" cy="6038997"/>
          </a:xfrm>
        </p:spPr>
      </p:pic>
    </p:spTree>
    <p:extLst>
      <p:ext uri="{BB962C8B-B14F-4D97-AF65-F5344CB8AC3E}">
        <p14:creationId xmlns:p14="http://schemas.microsoft.com/office/powerpoint/2010/main" val="58719834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Challenge: </a:t>
            </a:r>
            <a:r>
              <a:rPr lang="en-US" b="1" dirty="0">
                <a:solidFill>
                  <a:srgbClr val="FF0000"/>
                </a:solidFill>
              </a:rPr>
              <a:t>Bridges &amp; Roads Use</a:t>
            </a:r>
          </a:p>
        </p:txBody>
      </p:sp>
      <p:sp>
        <p:nvSpPr>
          <p:cNvPr id="3" name="Content Placeholder 2"/>
          <p:cNvSpPr>
            <a:spLocks noGrp="1"/>
          </p:cNvSpPr>
          <p:nvPr>
            <p:ph sz="quarter" idx="1"/>
          </p:nvPr>
        </p:nvSpPr>
        <p:spPr>
          <a:xfrm>
            <a:off x="457200" y="1219200"/>
            <a:ext cx="4038600" cy="4937760"/>
          </a:xfrm>
        </p:spPr>
        <p:txBody>
          <a:bodyPr/>
          <a:lstStyle/>
          <a:p>
            <a:r>
              <a:rPr lang="en-US" sz="2800" dirty="0">
                <a:solidFill>
                  <a:srgbClr val="0070C0"/>
                </a:solidFill>
              </a:rPr>
              <a:t>1 million </a:t>
            </a:r>
            <a:r>
              <a:rPr lang="en-US" sz="2800" dirty="0"/>
              <a:t>trips a day</a:t>
            </a:r>
          </a:p>
          <a:p>
            <a:r>
              <a:rPr lang="en-US" sz="2800" dirty="0">
                <a:solidFill>
                  <a:srgbClr val="0070C0"/>
                </a:solidFill>
              </a:rPr>
              <a:t>Half </a:t>
            </a:r>
            <a:r>
              <a:rPr lang="en-US" sz="2800" dirty="0"/>
              <a:t>of the trips on high volume roads come from </a:t>
            </a:r>
            <a:r>
              <a:rPr lang="en-US" sz="2800" u="sng" dirty="0"/>
              <a:t>cities and other counties</a:t>
            </a:r>
          </a:p>
          <a:p>
            <a:r>
              <a:rPr lang="en-US" sz="2800" dirty="0">
                <a:solidFill>
                  <a:srgbClr val="0070C0"/>
                </a:solidFill>
              </a:rPr>
              <a:t>Two million </a:t>
            </a:r>
            <a:r>
              <a:rPr lang="en-US" sz="2800" dirty="0"/>
              <a:t>residents in King County</a:t>
            </a:r>
          </a:p>
          <a:p>
            <a:r>
              <a:rPr lang="en-US" sz="2800" dirty="0"/>
              <a:t>Only </a:t>
            </a:r>
            <a:r>
              <a:rPr lang="en-US" sz="2800" dirty="0">
                <a:solidFill>
                  <a:srgbClr val="0070C0"/>
                </a:solidFill>
              </a:rPr>
              <a:t>250,000 </a:t>
            </a:r>
            <a:r>
              <a:rPr lang="en-US" sz="2800" dirty="0"/>
              <a:t>unincorporated residents</a:t>
            </a:r>
          </a:p>
          <a:p>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9600" y="1312245"/>
            <a:ext cx="4423410" cy="3276600"/>
          </a:xfrm>
          <a:prstGeom prst="rect">
            <a:avLst/>
          </a:prstGeom>
        </p:spPr>
      </p:pic>
      <p:sp>
        <p:nvSpPr>
          <p:cNvPr id="9" name="TextBox 8"/>
          <p:cNvSpPr txBox="1"/>
          <p:nvPr/>
        </p:nvSpPr>
        <p:spPr>
          <a:xfrm>
            <a:off x="6477000" y="1589755"/>
            <a:ext cx="2209800" cy="646331"/>
          </a:xfrm>
          <a:prstGeom prst="rect">
            <a:avLst/>
          </a:prstGeom>
          <a:noFill/>
          <a:ln w="25400">
            <a:solidFill>
              <a:schemeClr val="bg1"/>
            </a:solidFill>
          </a:ln>
        </p:spPr>
        <p:txBody>
          <a:bodyPr wrap="square" rtlCol="0">
            <a:spAutoFit/>
          </a:bodyPr>
          <a:lstStyle/>
          <a:p>
            <a:r>
              <a:rPr lang="en-US" b="1" dirty="0">
                <a:solidFill>
                  <a:schemeClr val="bg1"/>
                </a:solidFill>
              </a:rPr>
              <a:t>1,486 miles county maintained roads</a:t>
            </a:r>
          </a:p>
        </p:txBody>
      </p:sp>
    </p:spTree>
    <p:extLst>
      <p:ext uri="{BB962C8B-B14F-4D97-AF65-F5344CB8AC3E}">
        <p14:creationId xmlns:p14="http://schemas.microsoft.com/office/powerpoint/2010/main" val="3955245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Challenge: </a:t>
            </a:r>
            <a:r>
              <a:rPr lang="en-US" b="1" dirty="0">
                <a:solidFill>
                  <a:srgbClr val="FF0000"/>
                </a:solidFill>
              </a:rPr>
              <a:t>Few Efficiencies or 					Responsible Cuts Left</a:t>
            </a:r>
          </a:p>
        </p:txBody>
      </p:sp>
      <p:pic>
        <p:nvPicPr>
          <p:cNvPr id="7" name="Content Placeholder 6"/>
          <p:cNvPicPr>
            <a:picLocks noGrp="1" noChangeAspect="1"/>
          </p:cNvPicPr>
          <p:nvPr>
            <p:ph sz="quarter" idx="1"/>
          </p:nvPr>
        </p:nvPicPr>
        <p:blipFill>
          <a:blip r:embed="rId3" cstate="email">
            <a:extLst>
              <a:ext uri="{28A0092B-C50C-407E-A947-70E740481C1C}">
                <a14:useLocalDpi xmlns:a14="http://schemas.microsoft.com/office/drawing/2010/main"/>
              </a:ext>
            </a:extLst>
          </a:blip>
          <a:stretch>
            <a:fillRect/>
          </a:stretch>
        </p:blipFill>
        <p:spPr>
          <a:xfrm>
            <a:off x="1371601" y="1405275"/>
            <a:ext cx="6577120" cy="4690725"/>
          </a:xfrm>
        </p:spPr>
      </p:pic>
    </p:spTree>
    <p:extLst>
      <p:ext uri="{BB962C8B-B14F-4D97-AF65-F5344CB8AC3E}">
        <p14:creationId xmlns:p14="http://schemas.microsoft.com/office/powerpoint/2010/main" val="1922525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Consequence: </a:t>
            </a:r>
            <a:r>
              <a:rPr lang="en-US" b="1" dirty="0">
                <a:solidFill>
                  <a:srgbClr val="FF0000"/>
                </a:solidFill>
              </a:rPr>
              <a:t>Infrastructure at Risk </a:t>
            </a:r>
          </a:p>
        </p:txBody>
      </p:sp>
      <p:pic>
        <p:nvPicPr>
          <p:cNvPr id="8" name="Content Placeholder 5" descr="slides 50 - 60 - no titles.pdf"/>
          <p:cNvPicPr>
            <a:picLocks noChangeAspect="1"/>
          </p:cNvPicPr>
          <p:nvPr/>
        </p:nvPicPr>
        <p:blipFill>
          <a:blip r:embed="rId3" cstate="email">
            <a:extLst>
              <a:ext uri="{28A0092B-C50C-407E-A947-70E740481C1C}">
                <a14:useLocalDpi xmlns:a14="http://schemas.microsoft.com/office/drawing/2010/main"/>
              </a:ext>
            </a:extLst>
          </a:blip>
          <a:srcRect l="-21423" r="-21423"/>
          <a:stretch>
            <a:fillRect/>
          </a:stretch>
        </p:blipFill>
        <p:spPr>
          <a:xfrm>
            <a:off x="-152400" y="1357636"/>
            <a:ext cx="8934827" cy="4765241"/>
          </a:xfrm>
          <a:prstGeom prst="rect">
            <a:avLst/>
          </a:prstGeom>
        </p:spPr>
      </p:pic>
    </p:spTree>
    <p:extLst>
      <p:ext uri="{BB962C8B-B14F-4D97-AF65-F5344CB8AC3E}">
        <p14:creationId xmlns:p14="http://schemas.microsoft.com/office/powerpoint/2010/main" val="36885526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B539037E56A64FBC879F84CE9B6CEE" ma:contentTypeVersion="" ma:contentTypeDescription="Create a new document." ma:contentTypeScope="" ma:versionID="63beb56e171fde3c408d0b9a4d6edd38">
  <xsd:schema xmlns:xsd="http://www.w3.org/2001/XMLSchema" xmlns:xs="http://www.w3.org/2001/XMLSchema" xmlns:p="http://schemas.microsoft.com/office/2006/metadata/properties" xmlns:ns2="dfda3c53-7362-429c-bc7b-5236353d6d09" xmlns:ns3="d300ea37-0af1-4b3c-b4e5-05a467281a35" xmlns:ns4="1298ba33-f3e0-4ce7-9ab2-3dacd2189474" targetNamespace="http://schemas.microsoft.com/office/2006/metadata/properties" ma:root="true" ma:fieldsID="9bdab7fe084aa2d2a94513017fa439c7" ns2:_="" ns3:_="" ns4:_="">
    <xsd:import namespace="dfda3c53-7362-429c-bc7b-5236353d6d09"/>
    <xsd:import namespace="d300ea37-0af1-4b3c-b4e5-05a467281a35"/>
    <xsd:import namespace="1298ba33-f3e0-4ce7-9ab2-3dacd218947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da3c53-7362-429c-bc7b-5236353d6d0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300ea37-0af1-4b3c-b4e5-05a467281a3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98ba33-f3e0-4ce7-9ab2-3dacd218947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56767E-0A0A-4899-9C14-3BC31CDD2C8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489A463-6EA1-4839-B3AE-CD53FD4C623D}">
  <ds:schemaRefs>
    <ds:schemaRef ds:uri="http://schemas.microsoft.com/sharepoint/v3/contenttype/forms"/>
  </ds:schemaRefs>
</ds:datastoreItem>
</file>

<file path=customXml/itemProps3.xml><?xml version="1.0" encoding="utf-8"?>
<ds:datastoreItem xmlns:ds="http://schemas.openxmlformats.org/officeDocument/2006/customXml" ds:itemID="{B6559E24-EF8A-4650-B82D-C26FAB1298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da3c53-7362-429c-bc7b-5236353d6d09"/>
    <ds:schemaRef ds:uri="d300ea37-0af1-4b3c-b4e5-05a467281a35"/>
    <ds:schemaRef ds:uri="1298ba33-f3e0-4ce7-9ab2-3dacd21894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2768</TotalTime>
  <Words>484</Words>
  <Application>Microsoft Office PowerPoint</Application>
  <PresentationFormat>On-screen Show (4:3)</PresentationFormat>
  <Paragraphs>110</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Bookman Old Style</vt:lpstr>
      <vt:lpstr>Calibri</vt:lpstr>
      <vt:lpstr>Courier New</vt:lpstr>
      <vt:lpstr>Gill Sans MT</vt:lpstr>
      <vt:lpstr>Symbol</vt:lpstr>
      <vt:lpstr>Wingdings</vt:lpstr>
      <vt:lpstr>Wingdings 3</vt:lpstr>
      <vt:lpstr>Origin</vt:lpstr>
      <vt:lpstr>King County  Bridges and Roads Task Force </vt:lpstr>
      <vt:lpstr>Task Force Charge </vt:lpstr>
      <vt:lpstr>Challenge: Revenue Gap</vt:lpstr>
      <vt:lpstr>Challenge: Revenue vs. Need </vt:lpstr>
      <vt:lpstr>Challenge: Shrinking Revenue Sources</vt:lpstr>
      <vt:lpstr>Challenge: Not just travelers </vt:lpstr>
      <vt:lpstr>Challenge: Bridges &amp; Roads Use</vt:lpstr>
      <vt:lpstr>Challenge: Few Efficiencies or      Responsible Cuts Left</vt:lpstr>
      <vt:lpstr>Consequence: Infrastructure at Risk </vt:lpstr>
      <vt:lpstr>Consequence: Deferred Maintenance Costs</vt:lpstr>
      <vt:lpstr>                                 Orphan Roads</vt:lpstr>
      <vt:lpstr>Seattle - N 145th St. Half Street</vt:lpstr>
      <vt:lpstr>Task Force Findings</vt:lpstr>
      <vt:lpstr>High Impact Recommendations </vt:lpstr>
      <vt:lpstr>High Impact Recommendations </vt:lpstr>
      <vt:lpstr>High Impact Recommendations </vt:lpstr>
      <vt:lpstr>High Impact Recommendations </vt:lpstr>
      <vt:lpstr>Next Steps</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 County Bridges and Roads Task Force</dc:title>
  <dc:creator>Evan Lewis</dc:creator>
  <cp:lastModifiedBy>Vitali, Stephanie (DOT)</cp:lastModifiedBy>
  <cp:revision>160</cp:revision>
  <cp:lastPrinted>2016-02-10T22:27:26Z</cp:lastPrinted>
  <dcterms:created xsi:type="dcterms:W3CDTF">2015-08-08T20:33:05Z</dcterms:created>
  <dcterms:modified xsi:type="dcterms:W3CDTF">2024-07-31T20:32:44Z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0x0101006CB539037E56A64FBC879F84CE9B6CEE</vt:lpwstr>
  </property>
</Properties>
</file>