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3" r:id="rId6"/>
    <p:sldId id="283" r:id="rId7"/>
    <p:sldId id="274" r:id="rId8"/>
    <p:sldId id="269" r:id="rId9"/>
    <p:sldId id="275" r:id="rId10"/>
    <p:sldId id="258" r:id="rId11"/>
    <p:sldId id="259" r:id="rId12"/>
    <p:sldId id="276" r:id="rId13"/>
    <p:sldId id="278" r:id="rId14"/>
    <p:sldId id="279" r:id="rId15"/>
    <p:sldId id="280" r:id="rId16"/>
    <p:sldId id="277" r:id="rId17"/>
    <p:sldId id="284" r:id="rId18"/>
    <p:sldId id="286" r:id="rId19"/>
    <p:sldId id="285" r:id="rId20"/>
    <p:sldId id="28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4" autoAdjust="0"/>
    <p:restoredTop sz="65918" autoAdjust="0"/>
  </p:normalViewPr>
  <p:slideViewPr>
    <p:cSldViewPr>
      <p:cViewPr varScale="1">
        <p:scale>
          <a:sx n="31" d="100"/>
          <a:sy n="31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1027"/>
    </p:cViewPr>
  </p:sorterViewPr>
  <p:notesViewPr>
    <p:cSldViewPr>
      <p:cViewPr>
        <p:scale>
          <a:sx n="140" d="100"/>
          <a:sy n="140" d="100"/>
        </p:scale>
        <p:origin x="-946" y="85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29BE-E0DA-4223-BCEF-009B23059ADC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65157-187D-4089-BA2B-1B11D9CD1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2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fld id="{6673742C-2453-4776-91E3-45489AF67D65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47" tIns="46324" rIns="92647" bIns="46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647" tIns="46324" rIns="92647" bIns="46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fld id="{696ECC83-B848-4D7B-A3EA-61E99A535C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31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Implemented state-of-the-industry Asset Management and Work Order system - creating $1.2 million/year in efficiencies 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Implementing automatic vehicle location technology for more efficient dispatch, better fleet management, and more efficient data collection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Standardizing software systems for more efficiency and reliability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2014, the Road Services Division successfully implemented Roadworks, a state-of-the-industry asset management system to manage its tens of thousands of maintenance service requests and work orders, replacing paper-based processes.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Roadworks, our new system, is saving about $1.2 million per year through efficiencies including the following: </a:t>
            </a:r>
          </a:p>
          <a:p>
            <a:pPr lvl="0"/>
            <a:r>
              <a:rPr lang="en-US" dirty="0"/>
              <a:t>Replacing paper records with a searchable relational database (e.g., much faster claims research); </a:t>
            </a:r>
          </a:p>
          <a:p>
            <a:pPr lvl="0"/>
            <a:r>
              <a:rPr lang="en-US" dirty="0"/>
              <a:t>Avoiding travel to obtain paper information on asset condition and status; </a:t>
            </a:r>
          </a:p>
          <a:p>
            <a:pPr lvl="0"/>
            <a:r>
              <a:rPr lang="en-US" dirty="0"/>
              <a:t>Mapping service requests and work orders to determine the most efficient daily dispatch routes;</a:t>
            </a:r>
          </a:p>
          <a:p>
            <a:pPr lvl="0"/>
            <a:r>
              <a:rPr lang="en-US" dirty="0"/>
              <a:t>Avoiding repeat investigative work.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 addition, Roadworks has eliminated thousands of hours of lag time between customer calls and dispatch--service requests are now logged and mapped in real time and are accessible to legitimate users system-wide.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50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r>
              <a:rPr lang="en-US" dirty="0"/>
              <a:t>Maximized asset data collection capabilities by centralizing staffing resources and eliminating the duplication of data collection </a:t>
            </a:r>
          </a:p>
          <a:p>
            <a:r>
              <a:rPr lang="en-US" dirty="0"/>
              <a:t>Consolidated maintenance clearing and grading permitting from three to one </a:t>
            </a:r>
          </a:p>
          <a:p>
            <a:r>
              <a:rPr lang="en-US" dirty="0"/>
              <a:t>Incorporating traffic counts into existing signal technology</a:t>
            </a:r>
          </a:p>
          <a:p>
            <a:r>
              <a:rPr lang="en-US" dirty="0"/>
              <a:t>Improving road closure alert process for more timely and accurate data to public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7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200" dirty="0">
                <a:solidFill>
                  <a:prstClr val="black"/>
                </a:solidFill>
                <a:latin typeface="Candara"/>
              </a:rPr>
              <a:t>Solid Waste Division to take organic street waste material to Cedar Hill Landfill in lieu of costly processing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200" dirty="0">
                <a:solidFill>
                  <a:prstClr val="black"/>
                </a:solidFill>
                <a:latin typeface="Candara"/>
              </a:rPr>
              <a:t>Labor unions and other agency partners to supplement snow and ice response staff 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200" dirty="0">
                <a:solidFill>
                  <a:prstClr val="black"/>
                </a:solidFill>
                <a:latin typeface="Candara"/>
              </a:rPr>
              <a:t>Water and Land Resource Division to assess the condition of regional drainage systems in the right-of-way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200" dirty="0">
                <a:solidFill>
                  <a:prstClr val="black"/>
                </a:solidFill>
                <a:latin typeface="Candara"/>
              </a:rPr>
              <a:t>WSDOT to share maintenance facilities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6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Transferring orphaned roads to adjacent cities</a:t>
            </a:r>
          </a:p>
          <a:p>
            <a:pPr marL="810661" lvl="1" indent="-347426">
              <a:buFont typeface="Symbol"/>
              <a:buChar char=""/>
            </a:pPr>
            <a:r>
              <a:rPr lang="en-US" sz="2400" dirty="0">
                <a:solidFill>
                  <a:srgbClr val="1F497D"/>
                </a:solidFill>
                <a:ea typeface="Calibri"/>
                <a:cs typeface="Times New Roman"/>
              </a:rPr>
              <a:t>Over 65 (67 actual) orphan road ROW segments – comprised of road ROW islands, half-streets, and UGB boundary roads</a:t>
            </a:r>
            <a:endParaRPr lang="en-US" sz="2400" dirty="0">
              <a:ea typeface="Calibri"/>
              <a:cs typeface="Times New Roman"/>
            </a:endParaRPr>
          </a:p>
          <a:p>
            <a:pPr marL="810661" lvl="1" indent="-347426">
              <a:buFont typeface="Symbol"/>
              <a:buChar char=""/>
            </a:pPr>
            <a:r>
              <a:rPr lang="en-US" sz="2400" dirty="0">
                <a:solidFill>
                  <a:srgbClr val="1F497D"/>
                </a:solidFill>
                <a:ea typeface="Calibri"/>
                <a:cs typeface="Times New Roman"/>
              </a:rPr>
              <a:t>Approximately 24 centerline miles</a:t>
            </a:r>
            <a:endParaRPr lang="en-US" sz="2400" dirty="0">
              <a:ea typeface="Calibri"/>
              <a:cs typeface="Times New Roman"/>
            </a:endParaRPr>
          </a:p>
          <a:p>
            <a:pPr marL="810661" lvl="1" indent="-347426">
              <a:buFont typeface="Symbol"/>
              <a:buChar char=""/>
            </a:pPr>
            <a:r>
              <a:rPr lang="en-US" sz="2400" dirty="0">
                <a:solidFill>
                  <a:srgbClr val="1F497D"/>
                </a:solidFill>
                <a:ea typeface="Calibri"/>
                <a:cs typeface="Times New Roman"/>
              </a:rPr>
              <a:t>Adjacent to or within 21 cities   </a:t>
            </a:r>
            <a:endParaRPr lang="en-US" sz="2400" dirty="0">
              <a:ea typeface="Calibri"/>
              <a:cs typeface="Times New Roman"/>
            </a:endParaRP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en-US" sz="2400" dirty="0">
              <a:solidFill>
                <a:prstClr val="black"/>
              </a:solidFill>
              <a:latin typeface="Candara"/>
            </a:endParaRP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en-US" sz="2400" dirty="0">
              <a:solidFill>
                <a:prstClr val="black"/>
              </a:solidFill>
              <a:latin typeface="Candara"/>
            </a:endParaRP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Vacating roads to other agencies and property owners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Stopped converting private roads to county-maintained roads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30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26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</a:t>
            </a:r>
            <a:r>
              <a:rPr lang="en-US" baseline="0" dirty="0"/>
              <a:t> issue with underlying ROW for SR 523 should WSDOT remove from Hwy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9E7FC-B2A0-4B36-B9DB-33E5A0685F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1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7B295-830A-4B0F-B748-3255F1C53BE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44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6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974D-A055-45EE-9323-2AD08DB389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6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2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Eliminated over 45% of workforce by combining or eliminating jobs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Reorganized 7 sections into to 3</a:t>
            </a:r>
          </a:p>
          <a:p>
            <a:r>
              <a:rPr lang="en-US" sz="2400" dirty="0"/>
              <a:t>Reduced management 57%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Realigned teams and adjusted job classifications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Worked with unions for efficiencies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Adjusted core work hours and use of flex schedules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400" dirty="0">
                <a:solidFill>
                  <a:prstClr val="black"/>
                </a:solidFill>
                <a:latin typeface="Candara"/>
              </a:rPr>
              <a:t>Training/retraining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5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Aft>
                <a:spcPts val="60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700" dirty="0">
                <a:solidFill>
                  <a:srgbClr val="073E87"/>
                </a:solidFill>
                <a:latin typeface="Candara"/>
              </a:rPr>
              <a:t>Developed facilities master plan</a:t>
            </a:r>
          </a:p>
          <a:p>
            <a:pPr marL="277941" indent="-277941" defTabSz="926470">
              <a:spcAft>
                <a:spcPts val="60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700" dirty="0">
                <a:solidFill>
                  <a:srgbClr val="073E87"/>
                </a:solidFill>
                <a:latin typeface="Candara"/>
              </a:rPr>
              <a:t>Re-organized maintenance division boundaries to improve travel time and crew compliments</a:t>
            </a:r>
          </a:p>
          <a:p>
            <a:pPr marL="277941" indent="-277941" defTabSz="926470">
              <a:spcAft>
                <a:spcPts val="60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700" dirty="0">
                <a:solidFill>
                  <a:srgbClr val="073E87"/>
                </a:solidFill>
                <a:latin typeface="Candara"/>
              </a:rPr>
              <a:t>Closed 3 facilities - consolidated staff, equipment and supplies in remaining 6</a:t>
            </a:r>
          </a:p>
          <a:p>
            <a:pPr marL="277941" indent="-277941" defTabSz="926470">
              <a:spcAft>
                <a:spcPts val="60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700" dirty="0">
                <a:solidFill>
                  <a:srgbClr val="073E87"/>
                </a:solidFill>
                <a:latin typeface="Candara"/>
              </a:rPr>
              <a:t>Reduced energy consumption associated with field operation</a:t>
            </a:r>
          </a:p>
          <a:p>
            <a:pPr marL="277941" indent="-277941" defTabSz="926470">
              <a:spcAft>
                <a:spcPts val="60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700" dirty="0">
                <a:solidFill>
                  <a:srgbClr val="073E87"/>
                </a:solidFill>
                <a:latin typeface="Candara"/>
              </a:rPr>
              <a:t>Improving facilities to increase operational efficiency</a:t>
            </a:r>
          </a:p>
          <a:p>
            <a:pPr marL="277941" indent="-277941" defTabSz="926470">
              <a:spcAft>
                <a:spcPts val="60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1700" dirty="0">
                <a:solidFill>
                  <a:srgbClr val="073E87"/>
                </a:solidFill>
                <a:latin typeface="Candara"/>
              </a:rPr>
              <a:t>Selling surplus properties – reduces liability and provides revenue to develop efficient facilities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1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3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0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000" dirty="0">
                <a:solidFill>
                  <a:srgbClr val="073E87"/>
                </a:solidFill>
                <a:latin typeface="Candara"/>
              </a:rPr>
              <a:t>Consolidated downtown office space on three floors to half  a floor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000" dirty="0">
                <a:solidFill>
                  <a:srgbClr val="073E87"/>
                </a:solidFill>
                <a:latin typeface="Candara"/>
              </a:rPr>
              <a:t>Reduced fleet inventory by more than 20 percent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000" dirty="0">
                <a:solidFill>
                  <a:srgbClr val="073E87"/>
                </a:solidFill>
                <a:latin typeface="Candara"/>
              </a:rPr>
              <a:t>Reduced radios, computers, phones and other operating equipment</a:t>
            </a:r>
          </a:p>
          <a:p>
            <a:pPr marL="277941" indent="-277941" defTabSz="92647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/>
            </a:pPr>
            <a:r>
              <a:rPr lang="en-US" sz="2000" dirty="0">
                <a:solidFill>
                  <a:srgbClr val="073E87"/>
                </a:solidFill>
                <a:latin typeface="Candara"/>
              </a:rPr>
              <a:t>Converting county-owned street lighting to LED technology for reduced energy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CC83-B848-4D7B-A3EA-61E99A535C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3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B14C-9107-46B6-8616-491FCF0233F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79CB14C-9107-46B6-8616-491FCF0233FB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0FFD8D-87F2-444D-BDF2-D0C783CBD8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 Services</a:t>
            </a:r>
            <a:br>
              <a:rPr lang="en-US" dirty="0"/>
            </a:br>
            <a:r>
              <a:rPr lang="en-US" dirty="0"/>
              <a:t>Business Reset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56000"/>
            <a:ext cx="7162800" cy="1701799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i="1" dirty="0"/>
              <a:t>What has been done to respond to the funding crisis?</a:t>
            </a:r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Bridges and Roads Task Force</a:t>
            </a:r>
          </a:p>
          <a:p>
            <a:r>
              <a:rPr lang="en-US" sz="1800" dirty="0"/>
              <a:t>September 16, 2015</a:t>
            </a:r>
          </a:p>
        </p:txBody>
      </p:sp>
    </p:spTree>
    <p:extLst>
      <p:ext uri="{BB962C8B-B14F-4D97-AF65-F5344CB8AC3E}">
        <p14:creationId xmlns:p14="http://schemas.microsoft.com/office/powerpoint/2010/main" val="102026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Leveraged Technology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Asset management</a:t>
            </a:r>
          </a:p>
          <a:p>
            <a:r>
              <a:rPr lang="en-US" sz="3200" dirty="0"/>
              <a:t>Automated vehicle location</a:t>
            </a:r>
          </a:p>
          <a:p>
            <a:r>
              <a:rPr lang="en-US" sz="3200" dirty="0"/>
              <a:t>Standardized software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Improvements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965448" cy="3447288"/>
          </a:xfrm>
        </p:spPr>
        <p:txBody>
          <a:bodyPr>
            <a:normAutofit/>
          </a:bodyPr>
          <a:lstStyle/>
          <a:p>
            <a:r>
              <a:rPr lang="en-US" sz="3200" dirty="0"/>
              <a:t>Data collection</a:t>
            </a:r>
          </a:p>
          <a:p>
            <a:r>
              <a:rPr lang="en-US" sz="3200" dirty="0"/>
              <a:t>Permit consolidation</a:t>
            </a:r>
          </a:p>
          <a:p>
            <a:r>
              <a:rPr lang="en-US" sz="3200" dirty="0"/>
              <a:t>Traffic counts</a:t>
            </a:r>
          </a:p>
          <a:p>
            <a:r>
              <a:rPr lang="en-US" sz="3200" dirty="0"/>
              <a:t>Road closures alerts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2667000"/>
            <a:ext cx="387985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4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Partnerships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Street waste</a:t>
            </a:r>
          </a:p>
          <a:p>
            <a:r>
              <a:rPr lang="en-US" sz="3200" dirty="0">
                <a:solidFill>
                  <a:schemeClr val="tx1"/>
                </a:solidFill>
              </a:rPr>
              <a:t>Snow and ice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Regional drainage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Shared facilities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2" b="-5541"/>
          <a:stretch/>
        </p:blipFill>
        <p:spPr>
          <a:xfrm>
            <a:off x="6324600" y="4558720"/>
            <a:ext cx="2474827" cy="1856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4574666"/>
            <a:ext cx="2731008" cy="182422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1" y="4558719"/>
            <a:ext cx="2895600" cy="18536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1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Reducing Road Inventory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 orphaned road segments</a:t>
            </a:r>
          </a:p>
          <a:p>
            <a:endParaRPr lang="en-US" sz="2800" dirty="0"/>
          </a:p>
          <a:p>
            <a:r>
              <a:rPr lang="en-US" sz="2800" dirty="0"/>
              <a:t>Vacating rights-of-way</a:t>
            </a:r>
          </a:p>
          <a:p>
            <a:endParaRPr lang="en-US" sz="2800" dirty="0"/>
          </a:p>
          <a:p>
            <a:r>
              <a:rPr lang="en-US" sz="2800" dirty="0"/>
              <a:t>Limiting new roads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G:\Everyone\Pictures\Kuzak Rd\052104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6999"/>
            <a:ext cx="4114800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2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4105834" cy="634538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Orphan Roads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Over 65 segments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32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21 cities </a:t>
            </a:r>
            <a:r>
              <a:rPr lang="en-US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  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1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Seattle - N 145</a:t>
            </a:r>
            <a:r>
              <a:rPr lang="en-US" sz="3600" baseline="30000" dirty="0"/>
              <a:t>th</a:t>
            </a:r>
            <a:r>
              <a:rPr lang="en-US" sz="3600" dirty="0"/>
              <a:t> St. Half Street Segments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240BFC-6961-4A46-BDE8-6D5DE714C999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48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14400" y="4343400"/>
            <a:ext cx="1371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91400" y="4419600"/>
            <a:ext cx="1143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96586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Seattle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365503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Shoreline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365503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Lake Forest Park</a:t>
            </a:r>
          </a:p>
        </p:txBody>
      </p:sp>
    </p:spTree>
    <p:extLst>
      <p:ext uri="{BB962C8B-B14F-4D97-AF65-F5344CB8AC3E}">
        <p14:creationId xmlns:p14="http://schemas.microsoft.com/office/powerpoint/2010/main" val="289382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Lake Forest Park - Orphaned Road &amp;</a:t>
            </a:r>
            <a:br>
              <a:rPr lang="en-US" sz="3600" dirty="0"/>
            </a:br>
            <a:r>
              <a:rPr lang="en-US" sz="3600" dirty="0"/>
              <a:t>County Line Half Streets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9FDACD-9838-4E1A-B2E2-D1171307B266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52" y="1600200"/>
            <a:ext cx="8540762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590800" y="1905000"/>
            <a:ext cx="6096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05223" y="1878716"/>
            <a:ext cx="1524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760825" y="2052577"/>
            <a:ext cx="990600" cy="495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1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cross training opportunities with labor</a:t>
            </a:r>
          </a:p>
          <a:p>
            <a:endParaRPr lang="en-US" dirty="0"/>
          </a:p>
          <a:p>
            <a:r>
              <a:rPr lang="en-US" dirty="0"/>
              <a:t>Increase use of Lean</a:t>
            </a:r>
          </a:p>
          <a:p>
            <a:endParaRPr lang="en-US" dirty="0"/>
          </a:p>
          <a:p>
            <a:r>
              <a:rPr lang="en-US" dirty="0"/>
              <a:t>Increase productivity through mobile technology</a:t>
            </a:r>
          </a:p>
          <a:p>
            <a:endParaRPr lang="en-US" dirty="0"/>
          </a:p>
          <a:p>
            <a:r>
              <a:rPr lang="en-US" dirty="0"/>
              <a:t>Facility projects that create more efficient services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36669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Focused on core services</a:t>
            </a:r>
          </a:p>
          <a:p>
            <a:r>
              <a:rPr lang="en-US" dirty="0"/>
              <a:t>Reduced and reorganized staff</a:t>
            </a:r>
          </a:p>
          <a:p>
            <a:r>
              <a:rPr lang="en-US" dirty="0"/>
              <a:t>Consolidated facilities </a:t>
            </a:r>
          </a:p>
          <a:p>
            <a:r>
              <a:rPr lang="en-US" dirty="0"/>
              <a:t>Decreased overhead </a:t>
            </a:r>
          </a:p>
          <a:p>
            <a:r>
              <a:rPr lang="en-US" dirty="0"/>
              <a:t>Leveraged technology</a:t>
            </a:r>
          </a:p>
          <a:p>
            <a:r>
              <a:rPr lang="en-US" dirty="0"/>
              <a:t>Implemented process improvements</a:t>
            </a:r>
          </a:p>
          <a:p>
            <a:r>
              <a:rPr lang="en-US" dirty="0"/>
              <a:t>Formed partnerships</a:t>
            </a:r>
          </a:p>
          <a:p>
            <a:r>
              <a:rPr lang="en-US" dirty="0"/>
              <a:t>Reducing road inventory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2010 - 2015</a:t>
            </a:r>
          </a:p>
        </p:txBody>
      </p:sp>
    </p:spTree>
    <p:extLst>
      <p:ext uri="{BB962C8B-B14F-4D97-AF65-F5344CB8AC3E}">
        <p14:creationId xmlns:p14="http://schemas.microsoft.com/office/powerpoint/2010/main" val="19656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Focus On Core Services</a:t>
            </a:r>
          </a:p>
        </p:txBody>
      </p:sp>
      <p:sp>
        <p:nvSpPr>
          <p:cNvPr id="8" name="Freeform 7"/>
          <p:cNvSpPr/>
          <p:nvPr/>
        </p:nvSpPr>
        <p:spPr>
          <a:xfrm>
            <a:off x="1219200" y="2356106"/>
            <a:ext cx="1497785" cy="2139694"/>
          </a:xfrm>
          <a:custGeom>
            <a:avLst/>
            <a:gdLst>
              <a:gd name="connsiteX0" fmla="*/ 0 w 2139693"/>
              <a:gd name="connsiteY0" fmla="*/ 0 h 1497785"/>
              <a:gd name="connsiteX1" fmla="*/ 1390801 w 2139693"/>
              <a:gd name="connsiteY1" fmla="*/ 0 h 1497785"/>
              <a:gd name="connsiteX2" fmla="*/ 2139693 w 2139693"/>
              <a:gd name="connsiteY2" fmla="*/ 748893 h 1497785"/>
              <a:gd name="connsiteX3" fmla="*/ 1390801 w 2139693"/>
              <a:gd name="connsiteY3" fmla="*/ 1497785 h 1497785"/>
              <a:gd name="connsiteX4" fmla="*/ 0 w 2139693"/>
              <a:gd name="connsiteY4" fmla="*/ 1497785 h 1497785"/>
              <a:gd name="connsiteX5" fmla="*/ 748893 w 2139693"/>
              <a:gd name="connsiteY5" fmla="*/ 748893 h 1497785"/>
              <a:gd name="connsiteX6" fmla="*/ 0 w 2139693"/>
              <a:gd name="connsiteY6" fmla="*/ 0 h 149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9693" h="1497785">
                <a:moveTo>
                  <a:pt x="2139692" y="0"/>
                </a:moveTo>
                <a:lnTo>
                  <a:pt x="2139692" y="973561"/>
                </a:lnTo>
                <a:lnTo>
                  <a:pt x="1069846" y="1497785"/>
                </a:lnTo>
                <a:lnTo>
                  <a:pt x="1" y="973561"/>
                </a:lnTo>
                <a:lnTo>
                  <a:pt x="1" y="0"/>
                </a:lnTo>
                <a:lnTo>
                  <a:pt x="1069846" y="524225"/>
                </a:lnTo>
                <a:lnTo>
                  <a:pt x="2139692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763499" rIns="14604" bIns="7634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/>
              <a:t>What We Deliver</a:t>
            </a:r>
          </a:p>
        </p:txBody>
      </p:sp>
      <p:sp>
        <p:nvSpPr>
          <p:cNvPr id="9" name="Freeform 8"/>
          <p:cNvSpPr/>
          <p:nvPr/>
        </p:nvSpPr>
        <p:spPr>
          <a:xfrm>
            <a:off x="2743200" y="2362201"/>
            <a:ext cx="5512615" cy="1828799"/>
          </a:xfrm>
          <a:custGeom>
            <a:avLst/>
            <a:gdLst>
              <a:gd name="connsiteX0" fmla="*/ 231805 w 1390801"/>
              <a:gd name="connsiteY0" fmla="*/ 0 h 5512614"/>
              <a:gd name="connsiteX1" fmla="*/ 1158996 w 1390801"/>
              <a:gd name="connsiteY1" fmla="*/ 0 h 5512614"/>
              <a:gd name="connsiteX2" fmla="*/ 1390801 w 1390801"/>
              <a:gd name="connsiteY2" fmla="*/ 231805 h 5512614"/>
              <a:gd name="connsiteX3" fmla="*/ 1390801 w 1390801"/>
              <a:gd name="connsiteY3" fmla="*/ 5512614 h 5512614"/>
              <a:gd name="connsiteX4" fmla="*/ 1390801 w 1390801"/>
              <a:gd name="connsiteY4" fmla="*/ 5512614 h 5512614"/>
              <a:gd name="connsiteX5" fmla="*/ 0 w 1390801"/>
              <a:gd name="connsiteY5" fmla="*/ 5512614 h 5512614"/>
              <a:gd name="connsiteX6" fmla="*/ 0 w 1390801"/>
              <a:gd name="connsiteY6" fmla="*/ 5512614 h 5512614"/>
              <a:gd name="connsiteX7" fmla="*/ 0 w 1390801"/>
              <a:gd name="connsiteY7" fmla="*/ 231805 h 5512614"/>
              <a:gd name="connsiteX8" fmla="*/ 231805 w 1390801"/>
              <a:gd name="connsiteY8" fmla="*/ 0 h 551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0801" h="5512614">
                <a:moveTo>
                  <a:pt x="1390801" y="918789"/>
                </a:moveTo>
                <a:lnTo>
                  <a:pt x="1390801" y="4593825"/>
                </a:lnTo>
                <a:cubicBezTo>
                  <a:pt x="1390801" y="5101255"/>
                  <a:pt x="1364617" y="5512612"/>
                  <a:pt x="1332318" y="5512612"/>
                </a:cubicBezTo>
                <a:lnTo>
                  <a:pt x="0" y="5512612"/>
                </a:lnTo>
                <a:lnTo>
                  <a:pt x="0" y="5512612"/>
                </a:lnTo>
                <a:lnTo>
                  <a:pt x="0" y="2"/>
                </a:lnTo>
                <a:lnTo>
                  <a:pt x="0" y="2"/>
                </a:lnTo>
                <a:lnTo>
                  <a:pt x="1332318" y="2"/>
                </a:lnTo>
                <a:cubicBezTo>
                  <a:pt x="1364617" y="2"/>
                  <a:pt x="1390801" y="411359"/>
                  <a:pt x="1390801" y="918789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78053" rIns="78053" bIns="78054" numCol="1" spcCol="1270" anchor="ctr" anchorCtr="0">
            <a:noAutofit/>
          </a:bodyPr>
          <a:lstStyle/>
          <a:p>
            <a:pPr marL="342900" lvl="1" indent="-3429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Prevent &amp; respond to immediate operational life safety and property damage hazards</a:t>
            </a:r>
          </a:p>
          <a:p>
            <a:pPr marL="342900" lvl="1" indent="-3429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Meet regulatory requirements and standards in cooperation with regulatory agencies</a:t>
            </a:r>
            <a:endParaRPr lang="en-US" sz="1600" kern="1200" dirty="0">
              <a:solidFill>
                <a:schemeClr val="tx1"/>
              </a:solidFill>
            </a:endParaRP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600" kern="1200" dirty="0"/>
              <a:t>Maintain and preserve the network 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600" kern="1200" dirty="0"/>
              <a:t>Enhance mobility  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600" kern="1200" dirty="0"/>
              <a:t>Address roadway capacity to support growth</a:t>
            </a:r>
          </a:p>
        </p:txBody>
      </p:sp>
      <p:sp>
        <p:nvSpPr>
          <p:cNvPr id="10" name="Freeform 9"/>
          <p:cNvSpPr/>
          <p:nvPr/>
        </p:nvSpPr>
        <p:spPr>
          <a:xfrm>
            <a:off x="1219200" y="4337307"/>
            <a:ext cx="1497785" cy="2139693"/>
          </a:xfrm>
          <a:custGeom>
            <a:avLst/>
            <a:gdLst>
              <a:gd name="connsiteX0" fmla="*/ 0 w 2139693"/>
              <a:gd name="connsiteY0" fmla="*/ 0 h 1497785"/>
              <a:gd name="connsiteX1" fmla="*/ 1390801 w 2139693"/>
              <a:gd name="connsiteY1" fmla="*/ 0 h 1497785"/>
              <a:gd name="connsiteX2" fmla="*/ 2139693 w 2139693"/>
              <a:gd name="connsiteY2" fmla="*/ 748893 h 1497785"/>
              <a:gd name="connsiteX3" fmla="*/ 1390801 w 2139693"/>
              <a:gd name="connsiteY3" fmla="*/ 1497785 h 1497785"/>
              <a:gd name="connsiteX4" fmla="*/ 0 w 2139693"/>
              <a:gd name="connsiteY4" fmla="*/ 1497785 h 1497785"/>
              <a:gd name="connsiteX5" fmla="*/ 748893 w 2139693"/>
              <a:gd name="connsiteY5" fmla="*/ 748893 h 1497785"/>
              <a:gd name="connsiteX6" fmla="*/ 0 w 2139693"/>
              <a:gd name="connsiteY6" fmla="*/ 0 h 149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9693" h="1497785">
                <a:moveTo>
                  <a:pt x="2139692" y="0"/>
                </a:moveTo>
                <a:lnTo>
                  <a:pt x="2139692" y="973561"/>
                </a:lnTo>
                <a:lnTo>
                  <a:pt x="1069846" y="1497785"/>
                </a:lnTo>
                <a:lnTo>
                  <a:pt x="1" y="973561"/>
                </a:lnTo>
                <a:lnTo>
                  <a:pt x="1" y="0"/>
                </a:lnTo>
                <a:lnTo>
                  <a:pt x="1069846" y="524225"/>
                </a:lnTo>
                <a:lnTo>
                  <a:pt x="2139692" y="0"/>
                </a:lnTo>
                <a:close/>
              </a:path>
            </a:pathLst>
          </a:custGeom>
          <a:solidFill>
            <a:srgbClr val="70B8B9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763498" rIns="14604" bIns="76349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/>
              <a:t>How We Deliver</a:t>
            </a:r>
          </a:p>
        </p:txBody>
      </p:sp>
      <p:sp>
        <p:nvSpPr>
          <p:cNvPr id="11" name="Freeform 10"/>
          <p:cNvSpPr/>
          <p:nvPr/>
        </p:nvSpPr>
        <p:spPr>
          <a:xfrm>
            <a:off x="2743200" y="4344722"/>
            <a:ext cx="5512614" cy="1598878"/>
          </a:xfrm>
          <a:custGeom>
            <a:avLst/>
            <a:gdLst>
              <a:gd name="connsiteX0" fmla="*/ 266485 w 1598878"/>
              <a:gd name="connsiteY0" fmla="*/ 0 h 5512614"/>
              <a:gd name="connsiteX1" fmla="*/ 1332393 w 1598878"/>
              <a:gd name="connsiteY1" fmla="*/ 0 h 5512614"/>
              <a:gd name="connsiteX2" fmla="*/ 1598878 w 1598878"/>
              <a:gd name="connsiteY2" fmla="*/ 266485 h 5512614"/>
              <a:gd name="connsiteX3" fmla="*/ 1598878 w 1598878"/>
              <a:gd name="connsiteY3" fmla="*/ 5512614 h 5512614"/>
              <a:gd name="connsiteX4" fmla="*/ 1598878 w 1598878"/>
              <a:gd name="connsiteY4" fmla="*/ 5512614 h 5512614"/>
              <a:gd name="connsiteX5" fmla="*/ 0 w 1598878"/>
              <a:gd name="connsiteY5" fmla="*/ 5512614 h 5512614"/>
              <a:gd name="connsiteX6" fmla="*/ 0 w 1598878"/>
              <a:gd name="connsiteY6" fmla="*/ 5512614 h 5512614"/>
              <a:gd name="connsiteX7" fmla="*/ 0 w 1598878"/>
              <a:gd name="connsiteY7" fmla="*/ 266485 h 5512614"/>
              <a:gd name="connsiteX8" fmla="*/ 266485 w 1598878"/>
              <a:gd name="connsiteY8" fmla="*/ 0 h 551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8878" h="5512614">
                <a:moveTo>
                  <a:pt x="1598878" y="918787"/>
                </a:moveTo>
                <a:lnTo>
                  <a:pt x="1598878" y="4593827"/>
                </a:lnTo>
                <a:cubicBezTo>
                  <a:pt x="1598878" y="5101260"/>
                  <a:pt x="1564274" y="5512614"/>
                  <a:pt x="1521587" y="5512614"/>
                </a:cubicBezTo>
                <a:lnTo>
                  <a:pt x="0" y="5512614"/>
                </a:lnTo>
                <a:lnTo>
                  <a:pt x="0" y="5512614"/>
                </a:lnTo>
                <a:lnTo>
                  <a:pt x="0" y="0"/>
                </a:lnTo>
                <a:lnTo>
                  <a:pt x="0" y="0"/>
                </a:lnTo>
                <a:lnTo>
                  <a:pt x="1521587" y="0"/>
                </a:lnTo>
                <a:cubicBezTo>
                  <a:pt x="1564274" y="0"/>
                  <a:pt x="1598878" y="411354"/>
                  <a:pt x="1598878" y="918787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88210" rIns="88210" bIns="88212" numCol="1" spcCol="1270" anchor="ctr" anchorCtr="0">
            <a:noAutofit/>
          </a:bodyPr>
          <a:lstStyle/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itchFamily="49" charset="0"/>
              <a:buChar char="o"/>
            </a:pPr>
            <a:r>
              <a:rPr lang="en-US" sz="1600" kern="1200" dirty="0"/>
              <a:t>Exercise responsible financial stewardship</a:t>
            </a:r>
          </a:p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itchFamily="49" charset="0"/>
              <a:buChar char="o"/>
            </a:pPr>
            <a:r>
              <a:rPr lang="en-US" sz="1600" kern="1200" dirty="0"/>
              <a:t>Enhance the use of risk assessment in decision making </a:t>
            </a:r>
          </a:p>
          <a:p>
            <a:pPr marL="285750" lvl="1" indent="-2857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itchFamily="49" charset="0"/>
              <a:buChar char="o"/>
            </a:pPr>
            <a:r>
              <a:rPr lang="en-US" sz="1600" kern="1200" dirty="0"/>
              <a:t>Provide responsive customer service and public engagement</a:t>
            </a:r>
          </a:p>
          <a:p>
            <a:pPr marL="2857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</a:rPr>
              <a:t>Support the effectiveness of our workforce in a rapidly changing environment</a:t>
            </a: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8B92FA1-B568-40C3-85B0-D069C13B4BB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6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Core Services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38510" y="2590800"/>
            <a:ext cx="5419345" cy="4069080"/>
          </a:xfrm>
        </p:spPr>
        <p:txBody>
          <a:bodyPr>
            <a:normAutofit/>
          </a:bodyPr>
          <a:lstStyle/>
          <a:p>
            <a:r>
              <a:rPr lang="en-US" sz="3200" dirty="0"/>
              <a:t>Reduced contract work</a:t>
            </a:r>
          </a:p>
          <a:p>
            <a:endParaRPr lang="en-US" sz="3200" dirty="0"/>
          </a:p>
          <a:p>
            <a:r>
              <a:rPr lang="en-US" sz="3200" dirty="0"/>
              <a:t>Eliminated less essential services</a:t>
            </a:r>
          </a:p>
          <a:p>
            <a:endParaRPr lang="en-US" sz="3200" dirty="0"/>
          </a:p>
          <a:p>
            <a:r>
              <a:rPr lang="en-US" sz="3200" dirty="0"/>
              <a:t>County Roads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717800"/>
            <a:ext cx="2286000" cy="2667000"/>
          </a:xfrm>
        </p:spPr>
      </p:pic>
    </p:spTree>
    <p:extLst>
      <p:ext uri="{BB962C8B-B14F-4D97-AF65-F5344CB8AC3E}">
        <p14:creationId xmlns:p14="http://schemas.microsoft.com/office/powerpoint/2010/main" val="30236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Staff Reduction and Reorganization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88408" y="2679192"/>
            <a:ext cx="4126992" cy="3447288"/>
          </a:xfrm>
        </p:spPr>
        <p:txBody>
          <a:bodyPr>
            <a:normAutofit/>
          </a:bodyPr>
          <a:lstStyle/>
          <a:p>
            <a:r>
              <a:rPr lang="en-US" dirty="0"/>
              <a:t>Reduced workforce 45% </a:t>
            </a:r>
          </a:p>
          <a:p>
            <a:r>
              <a:rPr lang="en-US" dirty="0"/>
              <a:t>Downsized 7 sections to 3</a:t>
            </a:r>
          </a:p>
          <a:p>
            <a:r>
              <a:rPr lang="en-US" dirty="0"/>
              <a:t>Realigned teams </a:t>
            </a:r>
          </a:p>
          <a:p>
            <a:r>
              <a:rPr lang="en-US" dirty="0"/>
              <a:t>Adjusted classifications</a:t>
            </a:r>
          </a:p>
          <a:p>
            <a:r>
              <a:rPr lang="en-US" dirty="0"/>
              <a:t>Worked with unions </a:t>
            </a:r>
          </a:p>
          <a:p>
            <a:r>
              <a:rPr lang="en-US" dirty="0"/>
              <a:t>Adjusted schedules</a:t>
            </a:r>
          </a:p>
          <a:p>
            <a:r>
              <a:rPr lang="en-US" dirty="0"/>
              <a:t>Providing critical training</a:t>
            </a:r>
          </a:p>
          <a:p>
            <a:endParaRPr lang="en-US" dirty="0"/>
          </a:p>
        </p:txBody>
      </p:sp>
      <p:pic>
        <p:nvPicPr>
          <p:cNvPr id="6149" name="Picture 5" descr="J:\PolicyPlanning\PerformanceMeasures\SPRS\SPRS 2010\images\additionalImages\Baring0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336574"/>
            <a:ext cx="1970122" cy="14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J:\PolicyPlanning\PerformanceMeasures\SPRS\SPRS 2010\images\photos\ph2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408" y="2149196"/>
            <a:ext cx="2210146" cy="16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J:\PolicyPlanning\PerformanceMeasures\SPRS\SPRS 2010\images\additionalImages\CrewsCleaningCloggedDrain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772" y="4253042"/>
            <a:ext cx="2244782" cy="16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harveyr\AppData\Local\Microsoft\Windows\Temporary Internet Files\Content.Outlook\A6ZOBL2H\20150911_114127 (2)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070" y="4226821"/>
            <a:ext cx="1817982" cy="17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0237" y="2070364"/>
            <a:ext cx="7408333" cy="34506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Facility Master Plan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New service boundaries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Closed 3 facilities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Reduced energy consumption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Improving facilities to better deliver service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Maintenance Facility Consolidation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4862512"/>
            <a:ext cx="2447750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osbornej\AppData\Local\Microsoft\Windows\INetCache\Content.Outlook\97MFI8FD\070903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42721"/>
            <a:ext cx="2438400" cy="1828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21881"/>
            <a:ext cx="2238348" cy="16703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1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1668"/>
            <a:ext cx="5486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 redistricting and facilities consolidation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063B-EDF9-4075-AEAC-6355C4BA8E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8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0"/>
            <a:ext cx="5486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redistricting and facilities consolidation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063B-EDF9-4075-AEAC-6355C4BA8E4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2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Decreased Overhead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4733546" cy="344728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Consolidated office space</a:t>
            </a:r>
          </a:p>
          <a:p>
            <a:r>
              <a:rPr lang="en-US" sz="3200" dirty="0"/>
              <a:t>Reduced fleet by 20%</a:t>
            </a:r>
          </a:p>
          <a:p>
            <a:r>
              <a:rPr lang="en-US" sz="3200" dirty="0"/>
              <a:t>Reduced computers, phones, etc.</a:t>
            </a:r>
          </a:p>
          <a:p>
            <a:r>
              <a:rPr lang="en-US" sz="3200" dirty="0"/>
              <a:t>Converting street lighting to LED </a:t>
            </a:r>
          </a:p>
          <a:p>
            <a:r>
              <a:rPr lang="en-US" sz="3200" dirty="0"/>
              <a:t>Selling surplus properties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078480" cy="30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7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539037E56A64FBC879F84CE9B6CEE" ma:contentTypeVersion="" ma:contentTypeDescription="Create a new document." ma:contentTypeScope="" ma:versionID="63beb56e171fde3c408d0b9a4d6edd38">
  <xsd:schema xmlns:xsd="http://www.w3.org/2001/XMLSchema" xmlns:xs="http://www.w3.org/2001/XMLSchema" xmlns:p="http://schemas.microsoft.com/office/2006/metadata/properties" xmlns:ns2="dfda3c53-7362-429c-bc7b-5236353d6d09" xmlns:ns3="d300ea37-0af1-4b3c-b4e5-05a467281a35" xmlns:ns4="1298ba33-f3e0-4ce7-9ab2-3dacd2189474" targetNamespace="http://schemas.microsoft.com/office/2006/metadata/properties" ma:root="true" ma:fieldsID="9bdab7fe084aa2d2a94513017fa439c7" ns2:_="" ns3:_="" ns4:_="">
    <xsd:import namespace="dfda3c53-7362-429c-bc7b-5236353d6d09"/>
    <xsd:import namespace="d300ea37-0af1-4b3c-b4e5-05a467281a35"/>
    <xsd:import namespace="1298ba33-f3e0-4ce7-9ab2-3dacd218947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a3c53-7362-429c-bc7b-5236353d6d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0ea37-0af1-4b3c-b4e5-05a467281a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8ba33-f3e0-4ce7-9ab2-3dacd2189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286BA6-2F5C-4F4F-BFDE-FF0E8C121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a3c53-7362-429c-bc7b-5236353d6d09"/>
    <ds:schemaRef ds:uri="d300ea37-0af1-4b3c-b4e5-05a467281a35"/>
    <ds:schemaRef ds:uri="1298ba33-f3e0-4ce7-9ab2-3dacd2189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284C6F-D92E-4470-9EBC-F279C4AC98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6655E3E-9BB1-47CC-8E2E-5140E7E63D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837</Words>
  <Application>Microsoft Office PowerPoint</Application>
  <PresentationFormat>On-screen Show (4:3)</PresentationFormat>
  <Paragraphs>169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Candara</vt:lpstr>
      <vt:lpstr>Courier New</vt:lpstr>
      <vt:lpstr>Symbol</vt:lpstr>
      <vt:lpstr>Waveform</vt:lpstr>
      <vt:lpstr>Road Services Business Reset </vt:lpstr>
      <vt:lpstr>2010 - 2015</vt:lpstr>
      <vt:lpstr>Focus On Core Services</vt:lpstr>
      <vt:lpstr>Focus on Core Services</vt:lpstr>
      <vt:lpstr>Staff Reduction and Reorganization</vt:lpstr>
      <vt:lpstr>Maintenance Facility Consolidation</vt:lpstr>
      <vt:lpstr>PowerPoint Presentation</vt:lpstr>
      <vt:lpstr>PowerPoint Presentation</vt:lpstr>
      <vt:lpstr>Decreased Overhead </vt:lpstr>
      <vt:lpstr>Leveraged Technology</vt:lpstr>
      <vt:lpstr>Process Improvements</vt:lpstr>
      <vt:lpstr>Partnerships</vt:lpstr>
      <vt:lpstr>Reducing Road Inventory</vt:lpstr>
      <vt:lpstr>                                 Orphan Roads</vt:lpstr>
      <vt:lpstr>Seattle - N 145th St. Half Street Segments</vt:lpstr>
      <vt:lpstr>Lake Forest Park - Orphaned Road &amp; County Line Half Streets</vt:lpstr>
      <vt:lpstr>Next Steps</vt:lpstr>
    </vt:vector>
  </TitlesOfParts>
  <Company>KC DOT-IT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Road’s Efficiencies</dc:title>
  <dc:creator>Jay Osborne</dc:creator>
  <cp:lastModifiedBy>Vitali, Stephanie (DOT)</cp:lastModifiedBy>
  <cp:revision>92</cp:revision>
  <cp:lastPrinted>2015-09-16T18:36:37Z</cp:lastPrinted>
  <dcterms:created xsi:type="dcterms:W3CDTF">2015-09-04T22:18:15Z</dcterms:created>
  <dcterms:modified xsi:type="dcterms:W3CDTF">2024-07-31T20:45:50Z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0x0101006CB539037E56A64FBC879F84CE9B6CEE</vt:lpwstr>
  </property>
</Properties>
</file>