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5" r:id="rId6"/>
    <p:sldId id="286" r:id="rId7"/>
    <p:sldId id="274" r:id="rId8"/>
    <p:sldId id="273" r:id="rId9"/>
    <p:sldId id="283" r:id="rId10"/>
    <p:sldId id="269" r:id="rId11"/>
    <p:sldId id="275" r:id="rId12"/>
    <p:sldId id="276" r:id="rId13"/>
    <p:sldId id="278" r:id="rId14"/>
    <p:sldId id="279" r:id="rId15"/>
    <p:sldId id="281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ffernan, Peter" initials="H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4" autoAdjust="0"/>
    <p:restoredTop sz="84123" autoAdjust="0"/>
  </p:normalViewPr>
  <p:slideViewPr>
    <p:cSldViewPr>
      <p:cViewPr varScale="1">
        <p:scale>
          <a:sx n="40" d="100"/>
          <a:sy n="40" d="100"/>
        </p:scale>
        <p:origin x="1152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1027"/>
    </p:cViewPr>
  </p:sorterViewPr>
  <p:notesViewPr>
    <p:cSldViewPr>
      <p:cViewPr>
        <p:scale>
          <a:sx n="140" d="100"/>
          <a:sy n="140" d="100"/>
        </p:scale>
        <p:origin x="-946" y="8578"/>
      </p:cViewPr>
      <p:guideLst>
        <p:guide orient="horz" pos="2928"/>
        <p:guide pos="2208"/>
        <p:guide orient="horz"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529BE-E0DA-4223-BCEF-009B23059ADC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65157-187D-4089-BA2B-1B11D9CD14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25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673742C-2453-4776-91E3-45489AF67D65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647" tIns="46324" rIns="92647" bIns="46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696ECC83-B848-4D7B-A3EA-61E99A535C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35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731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650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71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2647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6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8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26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7941" indent="-277941" defTabSz="92647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23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2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7974D-A055-45EE-9323-2AD08DB389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62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50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11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C83-B848-4D7B-A3EA-61E99A535C0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37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7857-1FD1-4FAF-BE63-480F904703EA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113B-4EB1-4A24-933A-07A186608C5F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9C3B-E9F5-41A5-85ED-626E28F26804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4826-B617-4568-9C88-EDD6F138C73E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A867-1397-475E-990D-B3B232F57F67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AF23-8F44-4D3E-AED0-163D255D029B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F5AB-B326-4460-A1C4-E9AA721B7D33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738-E1D1-46DF-A2FB-2254E4794939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C130-16B2-4495-9993-43D28F76D0F1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4F4-C866-4D42-87D7-1C8ED9733034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C05-DFE0-4310-9C83-B5D2B72CF851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8E3F5A-A17F-4A86-BD93-454A9E75F607}" type="datetime1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80FFD8D-87F2-444D-BDF2-D0C783CBD8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Road Services</a:t>
            </a:r>
            <a:br>
              <a:rPr lang="en-US" dirty="0"/>
            </a:br>
            <a:r>
              <a:rPr lang="en-US" dirty="0"/>
              <a:t>Funding Options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56000"/>
            <a:ext cx="7162800" cy="1701799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Bridges and Roads Task Force</a:t>
            </a:r>
          </a:p>
          <a:p>
            <a:r>
              <a:rPr lang="en-US" sz="1800" dirty="0"/>
              <a:t>October 28,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4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Currently include Road Improvement District (RID) and Local Improvement District (LID) tools that allow property owners to establish a district boundary specifically for a transportation improvement. </a:t>
            </a:r>
          </a:p>
          <a:p>
            <a:r>
              <a:rPr lang="en-US" dirty="0"/>
              <a:t>It would be expensive for homeowners to fund large projects.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Crowd-funding for Road Fixes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57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Statewide, total lottery proceeds for public programs is ~$130m to ~$160m annually.</a:t>
            </a:r>
          </a:p>
          <a:p>
            <a:r>
              <a:rPr lang="en-US" sz="3200" dirty="0"/>
              <a:t>Would need the state to authorize specific game or dedicated fund for KC Roads.</a:t>
            </a:r>
          </a:p>
          <a:p>
            <a:r>
              <a:rPr lang="en-US" sz="3200" dirty="0"/>
              <a:t> Unknown whether there would be interest for a narrow purpose.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Game for Roads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11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2477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Automated collection of donations at the gas pump.  “Would you like to contribute $1, $5 or $10 to help roads?”  Probable low level of revenue produced.</a:t>
            </a:r>
          </a:p>
          <a:p>
            <a:endParaRPr lang="en-US" dirty="0"/>
          </a:p>
          <a:p>
            <a:r>
              <a:rPr lang="en-US" dirty="0"/>
              <a:t>Tax auto parts.  Would need to tax sales in cities, currently no state authority.  Probable low level of revenue produced.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Ideas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9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Authorizes about $15 billion over 16 years.</a:t>
            </a:r>
          </a:p>
          <a:p>
            <a:pPr lvl="1"/>
            <a:r>
              <a:rPr lang="en-US" dirty="0"/>
              <a:t>King County will receive $500k in 2016 and 2017 and about $1M per year following from the increase in the gas tax.</a:t>
            </a:r>
          </a:p>
          <a:p>
            <a:pPr lvl="2"/>
            <a:r>
              <a:rPr lang="en-US" dirty="0"/>
              <a:t>Uses of funding restricted to “highway purposes” as stated in the  18</a:t>
            </a:r>
            <a:r>
              <a:rPr lang="en-US" baseline="30000" dirty="0"/>
              <a:t>th</a:t>
            </a:r>
            <a:r>
              <a:rPr lang="en-US" dirty="0"/>
              <a:t> Amendment.</a:t>
            </a:r>
          </a:p>
          <a:p>
            <a:pPr lvl="2"/>
            <a:r>
              <a:rPr lang="en-US" dirty="0"/>
              <a:t>These funds would be programmed starting in the </a:t>
            </a:r>
            <a:r>
              <a:rPr lang="en-US" dirty="0" err="1"/>
              <a:t>midbiennium</a:t>
            </a:r>
            <a:r>
              <a:rPr lang="en-US" dirty="0"/>
              <a:t> update.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2015 State Transportation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2138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New Transportation Benefit District (TBD) rules allow the council to implement a countywide $20 vehicle fee, and after 24 months,  the fee can go up to $40. (RCW 36.73.065)</a:t>
            </a:r>
          </a:p>
          <a:p>
            <a:pPr lvl="1"/>
            <a:r>
              <a:rPr lang="en-US" dirty="0"/>
              <a:t>County would receive about $17 - $38 million annually.</a:t>
            </a:r>
          </a:p>
          <a:p>
            <a:r>
              <a:rPr lang="en-US" dirty="0"/>
              <a:t>If imposed by councilmanic vote, it would require crediting cities for the amount they have already approved through local TBD’s.</a:t>
            </a:r>
          </a:p>
          <a:p>
            <a:r>
              <a:rPr lang="en-US" dirty="0"/>
              <a:t>Countywide TBD would require an interlocal agreement with cities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2015 State Transportation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5907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Transportation Benefit District  options available would require voter approval to raise enough funding. </a:t>
            </a:r>
          </a:p>
          <a:p>
            <a:r>
              <a:rPr lang="en-US" dirty="0"/>
              <a:t>These include:</a:t>
            </a:r>
          </a:p>
          <a:p>
            <a:pPr lvl="1"/>
            <a:r>
              <a:rPr lang="en-US" dirty="0"/>
              <a:t> 0.2% sales tax increase that could raise up to ~$116m annually;</a:t>
            </a:r>
          </a:p>
          <a:p>
            <a:pPr lvl="1"/>
            <a:r>
              <a:rPr lang="en-US" dirty="0"/>
              <a:t>$100 fee per vehicle that could raise up to ~$109m annually.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2015 State Transportation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362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Transportation Benefit District  authority allows one year excess levy and/or excess levy for capital purposes.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10 cent per thousand property tax lift in county could raise about $42m annually ($4.2m per 1 cent)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Lift 1% cap on property taxes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560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3962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User charges are currently being investigated by the Washington State Transportation Commission.  Oregon State is moving into a second level of a pilot project on implementing a road user charge. 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There are low to high tech methods that could be used to implement such a financing mechanism, including:  license plate camera technology, odometer readings, and a GPS based data collection system. 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Each method has its pros and cons, costs for implementation and revenue collection, and timelines for implementation. 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Need to be implemented on a regional or statewide basis to be effective.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Potential revenue is unknown as these fees aren’t currently broadly authorized.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Create a toll/user fee solution</a:t>
            </a:r>
          </a:p>
        </p:txBody>
      </p:sp>
    </p:spTree>
    <p:extLst>
      <p:ext uri="{BB962C8B-B14F-4D97-AF65-F5344CB8AC3E}">
        <p14:creationId xmlns:p14="http://schemas.microsoft.com/office/powerpoint/2010/main" val="337706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2590800"/>
            <a:ext cx="7408333" cy="3733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Transportation Utility District fees are paid to jurisdictions by property owners in those jurisdictions based on the amount of trips the property is estimated to generate.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 Utility District, under most state constitutions and laws, must charge fees based upon a direct measurable relationship between the fee and the benefits received.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Funds raised are generally used for local streets such as street improvements and maintenance, and street operational improvements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Would require State Legislative action to provide authorization for county use.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Transportation Utility Fee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757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Would need State Legislature to approve an MVET authority for local governments to collect. In KC a 0.8% MVET would collect ~$75m annually.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Reinstate the MVET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15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Would need State Legislature to approve an impact fee that the county could collect in cities and use for unincorporated areas. </a:t>
            </a:r>
          </a:p>
          <a:p>
            <a:r>
              <a:rPr lang="en-US" sz="3200" dirty="0"/>
              <a:t>Impact fee for unincorporated area would collect little revenue due to very limited developable properties.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Impact 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FFD8D-87F2-444D-BDF2-D0C783CBD835}" type="slidenum">
              <a:rPr lang="en-US" sz="1600" smtClean="0"/>
              <a:t>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8743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B539037E56A64FBC879F84CE9B6CEE" ma:contentTypeVersion="" ma:contentTypeDescription="Create a new document." ma:contentTypeScope="" ma:versionID="63beb56e171fde3c408d0b9a4d6edd38">
  <xsd:schema xmlns:xsd="http://www.w3.org/2001/XMLSchema" xmlns:xs="http://www.w3.org/2001/XMLSchema" xmlns:p="http://schemas.microsoft.com/office/2006/metadata/properties" xmlns:ns2="dfda3c53-7362-429c-bc7b-5236353d6d09" xmlns:ns3="d300ea37-0af1-4b3c-b4e5-05a467281a35" xmlns:ns4="1298ba33-f3e0-4ce7-9ab2-3dacd2189474" targetNamespace="http://schemas.microsoft.com/office/2006/metadata/properties" ma:root="true" ma:fieldsID="9bdab7fe084aa2d2a94513017fa439c7" ns2:_="" ns3:_="" ns4:_="">
    <xsd:import namespace="dfda3c53-7362-429c-bc7b-5236353d6d09"/>
    <xsd:import namespace="d300ea37-0af1-4b3c-b4e5-05a467281a35"/>
    <xsd:import namespace="1298ba33-f3e0-4ce7-9ab2-3dacd218947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da3c53-7362-429c-bc7b-5236353d6d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0ea37-0af1-4b3c-b4e5-05a467281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98ba33-f3e0-4ce7-9ab2-3dacd2189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55F54C-325C-49BA-8A1D-A1A0571E45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BAAE35-597C-47F3-8125-8EA8820D2D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C69A1-3011-4A00-91FE-7270F163B4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da3c53-7362-429c-bc7b-5236353d6d09"/>
    <ds:schemaRef ds:uri="d300ea37-0af1-4b3c-b4e5-05a467281a35"/>
    <ds:schemaRef ds:uri="1298ba33-f3e0-4ce7-9ab2-3dacd2189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719</Words>
  <Application>Microsoft Office PowerPoint</Application>
  <PresentationFormat>On-screen Show (4:3)</PresentationFormat>
  <Paragraphs>85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Candara</vt:lpstr>
      <vt:lpstr>Symbol</vt:lpstr>
      <vt:lpstr>Waveform</vt:lpstr>
      <vt:lpstr>Road Services Funding Options</vt:lpstr>
      <vt:lpstr>2015 State Transportation Package</vt:lpstr>
      <vt:lpstr>2015 State Transportation Package</vt:lpstr>
      <vt:lpstr>2015 State Transportation Package</vt:lpstr>
      <vt:lpstr>Lift 1% cap on property taxes</vt:lpstr>
      <vt:lpstr>Create a toll/user fee solution</vt:lpstr>
      <vt:lpstr>Transportation Utility Fee</vt:lpstr>
      <vt:lpstr>Reinstate the MVET</vt:lpstr>
      <vt:lpstr>Impact Fees</vt:lpstr>
      <vt:lpstr>Crowd-funding for Road Fixes</vt:lpstr>
      <vt:lpstr>Lottery Game for Roads</vt:lpstr>
      <vt:lpstr>Other Ideas </vt:lpstr>
    </vt:vector>
  </TitlesOfParts>
  <Company>KC DOT-IT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Road’s Efficiencies</dc:title>
  <dc:creator>Jay Osborne</dc:creator>
  <cp:lastModifiedBy>Vitali, Stephanie (DOT)</cp:lastModifiedBy>
  <cp:revision>130</cp:revision>
  <cp:lastPrinted>2015-10-27T15:11:18Z</cp:lastPrinted>
  <dcterms:created xsi:type="dcterms:W3CDTF">2015-09-04T22:18:15Z</dcterms:created>
  <dcterms:modified xsi:type="dcterms:W3CDTF">2024-07-31T20:41:57Z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0x0101006CB539037E56A64FBC879F84CE9B6CEE</vt:lpwstr>
  </property>
</Properties>
</file>