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33" r:id="rId4"/>
    <p:sldMasterId id="2147483648" r:id="rId5"/>
  </p:sldMasterIdLst>
  <p:notesMasterIdLst>
    <p:notesMasterId r:id="rId36"/>
  </p:notesMasterIdLst>
  <p:handoutMasterIdLst>
    <p:handoutMasterId r:id="rId37"/>
  </p:handoutMasterIdLst>
  <p:sldIdLst>
    <p:sldId id="293" r:id="rId6"/>
    <p:sldId id="259" r:id="rId7"/>
    <p:sldId id="321" r:id="rId8"/>
    <p:sldId id="322" r:id="rId9"/>
    <p:sldId id="310" r:id="rId10"/>
    <p:sldId id="314" r:id="rId11"/>
    <p:sldId id="333" r:id="rId12"/>
    <p:sldId id="295" r:id="rId13"/>
    <p:sldId id="303" r:id="rId14"/>
    <p:sldId id="315" r:id="rId15"/>
    <p:sldId id="300" r:id="rId16"/>
    <p:sldId id="299" r:id="rId17"/>
    <p:sldId id="311" r:id="rId18"/>
    <p:sldId id="324" r:id="rId19"/>
    <p:sldId id="326" r:id="rId20"/>
    <p:sldId id="316" r:id="rId21"/>
    <p:sldId id="335" r:id="rId22"/>
    <p:sldId id="319" r:id="rId23"/>
    <p:sldId id="323" r:id="rId24"/>
    <p:sldId id="329" r:id="rId25"/>
    <p:sldId id="317" r:id="rId26"/>
    <p:sldId id="330" r:id="rId27"/>
    <p:sldId id="267" r:id="rId28"/>
    <p:sldId id="332" r:id="rId29"/>
    <p:sldId id="318" r:id="rId30"/>
    <p:sldId id="334" r:id="rId31"/>
    <p:sldId id="331" r:id="rId32"/>
    <p:sldId id="306" r:id="rId33"/>
    <p:sldId id="307" r:id="rId34"/>
    <p:sldId id="325" r:id="rId3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659B5B-9E3D-0DBB-4639-7F7BBC8D02D5}" name="DeCordoba, Rachel" initials="DR" userId="S::rdecordoba@kingcounty.gov::fa0ecc3f-1411-4b1d-8da5-4c579ff3a23b" providerId="AD"/>
  <p188:author id="{C647116C-6D98-EF33-683D-02DEC386E070}" name="Megan Soland" initials="MS" userId="S::msoland@triangleassociates.com::6cfc8087-67f9-4cc2-893b-f9702fff9396" providerId="AD"/>
  <p188:author id="{8E8AD676-3D8F-D96F-260A-356F30101AFD}" name="Elizabeth Cameron" initials="EC" userId="S::ecameron@triangleassociates.com::91e1d7a0-3c16-40e7-b62c-e9f4ca6dcba8" providerId="AD"/>
  <p188:author id="{12831AA6-C013-9F90-C7A7-222353230E38}" name="Kareiva, Celina" initials="KC" userId="S::ckareiva@kingcounty.gov::b494622c-6afa-4061-88b1-de1296a4ee78" providerId="AD"/>
  <p188:author id="{3967FBB5-08CB-71C9-36A3-CC2E140CA88B}" name="Jeff Welke" initials="JW" userId="S::jwelke@triangleassociates.com::5144fc03-1140-454d-8c26-5a2de940d530" providerId="AD"/>
  <p188:author id="{603A26C5-1269-DDE1-EC69-A607562B5943}" name="Jennifer Scales" initials="JS" userId="S::jscales@triangleassociates.com::b03ed167-cafd-4fa1-994a-16696c7e09a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nders, Amy" initials="SA" lastIdx="3" clrIdx="0"/>
  <p:cmAuthor id="2" name="Jeff Welke" initials="JW" lastIdx="5" clrIdx="1">
    <p:extLst>
      <p:ext uri="{19B8F6BF-5375-455C-9EA6-DF929625EA0E}">
        <p15:presenceInfo xmlns:p15="http://schemas.microsoft.com/office/powerpoint/2012/main" userId="S::jwelke@triangleassociates.com::5144fc03-1140-454d-8c26-5a2de940d530" providerId="AD"/>
      </p:ext>
    </p:extLst>
  </p:cmAuthor>
  <p:cmAuthor id="3" name="Campos, Jason" initials="CJ" lastIdx="1" clrIdx="2">
    <p:extLst>
      <p:ext uri="{19B8F6BF-5375-455C-9EA6-DF929625EA0E}">
        <p15:presenceInfo xmlns:p15="http://schemas.microsoft.com/office/powerpoint/2012/main" userId="S::jcampos@kingcounty.gov::6c472f5f-6871-477d-b5a3-e41a78ed92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48"/>
    <a:srgbClr val="263287"/>
    <a:srgbClr val="F1B02E"/>
    <a:srgbClr val="000000"/>
    <a:srgbClr val="0070C0"/>
    <a:srgbClr val="0072BC"/>
    <a:srgbClr val="FF7600"/>
    <a:srgbClr val="005CB9"/>
    <a:srgbClr val="3849C6"/>
    <a:srgbClr val="001A71"/>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16011D40-1C05-4C90-A57A-50B548D11DA0}" v="1" dt="2025-02-18T22:14:21.640"/>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2604" autoAdjust="0"/>
  </p:normalViewPr>
  <p:slideViewPr>
    <p:cSldViewPr snapToGrid="0">
      <p:cViewPr varScale="1">
        <p:scale>
          <a:sx n="46" d="100"/>
          <a:sy n="46" d="100"/>
        </p:scale>
        <p:origin x="1420" y="36"/>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presProps" Target="presProps.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tableStyles" Target="tableStyles.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slide" Target="slides/slide24.xml"/><Relationship Id="rId41" Type="http://schemas.openxmlformats.org/officeDocument/2006/relationships/theme" Target="theme/theme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handoutMaster" Target="handoutMasters/handoutMaster1.xml"/><Relationship Id="rId40" Type="http://schemas.openxmlformats.org/officeDocument/2006/relationships/viewProps" Target="viewProp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notesMaster" Target="notesMasters/notesMaster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microsoft.com/office/2018/10/relationships/authors" Target="author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microsoft.com/office/2015/10/relationships/revisionInfo" Target="revisionInfo.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commentAuthors" Target="commen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2D5650-DB3E-5A40-9F6F-1A9907145A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E8A0E2B-A843-CA44-93AB-F2692865B6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89041-FEC0-A04A-9B42-01C28B75F111}" type="datetimeFigureOut">
              <a:rPr lang="en-US" smtClean="0"/>
              <a:t>2/18/2025</a:t>
            </a:fld>
            <a:endParaRPr lang="en-US"/>
          </a:p>
        </p:txBody>
      </p:sp>
      <p:sp>
        <p:nvSpPr>
          <p:cNvPr id="4" name="Footer Placeholder 3">
            <a:extLst>
              <a:ext uri="{FF2B5EF4-FFF2-40B4-BE49-F238E27FC236}">
                <a16:creationId xmlns:a16="http://schemas.microsoft.com/office/drawing/2014/main" id="{206B231A-8500-4440-BEA2-4BE8E4F925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6C3F37-31CB-1B4E-B019-9F35E2E180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792650-7300-F54D-8C1F-AF07B74D2A4E}" type="slidenum">
              <a:rPr lang="en-US" smtClean="0"/>
              <a:t>‹#›</a:t>
            </a:fld>
            <a:endParaRPr lang="en-US"/>
          </a:p>
        </p:txBody>
      </p:sp>
    </p:spTree>
    <p:extLst>
      <p:ext uri="{BB962C8B-B14F-4D97-AF65-F5344CB8AC3E}">
        <p14:creationId xmlns:p14="http://schemas.microsoft.com/office/powerpoint/2010/main" val="142135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4013E-3162-A741-AEDE-817A77735676}" type="datetimeFigureOut">
              <a:rPr lang="en-US" smtClean="0"/>
              <a:t>2/18/2025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BF0254-5D7A-E24F-B646-2A5FBDBFD4F7}" type="slidenum">
              <a:rPr lang="en-US" smtClean="0"/>
              <a:t>‹#›</a:t>
            </a:fld>
            <a:endParaRPr lang="en-US"/>
          </a:p>
        </p:txBody>
      </p:sp>
    </p:spTree>
    <p:extLst>
      <p:ext uri="{BB962C8B-B14F-4D97-AF65-F5344CB8AC3E}">
        <p14:creationId xmlns:p14="http://schemas.microsoft.com/office/powerpoint/2010/main" val="2126797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3" Type="http://schemas.openxmlformats.org/officeDocument/2006/relationships/hyperlink" Target="https://kingcounty.gov/services/environment/climate/actions-strategies/strategic-climate-action-plan/emissions-inventories.aspx" TargetMode="External"/><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Introduce King County Metro – “The organization in our government that provides bus and other transportation services” and the Free Youth Transit Pass program (“</a:t>
            </a:r>
            <a:r>
              <a:rPr lang="en-US" b="0" i="0" dirty="0">
                <a:solidFill>
                  <a:srgbClr val="23221F"/>
                </a:solidFill>
                <a:effectLst/>
                <a:latin typeface="Open Sans" panose="020B0606030504020204" pitchFamily="34" charset="0"/>
              </a:rPr>
              <a:t>riders 18 and younger can take transit for free”)</a:t>
            </a:r>
            <a:endParaRPr lang="en-US" dirty="0"/>
          </a:p>
          <a:p>
            <a:pPr marL="171450" indent="-171450">
              <a:buFont typeface="Arial" panose="020B0604020202020204" pitchFamily="34" charset="0"/>
              <a:buChar char="•"/>
            </a:pPr>
            <a:endParaRPr lang="en-US" dirty="0"/>
          </a:p>
          <a:p>
            <a:pPr marL="171450" indent="-171450">
              <a:buFont typeface="Arial" panose="020B0604020202020204" pitchFamily="34" charset="0"/>
              <a:buChar char="•"/>
            </a:pPr>
            <a:r>
              <a:rPr lang="en-US" dirty="0"/>
              <a:t>Explain to students that they will be learning about how riding public transit can reduce greenhouse gas emissions and help the community.</a:t>
            </a:r>
          </a:p>
        </p:txBody>
      </p:sp>
      <p:sp>
        <p:nvSpPr>
          <p:cNvPr id="4" name="Slide Number Placeholder 3"/>
          <p:cNvSpPr>
            <a:spLocks noGrp="1"/>
          </p:cNvSpPr>
          <p:nvPr>
            <p:ph type="sldNum" sz="quarter" idx="5"/>
          </p:nvPr>
        </p:nvSpPr>
        <p:spPr/>
        <p:txBody>
          <a:bodyPr/>
          <a:lstStyle/>
          <a:p>
            <a:fld id="{F3BF0254-5D7A-E24F-B646-2A5FBDBFD4F7}" type="slidenum">
              <a:rPr lang="en-US" smtClean="0"/>
              <a:t>1</a:t>
            </a:fld>
            <a:endParaRPr lang="en-US"/>
          </a:p>
        </p:txBody>
      </p:sp>
    </p:spTree>
    <p:extLst>
      <p:ext uri="{BB962C8B-B14F-4D97-AF65-F5344CB8AC3E}">
        <p14:creationId xmlns:p14="http://schemas.microsoft.com/office/powerpoint/2010/main" val="1203403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2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a:effectLst/>
                <a:latin typeface="Arial" panose="020B0604020202020204" pitchFamily="34" charset="0"/>
                <a:ea typeface="Calibri" panose="020F0502020204030204" pitchFamily="34" charset="0"/>
                <a:cs typeface="Times New Roman" panose="02020603050405020304" pitchFamily="18" charset="0"/>
              </a:rPr>
              <a:t>:</a:t>
            </a:r>
            <a:endParaRPr lang="en-US" sz="12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effectLst/>
                <a:latin typeface="Times New Roman" panose="02020603050405020304" pitchFamily="18" charset="0"/>
                <a:ea typeface="Times New Roman" panose="02020603050405020304" pitchFamily="18" charset="0"/>
              </a:rPr>
              <a:t>Let students share how extreme weather events or climate change have impacted them personally.</a:t>
            </a:r>
          </a:p>
          <a:p>
            <a:endParaRPr lang="en-US"/>
          </a:p>
        </p:txBody>
      </p:sp>
      <p:sp>
        <p:nvSpPr>
          <p:cNvPr id="4" name="Slide Number Placeholder 3"/>
          <p:cNvSpPr>
            <a:spLocks noGrp="1"/>
          </p:cNvSpPr>
          <p:nvPr>
            <p:ph type="sldNum" sz="quarter" idx="5"/>
          </p:nvPr>
        </p:nvSpPr>
        <p:spPr/>
        <p:txBody>
          <a:bodyPr/>
          <a:lstStyle/>
          <a:p>
            <a:fld id="{F3BF0254-5D7A-E24F-B646-2A5FBDBFD4F7}" type="slidenum">
              <a:rPr lang="en-US" smtClean="0"/>
              <a:t>10</a:t>
            </a:fld>
            <a:endParaRPr lang="en-US"/>
          </a:p>
        </p:txBody>
      </p:sp>
    </p:spTree>
    <p:extLst>
      <p:ext uri="{BB962C8B-B14F-4D97-AF65-F5344CB8AC3E}">
        <p14:creationId xmlns:p14="http://schemas.microsoft.com/office/powerpoint/2010/main" val="1173247747"/>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students to think about how these might impact other people in our community.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What about wildlife?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Some other impacts include, but are not limited to:</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Ocean acidification (increased costs to shellfish growers)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More frequent coastal flooding</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Rising sea levels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Increased heavy rain events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11</a:t>
            </a:fld>
            <a:endParaRPr lang="en-US"/>
          </a:p>
        </p:txBody>
      </p:sp>
    </p:spTree>
    <p:extLst>
      <p:ext uri="{BB962C8B-B14F-4D97-AF65-F5344CB8AC3E}">
        <p14:creationId xmlns:p14="http://schemas.microsoft.com/office/powerpoint/2010/main" val="3295022158"/>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Where do greenhouse gases come from?</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What do you notice?</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Information &amp; graphics from Puget Sound Regional Emissions Analysis, King County GHG emissions in 2019.</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2800" dirty="0">
                <a:hlinkClick r:id="rId3"/>
              </a:rPr>
              <a:t>King County greenhouse gas emissions - King County</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12</a:t>
            </a:fld>
            <a:endParaRPr lang="en-US"/>
          </a:p>
        </p:txBody>
      </p:sp>
    </p:spTree>
    <p:extLst>
      <p:ext uri="{BB962C8B-B14F-4D97-AF65-F5344CB8AC3E}">
        <p14:creationId xmlns:p14="http://schemas.microsoft.com/office/powerpoint/2010/main" val="40644069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Transportation systems like cars, trucks, trains and more all release greenhouse gases. When we burn fuel, we release carbon dioxide and other gases. </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13</a:t>
            </a:fld>
            <a:endParaRPr lang="en-US"/>
          </a:p>
        </p:txBody>
      </p:sp>
    </p:spTree>
    <p:extLst>
      <p:ext uri="{BB962C8B-B14F-4D97-AF65-F5344CB8AC3E}">
        <p14:creationId xmlns:p14="http://schemas.microsoft.com/office/powerpoint/2010/main" val="3484081396"/>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What are some ways students move around the community? Does anyone walk? Ride a bike? Use transit?</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a:effectLst/>
                <a:latin typeface="Times New Roman" panose="02020603050405020304" pitchFamily="18" charset="0"/>
                <a:ea typeface="Times New Roman" panose="02020603050405020304" pitchFamily="18" charset="0"/>
              </a:rPr>
              <a:t>Explain it is not always possible to use these forms of transportation, sometimes people need to drive their cards or live too far from a bus stop. The important thing is to think about your options, understand the impact, and when you can make choices that are better for our environment that’s great. </a:t>
            </a:r>
          </a:p>
          <a:p>
            <a:pPr marL="0" marR="0" indent="0">
              <a:lnSpc>
                <a:spcPct val="107000"/>
              </a:lnSpc>
              <a:spcBef>
                <a:spcPts val="0"/>
              </a:spcBef>
              <a:spcAft>
                <a:spcPts val="800"/>
              </a:spcAft>
              <a:buFont typeface="Arial" panose="020B0604020202020204" pitchFamily="34" charset="0"/>
              <a:buNone/>
            </a:pPr>
            <a:endParaRPr lang="en-US" sz="180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14</a:t>
            </a:fld>
            <a:endParaRPr lang="en-US"/>
          </a:p>
        </p:txBody>
      </p:sp>
    </p:spTree>
    <p:extLst>
      <p:ext uri="{BB962C8B-B14F-4D97-AF65-F5344CB8AC3E}">
        <p14:creationId xmlns:p14="http://schemas.microsoft.com/office/powerpoint/2010/main" val="422154299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Transportation systems like cars, trucks, trains and more all release greenhouse gases. When we burn fuel, we release carbon dioxide and other gases.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We can reduce the impacts of climate change by taking alternative transit options.</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15</a:t>
            </a:fld>
            <a:endParaRPr lang="en-US"/>
          </a:p>
        </p:txBody>
      </p:sp>
    </p:spTree>
    <p:extLst>
      <p:ext uri="{BB962C8B-B14F-4D97-AF65-F5344CB8AC3E}">
        <p14:creationId xmlns:p14="http://schemas.microsoft.com/office/powerpoint/2010/main" val="3983344344"/>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King County Metro is working to replace its bus fleet with zero-emission coaches by 2035 in order to further minimize the environmental impact of public transportation.</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if anyone in the class has used one of the electric buses recently.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You may choose to ask students if they have any other ideas of ways Metro can help reduce its environmental impact and/or help to plan for the impacts of climate change.</a:t>
            </a:r>
          </a:p>
        </p:txBody>
      </p:sp>
      <p:sp>
        <p:nvSpPr>
          <p:cNvPr id="4" name="Slide Number Placeholder 3"/>
          <p:cNvSpPr>
            <a:spLocks noGrp="1"/>
          </p:cNvSpPr>
          <p:nvPr>
            <p:ph type="sldNum" sz="quarter" idx="5"/>
          </p:nvPr>
        </p:nvSpPr>
        <p:spPr/>
        <p:txBody>
          <a:bodyPr/>
          <a:lstStyle/>
          <a:p>
            <a:fld id="{E146E02B-197E-4B39-AF0F-91DB6E566B0C}" type="slidenum">
              <a:rPr lang="en-US" smtClean="0"/>
              <a:t>16</a:t>
            </a:fld>
            <a:endParaRPr lang="en-US"/>
          </a:p>
        </p:txBody>
      </p:sp>
    </p:spTree>
    <p:extLst>
      <p:ext uri="{BB962C8B-B14F-4D97-AF65-F5344CB8AC3E}">
        <p14:creationId xmlns:p14="http://schemas.microsoft.com/office/powerpoint/2010/main" val="4054957352"/>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King County Metro is working hard to reduce pollution on and off the road.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918182317"/>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Explain that public transit is a service to help people move around their communities. Public transit provides access to community spaces and resources supporting community members of different abilities and backgrounds. Help connect how transit can help reduce emissions, reduce traffic, increase environmental health in our region, and help connect people to places.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How does using transit support or help the community?</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Who should use transit?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What might prevent people from using transit?</a:t>
            </a:r>
          </a:p>
          <a:p>
            <a:pPr marL="742950" marR="0" lvl="1"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Highlight youth programs and accessibility programs.</a:t>
            </a:r>
          </a:p>
        </p:txBody>
      </p:sp>
      <p:sp>
        <p:nvSpPr>
          <p:cNvPr id="4" name="Slide Number Placeholder 3"/>
          <p:cNvSpPr>
            <a:spLocks noGrp="1"/>
          </p:cNvSpPr>
          <p:nvPr>
            <p:ph type="sldNum" sz="quarter" idx="5"/>
          </p:nvPr>
        </p:nvSpPr>
        <p:spPr/>
        <p:txBody>
          <a:bodyPr/>
          <a:lstStyle/>
          <a:p>
            <a:fld id="{F3BF0254-5D7A-E24F-B646-2A5FBDBFD4F7}" type="slidenum">
              <a:rPr lang="en-US" smtClean="0"/>
              <a:t>18</a:t>
            </a:fld>
            <a:endParaRPr lang="en-US"/>
          </a:p>
        </p:txBody>
      </p:sp>
    </p:spTree>
    <p:extLst>
      <p:ext uri="{BB962C8B-B14F-4D97-AF65-F5344CB8AC3E}">
        <p14:creationId xmlns:p14="http://schemas.microsoft.com/office/powerpoint/2010/main" val="328495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How might reducing cars on the road help our environment?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Times New Roman" panose="02020603050405020304" pitchFamily="18" charset="0"/>
                <a:ea typeface="Times New Roman" panose="02020603050405020304" pitchFamily="18" charset="0"/>
              </a:rPr>
              <a:t>Encourage them to have a thoughtful discussion as their knowledge of the topic allows. </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5955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Explain that public transit is a service to help people move around their communities. Public transit provides access to community spaces and resources supporting community members of different abilities and backgrounds.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Times New Roman" panose="02020603050405020304" pitchFamily="18" charset="0"/>
              </a:rPr>
              <a:t>Ask students why are public transportation systems important for a community? </a:t>
            </a:r>
          </a:p>
          <a:p>
            <a:pPr marL="285750" marR="0" indent="-285750">
              <a:lnSpc>
                <a:spcPct val="107000"/>
              </a:lnSpc>
              <a:spcBef>
                <a:spcPts val="0"/>
              </a:spcBef>
              <a:spcAft>
                <a:spcPts val="800"/>
              </a:spcAft>
              <a:buFont typeface="Arial" panose="020B0604020202020204" pitchFamily="34" charset="0"/>
              <a:buChar char="•"/>
            </a:pP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Times New Roman" panose="02020603050405020304" pitchFamily="18" charset="0"/>
              </a:rPr>
              <a:t>Ask students how might public transit impact our environment?</a:t>
            </a:r>
          </a:p>
          <a:p>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2</a:t>
            </a:fld>
            <a:endParaRPr lang="en-US"/>
          </a:p>
        </p:txBody>
      </p:sp>
    </p:spTree>
    <p:extLst>
      <p:ext uri="{BB962C8B-B14F-4D97-AF65-F5344CB8AC3E}">
        <p14:creationId xmlns:p14="http://schemas.microsoft.com/office/powerpoint/2010/main" val="40653563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Would you rather spend time in a parking lot or a park?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2800" b="0" i="0" dirty="0">
                <a:solidFill>
                  <a:srgbClr val="000000"/>
                </a:solidFill>
                <a:effectLst/>
                <a:latin typeface="WordVisi_MSFontService"/>
              </a:rPr>
              <a:t>If more people travel by bus or light rail, we can reduce the space needed to park cars.</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58556436"/>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Remind or ask students what they remember from Module One: Get to Know Metro.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All youth under 19 years of age ride fee on Metro buses, Link light rail, and many other public transit systems. </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21</a:t>
            </a:fld>
            <a:endParaRPr lang="en-US"/>
          </a:p>
        </p:txBody>
      </p:sp>
    </p:spTree>
    <p:extLst>
      <p:ext uri="{BB962C8B-B14F-4D97-AF65-F5344CB8AC3E}">
        <p14:creationId xmlns:p14="http://schemas.microsoft.com/office/powerpoint/2010/main" val="174687320"/>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Explain that taking care of our community means taking care of our environment but also taking care of people. Metro wants to ensure that its transit systems are accessible to all community members.</a:t>
            </a:r>
          </a:p>
          <a:p>
            <a:endParaRPr lang="en-US" sz="1800" dirty="0">
              <a:effectLst/>
              <a:latin typeface="Arial" panose="020B0604020202020204" pitchFamily="34" charset="0"/>
            </a:endParaRPr>
          </a:p>
          <a:p>
            <a:r>
              <a:rPr lang="en-US" sz="1800" dirty="0">
                <a:effectLst/>
                <a:latin typeface="Arial" panose="020B0604020202020204" pitchFamily="34" charset="0"/>
              </a:rPr>
              <a:t>Opportunity for all: healthy transit builds opportunity in a way that cars don’t; consider that ~25% of Washingtonians are not drivers, and even those who can drive may not find it the best option (e.g. having a vehicle, affordability, parking, needing 1 car for every adult in the household if other options don’t exist). We also want to consider people with disabilities, low-income families, and youth and seniors.</a:t>
            </a:r>
            <a:endParaRPr lang="en-US" sz="1800" dirty="0">
              <a:effectLst/>
              <a:latin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2880648"/>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dirty="0">
                <a:effectLst/>
                <a:latin typeface="Arial" panose="020B0604020202020204" pitchFamily="34" charset="0"/>
              </a:rPr>
              <a:t>Metro wants to ensure that its transit systems are accessible to all community members.</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sz="1800" dirty="0">
              <a:effectLst/>
              <a:latin typeface="Arial" panose="020B0604020202020204" pitchFamily="34"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what accessibility means to the class.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rPr>
              <a:t>Why is accessibility important?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ndParaRPr>
          </a:p>
          <a:p>
            <a:r>
              <a:rPr lang="en-US" sz="1800" dirty="0">
                <a:effectLst/>
                <a:latin typeface="Arial" panose="020B0604020202020204" pitchFamily="34" charset="0"/>
              </a:rPr>
              <a:t>Public transit is an important community asset to connect the people of King County to many spaces and locations.</a:t>
            </a:r>
          </a:p>
          <a:p>
            <a:endParaRPr lang="en-US" sz="1800" dirty="0">
              <a:effectLst/>
              <a:latin typeface="Arial" panose="020B0604020202020204" pitchFamily="34" charset="0"/>
            </a:endParaRPr>
          </a:p>
          <a:p>
            <a:r>
              <a:rPr lang="en-US" sz="1800" dirty="0">
                <a:effectLst/>
                <a:latin typeface="Arial" panose="020B0604020202020204" pitchFamily="34" charset="0"/>
              </a:rPr>
              <a:t>Metro has a variety of services to accommodate the needs of community members to help individuals travel around King County, including services oriented to individuals with disabilities, individuals learning the English language, and individuals who may need extra support using Metro services.</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23</a:t>
            </a:fld>
            <a:endParaRPr lang="en-US"/>
          </a:p>
        </p:txBody>
      </p:sp>
    </p:spTree>
    <p:extLst>
      <p:ext uri="{BB962C8B-B14F-4D97-AF65-F5344CB8AC3E}">
        <p14:creationId xmlns:p14="http://schemas.microsoft.com/office/powerpoint/2010/main" val="248288064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a:effectLst/>
                <a:latin typeface="Arial" panose="020B0604020202020204" pitchFamily="34" charset="0"/>
                <a:ea typeface="Calibri" panose="020F0502020204030204" pitchFamily="34" charset="0"/>
                <a:cs typeface="Times New Roman" panose="02020603050405020304" pitchFamily="18" charset="0"/>
              </a:rPr>
              <a:t>:</a:t>
            </a:r>
            <a:endParaRPr lang="en-US" sz="1200" u="sng">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effectLst/>
                <a:latin typeface="Arial" panose="020B0604020202020204" pitchFamily="34" charset="0"/>
                <a:ea typeface="Calibri" panose="020F0502020204030204" pitchFamily="34" charset="0"/>
                <a:cs typeface="Times New Roman" panose="02020603050405020304" pitchFamily="18" charset="0"/>
              </a:rPr>
              <a:t>What do you think we mean when we say accessible transit?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effectLst/>
                <a:latin typeface="Arial" panose="020B0604020202020204" pitchFamily="34" charset="0"/>
                <a:ea typeface="Calibri" panose="020F0502020204030204" pitchFamily="34" charset="0"/>
                <a:cs typeface="Times New Roman" panose="02020603050405020304" pitchFamily="18" charset="0"/>
              </a:rPr>
              <a:t>Why is accessible transit important for a community?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a:effectLst/>
                <a:latin typeface="Arial" panose="020B0604020202020204" pitchFamily="34" charset="0"/>
                <a:ea typeface="Calibri" panose="020F0502020204030204" pitchFamily="34" charset="0"/>
                <a:cs typeface="Times New Roman" panose="02020603050405020304" pitchFamily="18" charset="0"/>
              </a:rPr>
              <a:t> What types of accessible services have you seen on transit?</a:t>
            </a:r>
          </a:p>
        </p:txBody>
      </p:sp>
      <p:sp>
        <p:nvSpPr>
          <p:cNvPr id="4" name="Slide Number Placeholder 3"/>
          <p:cNvSpPr>
            <a:spLocks noGrp="1"/>
          </p:cNvSpPr>
          <p:nvPr>
            <p:ph type="sldNum" sz="quarter" idx="5"/>
          </p:nvPr>
        </p:nvSpPr>
        <p:spPr/>
        <p:txBody>
          <a:bodyPr/>
          <a:lstStyle/>
          <a:p>
            <a:fld id="{F3BF0254-5D7A-E24F-B646-2A5FBDBFD4F7}" type="slidenum">
              <a:rPr lang="en-US" smtClean="0"/>
              <a:t>24</a:t>
            </a:fld>
            <a:endParaRPr lang="en-US"/>
          </a:p>
        </p:txBody>
      </p:sp>
    </p:spTree>
    <p:extLst>
      <p:ext uri="{BB962C8B-B14F-4D97-AF65-F5344CB8AC3E}">
        <p14:creationId xmlns:p14="http://schemas.microsoft.com/office/powerpoint/2010/main" val="1992533019"/>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a:effectLst/>
                <a:latin typeface="Segoe UI" panose="020B0502040204020203" pitchFamily="34" charset="0"/>
              </a:rPr>
              <a:t>Some examples of accessible services that King County Metro offers include wheelchair lifts and ramps on buses, announcing stops, reserved seating and spaces, language translation, and an ADA Paratransit Program.</a:t>
            </a:r>
          </a:p>
          <a:p>
            <a:endParaRPr lang="en-US" sz="1800">
              <a:effectLst/>
              <a:latin typeface="Segoe UI" panose="020B0502040204020203" pitchFamily="34" charset="0"/>
            </a:endParaRPr>
          </a:p>
          <a:p>
            <a:r>
              <a:rPr lang="en-US" sz="1800" u="sng">
                <a:effectLst/>
                <a:latin typeface="Segoe UI" panose="020B0502040204020203" pitchFamily="34" charset="0"/>
              </a:rPr>
              <a:t>Discussion Opportunity: </a:t>
            </a:r>
          </a:p>
          <a:p>
            <a:r>
              <a:rPr lang="en-US" sz="1800">
                <a:effectLst/>
                <a:latin typeface="Segoe UI" panose="020B0502040204020203" pitchFamily="34" charset="0"/>
              </a:rPr>
              <a:t>Ask students how Metro services help address the variety of needs in a community and connect community members with public transit.</a:t>
            </a:r>
            <a:endParaRPr lang="en-US" sz="180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25</a:t>
            </a:fld>
            <a:endParaRPr lang="en-US"/>
          </a:p>
        </p:txBody>
      </p:sp>
    </p:spTree>
    <p:extLst>
      <p:ext uri="{BB962C8B-B14F-4D97-AF65-F5344CB8AC3E}">
        <p14:creationId xmlns:p14="http://schemas.microsoft.com/office/powerpoint/2010/main" val="383770260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u="sng" dirty="0">
                <a:effectLst/>
                <a:latin typeface="Segoe UI" panose="020B0502040204020203" pitchFamily="34" charset="0"/>
              </a:rPr>
              <a:t>Discussion Opportunity: </a:t>
            </a:r>
          </a:p>
          <a:p>
            <a:pPr marL="285750" indent="-285750">
              <a:buFont typeface="Arial" panose="020B0604020202020204" pitchFamily="34" charset="0"/>
              <a:buChar char="•"/>
            </a:pPr>
            <a:r>
              <a:rPr lang="en-US" sz="1800" dirty="0">
                <a:effectLst/>
                <a:latin typeface="Segoe UI" panose="020B0502040204020203" pitchFamily="34" charset="0"/>
              </a:rPr>
              <a:t>Ask students how providing jobs, especially Green Jobs might help the community.</a:t>
            </a:r>
          </a:p>
          <a:p>
            <a:pPr marL="285750" indent="-285750">
              <a:buFont typeface="Arial" panose="020B0604020202020204" pitchFamily="34" charset="0"/>
              <a:buChar char="•"/>
            </a:pPr>
            <a:r>
              <a:rPr lang="en-US" sz="1800" dirty="0">
                <a:effectLst/>
                <a:latin typeface="Segoe UI" panose="020B0502040204020203" pitchFamily="34" charset="0"/>
              </a:rPr>
              <a:t>Ask students if they know of any examples of social justice events activists that centered around transit.</a:t>
            </a:r>
          </a:p>
          <a:p>
            <a:pPr marL="285750" indent="-285750">
              <a:buFont typeface="Arial" panose="020B0604020202020204" pitchFamily="34" charset="0"/>
              <a:buChar char="•"/>
            </a:pPr>
            <a:r>
              <a:rPr lang="en-US" sz="1800" dirty="0">
                <a:effectLst/>
                <a:latin typeface="Calibri" panose="020F0502020204030204" pitchFamily="34" charset="0"/>
                <a:ea typeface="Calibri" panose="020F0502020204030204" pitchFamily="34" charset="0"/>
              </a:rPr>
              <a:t>The regional Free Youth Transit program originally started with students at Rainer Beach High School in Seattle in 2015. </a:t>
            </a:r>
            <a:endParaRPr lang="en-US" sz="1800" dirty="0">
              <a:effectLst/>
              <a:latin typeface="Segoe UI" panose="020B0502040204020203" pitchFamily="34" charset="0"/>
            </a:endParaRPr>
          </a:p>
          <a:p>
            <a:pPr marL="285750" indent="-285750">
              <a:buFont typeface="Arial" panose="020B0604020202020204" pitchFamily="34" charset="0"/>
              <a:buChar char="•"/>
            </a:pPr>
            <a:r>
              <a:rPr lang="en-US" sz="1800" dirty="0">
                <a:effectLst/>
                <a:latin typeface="Segoe UI" panose="020B0502040204020203" pitchFamily="34" charset="0"/>
              </a:rPr>
              <a:t>Can they think of other connections to their community?</a:t>
            </a:r>
          </a:p>
          <a:p>
            <a:endParaRPr lang="en-US" sz="1800" dirty="0">
              <a:effectLst/>
              <a:latin typeface="Arial" panose="020B0604020202020204" pitchFamily="34"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2706869"/>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dirty="0">
                <a:effectLst/>
                <a:latin typeface="Arial" panose="020B0604020202020204" pitchFamily="34" charset="0"/>
              </a:rPr>
              <a:t>End with a note that King County transit services are more than just buses we can ride on. These services support our community by helping us reduce greenhouse gases. These services help people move around the community and the services help us all stay connected. </a:t>
            </a:r>
          </a:p>
        </p:txBody>
      </p:sp>
      <p:sp>
        <p:nvSpPr>
          <p:cNvPr id="4" name="Slide Number Placeholder 3"/>
          <p:cNvSpPr>
            <a:spLocks noGrp="1"/>
          </p:cNvSpPr>
          <p:nvPr>
            <p:ph type="sldNum" sz="quarter" idx="5"/>
          </p:nvPr>
        </p:nvSpPr>
        <p:spPr/>
        <p:txBody>
          <a:bodyPr/>
          <a:lstStyle/>
          <a:p>
            <a:fld id="{E146E02B-197E-4B39-AF0F-91DB6E566B0C}" type="slidenum">
              <a:rPr lang="en-US" smtClean="0"/>
              <a:t>27</a:t>
            </a:fld>
            <a:endParaRPr lang="en-US"/>
          </a:p>
        </p:txBody>
      </p:sp>
    </p:spTree>
    <p:extLst>
      <p:ext uri="{BB962C8B-B14F-4D97-AF65-F5344CB8AC3E}">
        <p14:creationId xmlns:p14="http://schemas.microsoft.com/office/powerpoint/2010/main" val="1451029766"/>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You may allow students time to explore the webpage for more information.</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28</a:t>
            </a:fld>
            <a:endParaRPr lang="en-US"/>
          </a:p>
        </p:txBody>
      </p:sp>
    </p:spTree>
    <p:extLst>
      <p:ext uri="{BB962C8B-B14F-4D97-AF65-F5344CB8AC3E}">
        <p14:creationId xmlns:p14="http://schemas.microsoft.com/office/powerpoint/2010/main" val="138030254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You may allow students time to explore the webpage for more information.</a:t>
            </a:r>
          </a:p>
          <a:p>
            <a:pPr marL="0" marR="0" indent="0">
              <a:lnSpc>
                <a:spcPct val="107000"/>
              </a:lnSpc>
              <a:spcBef>
                <a:spcPts val="0"/>
              </a:spcBef>
              <a:spcAft>
                <a:spcPts val="800"/>
              </a:spcAft>
              <a:buFont typeface="Arial" panose="020B0604020202020204" pitchFamily="34" charset="0"/>
              <a:buNone/>
            </a:pPr>
            <a:endParaRPr lang="en-US" sz="180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29</a:t>
            </a:fld>
            <a:endParaRPr lang="en-US"/>
          </a:p>
        </p:txBody>
      </p:sp>
    </p:spTree>
    <p:extLst>
      <p:ext uri="{BB962C8B-B14F-4D97-AF65-F5344CB8AC3E}">
        <p14:creationId xmlns:p14="http://schemas.microsoft.com/office/powerpoint/2010/main" val="1343299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What does Environmental Sustainability mean to you?</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How might sustainability connect to transit?</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599281050"/>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You may allow students time to explore the webpage for more information.</a:t>
            </a:r>
          </a:p>
          <a:p>
            <a:pPr marL="0" marR="0" indent="0">
              <a:lnSpc>
                <a:spcPct val="107000"/>
              </a:lnSpc>
              <a:spcBef>
                <a:spcPts val="0"/>
              </a:spcBef>
              <a:spcAft>
                <a:spcPts val="800"/>
              </a:spcAft>
              <a:buFont typeface="Arial" panose="020B0604020202020204" pitchFamily="34" charset="0"/>
              <a:buNone/>
            </a:pP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861533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How might sustainability connect to transit?</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Information &amp; graphics from https://kingcounty.gov/en/dept/metro/about/climate-action</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165820877"/>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dirty="0">
                <a:solidFill>
                  <a:srgbClr val="005CB9"/>
                </a:solidFill>
                <a:latin typeface="Verdana" panose="020B0604030504040204" pitchFamily="34" charset="0"/>
                <a:ea typeface="Verdana" panose="020B0604030504040204" pitchFamily="34" charset="0"/>
              </a:rPr>
              <a:t>Certain gases in Earth’s atmosphere block heat from escaping, such as carbon dioxide and methane. These gases are called </a:t>
            </a:r>
            <a:r>
              <a:rPr lang="en-US" sz="1800" b="0" u="sng" dirty="0">
                <a:solidFill>
                  <a:srgbClr val="005CB9"/>
                </a:solidFill>
                <a:latin typeface="Verdana" panose="020B0604030504040204" pitchFamily="34" charset="0"/>
                <a:ea typeface="Verdana" panose="020B0604030504040204" pitchFamily="34" charset="0"/>
              </a:rPr>
              <a:t>greenhouse gases </a:t>
            </a:r>
            <a:r>
              <a:rPr lang="en-US" sz="1800" b="0" dirty="0">
                <a:solidFill>
                  <a:srgbClr val="005CB9"/>
                </a:solidFill>
                <a:latin typeface="Verdana" panose="020B0604030504040204" pitchFamily="34" charset="0"/>
                <a:ea typeface="Verdana" panose="020B0604030504040204" pitchFamily="34" charset="0"/>
              </a:rPr>
              <a:t>(GHG’s), and they keep Earth warm like the glass in a greenhouse keeps plants warm.</a:t>
            </a:r>
          </a:p>
          <a:p>
            <a:endParaRPr lang="en-US" sz="1800" b="0" dirty="0">
              <a:solidFill>
                <a:srgbClr val="005CB9"/>
              </a:solidFill>
              <a:latin typeface="Verdana" panose="020B0604030504040204" pitchFamily="34" charset="0"/>
              <a:ea typeface="Verdana" panose="020B0604030504040204" pitchFamily="34" charset="0"/>
            </a:endParaRPr>
          </a:p>
          <a:p>
            <a:r>
              <a:rPr lang="en-US" sz="1800" b="0" dirty="0">
                <a:solidFill>
                  <a:srgbClr val="005CB9"/>
                </a:solidFill>
                <a:latin typeface="Verdana" panose="020B0604030504040204" pitchFamily="34" charset="0"/>
                <a:ea typeface="Verdana" panose="020B0604030504040204" pitchFamily="34" charset="0"/>
              </a:rPr>
              <a:t>Human activities, such as burning fuel to power factories and cars, are adding lots of these gasses to our atmosphere. This causes the atmosphere to trap more heat than it used to, leading to a warmer Earth.</a:t>
            </a:r>
            <a:endParaRPr lang="en-US" sz="1800" b="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Information &amp; graphics from https://kingcounty.gov/legacy/services/environment/climate/our-changing-climate/what.aspx</a:t>
            </a:r>
          </a:p>
        </p:txBody>
      </p:sp>
      <p:sp>
        <p:nvSpPr>
          <p:cNvPr id="4" name="Slide Number Placeholder 3"/>
          <p:cNvSpPr>
            <a:spLocks noGrp="1"/>
          </p:cNvSpPr>
          <p:nvPr>
            <p:ph type="sldNum" sz="quarter" idx="5"/>
          </p:nvPr>
        </p:nvSpPr>
        <p:spPr/>
        <p:txBody>
          <a:bodyPr/>
          <a:lstStyle/>
          <a:p>
            <a:fld id="{E146E02B-197E-4B39-AF0F-91DB6E566B0C}" type="slidenum">
              <a:rPr lang="en-US" smtClean="0"/>
              <a:t>5</a:t>
            </a:fld>
            <a:endParaRPr lang="en-US"/>
          </a:p>
        </p:txBody>
      </p:sp>
    </p:spTree>
    <p:extLst>
      <p:ext uri="{BB962C8B-B14F-4D97-AF65-F5344CB8AC3E}">
        <p14:creationId xmlns:p14="http://schemas.microsoft.com/office/powerpoint/2010/main" val="28096193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dirty="0">
                <a:solidFill>
                  <a:srgbClr val="005CB9"/>
                </a:solidFill>
                <a:latin typeface="Verdana" panose="020B0604030504040204" pitchFamily="34" charset="0"/>
                <a:ea typeface="Verdana" panose="020B0604030504040204" pitchFamily="34" charset="0"/>
              </a:rPr>
              <a:t>Global warming is the increase in the average global temperatures. Warmer temperatures cause changes in climate patterns. These are different than extreme weather events, which can also impact people and communities but happen over short periods of time. </a:t>
            </a:r>
          </a:p>
          <a:p>
            <a:endParaRPr lang="en-US" sz="1800" b="0" dirty="0">
              <a:solidFill>
                <a:srgbClr val="005CB9"/>
              </a:solidFill>
              <a:latin typeface="Verdana" panose="020B0604030504040204" pitchFamily="34" charset="0"/>
              <a:ea typeface="Verdana" panose="020B0604030504040204" pitchFamily="34" charset="0"/>
            </a:endParaRPr>
          </a:p>
          <a:p>
            <a:r>
              <a:rPr lang="en-US" sz="1800" b="0" dirty="0">
                <a:solidFill>
                  <a:srgbClr val="005CB9"/>
                </a:solidFill>
                <a:latin typeface="Verdana" panose="020B0604030504040204" pitchFamily="34" charset="0"/>
                <a:ea typeface="Verdana" panose="020B0604030504040204" pitchFamily="34" charset="0"/>
              </a:rPr>
              <a:t>There are lots of factors that contribute to Earth’s climate. However, scientists agree that Earth has been getting warmer in the past 50 to 100 years due to human activities and this will impact climate patterns in the future.</a:t>
            </a:r>
            <a:endParaRPr lang="en-US" sz="1800" b="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Look at the chart what do you notice?</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Graphic from NOAA- https://www.ncei.noaa.gov/access/monitoring/climate-at-a-glance/global/time-series</a:t>
            </a:r>
          </a:p>
        </p:txBody>
      </p:sp>
      <p:sp>
        <p:nvSpPr>
          <p:cNvPr id="4" name="Slide Number Placeholder 3"/>
          <p:cNvSpPr>
            <a:spLocks noGrp="1"/>
          </p:cNvSpPr>
          <p:nvPr>
            <p:ph type="sldNum" sz="quarter" idx="5"/>
          </p:nvPr>
        </p:nvSpPr>
        <p:spPr/>
        <p:txBody>
          <a:bodyPr/>
          <a:lstStyle/>
          <a:p>
            <a:fld id="{E146E02B-197E-4B39-AF0F-91DB6E566B0C}" type="slidenum">
              <a:rPr lang="en-US" smtClean="0"/>
              <a:t>6</a:t>
            </a:fld>
            <a:endParaRPr lang="en-US"/>
          </a:p>
        </p:txBody>
      </p:sp>
    </p:spTree>
    <p:extLst>
      <p:ext uri="{BB962C8B-B14F-4D97-AF65-F5344CB8AC3E}">
        <p14:creationId xmlns:p14="http://schemas.microsoft.com/office/powerpoint/2010/main" val="1599281050"/>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 temperature increases how might that impact climate in an area?</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Graphic from NOAA- https://www.ncei.noaa.gov/access/monitoring/climate-at-a-glance/global/time-series</a:t>
            </a:r>
          </a:p>
        </p:txBody>
      </p:sp>
      <p:sp>
        <p:nvSpPr>
          <p:cNvPr id="4" name="Slide Number Placeholder 3"/>
          <p:cNvSpPr>
            <a:spLocks noGrp="1"/>
          </p:cNvSpPr>
          <p:nvPr>
            <p:ph type="sldNum" sz="quarter" idx="5"/>
          </p:nvPr>
        </p:nvSpPr>
        <p:spPr/>
        <p:txBody>
          <a:bodyPr/>
          <a:lstStyle/>
          <a:p>
            <a:fld id="{E146E02B-197E-4B39-AF0F-91DB6E566B0C}" type="slidenum">
              <a:rPr lang="en-US" smtClean="0"/>
              <a:t>7</a:t>
            </a:fld>
            <a:endParaRPr lang="en-US"/>
          </a:p>
        </p:txBody>
      </p:sp>
    </p:spTree>
    <p:extLst>
      <p:ext uri="{BB962C8B-B14F-4D97-AF65-F5344CB8AC3E}">
        <p14:creationId xmlns:p14="http://schemas.microsoft.com/office/powerpoint/2010/main" val="293517341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Ask students to share what they know, or have heard, about climate change.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Times New Roman" panose="02020603050405020304" pitchFamily="18" charset="0"/>
                <a:ea typeface="Times New Roman" panose="02020603050405020304" pitchFamily="18" charset="0"/>
              </a:rPr>
              <a:t>Encourage them to have a thoughtful discussion as their knowledge of the topic allows.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According to the United nations- </a:t>
            </a:r>
            <a:r>
              <a:rPr lang="en-US" sz="2800" b="0" i="0" dirty="0">
                <a:solidFill>
                  <a:srgbClr val="4D5156"/>
                </a:solidFill>
                <a:effectLst/>
                <a:latin typeface="Roboto" panose="02000000000000000000" pitchFamily="2" charset="0"/>
              </a:rPr>
              <a:t>Climate change </a:t>
            </a:r>
            <a:r>
              <a:rPr lang="en-US" sz="2800" b="0" i="0" dirty="0">
                <a:solidFill>
                  <a:srgbClr val="5F6368"/>
                </a:solidFill>
                <a:effectLst/>
                <a:latin typeface="Roboto" panose="02000000000000000000" pitchFamily="2" charset="0"/>
              </a:rPr>
              <a:t>refers to long-term shifts in temperatures and weather patterns. </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Times New Roman" panose="02020603050405020304" pitchFamily="18" charset="0"/>
              <a:ea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800" dirty="0">
                <a:effectLst/>
                <a:latin typeface="Times New Roman" panose="02020603050405020304" pitchFamily="18" charset="0"/>
                <a:ea typeface="Times New Roman" panose="02020603050405020304" pitchFamily="18" charset="0"/>
              </a:rPr>
              <a:t>More information and graphics can be found online at, https://kingcounty.gov/services/environment/climate/our-changing-climate/what.aspx</a:t>
            </a: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8</a:t>
            </a:fld>
            <a:endParaRPr lang="en-US"/>
          </a:p>
        </p:txBody>
      </p:sp>
    </p:spTree>
    <p:extLst>
      <p:ext uri="{BB962C8B-B14F-4D97-AF65-F5344CB8AC3E}">
        <p14:creationId xmlns:p14="http://schemas.microsoft.com/office/powerpoint/2010/main" val="260012084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800" b="0" u="sng" dirty="0">
                <a:solidFill>
                  <a:srgbClr val="005CB9"/>
                </a:solidFill>
                <a:latin typeface="Verdana" panose="020B0604030504040204" pitchFamily="34" charset="0"/>
                <a:ea typeface="Verdana" panose="020B0604030504040204" pitchFamily="34" charset="0"/>
              </a:rPr>
              <a:t>Weather</a:t>
            </a:r>
            <a:r>
              <a:rPr lang="en-US" sz="1800" b="0" dirty="0">
                <a:solidFill>
                  <a:srgbClr val="005CB9"/>
                </a:solidFill>
                <a:latin typeface="Verdana" panose="020B0604030504040204" pitchFamily="34" charset="0"/>
                <a:ea typeface="Verdana" panose="020B0604030504040204" pitchFamily="34" charset="0"/>
              </a:rPr>
              <a:t> describes the conditions outside in a specific place at a specific time. </a:t>
            </a:r>
          </a:p>
          <a:p>
            <a:r>
              <a:rPr lang="en-US" sz="1800" b="0" dirty="0">
                <a:solidFill>
                  <a:srgbClr val="005CB9"/>
                </a:solidFill>
                <a:latin typeface="Verdana" panose="020B0604030504040204" pitchFamily="34" charset="0"/>
                <a:ea typeface="Verdana" panose="020B0604030504040204" pitchFamily="34" charset="0"/>
              </a:rPr>
              <a:t>Ask the class: What is our weather today? Let them share their thoughts. Look at the picture what does the weather look like on that day?</a:t>
            </a:r>
          </a:p>
          <a:p>
            <a:endParaRPr lang="en-US" sz="1800" b="0" dirty="0">
              <a:solidFill>
                <a:srgbClr val="005CB9"/>
              </a:solidFill>
              <a:latin typeface="Verdana" panose="020B0604030504040204" pitchFamily="34" charset="0"/>
              <a:ea typeface="Verdana" panose="020B0604030504040204" pitchFamily="34" charset="0"/>
            </a:endParaRPr>
          </a:p>
          <a:p>
            <a:r>
              <a:rPr lang="en-US" sz="1800" b="0" u="sng" dirty="0">
                <a:solidFill>
                  <a:srgbClr val="005CB9"/>
                </a:solidFill>
                <a:latin typeface="Verdana" panose="020B0604030504040204" pitchFamily="34" charset="0"/>
                <a:ea typeface="Verdana" panose="020B0604030504040204" pitchFamily="34" charset="0"/>
              </a:rPr>
              <a:t>Climate</a:t>
            </a:r>
            <a:r>
              <a:rPr lang="en-US" sz="1800" b="0" dirty="0">
                <a:solidFill>
                  <a:srgbClr val="005CB9"/>
                </a:solidFill>
                <a:latin typeface="Verdana" panose="020B0604030504040204" pitchFamily="34" charset="0"/>
                <a:ea typeface="Verdana" panose="020B0604030504040204" pitchFamily="34" charset="0"/>
              </a:rPr>
              <a:t> describes the weather conditions that are expected in a place at a particular time of year. A region’s climate is determined by observing its weather over many years. Example: Our climate is rainy and cold in the winter, while sunny and warm in the summer. </a:t>
            </a:r>
            <a:endParaRPr lang="en-US" sz="1800" b="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endParaRPr lang="en-US" sz="1800" dirty="0">
              <a:effectLst/>
              <a:latin typeface="Times New Roman" panose="02020603050405020304" pitchFamily="18" charset="0"/>
              <a:ea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Information &amp; graphics from https://kingcounty.gov/legacy/services/environment/climate/our-changing-climate/what.aspx</a:t>
            </a:r>
          </a:p>
          <a:p>
            <a:pPr marL="0" marR="0" indent="0">
              <a:lnSpc>
                <a:spcPct val="107000"/>
              </a:lnSpc>
              <a:spcBef>
                <a:spcPts val="0"/>
              </a:spcBef>
              <a:spcAft>
                <a:spcPts val="800"/>
              </a:spcAft>
              <a:buFont typeface="Arial" panose="020B0604020202020204" pitchFamily="34" charset="0"/>
              <a:buNone/>
            </a:pPr>
            <a:r>
              <a:rPr lang="en-US" sz="1800" dirty="0">
                <a:effectLst/>
                <a:latin typeface="Times New Roman" panose="02020603050405020304" pitchFamily="18" charset="0"/>
                <a:ea typeface="Times New Roman" panose="02020603050405020304" pitchFamily="18" charset="0"/>
              </a:rPr>
              <a:t>Other graphics from open-source website pixabay.com </a:t>
            </a:r>
          </a:p>
        </p:txBody>
      </p:sp>
      <p:sp>
        <p:nvSpPr>
          <p:cNvPr id="4" name="Slide Number Placeholder 3"/>
          <p:cNvSpPr>
            <a:spLocks noGrp="1"/>
          </p:cNvSpPr>
          <p:nvPr>
            <p:ph type="sldNum" sz="quarter" idx="5"/>
          </p:nvPr>
        </p:nvSpPr>
        <p:spPr/>
        <p:txBody>
          <a:bodyPr/>
          <a:lstStyle/>
          <a:p>
            <a:fld id="{E146E02B-197E-4B39-AF0F-91DB6E566B0C}" type="slidenum">
              <a:rPr lang="en-US" smtClean="0"/>
              <a:t>9</a:t>
            </a:fld>
            <a:endParaRPr lang="en-US"/>
          </a:p>
        </p:txBody>
      </p:sp>
    </p:spTree>
    <p:extLst>
      <p:ext uri="{BB962C8B-B14F-4D97-AF65-F5344CB8AC3E}">
        <p14:creationId xmlns:p14="http://schemas.microsoft.com/office/powerpoint/2010/main" val="42582505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7" name="Rectangle 6">
            <a:extLst>
              <a:ext uri="{FF2B5EF4-FFF2-40B4-BE49-F238E27FC236}">
                <a16:creationId xmlns:a16="http://schemas.microsoft.com/office/drawing/2014/main" id="{0F351381-F5B4-A745-B071-B83687DA4DB4}"/>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2CF6EFF-1816-CD40-9ADC-53321CD9AE88}"/>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9" name="Text Placeholder 69">
            <a:extLst>
              <a:ext uri="{FF2B5EF4-FFF2-40B4-BE49-F238E27FC236}">
                <a16:creationId xmlns:a16="http://schemas.microsoft.com/office/drawing/2014/main" id="{FD9BCF11-AAE0-DB48-9992-1F7210BCA382}"/>
              </a:ext>
            </a:extLst>
          </p:cNvPr>
          <p:cNvSpPr>
            <a:spLocks noGrp="1"/>
          </p:cNvSpPr>
          <p:nvPr>
            <p:ph type="body" sz="quarter" idx="11"/>
          </p:nvPr>
        </p:nvSpPr>
        <p:spPr>
          <a:xfrm>
            <a:off x="736600" y="1496133"/>
            <a:ext cx="10193853" cy="3907565"/>
          </a:xfrm>
        </p:spPr>
        <p:txBody>
          <a:bodyPr>
            <a:normAutofit/>
          </a:bodyPr>
          <a:lstStyle>
            <a:lvl1pPr>
              <a:lnSpc>
                <a:spcPct val="100000"/>
              </a:lnSpc>
              <a:buClr>
                <a:srgbClr val="263287"/>
              </a:buClr>
              <a:defRPr sz="20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a:defRPr sz="2000">
                <a:solidFill>
                  <a:srgbClr val="4E4540"/>
                </a:solidFill>
              </a:defRPr>
            </a:lvl2pPr>
            <a:lvl3pPr>
              <a:defRPr>
                <a:solidFill>
                  <a:srgbClr val="4E4540"/>
                </a:solidFill>
              </a:defRPr>
            </a:lvl3pPr>
            <a:lvl4pPr>
              <a:defRPr>
                <a:solidFill>
                  <a:srgbClr val="4E4540"/>
                </a:solidFill>
              </a:defRPr>
            </a:lvl4pPr>
            <a:lvl5pPr>
              <a:defRPr>
                <a:solidFill>
                  <a:srgbClr val="4E4540"/>
                </a:solidFill>
              </a:defRPr>
            </a:lvl5pPr>
          </a:lstStyle>
          <a:p>
            <a:pPr lvl="0"/>
            <a:r>
              <a:rPr lang="en-US"/>
              <a:t>Edit Master text styles</a:t>
            </a:r>
          </a:p>
        </p:txBody>
      </p:sp>
    </p:spTree>
    <p:extLst>
      <p:ext uri="{BB962C8B-B14F-4D97-AF65-F5344CB8AC3E}">
        <p14:creationId xmlns:p14="http://schemas.microsoft.com/office/powerpoint/2010/main" val="2553848344"/>
      </p:ext>
    </p:extLst>
  </p:cSld>
  <p:clrMapOvr>
    <a:masterClrMapping/>
  </p:clrMapOvr>
  <p:extLst>
    <p:ext uri="{DCECCB84-F9BA-43D5-87BE-67443E8EF086}">
      <p15:sldGuideLst xmlns:p15="http://schemas.microsoft.com/office/powerpoint/2012/main">
        <p15:guide id="1" orient="horz" pos="2160">
          <p15:clr>
            <a:srgbClr val="FBAE40"/>
          </p15:clr>
        </p15:guide>
        <p15:guide id="2" pos="2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3DC6CF-61EB-45B2-9732-7BB674F176D2}" type="datetimeFigureOut">
              <a:rPr lang="en-US" smtClean="0"/>
              <a:t>2/18/2025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616019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595064"/>
      </p:ext>
    </p:extLst>
  </p:cSld>
  <p:clrMapOvr>
    <a:masterClrMapping/>
  </p:clrMapOvr>
  <p:extLst>
    <p:ext uri="{DCECCB84-F9BA-43D5-87BE-67443E8EF086}">
      <p15:sldGuideLst xmlns:p15="http://schemas.microsoft.com/office/powerpoint/2012/main">
        <p15:guide id="1" orient="horz" pos="3360" userDrawn="1">
          <p15:clr>
            <a:srgbClr val="FBAE40"/>
          </p15:clr>
        </p15:guide>
        <p15:guide id="2"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rgbClr val="000000"/>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8594751"/>
      </p:ext>
    </p:extLst>
  </p:cSld>
  <p:clrMapOvr>
    <a:masterClrMapping/>
  </p:clrMapOvr>
  <p:extLst>
    <p:ext uri="{DCECCB84-F9BA-43D5-87BE-67443E8EF086}">
      <p15:sldGuideLst xmlns:p15="http://schemas.microsoft.com/office/powerpoint/2012/main">
        <p15:guide id="1" orient="horz" pos="3360">
          <p15:clr>
            <a:srgbClr val="FBAE40"/>
          </p15:clr>
        </p15:guide>
        <p15:guide id="2"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509632337"/>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 Wh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solidFill>
                  <a:srgbClr val="263287"/>
                </a:solidFill>
              </a:rPr>
              <a:t>Click to edit Master title style</a:t>
            </a:r>
          </a:p>
        </p:txBody>
      </p:sp>
    </p:spTree>
    <p:extLst>
      <p:ext uri="{BB962C8B-B14F-4D97-AF65-F5344CB8AC3E}">
        <p14:creationId xmlns:p14="http://schemas.microsoft.com/office/powerpoint/2010/main" val="3802023094"/>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91248551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263287"/>
              </a:highlight>
            </a:endParaRPr>
          </a:p>
        </p:txBody>
      </p:sp>
      <p:sp>
        <p:nvSpPr>
          <p:cNvPr id="2" name="Title 1"/>
          <p:cNvSpPr>
            <a:spLocks noGrp="1"/>
          </p:cNvSpPr>
          <p:nvPr>
            <p:ph type="title"/>
          </p:nvPr>
        </p:nvSpPr>
        <p:spPr>
          <a:xfrm>
            <a:off x="838200" y="1829858"/>
            <a:ext cx="10515600" cy="1325563"/>
          </a:xfrm>
        </p:spPr>
        <p:txBody>
          <a:bodyPr/>
          <a:lstStyle>
            <a:lvl1pPr algn="ctr">
              <a:defRPr>
                <a:solidFill>
                  <a:srgbClr val="F1B02E"/>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88909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721725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25" name="Text Placeholder 6">
            <a:extLst>
              <a:ext uri="{FF2B5EF4-FFF2-40B4-BE49-F238E27FC236}">
                <a16:creationId xmlns:a16="http://schemas.microsoft.com/office/drawing/2014/main" id="{57318049-EB44-0447-B9A8-2B5E990B301A}"/>
              </a:ext>
            </a:extLst>
          </p:cNvPr>
          <p:cNvSpPr>
            <a:spLocks noGrp="1"/>
          </p:cNvSpPr>
          <p:nvPr>
            <p:ph type="body" sz="quarter" idx="12" hasCustomPrompt="1"/>
          </p:nvPr>
        </p:nvSpPr>
        <p:spPr>
          <a:xfrm>
            <a:off x="773010" y="1559465"/>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sp>
        <p:nvSpPr>
          <p:cNvPr id="26" name="Text Placeholder 6">
            <a:extLst>
              <a:ext uri="{FF2B5EF4-FFF2-40B4-BE49-F238E27FC236}">
                <a16:creationId xmlns:a16="http://schemas.microsoft.com/office/drawing/2014/main" id="{98E20FE5-4CAD-5A41-BFA0-1246E7838AE2}"/>
              </a:ext>
            </a:extLst>
          </p:cNvPr>
          <p:cNvSpPr>
            <a:spLocks noGrp="1"/>
          </p:cNvSpPr>
          <p:nvPr>
            <p:ph type="body" sz="quarter" idx="14" hasCustomPrompt="1"/>
          </p:nvPr>
        </p:nvSpPr>
        <p:spPr>
          <a:xfrm>
            <a:off x="4563071" y="1558054"/>
            <a:ext cx="3106022" cy="918928"/>
          </a:xfrm>
        </p:spPr>
        <p:txBody>
          <a:bodyPr anchor="ctr">
            <a:normAutofit/>
          </a:bodyPr>
          <a:lstStyle>
            <a:lvl1pPr marL="0" indent="0">
              <a:lnSpc>
                <a:spcPct val="100000"/>
              </a:lnSpc>
              <a:buNone/>
              <a:defRPr lang="en-US" sz="2000" b="1" kern="1200" dirty="0">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marL="0" lvl="0" indent="0" algn="l" defTabSz="914400" rtl="0" eaLnBrk="1" latinLnBrk="0" hangingPunct="1">
              <a:lnSpc>
                <a:spcPct val="90000"/>
              </a:lnSpc>
              <a:spcBef>
                <a:spcPts val="1000"/>
              </a:spcBef>
              <a:buClr>
                <a:srgbClr val="005CB9"/>
              </a:buClr>
              <a:buSzPct val="120000"/>
              <a:buFont typeface="Arial" panose="020B0604020202020204" pitchFamily="34" charset="0"/>
              <a:buNone/>
            </a:pPr>
            <a:r>
              <a:rPr lang="en-US"/>
              <a:t>Header</a:t>
            </a:r>
          </a:p>
        </p:txBody>
      </p:sp>
      <p:sp>
        <p:nvSpPr>
          <p:cNvPr id="27" name="Text Placeholder 2">
            <a:extLst>
              <a:ext uri="{FF2B5EF4-FFF2-40B4-BE49-F238E27FC236}">
                <a16:creationId xmlns:a16="http://schemas.microsoft.com/office/drawing/2014/main" id="{A80157CC-C557-4C49-919B-4DF25FC92552}"/>
              </a:ext>
            </a:extLst>
          </p:cNvPr>
          <p:cNvSpPr>
            <a:spLocks noGrp="1"/>
          </p:cNvSpPr>
          <p:nvPr>
            <p:ph type="body" sz="quarter" idx="17"/>
          </p:nvPr>
        </p:nvSpPr>
        <p:spPr>
          <a:xfrm>
            <a:off x="77301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
            <a:extLst>
              <a:ext uri="{FF2B5EF4-FFF2-40B4-BE49-F238E27FC236}">
                <a16:creationId xmlns:a16="http://schemas.microsoft.com/office/drawing/2014/main" id="{F1AEB4F5-B1EE-B347-96A6-79B055737D33}"/>
              </a:ext>
            </a:extLst>
          </p:cNvPr>
          <p:cNvSpPr>
            <a:spLocks noGrp="1"/>
          </p:cNvSpPr>
          <p:nvPr>
            <p:ph type="body" sz="quarter" idx="18"/>
          </p:nvPr>
        </p:nvSpPr>
        <p:spPr>
          <a:xfrm>
            <a:off x="4575738"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
            <a:extLst>
              <a:ext uri="{FF2B5EF4-FFF2-40B4-BE49-F238E27FC236}">
                <a16:creationId xmlns:a16="http://schemas.microsoft.com/office/drawing/2014/main" id="{E9D3350A-7908-A34B-832D-3E68D7089415}"/>
              </a:ext>
            </a:extLst>
          </p:cNvPr>
          <p:cNvSpPr>
            <a:spLocks noGrp="1"/>
          </p:cNvSpPr>
          <p:nvPr>
            <p:ph type="body" sz="quarter" idx="19"/>
          </p:nvPr>
        </p:nvSpPr>
        <p:spPr>
          <a:xfrm>
            <a:off x="833670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6">
            <a:extLst>
              <a:ext uri="{FF2B5EF4-FFF2-40B4-BE49-F238E27FC236}">
                <a16:creationId xmlns:a16="http://schemas.microsoft.com/office/drawing/2014/main" id="{DE189133-2CAE-BE43-81DC-56CE76BC456E}"/>
              </a:ext>
            </a:extLst>
          </p:cNvPr>
          <p:cNvSpPr>
            <a:spLocks noGrp="1"/>
          </p:cNvSpPr>
          <p:nvPr>
            <p:ph type="body" sz="quarter" idx="20" hasCustomPrompt="1"/>
          </p:nvPr>
        </p:nvSpPr>
        <p:spPr>
          <a:xfrm>
            <a:off x="8340916" y="1580980"/>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cxnSp>
        <p:nvCxnSpPr>
          <p:cNvPr id="14" name="Straight Connector 13"/>
          <p:cNvCxnSpPr/>
          <p:nvPr userDrawn="1"/>
        </p:nvCxnSpPr>
        <p:spPr>
          <a:xfrm>
            <a:off x="8011887" y="1584960"/>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4193180"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6129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Tabl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able Placeholder 7">
            <a:extLst>
              <a:ext uri="{FF2B5EF4-FFF2-40B4-BE49-F238E27FC236}">
                <a16:creationId xmlns:a16="http://schemas.microsoft.com/office/drawing/2014/main" id="{299F3BD8-F31E-1243-A72A-D31F0AAC6DE7}"/>
              </a:ext>
            </a:extLst>
          </p:cNvPr>
          <p:cNvSpPr>
            <a:spLocks noGrp="1"/>
          </p:cNvSpPr>
          <p:nvPr>
            <p:ph type="tbl" sz="quarter" idx="19"/>
          </p:nvPr>
        </p:nvSpPr>
        <p:spPr>
          <a:xfrm>
            <a:off x="5021308" y="1522413"/>
            <a:ext cx="6436667" cy="3908425"/>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9777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nd Char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hart Placeholder 6">
            <a:extLst>
              <a:ext uri="{FF2B5EF4-FFF2-40B4-BE49-F238E27FC236}">
                <a16:creationId xmlns:a16="http://schemas.microsoft.com/office/drawing/2014/main" id="{6F3C6651-CD6F-3241-89BB-E6A7627AF289}"/>
              </a:ext>
            </a:extLst>
          </p:cNvPr>
          <p:cNvSpPr>
            <a:spLocks noGrp="1"/>
          </p:cNvSpPr>
          <p:nvPr>
            <p:ph type="chart" sz="quarter" idx="18"/>
          </p:nvPr>
        </p:nvSpPr>
        <p:spPr>
          <a:xfrm>
            <a:off x="5021308" y="1522034"/>
            <a:ext cx="6437267" cy="3908804"/>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2167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DA9ADEB-7E88-1245-98C0-DC5694096D03}"/>
              </a:ext>
            </a:extLst>
          </p:cNvPr>
          <p:cNvSpPr>
            <a:spLocks noGrp="1"/>
          </p:cNvSpPr>
          <p:nvPr>
            <p:ph type="pic" sz="quarter" idx="18"/>
          </p:nvPr>
        </p:nvSpPr>
        <p:spPr>
          <a:xfrm>
            <a:off x="4986338" y="1522413"/>
            <a:ext cx="6437376" cy="3904487"/>
          </a:xfrm>
        </p:spPr>
        <p:txBody>
          <a:bodyPr/>
          <a:lstStyle/>
          <a:p>
            <a:endParaRPr lang="en-US"/>
          </a:p>
        </p:txBody>
      </p:sp>
    </p:spTree>
    <p:extLst>
      <p:ext uri="{BB962C8B-B14F-4D97-AF65-F5344CB8AC3E}">
        <p14:creationId xmlns:p14="http://schemas.microsoft.com/office/powerpoint/2010/main" val="1112320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3DC6CF-61EB-45B2-9732-7BB674F176D2}" type="datetimeFigureOut">
              <a:rPr lang="en-US" smtClean="0"/>
              <a:t>2/18/2025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1199696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3DC6CF-61EB-45B2-9732-7BB674F176D2}" type="datetimeFigureOut">
              <a:rPr lang="en-US" smtClean="0"/>
              <a:t>2/18/2025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326147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75F15-9D49-254C-80F8-4394510F59FC}"/>
              </a:ext>
            </a:extLst>
          </p:cNvPr>
          <p:cNvSpPr/>
          <p:nvPr userDrawn="1"/>
        </p:nvSpPr>
        <p:spPr>
          <a:xfrm>
            <a:off x="-20422" y="-11575"/>
            <a:ext cx="12212422" cy="5966757"/>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pic>
        <p:nvPicPr>
          <p:cNvPr id="5" name="Picture 4">
            <a:extLst>
              <a:ext uri="{FF2B5EF4-FFF2-40B4-BE49-F238E27FC236}">
                <a16:creationId xmlns:a16="http://schemas.microsoft.com/office/drawing/2014/main" id="{FCE86B72-7903-E648-8268-3472977B0219}"/>
              </a:ext>
            </a:extLst>
          </p:cNvPr>
          <p:cNvPicPr>
            <a:picLocks noChangeAspect="1"/>
          </p:cNvPicPr>
          <p:nvPr userDrawn="1"/>
        </p:nvPicPr>
        <p:blipFill>
          <a:blip r:embed="rId12"/>
          <a:stretch>
            <a:fillRect/>
          </a:stretch>
        </p:blipFill>
        <p:spPr>
          <a:xfrm>
            <a:off x="289308" y="6134960"/>
            <a:ext cx="1549665" cy="553452"/>
          </a:xfrm>
          <a:prstGeom prst="rect">
            <a:avLst/>
          </a:prstGeom>
        </p:spPr>
      </p:pic>
    </p:spTree>
    <p:extLst>
      <p:ext uri="{BB962C8B-B14F-4D97-AF65-F5344CB8AC3E}">
        <p14:creationId xmlns:p14="http://schemas.microsoft.com/office/powerpoint/2010/main" val="1390170334"/>
      </p:ext>
    </p:extLst>
  </p:cSld>
  <p:clrMap bg1="lt1" tx1="dk1" bg2="lt2" tx2="dk2" accent1="accent1" accent2="accent2" accent3="accent3" accent4="accent4" accent5="accent5" accent6="accent6" hlink="hlink" folHlink="folHlink"/>
  <p:sldLayoutIdLst>
    <p:sldLayoutId id="2147483837" r:id="rId1"/>
    <p:sldLayoutId id="2147483845" r:id="rId2"/>
    <p:sldLayoutId id="2147483836" r:id="rId3"/>
    <p:sldLayoutId id="2147483838" r:id="rId4"/>
    <p:sldLayoutId id="2147483839" r:id="rId5"/>
    <p:sldLayoutId id="2147483840" r:id="rId6"/>
    <p:sldLayoutId id="2147483846" r:id="rId7"/>
    <p:sldLayoutId id="2147483847" r:id="rId8"/>
    <p:sldLayoutId id="2147483848" r:id="rId9"/>
    <p:sldLayoutId id="2147483849" r:id="rId10"/>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5" name="Rectangle 4">
            <a:extLst>
              <a:ext uri="{FF2B5EF4-FFF2-40B4-BE49-F238E27FC236}">
                <a16:creationId xmlns:a16="http://schemas.microsoft.com/office/drawing/2014/main" id="{EB67CAAA-5699-844B-993C-2F1FADDAC53A}"/>
              </a:ext>
            </a:extLst>
          </p:cNvPr>
          <p:cNvSpPr/>
          <p:nvPr userDrawn="1"/>
        </p:nvSpPr>
        <p:spPr>
          <a:xfrm>
            <a:off x="-20422" y="0"/>
            <a:ext cx="12212422" cy="5480613"/>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736783"/>
      </p:ext>
    </p:extLst>
  </p:cSld>
  <p:clrMap bg1="lt1" tx1="dk1" bg2="lt2" tx2="dk2" accent1="accent1" accent2="accent2" accent3="accent3" accent4="accent4" accent5="accent5" accent6="accent6" hlink="hlink" folHlink="folHlink"/>
  <p:sldLayoutIdLst>
    <p:sldLayoutId id="2147483829" r:id="rId1"/>
    <p:sldLayoutId id="2147483843" r:id="rId2"/>
    <p:sldLayoutId id="2147483842" r:id="rId3"/>
    <p:sldLayoutId id="2147483844" r:id="rId4"/>
    <p:sldLayoutId id="2147483850" r:id="rId5"/>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3" Type="http://schemas.openxmlformats.org/officeDocument/2006/relationships/image" Target="../media/image19.png"/><Relationship Id="rId7" Type="http://schemas.microsoft.com/office/2007/relationships/hdphoto" Target="../media/hdphoto2.wdp"/><Relationship Id="rId2" Type="http://schemas.openxmlformats.org/officeDocument/2006/relationships/notesSlide" Target="../notesSlides/notesSlide11.xml"/><Relationship Id="rId1" Type="http://schemas.openxmlformats.org/officeDocument/2006/relationships/slideLayout" Target="../slideLayouts/slideLayout1.xml"/><Relationship Id="rId6" Type="http://schemas.openxmlformats.org/officeDocument/2006/relationships/image" Target="../media/image22.png"/><Relationship Id="rId5" Type="http://schemas.openxmlformats.org/officeDocument/2006/relationships/image" Target="../media/image21.png"/><Relationship Id="rId4" Type="http://schemas.openxmlformats.org/officeDocument/2006/relationships/image" Target="../media/image20.png"/></Relationships>
</file>

<file path=ppt/slides/_rels/slide12.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8.svg"/><Relationship Id="rId5" Type="http://schemas.openxmlformats.org/officeDocument/2006/relationships/image" Target="../media/image7.png"/><Relationship Id="rId4" Type="http://schemas.openxmlformats.org/officeDocument/2006/relationships/image" Target="../media/image24.png"/></Relationships>
</file>

<file path=ppt/slides/_rels/slide13.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openxmlformats.org/officeDocument/2006/relationships/image" Target="../media/image8.svg"/><Relationship Id="rId4" Type="http://schemas.openxmlformats.org/officeDocument/2006/relationships/image" Target="../media/image7.png"/></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26.jpeg"/></Relationships>
</file>

<file path=ppt/slides/_rels/slide15.xml.rels><?xml version="1.0" encoding="UTF-8" standalone="yes"?>
<Relationships xmlns="http://schemas.openxmlformats.org/package/2006/relationships"><Relationship Id="rId8" Type="http://schemas.microsoft.com/office/2007/relationships/hdphoto" Target="../media/hdphoto1.wdp"/><Relationship Id="rId3" Type="http://schemas.openxmlformats.org/officeDocument/2006/relationships/image" Target="../media/image24.png"/><Relationship Id="rId7" Type="http://schemas.openxmlformats.org/officeDocument/2006/relationships/image" Target="../media/image5.pn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27.png"/><Relationship Id="rId5" Type="http://schemas.openxmlformats.org/officeDocument/2006/relationships/image" Target="../media/image8.svg"/><Relationship Id="rId4" Type="http://schemas.openxmlformats.org/officeDocument/2006/relationships/image" Target="../media/image7.png"/></Relationships>
</file>

<file path=ppt/slides/_rels/slide16.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6.xml"/><Relationship Id="rId1" Type="http://schemas.openxmlformats.org/officeDocument/2006/relationships/slideLayout" Target="../slideLayouts/slideLayout1.xml"/><Relationship Id="rId5" Type="http://schemas.openxmlformats.org/officeDocument/2006/relationships/image" Target="../media/image30.jpeg"/><Relationship Id="rId4" Type="http://schemas.openxmlformats.org/officeDocument/2006/relationships/image" Target="../media/image29.png"/></Relationships>
</file>

<file path=ppt/slides/_rels/slide17.xml.rels><?xml version="1.0" encoding="UTF-8" standalone="yes"?>
<Relationships xmlns="http://schemas.openxmlformats.org/package/2006/relationships"><Relationship Id="rId8" Type="http://schemas.openxmlformats.org/officeDocument/2006/relationships/hyperlink" Target="https://www.maxpixel.net/Modern-Skyscrapers-Tall-Buildings-Riga-Aerial-View-2935040" TargetMode="External"/><Relationship Id="rId3" Type="http://schemas.openxmlformats.org/officeDocument/2006/relationships/image" Target="../media/image31.png"/><Relationship Id="rId7" Type="http://schemas.openxmlformats.org/officeDocument/2006/relationships/image" Target="../media/image33.png"/><Relationship Id="rId2" Type="http://schemas.openxmlformats.org/officeDocument/2006/relationships/notesSlide" Target="../notesSlides/notesSlide17.xml"/><Relationship Id="rId1" Type="http://schemas.openxmlformats.org/officeDocument/2006/relationships/slideLayout" Target="../slideLayouts/slideLayout1.xml"/><Relationship Id="rId6" Type="http://schemas.openxmlformats.org/officeDocument/2006/relationships/image" Target="../media/image32.png"/><Relationship Id="rId5" Type="http://schemas.openxmlformats.org/officeDocument/2006/relationships/image" Target="../media/image8.svg"/><Relationship Id="rId4" Type="http://schemas.openxmlformats.org/officeDocument/2006/relationships/image" Target="../media/image7.png"/></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24.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png"/><Relationship Id="rId5" Type="http://schemas.openxmlformats.org/officeDocument/2006/relationships/image" Target="../media/image8.svg"/><Relationship Id="rId4" Type="http://schemas.openxmlformats.org/officeDocument/2006/relationships/image" Target="../media/image7.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20.xml"/><Relationship Id="rId1" Type="http://schemas.openxmlformats.org/officeDocument/2006/relationships/slideLayout" Target="../slideLayouts/slideLayout1.xml"/><Relationship Id="rId5" Type="http://schemas.openxmlformats.org/officeDocument/2006/relationships/hyperlink" Target="https://www.publicdomainpictures.net/en/view-image.php?image=24323&amp;picture=bench-in-a-park" TargetMode="External"/><Relationship Id="rId4" Type="http://schemas.openxmlformats.org/officeDocument/2006/relationships/image" Target="../media/image34.jpeg"/></Relationships>
</file>

<file path=ppt/slides/_rels/slide21.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22.xml"/><Relationship Id="rId1" Type="http://schemas.openxmlformats.org/officeDocument/2006/relationships/slideLayout" Target="../slideLayouts/slideLayout1.xml"/><Relationship Id="rId5" Type="http://schemas.microsoft.com/office/2007/relationships/hdphoto" Target="../media/hdphoto3.wdp"/><Relationship Id="rId4" Type="http://schemas.openxmlformats.org/officeDocument/2006/relationships/image" Target="../media/image36.png"/></Relationships>
</file>

<file path=ppt/slides/_rels/slide23.xml.rels><?xml version="1.0" encoding="UTF-8" standalone="yes"?>
<Relationships xmlns="http://schemas.openxmlformats.org/package/2006/relationships"><Relationship Id="rId8" Type="http://schemas.openxmlformats.org/officeDocument/2006/relationships/image" Target="../media/image42.png"/><Relationship Id="rId13" Type="http://schemas.openxmlformats.org/officeDocument/2006/relationships/image" Target="../media/image47.svg"/><Relationship Id="rId18" Type="http://schemas.openxmlformats.org/officeDocument/2006/relationships/image" Target="../media/image52.png"/><Relationship Id="rId3" Type="http://schemas.openxmlformats.org/officeDocument/2006/relationships/image" Target="../media/image37.jpeg"/><Relationship Id="rId7" Type="http://schemas.openxmlformats.org/officeDocument/2006/relationships/image" Target="../media/image41.svg"/><Relationship Id="rId12" Type="http://schemas.openxmlformats.org/officeDocument/2006/relationships/image" Target="../media/image46.png"/><Relationship Id="rId17" Type="http://schemas.openxmlformats.org/officeDocument/2006/relationships/image" Target="../media/image51.svg"/><Relationship Id="rId2" Type="http://schemas.openxmlformats.org/officeDocument/2006/relationships/notesSlide" Target="../notesSlides/notesSlide23.xml"/><Relationship Id="rId16" Type="http://schemas.openxmlformats.org/officeDocument/2006/relationships/image" Target="../media/image50.png"/><Relationship Id="rId1" Type="http://schemas.openxmlformats.org/officeDocument/2006/relationships/slideLayout" Target="../slideLayouts/slideLayout1.xml"/><Relationship Id="rId6" Type="http://schemas.openxmlformats.org/officeDocument/2006/relationships/image" Target="../media/image40.png"/><Relationship Id="rId11" Type="http://schemas.openxmlformats.org/officeDocument/2006/relationships/image" Target="../media/image45.svg"/><Relationship Id="rId5" Type="http://schemas.openxmlformats.org/officeDocument/2006/relationships/image" Target="../media/image39.svg"/><Relationship Id="rId15" Type="http://schemas.openxmlformats.org/officeDocument/2006/relationships/image" Target="../media/image49.svg"/><Relationship Id="rId10" Type="http://schemas.openxmlformats.org/officeDocument/2006/relationships/image" Target="../media/image44.png"/><Relationship Id="rId19" Type="http://schemas.openxmlformats.org/officeDocument/2006/relationships/image" Target="../media/image53.svg"/><Relationship Id="rId4" Type="http://schemas.openxmlformats.org/officeDocument/2006/relationships/image" Target="../media/image38.png"/><Relationship Id="rId9" Type="http://schemas.openxmlformats.org/officeDocument/2006/relationships/image" Target="../media/image43.svg"/><Relationship Id="rId14" Type="http://schemas.openxmlformats.org/officeDocument/2006/relationships/image" Target="../media/image48.png"/></Relationships>
</file>

<file path=ppt/slides/_rels/slide24.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8" Type="http://schemas.openxmlformats.org/officeDocument/2006/relationships/image" Target="../media/image57.svg"/><Relationship Id="rId3" Type="http://schemas.openxmlformats.org/officeDocument/2006/relationships/image" Target="../media/image52.png"/><Relationship Id="rId7" Type="http://schemas.openxmlformats.org/officeDocument/2006/relationships/image" Target="../media/image56.png"/><Relationship Id="rId2" Type="http://schemas.openxmlformats.org/officeDocument/2006/relationships/notesSlide" Target="../notesSlides/notesSlide25.xml"/><Relationship Id="rId1" Type="http://schemas.openxmlformats.org/officeDocument/2006/relationships/slideLayout" Target="../slideLayouts/slideLayout1.xml"/><Relationship Id="rId6" Type="http://schemas.openxmlformats.org/officeDocument/2006/relationships/image" Target="../media/image55.svg"/><Relationship Id="rId5" Type="http://schemas.openxmlformats.org/officeDocument/2006/relationships/image" Target="../media/image54.png"/><Relationship Id="rId10" Type="http://schemas.openxmlformats.org/officeDocument/2006/relationships/image" Target="../media/image49.svg"/><Relationship Id="rId4" Type="http://schemas.openxmlformats.org/officeDocument/2006/relationships/image" Target="../media/image53.svg"/><Relationship Id="rId9" Type="http://schemas.openxmlformats.org/officeDocument/2006/relationships/image" Target="../media/image48.png"/></Relationships>
</file>

<file path=ppt/slides/_rels/slide26.xml.rels><?xml version="1.0" encoding="UTF-8" standalone="yes"?>
<Relationships xmlns="http://schemas.openxmlformats.org/package/2006/relationships"><Relationship Id="rId8" Type="http://schemas.openxmlformats.org/officeDocument/2006/relationships/image" Target="../media/image61.jpeg"/><Relationship Id="rId3" Type="http://schemas.openxmlformats.org/officeDocument/2006/relationships/image" Target="../media/image5.png"/><Relationship Id="rId7" Type="http://schemas.openxmlformats.org/officeDocument/2006/relationships/image" Target="../media/image60.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9.jpeg"/><Relationship Id="rId5" Type="http://schemas.openxmlformats.org/officeDocument/2006/relationships/image" Target="../media/image58.jpeg"/><Relationship Id="rId4" Type="http://schemas.microsoft.com/office/2007/relationships/hdphoto" Target="../media/hdphoto1.wdp"/></Relationships>
</file>

<file path=ppt/slides/_rels/slide27.xml.rels><?xml version="1.0" encoding="UTF-8" standalone="yes"?>
<Relationships xmlns="http://schemas.openxmlformats.org/package/2006/relationships"><Relationship Id="rId3" Type="http://schemas.openxmlformats.org/officeDocument/2006/relationships/image" Target="../media/image62.jpeg"/><Relationship Id="rId2" Type="http://schemas.openxmlformats.org/officeDocument/2006/relationships/notesSlide" Target="../notesSlides/notesSlide27.xml"/><Relationship Id="rId1" Type="http://schemas.openxmlformats.org/officeDocument/2006/relationships/slideLayout" Target="../slideLayouts/slideLayout1.xml"/><Relationship Id="rId4" Type="http://schemas.openxmlformats.org/officeDocument/2006/relationships/image" Target="../media/image63.png"/></Relationships>
</file>

<file path=ppt/slides/_rels/slide28.xml.rels><?xml version="1.0" encoding="UTF-8" standalone="yes"?>
<Relationships xmlns="http://schemas.openxmlformats.org/package/2006/relationships"><Relationship Id="rId3" Type="http://schemas.openxmlformats.org/officeDocument/2006/relationships/hyperlink" Target="https://kingcounty.gov/services/environment/climate/our-changing-climate/impacts.aspx" TargetMode="External"/><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hyperlink" Target="https://kingcounty.gov/depts/transportation/metro/travel-options/accessible.aspx" TargetMode="External"/><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5.png"/></Relationships>
</file>

<file path=ppt/slides/_rels/slide30.xml.rels><?xml version="1.0" encoding="UTF-8" standalone="yes"?>
<Relationships xmlns="http://schemas.openxmlformats.org/package/2006/relationships"><Relationship Id="rId3" Type="http://schemas.openxmlformats.org/officeDocument/2006/relationships/hyperlink" Target="https://info.myorca.com/youth-ride-free/" TargetMode="External"/><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9.jpeg"/><Relationship Id="rId5" Type="http://schemas.openxmlformats.org/officeDocument/2006/relationships/image" Target="../media/image8.svg"/><Relationship Id="rId4" Type="http://schemas.openxmlformats.org/officeDocument/2006/relationships/image" Target="../media/image7.png"/></Relationships>
</file>

<file path=ppt/slides/_rels/slide5.xml.rels><?xml version="1.0" encoding="UTF-8" standalone="yes"?>
<Relationships xmlns="http://schemas.openxmlformats.org/package/2006/relationships"><Relationship Id="rId3" Type="http://schemas.openxmlformats.org/officeDocument/2006/relationships/image" Target="../media/image10.png"/><Relationship Id="rId7" Type="http://schemas.openxmlformats.org/officeDocument/2006/relationships/image" Target="../media/image8.sv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12.png"/><Relationship Id="rId4" Type="http://schemas.openxmlformats.org/officeDocument/2006/relationships/image" Target="../media/image11.pn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17.png"/><Relationship Id="rId4" Type="http://schemas.openxmlformats.org/officeDocument/2006/relationships/image" Target="../media/image16.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descr="Sept. 19 service change: Metro helping to prepare riders – Metro Matters">
            <a:extLst>
              <a:ext uri="{FF2B5EF4-FFF2-40B4-BE49-F238E27FC236}">
                <a16:creationId xmlns:a16="http://schemas.microsoft.com/office/drawing/2014/main" id="{01DEF23C-0B1C-D83B-80DB-910C046C9B3F}"/>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464302" y="647699"/>
            <a:ext cx="5218538" cy="4203699"/>
          </a:xfrm>
          <a:prstGeom prst="rect">
            <a:avLst/>
          </a:prstGeom>
          <a:noFill/>
          <a:ln w="76200">
            <a:solidFill>
              <a:schemeClr val="bg1"/>
            </a:solidFill>
          </a:ln>
          <a:effectLst>
            <a:outerShdw blurRad="50800" dist="38100" dir="2700000" algn="tl" rotWithShape="0">
              <a:prstClr val="black">
                <a:alpha val="40000"/>
              </a:prstClr>
            </a:outerShdw>
          </a:effectLst>
          <a:extLst>
            <a:ext uri="{909E8E84-426E-40DD-AFC4-6F175D3DCCD1}">
              <a14:hiddenFill xmlns:a14="http://schemas.microsoft.com/office/drawing/2010/main">
                <a:solidFill>
                  <a:srgbClr val="FFFFFF"/>
                </a:solidFill>
              </a14:hiddenFill>
            </a:ext>
          </a:extLst>
        </p:spPr>
      </p:pic>
      <p:sp>
        <p:nvSpPr>
          <p:cNvPr id="7" name="Title 3">
            <a:extLst>
              <a:ext uri="{FF2B5EF4-FFF2-40B4-BE49-F238E27FC236}">
                <a16:creationId xmlns:a16="http://schemas.microsoft.com/office/drawing/2014/main" id="{1AFA9C77-A70F-2B94-E3BE-1159ECC895D9}"/>
              </a:ext>
            </a:extLst>
          </p:cNvPr>
          <p:cNvSpPr txBox="1">
            <a:spLocks/>
          </p:cNvSpPr>
          <p:nvPr/>
        </p:nvSpPr>
        <p:spPr>
          <a:xfrm>
            <a:off x="458359" y="1811557"/>
            <a:ext cx="6247240" cy="1875982"/>
          </a:xfrm>
          <a:prstGeom prst="rect">
            <a:avLst/>
          </a:prstGeom>
        </p:spPr>
        <p:txBody>
          <a:bodyPr vert="horz" lIns="91440" tIns="45720" rIns="91440" bIns="45720" rtlCol="0" anchor="b" anchorCtr="0">
            <a:noAutofit/>
          </a:bodyPr>
          <a:lstStyle>
            <a:lvl1pPr algn="l" defTabSz="914400" rtl="0" eaLnBrk="1" latinLnBrk="0" hangingPunct="1">
              <a:lnSpc>
                <a:spcPct val="100000"/>
              </a:lnSpc>
              <a:spcBef>
                <a:spcPct val="0"/>
              </a:spcBef>
              <a:buNone/>
              <a:defRPr sz="2800" b="1" i="0" kern="120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sz="4800"/>
              <a:t>Sustainability and Community Connections </a:t>
            </a:r>
          </a:p>
        </p:txBody>
      </p:sp>
    </p:spTree>
    <p:extLst>
      <p:ext uri="{BB962C8B-B14F-4D97-AF65-F5344CB8AC3E}">
        <p14:creationId xmlns:p14="http://schemas.microsoft.com/office/powerpoint/2010/main" val="3621196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17DE38F8-9284-AF18-AC2E-B2619C57A5DC}"/>
              </a:ext>
            </a:extLst>
          </p:cNvPr>
          <p:cNvSpPr txBox="1">
            <a:spLocks/>
          </p:cNvSpPr>
          <p:nvPr/>
        </p:nvSpPr>
        <p:spPr>
          <a:xfrm>
            <a:off x="355600" y="1704951"/>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How might climate change impact you?</a:t>
            </a:r>
            <a:endParaRPr lang="en-US" sz="5000">
              <a:solidFill>
                <a:schemeClr val="tx1">
                  <a:lumMod val="50000"/>
                </a:schemeClr>
              </a:solidFill>
            </a:endParaRPr>
          </a:p>
        </p:txBody>
      </p:sp>
    </p:spTree>
    <p:extLst>
      <p:ext uri="{BB962C8B-B14F-4D97-AF65-F5344CB8AC3E}">
        <p14:creationId xmlns:p14="http://schemas.microsoft.com/office/powerpoint/2010/main" val="817137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098" name="Picture 2" descr="Free vector graphics of Mountain">
            <a:extLst>
              <a:ext uri="{FF2B5EF4-FFF2-40B4-BE49-F238E27FC236}">
                <a16:creationId xmlns:a16="http://schemas.microsoft.com/office/drawing/2014/main" id="{6156B4BC-725B-8910-C49B-AE7EC8AFEDB0}"/>
              </a:ext>
            </a:extLst>
          </p:cNvPr>
          <p:cNvPicPr>
            <a:picLocks noChangeAspect="1" noChangeArrowheads="1"/>
          </p:cNvPicPr>
          <p:nvPr/>
        </p:nvPicPr>
        <p:blipFill>
          <a:blip r:embed="rId3" cstate="screen">
            <a:biLevel thresh="75000"/>
            <a:extLst>
              <a:ext uri="{28A0092B-C50C-407E-A947-70E740481C1C}">
                <a14:useLocalDpi xmlns:a14="http://schemas.microsoft.com/office/drawing/2010/main"/>
              </a:ext>
            </a:extLst>
          </a:blip>
          <a:srcRect/>
          <a:stretch>
            <a:fillRect/>
          </a:stretch>
        </p:blipFill>
        <p:spPr bwMode="auto">
          <a:xfrm>
            <a:off x="7190307" y="2461785"/>
            <a:ext cx="3665848" cy="2897267"/>
          </a:xfrm>
          <a:prstGeom prst="rect">
            <a:avLst/>
          </a:prstGeom>
          <a:noFill/>
          <a:extLst>
            <a:ext uri="{909E8E84-426E-40DD-AFC4-6F175D3DCCD1}">
              <a14:hiddenFill xmlns:a14="http://schemas.microsoft.com/office/drawing/2010/main">
                <a:solidFill>
                  <a:srgbClr val="FFFFFF"/>
                </a:solidFill>
              </a14:hiddenFill>
            </a:ext>
          </a:extLst>
        </p:spPr>
      </p:pic>
      <p:pic>
        <p:nvPicPr>
          <p:cNvPr id="4102" name="Picture 6" descr="Free vector graphics of Cold">
            <a:extLst>
              <a:ext uri="{FF2B5EF4-FFF2-40B4-BE49-F238E27FC236}">
                <a16:creationId xmlns:a16="http://schemas.microsoft.com/office/drawing/2014/main" id="{8602680B-AB1F-42C7-2D05-061118FF3AC5}"/>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87133" y="1042884"/>
            <a:ext cx="1529157" cy="3058314"/>
          </a:xfrm>
          <a:prstGeom prst="rect">
            <a:avLst/>
          </a:prstGeom>
          <a:noFill/>
          <a:extLst>
            <a:ext uri="{909E8E84-426E-40DD-AFC4-6F175D3DCCD1}">
              <a14:hiddenFill xmlns:a14="http://schemas.microsoft.com/office/drawing/2010/main">
                <a:solidFill>
                  <a:srgbClr val="FFFFFF"/>
                </a:solidFill>
              </a14:hiddenFill>
            </a:ext>
          </a:extLst>
        </p:spPr>
      </p:pic>
      <p:pic>
        <p:nvPicPr>
          <p:cNvPr id="4104" name="Picture 8" descr="Free vector graphics of Fire">
            <a:extLst>
              <a:ext uri="{FF2B5EF4-FFF2-40B4-BE49-F238E27FC236}">
                <a16:creationId xmlns:a16="http://schemas.microsoft.com/office/drawing/2014/main" id="{E3BB61A1-40E8-701A-C84F-3C6581261205}"/>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2862119" y="3036467"/>
            <a:ext cx="2245490" cy="2245490"/>
          </a:xfrm>
          <a:prstGeom prst="rect">
            <a:avLst/>
          </a:prstGeom>
          <a:noFill/>
          <a:extLst>
            <a:ext uri="{909E8E84-426E-40DD-AFC4-6F175D3DCCD1}">
              <a14:hiddenFill xmlns:a14="http://schemas.microsoft.com/office/drawing/2010/main">
                <a:solidFill>
                  <a:srgbClr val="FFFFFF"/>
                </a:solidFill>
              </a14:hiddenFill>
            </a:ext>
          </a:extLst>
        </p:spPr>
      </p:pic>
      <p:pic>
        <p:nvPicPr>
          <p:cNvPr id="4106" name="Picture 10" descr="Free vector graphics of Cold">
            <a:extLst>
              <a:ext uri="{FF2B5EF4-FFF2-40B4-BE49-F238E27FC236}">
                <a16:creationId xmlns:a16="http://schemas.microsoft.com/office/drawing/2014/main" id="{5B48E6C2-22FB-3370-4CD5-670A3D44E644}"/>
              </a:ext>
            </a:extLst>
          </p:cNvPr>
          <p:cNvPicPr>
            <a:picLocks noChangeAspect="1" noChangeArrowheads="1"/>
          </p:cNvPicPr>
          <p:nvPr/>
        </p:nvPicPr>
        <p:blipFill>
          <a:blip r:embed="rId6" cstate="screen">
            <a:extLst>
              <a:ext uri="{BEBA8EAE-BF5A-486C-A8C5-ECC9F3942E4B}">
                <a14:imgProps xmlns:a14="http://schemas.microsoft.com/office/drawing/2010/main">
                  <a14:imgLayer r:embed="rId7">
                    <a14:imgEffect>
                      <a14:saturation sat="0"/>
                    </a14:imgEffect>
                    <a14:imgEffect>
                      <a14:brightnessContrast bright="-20000"/>
                    </a14:imgEffect>
                  </a14:imgLayer>
                </a14:imgProps>
              </a:ext>
              <a:ext uri="{28A0092B-C50C-407E-A947-70E740481C1C}">
                <a14:useLocalDpi xmlns:a14="http://schemas.microsoft.com/office/drawing/2010/main"/>
              </a:ext>
            </a:extLst>
          </a:blip>
          <a:srcRect/>
          <a:stretch>
            <a:fillRect/>
          </a:stretch>
        </p:blipFill>
        <p:spPr bwMode="auto">
          <a:xfrm>
            <a:off x="5389818" y="1027598"/>
            <a:ext cx="2217595" cy="2393805"/>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C7D1417D-A959-0087-6387-977CE501072C}"/>
              </a:ext>
            </a:extLst>
          </p:cNvPr>
          <p:cNvSpPr txBox="1"/>
          <p:nvPr/>
        </p:nvSpPr>
        <p:spPr>
          <a:xfrm>
            <a:off x="6096000" y="5281957"/>
            <a:ext cx="6128610" cy="707886"/>
          </a:xfrm>
          <a:prstGeom prst="rect">
            <a:avLst/>
          </a:prstGeom>
          <a:noFill/>
        </p:spPr>
        <p:txBody>
          <a:bodyPr wrap="square" rtlCol="0">
            <a:spAutoFit/>
          </a:bodyPr>
          <a:lstStyle/>
          <a:p>
            <a:pPr algn="ctr"/>
            <a:r>
              <a:rPr lang="en-US" sz="2000" b="1">
                <a:solidFill>
                  <a:srgbClr val="005CB9"/>
                </a:solidFill>
                <a:latin typeface="Verdana" panose="020B0604030504040204" pitchFamily="34" charset="0"/>
                <a:ea typeface="Verdana" panose="020B0604030504040204" pitchFamily="34" charset="0"/>
              </a:rPr>
              <a:t>Decreased snowpack</a:t>
            </a:r>
          </a:p>
          <a:p>
            <a:pPr algn="ctr"/>
            <a:r>
              <a:rPr lang="en-US" sz="2000" b="1">
                <a:solidFill>
                  <a:srgbClr val="005CB9"/>
                </a:solidFill>
                <a:latin typeface="Verdana" panose="020B0604030504040204" pitchFamily="34" charset="0"/>
                <a:ea typeface="Verdana" panose="020B0604030504040204" pitchFamily="34" charset="0"/>
              </a:rPr>
              <a:t>(less fresh water in the lakes and rivers)</a:t>
            </a:r>
            <a:endParaRPr lang="en-US" sz="2000"/>
          </a:p>
        </p:txBody>
      </p:sp>
      <p:sp>
        <p:nvSpPr>
          <p:cNvPr id="4" name="TextBox 3">
            <a:extLst>
              <a:ext uri="{FF2B5EF4-FFF2-40B4-BE49-F238E27FC236}">
                <a16:creationId xmlns:a16="http://schemas.microsoft.com/office/drawing/2014/main" id="{57D1FC3A-547B-3112-6F64-0D50DADEC2BF}"/>
              </a:ext>
            </a:extLst>
          </p:cNvPr>
          <p:cNvSpPr txBox="1"/>
          <p:nvPr/>
        </p:nvSpPr>
        <p:spPr>
          <a:xfrm>
            <a:off x="1482595" y="1951685"/>
            <a:ext cx="3029770" cy="707886"/>
          </a:xfrm>
          <a:prstGeom prst="rect">
            <a:avLst/>
          </a:prstGeom>
          <a:noFill/>
        </p:spPr>
        <p:txBody>
          <a:bodyPr wrap="square" rtlCol="0">
            <a:spAutoFit/>
          </a:bodyPr>
          <a:lstStyle/>
          <a:p>
            <a:r>
              <a:rPr lang="en-US" sz="2000" b="1" dirty="0">
                <a:solidFill>
                  <a:srgbClr val="005CB9"/>
                </a:solidFill>
                <a:latin typeface="Verdana" panose="020B0604030504040204" pitchFamily="34" charset="0"/>
                <a:ea typeface="Verdana" panose="020B0604030504040204" pitchFamily="34" charset="0"/>
              </a:rPr>
              <a:t>Increased extreme heat events</a:t>
            </a:r>
            <a:endParaRPr lang="en-US" sz="2000" dirty="0"/>
          </a:p>
        </p:txBody>
      </p:sp>
      <p:sp>
        <p:nvSpPr>
          <p:cNvPr id="6" name="TextBox 5">
            <a:extLst>
              <a:ext uri="{FF2B5EF4-FFF2-40B4-BE49-F238E27FC236}">
                <a16:creationId xmlns:a16="http://schemas.microsoft.com/office/drawing/2014/main" id="{C2A74B47-AF76-0594-C34B-49140D5DA037}"/>
              </a:ext>
            </a:extLst>
          </p:cNvPr>
          <p:cNvSpPr txBox="1"/>
          <p:nvPr/>
        </p:nvSpPr>
        <p:spPr>
          <a:xfrm>
            <a:off x="2329541" y="5281957"/>
            <a:ext cx="3310647" cy="707886"/>
          </a:xfrm>
          <a:prstGeom prst="rect">
            <a:avLst/>
          </a:prstGeom>
          <a:noFill/>
        </p:spPr>
        <p:txBody>
          <a:bodyPr wrap="square" rtlCol="0">
            <a:spAutoFit/>
          </a:bodyPr>
          <a:lstStyle/>
          <a:p>
            <a:pPr algn="ctr"/>
            <a:r>
              <a:rPr lang="en-US" sz="2000" b="1">
                <a:solidFill>
                  <a:srgbClr val="005CB9"/>
                </a:solidFill>
                <a:latin typeface="Verdana" panose="020B0604030504040204" pitchFamily="34" charset="0"/>
                <a:ea typeface="Verdana" panose="020B0604030504040204" pitchFamily="34" charset="0"/>
              </a:rPr>
              <a:t>Increased exposure to wildfire smoke</a:t>
            </a:r>
            <a:endParaRPr lang="en-US" sz="2000"/>
          </a:p>
        </p:txBody>
      </p:sp>
      <p:sp>
        <p:nvSpPr>
          <p:cNvPr id="7" name="TextBox 6">
            <a:extLst>
              <a:ext uri="{FF2B5EF4-FFF2-40B4-BE49-F238E27FC236}">
                <a16:creationId xmlns:a16="http://schemas.microsoft.com/office/drawing/2014/main" id="{34F9FEB9-FB0B-3617-9F23-3BF335BCF74F}"/>
              </a:ext>
            </a:extLst>
          </p:cNvPr>
          <p:cNvSpPr txBox="1"/>
          <p:nvPr/>
        </p:nvSpPr>
        <p:spPr>
          <a:xfrm>
            <a:off x="7607413" y="1516614"/>
            <a:ext cx="3263684" cy="707886"/>
          </a:xfrm>
          <a:prstGeom prst="rect">
            <a:avLst/>
          </a:prstGeom>
          <a:noFill/>
        </p:spPr>
        <p:txBody>
          <a:bodyPr wrap="square" rtlCol="0">
            <a:spAutoFit/>
          </a:bodyPr>
          <a:lstStyle/>
          <a:p>
            <a:r>
              <a:rPr lang="en-US" sz="2000" b="1">
                <a:solidFill>
                  <a:srgbClr val="005CB9"/>
                </a:solidFill>
                <a:latin typeface="Verdana" panose="020B0604030504040204" pitchFamily="34" charset="0"/>
                <a:ea typeface="Verdana" panose="020B0604030504040204" pitchFamily="34" charset="0"/>
              </a:rPr>
              <a:t>Increased risk of breathing problems</a:t>
            </a:r>
            <a:endParaRPr lang="en-US" sz="2000"/>
          </a:p>
        </p:txBody>
      </p:sp>
      <p:sp>
        <p:nvSpPr>
          <p:cNvPr id="5" name="Title 1">
            <a:extLst>
              <a:ext uri="{FF2B5EF4-FFF2-40B4-BE49-F238E27FC236}">
                <a16:creationId xmlns:a16="http://schemas.microsoft.com/office/drawing/2014/main" id="{89D21EC1-FD90-0A06-717E-CB679FEE363F}"/>
              </a:ext>
            </a:extLst>
          </p:cNvPr>
          <p:cNvSpPr txBox="1">
            <a:spLocks/>
          </p:cNvSpPr>
          <p:nvPr/>
        </p:nvSpPr>
        <p:spPr>
          <a:xfrm>
            <a:off x="326569" y="235071"/>
            <a:ext cx="116295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Climate Impacts</a:t>
            </a:r>
          </a:p>
        </p:txBody>
      </p:sp>
    </p:spTree>
    <p:extLst>
      <p:ext uri="{BB962C8B-B14F-4D97-AF65-F5344CB8AC3E}">
        <p14:creationId xmlns:p14="http://schemas.microsoft.com/office/powerpoint/2010/main" val="249912497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102"/>
                                        </p:tgtEl>
                                        <p:attrNameLst>
                                          <p:attrName>style.visibility</p:attrName>
                                        </p:attrNameLst>
                                      </p:cBhvr>
                                      <p:to>
                                        <p:strVal val="visible"/>
                                      </p:to>
                                    </p:set>
                                    <p:animEffect transition="in" filter="fade">
                                      <p:cBhvr>
                                        <p:cTn id="7" dur="500"/>
                                        <p:tgtEl>
                                          <p:spTgt spid="4102"/>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childTnLst>
                          </p:cTn>
                        </p:par>
                      </p:childTnLst>
                    </p:cTn>
                  </p:par>
                  <p:par>
                    <p:cTn id="11" fill="hold">
                      <p:stCondLst>
                        <p:cond delay="indefinite"/>
                      </p:stCondLst>
                      <p:childTnLst>
                        <p:par>
                          <p:cTn id="12" fill="hold">
                            <p:stCondLst>
                              <p:cond delay="0"/>
                            </p:stCondLst>
                            <p:childTnLst>
                              <p:par>
                                <p:cTn id="13" presetID="10" presetClass="entr" presetSubtype="0" fill="hold" nodeType="clickEffect">
                                  <p:stCondLst>
                                    <p:cond delay="0"/>
                                  </p:stCondLst>
                                  <p:childTnLst>
                                    <p:set>
                                      <p:cBhvr>
                                        <p:cTn id="14" dur="1" fill="hold">
                                          <p:stCondLst>
                                            <p:cond delay="0"/>
                                          </p:stCondLst>
                                        </p:cTn>
                                        <p:tgtEl>
                                          <p:spTgt spid="4104"/>
                                        </p:tgtEl>
                                        <p:attrNameLst>
                                          <p:attrName>style.visibility</p:attrName>
                                        </p:attrNameLst>
                                      </p:cBhvr>
                                      <p:to>
                                        <p:strVal val="visible"/>
                                      </p:to>
                                    </p:set>
                                    <p:animEffect transition="in" filter="fade">
                                      <p:cBhvr>
                                        <p:cTn id="15" dur="500"/>
                                        <p:tgtEl>
                                          <p:spTgt spid="4104"/>
                                        </p:tgtEl>
                                      </p:cBhvr>
                                    </p:animEffect>
                                  </p:childTnLst>
                                </p:cTn>
                              </p:par>
                              <p:par>
                                <p:cTn id="16" presetID="10" presetClass="entr" presetSubtype="0" fill="hold" grpId="0" nodeType="withEffect">
                                  <p:stCondLst>
                                    <p:cond delay="0"/>
                                  </p:stCondLst>
                                  <p:childTnLst>
                                    <p:set>
                                      <p:cBhvr>
                                        <p:cTn id="17" dur="1" fill="hold">
                                          <p:stCondLst>
                                            <p:cond delay="0"/>
                                          </p:stCondLst>
                                        </p:cTn>
                                        <p:tgtEl>
                                          <p:spTgt spid="6"/>
                                        </p:tgtEl>
                                        <p:attrNameLst>
                                          <p:attrName>style.visibility</p:attrName>
                                        </p:attrNameLst>
                                      </p:cBhvr>
                                      <p:to>
                                        <p:strVal val="visible"/>
                                      </p:to>
                                    </p:set>
                                    <p:animEffect transition="in" filter="fade">
                                      <p:cBhvr>
                                        <p:cTn id="18" dur="500"/>
                                        <p:tgtEl>
                                          <p:spTgt spid="6"/>
                                        </p:tgtEl>
                                      </p:cBhvr>
                                    </p:animEffect>
                                  </p:childTnLst>
                                </p:cTn>
                              </p:par>
                            </p:childTnLst>
                          </p:cTn>
                        </p:par>
                      </p:childTnLst>
                    </p:cTn>
                  </p:par>
                  <p:par>
                    <p:cTn id="19" fill="hold">
                      <p:stCondLst>
                        <p:cond delay="indefinite"/>
                      </p:stCondLst>
                      <p:childTnLst>
                        <p:par>
                          <p:cTn id="20" fill="hold">
                            <p:stCondLst>
                              <p:cond delay="0"/>
                            </p:stCondLst>
                            <p:childTnLst>
                              <p:par>
                                <p:cTn id="21" presetID="10" presetClass="entr" presetSubtype="0" fill="hold" nodeType="clickEffect">
                                  <p:stCondLst>
                                    <p:cond delay="0"/>
                                  </p:stCondLst>
                                  <p:childTnLst>
                                    <p:set>
                                      <p:cBhvr>
                                        <p:cTn id="22" dur="1" fill="hold">
                                          <p:stCondLst>
                                            <p:cond delay="0"/>
                                          </p:stCondLst>
                                        </p:cTn>
                                        <p:tgtEl>
                                          <p:spTgt spid="4106"/>
                                        </p:tgtEl>
                                        <p:attrNameLst>
                                          <p:attrName>style.visibility</p:attrName>
                                        </p:attrNameLst>
                                      </p:cBhvr>
                                      <p:to>
                                        <p:strVal val="visible"/>
                                      </p:to>
                                    </p:set>
                                    <p:animEffect transition="in" filter="fade">
                                      <p:cBhvr>
                                        <p:cTn id="23" dur="500"/>
                                        <p:tgtEl>
                                          <p:spTgt spid="4106"/>
                                        </p:tgtEl>
                                      </p:cBhvr>
                                    </p:animEffect>
                                  </p:childTnLst>
                                </p:cTn>
                              </p:par>
                              <p:par>
                                <p:cTn id="24" presetID="10" presetClass="entr" presetSubtype="0" fill="hold" grpId="0" nodeType="withEffect">
                                  <p:stCondLst>
                                    <p:cond delay="0"/>
                                  </p:stCondLst>
                                  <p:childTnLst>
                                    <p:set>
                                      <p:cBhvr>
                                        <p:cTn id="25" dur="1" fill="hold">
                                          <p:stCondLst>
                                            <p:cond delay="0"/>
                                          </p:stCondLst>
                                        </p:cTn>
                                        <p:tgtEl>
                                          <p:spTgt spid="7"/>
                                        </p:tgtEl>
                                        <p:attrNameLst>
                                          <p:attrName>style.visibility</p:attrName>
                                        </p:attrNameLst>
                                      </p:cBhvr>
                                      <p:to>
                                        <p:strVal val="visible"/>
                                      </p:to>
                                    </p:set>
                                    <p:animEffect transition="in" filter="fade">
                                      <p:cBhvr>
                                        <p:cTn id="26" dur="500"/>
                                        <p:tgtEl>
                                          <p:spTgt spid="7"/>
                                        </p:tgtEl>
                                      </p:cBhvr>
                                    </p:animEffect>
                                  </p:childTnLst>
                                </p:cTn>
                              </p:par>
                            </p:childTnLst>
                          </p:cTn>
                        </p:par>
                      </p:childTnLst>
                    </p:cTn>
                  </p:par>
                  <p:par>
                    <p:cTn id="27" fill="hold">
                      <p:stCondLst>
                        <p:cond delay="indefinite"/>
                      </p:stCondLst>
                      <p:childTnLst>
                        <p:par>
                          <p:cTn id="28" fill="hold">
                            <p:stCondLst>
                              <p:cond delay="0"/>
                            </p:stCondLst>
                            <p:childTnLst>
                              <p:par>
                                <p:cTn id="29" presetID="10" presetClass="entr" presetSubtype="0" fill="hold" grpId="0" nodeType="clickEffect">
                                  <p:stCondLst>
                                    <p:cond delay="0"/>
                                  </p:stCondLst>
                                  <p:childTnLst>
                                    <p:set>
                                      <p:cBhvr>
                                        <p:cTn id="30" dur="1" fill="hold">
                                          <p:stCondLst>
                                            <p:cond delay="0"/>
                                          </p:stCondLst>
                                        </p:cTn>
                                        <p:tgtEl>
                                          <p:spTgt spid="3"/>
                                        </p:tgtEl>
                                        <p:attrNameLst>
                                          <p:attrName>style.visibility</p:attrName>
                                        </p:attrNameLst>
                                      </p:cBhvr>
                                      <p:to>
                                        <p:strVal val="visible"/>
                                      </p:to>
                                    </p:set>
                                    <p:animEffect transition="in" filter="fade">
                                      <p:cBhvr>
                                        <p:cTn id="31" dur="500"/>
                                        <p:tgtEl>
                                          <p:spTgt spid="3"/>
                                        </p:tgtEl>
                                      </p:cBhvr>
                                    </p:animEffect>
                                  </p:childTnLst>
                                </p:cTn>
                              </p:par>
                              <p:par>
                                <p:cTn id="32" presetID="10" presetClass="entr" presetSubtype="0" fill="hold" nodeType="withEffect">
                                  <p:stCondLst>
                                    <p:cond delay="0"/>
                                  </p:stCondLst>
                                  <p:childTnLst>
                                    <p:set>
                                      <p:cBhvr>
                                        <p:cTn id="33" dur="1" fill="hold">
                                          <p:stCondLst>
                                            <p:cond delay="0"/>
                                          </p:stCondLst>
                                        </p:cTn>
                                        <p:tgtEl>
                                          <p:spTgt spid="4098"/>
                                        </p:tgtEl>
                                        <p:attrNameLst>
                                          <p:attrName>style.visibility</p:attrName>
                                        </p:attrNameLst>
                                      </p:cBhvr>
                                      <p:to>
                                        <p:strVal val="visible"/>
                                      </p:to>
                                    </p:set>
                                    <p:animEffect transition="in" filter="fade">
                                      <p:cBhvr>
                                        <p:cTn id="34" dur="500"/>
                                        <p:tgtEl>
                                          <p:spTgt spid="409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P spid="6" grpId="0"/>
      <p:bldP spid="7"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DC003408-D858-0484-F436-78E3AA5712B8}"/>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479164" y="1259457"/>
            <a:ext cx="5950836" cy="5853446"/>
          </a:xfrm>
          <a:prstGeom prst="rect">
            <a:avLst/>
          </a:prstGeom>
        </p:spPr>
      </p:pic>
      <p:sp>
        <p:nvSpPr>
          <p:cNvPr id="7" name="Title 1">
            <a:extLst>
              <a:ext uri="{FF2B5EF4-FFF2-40B4-BE49-F238E27FC236}">
                <a16:creationId xmlns:a16="http://schemas.microsoft.com/office/drawing/2014/main" id="{7DE362A0-A08C-F6B2-35EA-AE747762E718}"/>
              </a:ext>
            </a:extLst>
          </p:cNvPr>
          <p:cNvSpPr>
            <a:spLocks noGrp="1"/>
          </p:cNvSpPr>
          <p:nvPr>
            <p:ph type="title"/>
          </p:nvPr>
        </p:nvSpPr>
        <p:spPr>
          <a:xfrm>
            <a:off x="326569" y="235071"/>
            <a:ext cx="10540314" cy="789736"/>
          </a:xfrm>
        </p:spPr>
        <p:txBody>
          <a:bodyPr/>
          <a:lstStyle/>
          <a:p>
            <a:r>
              <a:rPr lang="en-US" sz="5000" b="1" dirty="0">
                <a:solidFill>
                  <a:srgbClr val="006848"/>
                </a:solidFill>
              </a:rPr>
              <a:t>Greenhouse Gases</a:t>
            </a:r>
            <a:endParaRPr lang="en-US" sz="5000" dirty="0">
              <a:solidFill>
                <a:srgbClr val="006848"/>
              </a:solidFill>
            </a:endParaRPr>
          </a:p>
        </p:txBody>
      </p:sp>
      <p:sp>
        <p:nvSpPr>
          <p:cNvPr id="8" name="Title 1">
            <a:extLst>
              <a:ext uri="{FF2B5EF4-FFF2-40B4-BE49-F238E27FC236}">
                <a16:creationId xmlns:a16="http://schemas.microsoft.com/office/drawing/2014/main" id="{0BCDB6AD-F4C8-757E-5ED7-E133EEAA51D0}"/>
              </a:ext>
            </a:extLst>
          </p:cNvPr>
          <p:cNvSpPr txBox="1">
            <a:spLocks/>
          </p:cNvSpPr>
          <p:nvPr/>
        </p:nvSpPr>
        <p:spPr>
          <a:xfrm>
            <a:off x="326569" y="2833657"/>
            <a:ext cx="52106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4800">
                <a:solidFill>
                  <a:srgbClr val="000000"/>
                </a:solidFill>
              </a:rPr>
              <a:t>What do you notice?</a:t>
            </a:r>
          </a:p>
        </p:txBody>
      </p:sp>
      <p:cxnSp>
        <p:nvCxnSpPr>
          <p:cNvPr id="10" name="Connector: Elbow 9">
            <a:extLst>
              <a:ext uri="{FF2B5EF4-FFF2-40B4-BE49-F238E27FC236}">
                <a16:creationId xmlns:a16="http://schemas.microsoft.com/office/drawing/2014/main" id="{1079702C-67ED-CED5-90B8-26B21825B77C}"/>
              </a:ext>
            </a:extLst>
          </p:cNvPr>
          <p:cNvCxnSpPr>
            <a:cxnSpLocks/>
          </p:cNvCxnSpPr>
          <p:nvPr/>
        </p:nvCxnSpPr>
        <p:spPr>
          <a:xfrm>
            <a:off x="3276600" y="3607586"/>
            <a:ext cx="2202564" cy="1656178"/>
          </a:xfrm>
          <a:prstGeom prst="bentConnector3">
            <a:avLst/>
          </a:prstGeom>
          <a:ln w="76200">
            <a:solidFill>
              <a:srgbClr val="000000"/>
            </a:solidFill>
            <a:tailEnd type="triangle"/>
          </a:ln>
        </p:spPr>
        <p:style>
          <a:lnRef idx="1">
            <a:schemeClr val="accent1"/>
          </a:lnRef>
          <a:fillRef idx="0">
            <a:schemeClr val="accent1"/>
          </a:fillRef>
          <a:effectRef idx="0">
            <a:schemeClr val="accent1"/>
          </a:effectRef>
          <a:fontRef idx="minor">
            <a:schemeClr val="tx1"/>
          </a:fontRef>
        </p:style>
      </p:cxnSp>
      <p:sp>
        <p:nvSpPr>
          <p:cNvPr id="2" name="Rectangle 1">
            <a:extLst>
              <a:ext uri="{FF2B5EF4-FFF2-40B4-BE49-F238E27FC236}">
                <a16:creationId xmlns:a16="http://schemas.microsoft.com/office/drawing/2014/main" id="{F459B7CC-EA24-3605-2B5B-0D5A6F68FD33}"/>
              </a:ext>
            </a:extLst>
          </p:cNvPr>
          <p:cNvSpPr/>
          <p:nvPr/>
        </p:nvSpPr>
        <p:spPr>
          <a:xfrm>
            <a:off x="6792686" y="4637314"/>
            <a:ext cx="1023257" cy="1985615"/>
          </a:xfrm>
          <a:prstGeom prst="rect">
            <a:avLst/>
          </a:prstGeom>
          <a:noFill/>
          <a:ln w="76200">
            <a:solidFill>
              <a:srgbClr val="263287"/>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grpSp>
        <p:nvGrpSpPr>
          <p:cNvPr id="3" name="Group 2">
            <a:extLst>
              <a:ext uri="{FF2B5EF4-FFF2-40B4-BE49-F238E27FC236}">
                <a16:creationId xmlns:a16="http://schemas.microsoft.com/office/drawing/2014/main" id="{E4E4BB4B-64DB-09D4-C421-BFC17EDE16EF}"/>
              </a:ext>
            </a:extLst>
          </p:cNvPr>
          <p:cNvGrpSpPr/>
          <p:nvPr/>
        </p:nvGrpSpPr>
        <p:grpSpPr>
          <a:xfrm>
            <a:off x="-34451" y="4247120"/>
            <a:ext cx="3995057" cy="1941214"/>
            <a:chOff x="0" y="4699468"/>
            <a:chExt cx="2825504" cy="1392289"/>
          </a:xfrm>
        </p:grpSpPr>
        <p:pic>
          <p:nvPicPr>
            <p:cNvPr id="4" name="Picture 3">
              <a:extLst>
                <a:ext uri="{FF2B5EF4-FFF2-40B4-BE49-F238E27FC236}">
                  <a16:creationId xmlns:a16="http://schemas.microsoft.com/office/drawing/2014/main" id="{5F549817-B80F-AF94-0813-455D9507A26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5" name="Graphic 4" descr="Thought bubble with solid fill">
              <a:extLst>
                <a:ext uri="{FF2B5EF4-FFF2-40B4-BE49-F238E27FC236}">
                  <a16:creationId xmlns:a16="http://schemas.microsoft.com/office/drawing/2014/main" id="{8A968CDF-2FD4-30CB-FA20-4C4AC30A4F4B}"/>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0" y="4699468"/>
              <a:ext cx="1104964" cy="1104964"/>
            </a:xfrm>
            <a:prstGeom prst="rect">
              <a:avLst/>
            </a:prstGeom>
          </p:spPr>
        </p:pic>
      </p:grpSp>
    </p:spTree>
    <p:extLst>
      <p:ext uri="{BB962C8B-B14F-4D97-AF65-F5344CB8AC3E}">
        <p14:creationId xmlns:p14="http://schemas.microsoft.com/office/powerpoint/2010/main" val="324375640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1"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wheel(1)">
                                      <p:cBhvr>
                                        <p:cTn id="7" dur="2000"/>
                                        <p:tgtEl>
                                          <p:spTgt spid="2"/>
                                        </p:tgtEl>
                                      </p:cBhvr>
                                    </p:animEffect>
                                  </p:childTnLst>
                                </p:cTn>
                              </p:par>
                            </p:childTnLst>
                          </p:cTn>
                        </p:par>
                        <p:par>
                          <p:cTn id="8" fill="hold">
                            <p:stCondLst>
                              <p:cond delay="2000"/>
                            </p:stCondLst>
                            <p:childTnLst>
                              <p:par>
                                <p:cTn id="9" presetID="1" presetClass="entr" presetSubtype="0" fill="hold" nodeType="afterEffect">
                                  <p:stCondLst>
                                    <p:cond delay="0"/>
                                  </p:stCondLst>
                                  <p:childTnLst>
                                    <p:set>
                                      <p:cBhvr>
                                        <p:cTn id="10" dur="1" fill="hold">
                                          <p:stCondLst>
                                            <p:cond delay="0"/>
                                          </p:stCondLst>
                                        </p:cTn>
                                        <p:tgtEl>
                                          <p:spTgt spid="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8C7ED06-4F85-94B4-863B-D1ECDFD8C9FD}"/>
              </a:ext>
            </a:extLst>
          </p:cNvPr>
          <p:cNvSpPr txBox="1"/>
          <p:nvPr/>
        </p:nvSpPr>
        <p:spPr>
          <a:xfrm>
            <a:off x="620292" y="1607873"/>
            <a:ext cx="11223556" cy="1384995"/>
          </a:xfrm>
          <a:prstGeom prst="rect">
            <a:avLst/>
          </a:prstGeom>
          <a:noFill/>
        </p:spPr>
        <p:txBody>
          <a:bodyPr wrap="square" rtlCol="0">
            <a:spAutoFit/>
          </a:bodyPr>
          <a:lstStyle/>
          <a:p>
            <a:r>
              <a:rPr lang="en-US" sz="2800" b="1">
                <a:solidFill>
                  <a:srgbClr val="000000"/>
                </a:solidFill>
                <a:latin typeface="Verdana" panose="020B0604030504040204" pitchFamily="34" charset="0"/>
                <a:ea typeface="Verdana" panose="020B0604030504040204" pitchFamily="34" charset="0"/>
              </a:rPr>
              <a:t>Vehicles and transportation systems create about 40% of the greenhouse gas emissions in King County.</a:t>
            </a:r>
          </a:p>
          <a:p>
            <a:endParaRPr lang="en-US" sz="2800" b="1">
              <a:solidFill>
                <a:srgbClr val="000000"/>
              </a:solidFill>
              <a:latin typeface="Verdana" panose="020B0604030504040204" pitchFamily="34" charset="0"/>
              <a:ea typeface="Verdana" panose="020B0604030504040204" pitchFamily="34" charset="0"/>
            </a:endParaRPr>
          </a:p>
        </p:txBody>
      </p:sp>
      <p:sp>
        <p:nvSpPr>
          <p:cNvPr id="3" name="Title 1">
            <a:extLst>
              <a:ext uri="{FF2B5EF4-FFF2-40B4-BE49-F238E27FC236}">
                <a16:creationId xmlns:a16="http://schemas.microsoft.com/office/drawing/2014/main" id="{1B70A206-89D0-40A3-D55D-C26B5B511F7E}"/>
              </a:ext>
            </a:extLst>
          </p:cNvPr>
          <p:cNvSpPr txBox="1">
            <a:spLocks/>
          </p:cNvSpPr>
          <p:nvPr/>
        </p:nvSpPr>
        <p:spPr>
          <a:xfrm>
            <a:off x="326569" y="235071"/>
            <a:ext cx="116295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Transportation</a:t>
            </a:r>
          </a:p>
        </p:txBody>
      </p:sp>
      <p:grpSp>
        <p:nvGrpSpPr>
          <p:cNvPr id="2" name="Group 1">
            <a:extLst>
              <a:ext uri="{FF2B5EF4-FFF2-40B4-BE49-F238E27FC236}">
                <a16:creationId xmlns:a16="http://schemas.microsoft.com/office/drawing/2014/main" id="{70ED6A8F-1A39-B0F6-8614-E63A5A1AFD3F}"/>
              </a:ext>
            </a:extLst>
          </p:cNvPr>
          <p:cNvGrpSpPr/>
          <p:nvPr/>
        </p:nvGrpSpPr>
        <p:grpSpPr>
          <a:xfrm>
            <a:off x="-34451" y="4247120"/>
            <a:ext cx="3995057" cy="1941214"/>
            <a:chOff x="0" y="4699468"/>
            <a:chExt cx="2825504" cy="1392289"/>
          </a:xfrm>
        </p:grpSpPr>
        <p:pic>
          <p:nvPicPr>
            <p:cNvPr id="4" name="Picture 3">
              <a:extLst>
                <a:ext uri="{FF2B5EF4-FFF2-40B4-BE49-F238E27FC236}">
                  <a16:creationId xmlns:a16="http://schemas.microsoft.com/office/drawing/2014/main" id="{109F335A-7342-03FC-F28C-9DE0F381F8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5" name="Graphic 4" descr="Thought bubble with solid fill">
              <a:extLst>
                <a:ext uri="{FF2B5EF4-FFF2-40B4-BE49-F238E27FC236}">
                  <a16:creationId xmlns:a16="http://schemas.microsoft.com/office/drawing/2014/main" id="{9F348952-DB39-428C-DC12-6C8DFED4D0C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grpSp>
        <p:nvGrpSpPr>
          <p:cNvPr id="9" name="Group 8">
            <a:extLst>
              <a:ext uri="{FF2B5EF4-FFF2-40B4-BE49-F238E27FC236}">
                <a16:creationId xmlns:a16="http://schemas.microsoft.com/office/drawing/2014/main" id="{FE069AC4-4264-3E72-9E7B-85DFD44A6BDE}"/>
              </a:ext>
            </a:extLst>
          </p:cNvPr>
          <p:cNvGrpSpPr/>
          <p:nvPr/>
        </p:nvGrpSpPr>
        <p:grpSpPr>
          <a:xfrm>
            <a:off x="3797991" y="4216115"/>
            <a:ext cx="3995057" cy="1941214"/>
            <a:chOff x="0" y="4699468"/>
            <a:chExt cx="2825504" cy="1392289"/>
          </a:xfrm>
        </p:grpSpPr>
        <p:pic>
          <p:nvPicPr>
            <p:cNvPr id="10" name="Picture 9">
              <a:extLst>
                <a:ext uri="{FF2B5EF4-FFF2-40B4-BE49-F238E27FC236}">
                  <a16:creationId xmlns:a16="http://schemas.microsoft.com/office/drawing/2014/main" id="{878E90DF-07E6-926A-6B43-D9F295E406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1" name="Graphic 10" descr="Thought bubble with solid fill">
              <a:extLst>
                <a:ext uri="{FF2B5EF4-FFF2-40B4-BE49-F238E27FC236}">
                  <a16:creationId xmlns:a16="http://schemas.microsoft.com/office/drawing/2014/main" id="{84BF6B5E-8FDE-FEC3-940D-9B157283C5D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grpSp>
        <p:nvGrpSpPr>
          <p:cNvPr id="12" name="Group 11">
            <a:extLst>
              <a:ext uri="{FF2B5EF4-FFF2-40B4-BE49-F238E27FC236}">
                <a16:creationId xmlns:a16="http://schemas.microsoft.com/office/drawing/2014/main" id="{BE704D9D-66D9-22EF-00B9-3332625D4AA8}"/>
              </a:ext>
            </a:extLst>
          </p:cNvPr>
          <p:cNvGrpSpPr/>
          <p:nvPr/>
        </p:nvGrpSpPr>
        <p:grpSpPr>
          <a:xfrm>
            <a:off x="7848791" y="4166420"/>
            <a:ext cx="3995057" cy="1941214"/>
            <a:chOff x="0" y="4699468"/>
            <a:chExt cx="2825504" cy="1392289"/>
          </a:xfrm>
        </p:grpSpPr>
        <p:pic>
          <p:nvPicPr>
            <p:cNvPr id="13" name="Picture 12">
              <a:extLst>
                <a:ext uri="{FF2B5EF4-FFF2-40B4-BE49-F238E27FC236}">
                  <a16:creationId xmlns:a16="http://schemas.microsoft.com/office/drawing/2014/main" id="{85539663-1AAB-569B-8782-EA24168687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4" name="Graphic 13" descr="Thought bubble with solid fill">
              <a:extLst>
                <a:ext uri="{FF2B5EF4-FFF2-40B4-BE49-F238E27FC236}">
                  <a16:creationId xmlns:a16="http://schemas.microsoft.com/office/drawing/2014/main" id="{CF3B1B88-B40B-6F46-F09C-37469FFBAE8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spTree>
    <p:extLst>
      <p:ext uri="{BB962C8B-B14F-4D97-AF65-F5344CB8AC3E}">
        <p14:creationId xmlns:p14="http://schemas.microsoft.com/office/powerpoint/2010/main" val="18737779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8C7ED06-4F85-94B4-863B-D1ECDFD8C9FD}"/>
              </a:ext>
            </a:extLst>
          </p:cNvPr>
          <p:cNvSpPr txBox="1"/>
          <p:nvPr/>
        </p:nvSpPr>
        <p:spPr>
          <a:xfrm>
            <a:off x="616332" y="1152047"/>
            <a:ext cx="11223556" cy="954107"/>
          </a:xfrm>
          <a:prstGeom prst="rect">
            <a:avLst/>
          </a:prstGeom>
          <a:noFill/>
        </p:spPr>
        <p:txBody>
          <a:bodyPr wrap="square" rtlCol="0">
            <a:spAutoFit/>
          </a:bodyPr>
          <a:lstStyle/>
          <a:p>
            <a:r>
              <a:rPr lang="en-US" sz="2800" b="1">
                <a:solidFill>
                  <a:srgbClr val="000000"/>
                </a:solidFill>
                <a:latin typeface="Verdana" panose="020B0604030504040204" pitchFamily="34" charset="0"/>
                <a:ea typeface="Verdana" panose="020B0604030504040204" pitchFamily="34" charset="0"/>
              </a:rPr>
              <a:t>What could you do to reduce greenhouse gas emissions as you move around your community?</a:t>
            </a:r>
          </a:p>
        </p:txBody>
      </p:sp>
      <p:pic>
        <p:nvPicPr>
          <p:cNvPr id="8" name="Picture 7">
            <a:extLst>
              <a:ext uri="{FF2B5EF4-FFF2-40B4-BE49-F238E27FC236}">
                <a16:creationId xmlns:a16="http://schemas.microsoft.com/office/drawing/2014/main" id="{FAABD5B8-9701-9B97-FFE5-942CE9A12568}"/>
              </a:ext>
            </a:extLst>
          </p:cNvPr>
          <p:cNvPicPr>
            <a:picLocks noChangeAspect="1"/>
          </p:cNvPicPr>
          <p:nvPr/>
        </p:nvPicPr>
        <p:blipFill>
          <a:blip r:embed="rId3"/>
          <a:stretch>
            <a:fillRect/>
          </a:stretch>
        </p:blipFill>
        <p:spPr>
          <a:xfrm>
            <a:off x="433333" y="2285329"/>
            <a:ext cx="5078187" cy="3657600"/>
          </a:xfrm>
          <a:prstGeom prst="rect">
            <a:avLst/>
          </a:prstGeom>
          <a:ln>
            <a:noFill/>
          </a:ln>
          <a:effectLst/>
        </p:spPr>
      </p:pic>
      <p:sp>
        <p:nvSpPr>
          <p:cNvPr id="3" name="Title 1">
            <a:extLst>
              <a:ext uri="{FF2B5EF4-FFF2-40B4-BE49-F238E27FC236}">
                <a16:creationId xmlns:a16="http://schemas.microsoft.com/office/drawing/2014/main" id="{1B70A206-89D0-40A3-D55D-C26B5B511F7E}"/>
              </a:ext>
            </a:extLst>
          </p:cNvPr>
          <p:cNvSpPr txBox="1">
            <a:spLocks/>
          </p:cNvSpPr>
          <p:nvPr/>
        </p:nvSpPr>
        <p:spPr>
          <a:xfrm>
            <a:off x="326569" y="235071"/>
            <a:ext cx="116295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Transportation</a:t>
            </a:r>
          </a:p>
        </p:txBody>
      </p:sp>
      <p:pic>
        <p:nvPicPr>
          <p:cNvPr id="2" name="Picture 1" descr="A picture containing outdoor, land vehicle, vehicle, tree&#10;&#10;Description automatically generated">
            <a:extLst>
              <a:ext uri="{FF2B5EF4-FFF2-40B4-BE49-F238E27FC236}">
                <a16:creationId xmlns:a16="http://schemas.microsoft.com/office/drawing/2014/main" id="{5D93E7EB-F314-8616-9972-C8B59F456E01}"/>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6473104" y="2285329"/>
            <a:ext cx="5482973" cy="3657600"/>
          </a:xfrm>
          <a:prstGeom prst="rect">
            <a:avLst/>
          </a:prstGeom>
        </p:spPr>
      </p:pic>
    </p:spTree>
    <p:extLst>
      <p:ext uri="{BB962C8B-B14F-4D97-AF65-F5344CB8AC3E}">
        <p14:creationId xmlns:p14="http://schemas.microsoft.com/office/powerpoint/2010/main" val="5689038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Box 5">
            <a:extLst>
              <a:ext uri="{FF2B5EF4-FFF2-40B4-BE49-F238E27FC236}">
                <a16:creationId xmlns:a16="http://schemas.microsoft.com/office/drawing/2014/main" id="{D8C7ED06-4F85-94B4-863B-D1ECDFD8C9FD}"/>
              </a:ext>
            </a:extLst>
          </p:cNvPr>
          <p:cNvSpPr txBox="1"/>
          <p:nvPr/>
        </p:nvSpPr>
        <p:spPr>
          <a:xfrm>
            <a:off x="620292" y="1607873"/>
            <a:ext cx="11223556" cy="1815882"/>
          </a:xfrm>
          <a:prstGeom prst="rect">
            <a:avLst/>
          </a:prstGeom>
          <a:noFill/>
        </p:spPr>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To reduce the impacts of climate change, we need to reduce transportation emissions. </a:t>
            </a:r>
          </a:p>
          <a:p>
            <a:endParaRPr lang="en-US" sz="2800" b="1" dirty="0">
              <a:solidFill>
                <a:srgbClr val="000000"/>
              </a:solidFill>
              <a:latin typeface="Verdana" panose="020B0604030504040204" pitchFamily="34" charset="0"/>
              <a:ea typeface="Verdana" panose="020B0604030504040204" pitchFamily="34" charset="0"/>
            </a:endParaRPr>
          </a:p>
          <a:p>
            <a:r>
              <a:rPr lang="en-US" sz="2800" b="1" dirty="0">
                <a:solidFill>
                  <a:srgbClr val="000000"/>
                </a:solidFill>
                <a:latin typeface="Verdana" panose="020B0604030504040204" pitchFamily="34" charset="0"/>
                <a:ea typeface="Verdana" panose="020B0604030504040204" pitchFamily="34" charset="0"/>
              </a:rPr>
              <a:t>King County Metro provides alternative transit options.</a:t>
            </a:r>
          </a:p>
        </p:txBody>
      </p:sp>
      <p:sp>
        <p:nvSpPr>
          <p:cNvPr id="3" name="Title 1">
            <a:extLst>
              <a:ext uri="{FF2B5EF4-FFF2-40B4-BE49-F238E27FC236}">
                <a16:creationId xmlns:a16="http://schemas.microsoft.com/office/drawing/2014/main" id="{1B70A206-89D0-40A3-D55D-C26B5B511F7E}"/>
              </a:ext>
            </a:extLst>
          </p:cNvPr>
          <p:cNvSpPr txBox="1">
            <a:spLocks/>
          </p:cNvSpPr>
          <p:nvPr/>
        </p:nvSpPr>
        <p:spPr>
          <a:xfrm>
            <a:off x="326569" y="235071"/>
            <a:ext cx="1162950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Transportation</a:t>
            </a:r>
          </a:p>
        </p:txBody>
      </p:sp>
      <p:grpSp>
        <p:nvGrpSpPr>
          <p:cNvPr id="2" name="Group 1">
            <a:extLst>
              <a:ext uri="{FF2B5EF4-FFF2-40B4-BE49-F238E27FC236}">
                <a16:creationId xmlns:a16="http://schemas.microsoft.com/office/drawing/2014/main" id="{70ED6A8F-1A39-B0F6-8614-E63A5A1AFD3F}"/>
              </a:ext>
            </a:extLst>
          </p:cNvPr>
          <p:cNvGrpSpPr/>
          <p:nvPr/>
        </p:nvGrpSpPr>
        <p:grpSpPr>
          <a:xfrm>
            <a:off x="-34451" y="4247120"/>
            <a:ext cx="3995057" cy="1941214"/>
            <a:chOff x="0" y="4699468"/>
            <a:chExt cx="2825504" cy="1392289"/>
          </a:xfrm>
        </p:grpSpPr>
        <p:pic>
          <p:nvPicPr>
            <p:cNvPr id="4" name="Picture 3">
              <a:extLst>
                <a:ext uri="{FF2B5EF4-FFF2-40B4-BE49-F238E27FC236}">
                  <a16:creationId xmlns:a16="http://schemas.microsoft.com/office/drawing/2014/main" id="{109F335A-7342-03FC-F28C-9DE0F381F8B6}"/>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5" name="Graphic 4" descr="Thought bubble with solid fill">
              <a:extLst>
                <a:ext uri="{FF2B5EF4-FFF2-40B4-BE49-F238E27FC236}">
                  <a16:creationId xmlns:a16="http://schemas.microsoft.com/office/drawing/2014/main" id="{9F348952-DB39-428C-DC12-6C8DFED4D0CF}"/>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grpSp>
        <p:nvGrpSpPr>
          <p:cNvPr id="9" name="Group 8">
            <a:extLst>
              <a:ext uri="{FF2B5EF4-FFF2-40B4-BE49-F238E27FC236}">
                <a16:creationId xmlns:a16="http://schemas.microsoft.com/office/drawing/2014/main" id="{FE069AC4-4264-3E72-9E7B-85DFD44A6BDE}"/>
              </a:ext>
            </a:extLst>
          </p:cNvPr>
          <p:cNvGrpSpPr/>
          <p:nvPr/>
        </p:nvGrpSpPr>
        <p:grpSpPr>
          <a:xfrm>
            <a:off x="3797991" y="4216115"/>
            <a:ext cx="3995057" cy="1941214"/>
            <a:chOff x="0" y="4699468"/>
            <a:chExt cx="2825504" cy="1392289"/>
          </a:xfrm>
        </p:grpSpPr>
        <p:pic>
          <p:nvPicPr>
            <p:cNvPr id="10" name="Picture 9">
              <a:extLst>
                <a:ext uri="{FF2B5EF4-FFF2-40B4-BE49-F238E27FC236}">
                  <a16:creationId xmlns:a16="http://schemas.microsoft.com/office/drawing/2014/main" id="{878E90DF-07E6-926A-6B43-D9F295E40651}"/>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1" name="Graphic 10" descr="Thought bubble with solid fill">
              <a:extLst>
                <a:ext uri="{FF2B5EF4-FFF2-40B4-BE49-F238E27FC236}">
                  <a16:creationId xmlns:a16="http://schemas.microsoft.com/office/drawing/2014/main" id="{84BF6B5E-8FDE-FEC3-940D-9B157283C5DD}"/>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grpSp>
        <p:nvGrpSpPr>
          <p:cNvPr id="12" name="Group 11">
            <a:extLst>
              <a:ext uri="{FF2B5EF4-FFF2-40B4-BE49-F238E27FC236}">
                <a16:creationId xmlns:a16="http://schemas.microsoft.com/office/drawing/2014/main" id="{BE704D9D-66D9-22EF-00B9-3332625D4AA8}"/>
              </a:ext>
            </a:extLst>
          </p:cNvPr>
          <p:cNvGrpSpPr/>
          <p:nvPr/>
        </p:nvGrpSpPr>
        <p:grpSpPr>
          <a:xfrm>
            <a:off x="7848791" y="4166420"/>
            <a:ext cx="3995057" cy="1941214"/>
            <a:chOff x="0" y="4699468"/>
            <a:chExt cx="2825504" cy="1392289"/>
          </a:xfrm>
        </p:grpSpPr>
        <p:pic>
          <p:nvPicPr>
            <p:cNvPr id="13" name="Picture 12">
              <a:extLst>
                <a:ext uri="{FF2B5EF4-FFF2-40B4-BE49-F238E27FC236}">
                  <a16:creationId xmlns:a16="http://schemas.microsoft.com/office/drawing/2014/main" id="{85539663-1AAB-569B-8782-EA24168687C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4" name="Graphic 13" descr="Thought bubble with solid fill">
              <a:extLst>
                <a:ext uri="{FF2B5EF4-FFF2-40B4-BE49-F238E27FC236}">
                  <a16:creationId xmlns:a16="http://schemas.microsoft.com/office/drawing/2014/main" id="{CF3B1B88-B40B-6F46-F09C-37469FFBAE8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pic>
        <p:nvPicPr>
          <p:cNvPr id="7" name="Picture 6">
            <a:extLst>
              <a:ext uri="{FF2B5EF4-FFF2-40B4-BE49-F238E27FC236}">
                <a16:creationId xmlns:a16="http://schemas.microsoft.com/office/drawing/2014/main" id="{ED642F4B-E0F5-DD8C-7FD8-7101C4D2D227}"/>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254131" y="4846272"/>
            <a:ext cx="4325030" cy="1141759"/>
          </a:xfrm>
          <a:prstGeom prst="rect">
            <a:avLst/>
          </a:prstGeom>
        </p:spPr>
      </p:pic>
      <p:pic>
        <p:nvPicPr>
          <p:cNvPr id="8" name="Picture 7">
            <a:extLst>
              <a:ext uri="{FF2B5EF4-FFF2-40B4-BE49-F238E27FC236}">
                <a16:creationId xmlns:a16="http://schemas.microsoft.com/office/drawing/2014/main" id="{89E343A6-AB87-C4BF-0ABB-7521AB323D3C}"/>
              </a:ext>
            </a:extLst>
          </p:cNvPr>
          <p:cNvPicPr>
            <a:picLocks noChangeAspect="1"/>
          </p:cNvPicPr>
          <p:nvPr/>
        </p:nvPicPr>
        <p:blipFill>
          <a:blip r:embed="rId7">
            <a:extLst>
              <a:ext uri="{BEBA8EAE-BF5A-486C-A8C5-ECC9F3942E4B}">
                <a14:imgProps xmlns:a14="http://schemas.microsoft.com/office/drawing/2010/main">
                  <a14:imgLayer r:embed="rId8">
                    <a14:imgEffect>
                      <a14:backgroundRemoval t="9408" b="90941" l="3117" r="97774">
                        <a14:foregroundMark x1="57614" y1="32404" x2="93411" y2="40418"/>
                        <a14:foregroundMark x1="93411" y1="40418" x2="96260" y2="58885"/>
                        <a14:foregroundMark x1="96260" y1="58885" x2="96705" y2="78397"/>
                        <a14:foregroundMark x1="96705" y1="78397" x2="92075" y2="40767"/>
                        <a14:foregroundMark x1="97774" y1="48780" x2="97774" y2="47735"/>
                        <a14:foregroundMark x1="12110" y1="44599" x2="87622" y2="50174"/>
                        <a14:foregroundMark x1="10953" y1="40070" x2="15316" y2="60279"/>
                        <a14:foregroundMark x1="15316" y1="60279" x2="12467" y2="61324"/>
                        <a14:foregroundMark x1="16296" y1="42857" x2="48442" y2="42857"/>
                        <a14:foregroundMark x1="76937" y1="34495" x2="46483" y2="67596"/>
                        <a14:foregroundMark x1="91451" y1="43206" x2="94212" y2="61324"/>
                        <a14:foregroundMark x1="94212" y1="61324" x2="94212" y2="61324"/>
                        <a14:foregroundMark x1="3562" y1="29268" x2="32591" y2="29617"/>
                        <a14:foregroundMark x1="3740" y1="28223" x2="3117" y2="31010"/>
                        <a14:foregroundMark x1="13535" y1="28920" x2="36687" y2="28920"/>
                        <a14:foregroundMark x1="22618" y1="88153" x2="24310" y2="90941"/>
                      </a14:backgroundRemoval>
                    </a14:imgEffect>
                  </a14:imgLayer>
                </a14:imgProps>
              </a:ext>
            </a:extLst>
          </a:blip>
          <a:stretch>
            <a:fillRect/>
          </a:stretch>
        </p:blipFill>
        <p:spPr>
          <a:xfrm>
            <a:off x="4282302" y="4179599"/>
            <a:ext cx="7885614" cy="2015290"/>
          </a:xfrm>
          <a:prstGeom prst="rect">
            <a:avLst/>
          </a:prstGeom>
        </p:spPr>
      </p:pic>
    </p:spTree>
    <p:extLst>
      <p:ext uri="{BB962C8B-B14F-4D97-AF65-F5344CB8AC3E}">
        <p14:creationId xmlns:p14="http://schemas.microsoft.com/office/powerpoint/2010/main" val="270609656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2" end="2"/>
                                            </p:txEl>
                                          </p:spTgt>
                                        </p:tgtEl>
                                        <p:attrNameLst>
                                          <p:attrName>style.visibility</p:attrName>
                                        </p:attrNameLst>
                                      </p:cBhvr>
                                      <p:to>
                                        <p:strVal val="visible"/>
                                      </p:to>
                                    </p:set>
                                  </p:childTnLst>
                                </p:cTn>
                              </p:par>
                            </p:childTnLst>
                          </p:cTn>
                        </p:par>
                        <p:par>
                          <p:cTn id="7" fill="hold">
                            <p:stCondLst>
                              <p:cond delay="0"/>
                            </p:stCondLst>
                            <p:childTnLst>
                              <p:par>
                                <p:cTn id="8" presetID="10" presetClass="exit" presetSubtype="0" fill="hold" nodeType="afterEffect">
                                  <p:stCondLst>
                                    <p:cond delay="0"/>
                                  </p:stCondLst>
                                  <p:childTnLst>
                                    <p:animEffect transition="out" filter="fade">
                                      <p:cBhvr>
                                        <p:cTn id="9" dur="500"/>
                                        <p:tgtEl>
                                          <p:spTgt spid="2"/>
                                        </p:tgtEl>
                                      </p:cBhvr>
                                    </p:animEffect>
                                    <p:set>
                                      <p:cBhvr>
                                        <p:cTn id="10" dur="1" fill="hold">
                                          <p:stCondLst>
                                            <p:cond delay="499"/>
                                          </p:stCondLst>
                                        </p:cTn>
                                        <p:tgtEl>
                                          <p:spTgt spid="2"/>
                                        </p:tgtEl>
                                        <p:attrNameLst>
                                          <p:attrName>style.visibility</p:attrName>
                                        </p:attrNameLst>
                                      </p:cBhvr>
                                      <p:to>
                                        <p:strVal val="hidden"/>
                                      </p:to>
                                    </p:set>
                                  </p:childTnLst>
                                </p:cTn>
                              </p:par>
                            </p:childTnLst>
                          </p:cTn>
                        </p:par>
                        <p:par>
                          <p:cTn id="11" fill="hold">
                            <p:stCondLst>
                              <p:cond delay="500"/>
                            </p:stCondLst>
                            <p:childTnLst>
                              <p:par>
                                <p:cTn id="12" presetID="10" presetClass="exit" presetSubtype="0" fill="hold" nodeType="afterEffect">
                                  <p:stCondLst>
                                    <p:cond delay="0"/>
                                  </p:stCondLst>
                                  <p:childTnLst>
                                    <p:animEffect transition="out" filter="fade">
                                      <p:cBhvr>
                                        <p:cTn id="13" dur="500"/>
                                        <p:tgtEl>
                                          <p:spTgt spid="9"/>
                                        </p:tgtEl>
                                      </p:cBhvr>
                                    </p:animEffect>
                                    <p:set>
                                      <p:cBhvr>
                                        <p:cTn id="14" dur="1" fill="hold">
                                          <p:stCondLst>
                                            <p:cond delay="499"/>
                                          </p:stCondLst>
                                        </p:cTn>
                                        <p:tgtEl>
                                          <p:spTgt spid="9"/>
                                        </p:tgtEl>
                                        <p:attrNameLst>
                                          <p:attrName>style.visibility</p:attrName>
                                        </p:attrNameLst>
                                      </p:cBhvr>
                                      <p:to>
                                        <p:strVal val="hidden"/>
                                      </p:to>
                                    </p:set>
                                  </p:childTnLst>
                                </p:cTn>
                              </p:par>
                            </p:childTnLst>
                          </p:cTn>
                        </p:par>
                        <p:par>
                          <p:cTn id="15" fill="hold">
                            <p:stCondLst>
                              <p:cond delay="1000"/>
                            </p:stCondLst>
                            <p:childTnLst>
                              <p:par>
                                <p:cTn id="16" presetID="10" presetClass="exit" presetSubtype="0" fill="hold" nodeType="afterEffect">
                                  <p:stCondLst>
                                    <p:cond delay="0"/>
                                  </p:stCondLst>
                                  <p:childTnLst>
                                    <p:animEffect transition="out" filter="fade">
                                      <p:cBhvr>
                                        <p:cTn id="17" dur="500"/>
                                        <p:tgtEl>
                                          <p:spTgt spid="12"/>
                                        </p:tgtEl>
                                      </p:cBhvr>
                                    </p:animEffect>
                                    <p:set>
                                      <p:cBhvr>
                                        <p:cTn id="18" dur="1" fill="hold">
                                          <p:stCondLst>
                                            <p:cond delay="499"/>
                                          </p:stCondLst>
                                        </p:cTn>
                                        <p:tgtEl>
                                          <p:spTgt spid="12"/>
                                        </p:tgtEl>
                                        <p:attrNameLst>
                                          <p:attrName>style.visibility</p:attrName>
                                        </p:attrNameLst>
                                      </p:cBhvr>
                                      <p:to>
                                        <p:strVal val="hidden"/>
                                      </p:to>
                                    </p:set>
                                  </p:childTnLst>
                                </p:cTn>
                              </p:par>
                            </p:childTnLst>
                          </p:cTn>
                        </p:par>
                        <p:par>
                          <p:cTn id="19" fill="hold">
                            <p:stCondLst>
                              <p:cond delay="1500"/>
                            </p:stCondLst>
                            <p:childTnLst>
                              <p:par>
                                <p:cTn id="20" presetID="1" presetClass="entr" presetSubtype="0" fill="hold" nodeType="afterEffect">
                                  <p:stCondLst>
                                    <p:cond delay="0"/>
                                  </p:stCondLst>
                                  <p:childTnLst>
                                    <p:set>
                                      <p:cBhvr>
                                        <p:cTn id="21" dur="1" fill="hold">
                                          <p:stCondLst>
                                            <p:cond delay="0"/>
                                          </p:stCondLst>
                                        </p:cTn>
                                        <p:tgtEl>
                                          <p:spTgt spid="8"/>
                                        </p:tgtEl>
                                        <p:attrNameLst>
                                          <p:attrName>style.visibility</p:attrName>
                                        </p:attrNameLst>
                                      </p:cBhvr>
                                      <p:to>
                                        <p:strVal val="visible"/>
                                      </p:to>
                                    </p:set>
                                  </p:childTnLst>
                                </p:cTn>
                              </p:par>
                            </p:childTnLst>
                          </p:cTn>
                        </p:par>
                        <p:par>
                          <p:cTn id="22" fill="hold">
                            <p:stCondLst>
                              <p:cond delay="1500"/>
                            </p:stCondLst>
                            <p:childTnLst>
                              <p:par>
                                <p:cTn id="23" presetID="1" presetClass="entr" presetSubtype="0" fill="hold" nodeType="afterEffect">
                                  <p:stCondLst>
                                    <p:cond delay="0"/>
                                  </p:stCondLst>
                                  <p:childTnLst>
                                    <p:set>
                                      <p:cBhvr>
                                        <p:cTn id="2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4EB72AA5-F705-8D1B-0FCB-BFD089C7227F}"/>
              </a:ext>
            </a:extLst>
          </p:cNvPr>
          <p:cNvPicPr>
            <a:picLocks noChangeAspect="1"/>
          </p:cNvPicPr>
          <p:nvPr/>
        </p:nvPicPr>
        <p:blipFill>
          <a:blip r:embed="rId3"/>
          <a:srcRect/>
          <a:stretch/>
        </p:blipFill>
        <p:spPr>
          <a:xfrm>
            <a:off x="6808439" y="5032818"/>
            <a:ext cx="5180395" cy="1527631"/>
          </a:xfrm>
          <a:prstGeom prst="rect">
            <a:avLst/>
          </a:prstGeom>
        </p:spPr>
      </p:pic>
      <p:sp>
        <p:nvSpPr>
          <p:cNvPr id="9" name="TextBox 8">
            <a:extLst>
              <a:ext uri="{FF2B5EF4-FFF2-40B4-BE49-F238E27FC236}">
                <a16:creationId xmlns:a16="http://schemas.microsoft.com/office/drawing/2014/main" id="{8D943381-B9AB-100D-8576-E148520F2EAE}"/>
              </a:ext>
            </a:extLst>
          </p:cNvPr>
          <p:cNvSpPr txBox="1"/>
          <p:nvPr/>
        </p:nvSpPr>
        <p:spPr>
          <a:xfrm>
            <a:off x="4966134" y="1378538"/>
            <a:ext cx="7247021" cy="3539430"/>
          </a:xfrm>
          <a:prstGeom prst="rect">
            <a:avLst/>
          </a:prstGeom>
          <a:noFill/>
        </p:spPr>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Metro has a goal to change all buses to zero-emission buses </a:t>
            </a:r>
            <a:br>
              <a:rPr lang="en-US" sz="2800" b="1" dirty="0">
                <a:solidFill>
                  <a:srgbClr val="000000"/>
                </a:solidFill>
                <a:latin typeface="Verdana" panose="020B0604030504040204" pitchFamily="34" charset="0"/>
                <a:ea typeface="Verdana" panose="020B0604030504040204" pitchFamily="34" charset="0"/>
              </a:rPr>
            </a:br>
            <a:r>
              <a:rPr lang="en-US" sz="2800" b="1" dirty="0">
                <a:solidFill>
                  <a:srgbClr val="000000"/>
                </a:solidFill>
                <a:latin typeface="Verdana" panose="020B0604030504040204" pitchFamily="34" charset="0"/>
                <a:ea typeface="Verdana" panose="020B0604030504040204" pitchFamily="34" charset="0"/>
              </a:rPr>
              <a:t>by 2035!</a:t>
            </a:r>
          </a:p>
          <a:p>
            <a:endParaRPr lang="en-US" sz="2800" b="1" dirty="0">
              <a:solidFill>
                <a:srgbClr val="000000"/>
              </a:solidFill>
              <a:latin typeface="Verdana" panose="020B0604030504040204" pitchFamily="34" charset="0"/>
              <a:ea typeface="Verdana" panose="020B0604030504040204" pitchFamily="34" charset="0"/>
            </a:endParaRPr>
          </a:p>
          <a:p>
            <a:r>
              <a:rPr lang="en-US" sz="2800" b="1" dirty="0">
                <a:solidFill>
                  <a:srgbClr val="000000"/>
                </a:solidFill>
                <a:latin typeface="Verdana" panose="020B0604030504040204" pitchFamily="34" charset="0"/>
                <a:ea typeface="Verdana" panose="020B0604030504040204" pitchFamily="34" charset="0"/>
              </a:rPr>
              <a:t>Many buses have been replaced.</a:t>
            </a:r>
          </a:p>
          <a:p>
            <a:endParaRPr lang="en-US" sz="2800" b="1" dirty="0">
              <a:solidFill>
                <a:srgbClr val="000000"/>
              </a:solidFill>
              <a:latin typeface="Verdana" panose="020B0604030504040204" pitchFamily="34" charset="0"/>
              <a:ea typeface="Verdana" panose="020B0604030504040204" pitchFamily="34" charset="0"/>
            </a:endParaRPr>
          </a:p>
          <a:p>
            <a:r>
              <a:rPr lang="en-US" sz="2800" b="1" dirty="0">
                <a:solidFill>
                  <a:srgbClr val="000000"/>
                </a:solidFill>
                <a:latin typeface="Verdana" panose="020B0604030504040204" pitchFamily="34" charset="0"/>
                <a:ea typeface="Verdana" panose="020B0604030504040204" pitchFamily="34" charset="0"/>
              </a:rPr>
              <a:t>The new buses will not emit greenhouse gases. </a:t>
            </a:r>
          </a:p>
        </p:txBody>
      </p:sp>
      <p:pic>
        <p:nvPicPr>
          <p:cNvPr id="4098" name="Picture 2" descr="Free vector graphics of Gas station">
            <a:extLst>
              <a:ext uri="{FF2B5EF4-FFF2-40B4-BE49-F238E27FC236}">
                <a16:creationId xmlns:a16="http://schemas.microsoft.com/office/drawing/2014/main" id="{78779BB4-760D-A8A3-D945-73543E3A1BE8}"/>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5763229" y="5620742"/>
            <a:ext cx="1045210" cy="1062925"/>
          </a:xfrm>
          <a:prstGeom prst="rect">
            <a:avLst/>
          </a:prstGeom>
          <a:noFill/>
          <a:extLst>
            <a:ext uri="{909E8E84-426E-40DD-AFC4-6F175D3DCCD1}">
              <a14:hiddenFill xmlns:a14="http://schemas.microsoft.com/office/drawing/2010/main">
                <a:solidFill>
                  <a:srgbClr val="FFFFFF"/>
                </a:solidFill>
              </a14:hiddenFill>
            </a:ext>
          </a:extLst>
        </p:spPr>
      </p:pic>
      <p:sp>
        <p:nvSpPr>
          <p:cNvPr id="7" name="Title 1">
            <a:extLst>
              <a:ext uri="{FF2B5EF4-FFF2-40B4-BE49-F238E27FC236}">
                <a16:creationId xmlns:a16="http://schemas.microsoft.com/office/drawing/2014/main" id="{188203F6-1C90-0BE5-0DAE-A341E78DAA35}"/>
              </a:ext>
            </a:extLst>
          </p:cNvPr>
          <p:cNvSpPr txBox="1">
            <a:spLocks/>
          </p:cNvSpPr>
          <p:nvPr/>
        </p:nvSpPr>
        <p:spPr>
          <a:xfrm>
            <a:off x="320996" y="245240"/>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Metro and Climate Change</a:t>
            </a:r>
          </a:p>
        </p:txBody>
      </p:sp>
      <p:pic>
        <p:nvPicPr>
          <p:cNvPr id="10" name="Picture 2">
            <a:extLst>
              <a:ext uri="{FF2B5EF4-FFF2-40B4-BE49-F238E27FC236}">
                <a16:creationId xmlns:a16="http://schemas.microsoft.com/office/drawing/2014/main" id="{5672D1AA-5DC2-55EE-4355-5A10BAC36394}"/>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320996" y="1057821"/>
            <a:ext cx="4416311" cy="4738813"/>
          </a:xfrm>
          <a:prstGeom prst="rect">
            <a:avLst/>
          </a:prstGeom>
          <a:solidFill>
            <a:srgbClr val="FFFFFF">
              <a:shade val="85000"/>
            </a:srgbClr>
          </a:solidFill>
          <a:ln w="88900" cap="sq">
            <a:noFill/>
            <a:miter lim="800000"/>
          </a:ln>
          <a:effectLst/>
          <a:scene3d>
            <a:camera prst="orthographicFront"/>
            <a:lightRig rig="twoPt" dir="t">
              <a:rot lat="0" lon="0" rev="7200000"/>
            </a:lightRig>
          </a:scene3d>
          <a:sp3d>
            <a:bevelT w="25400" h="19050"/>
            <a:contourClr>
              <a:srgbClr val="FFFFFF"/>
            </a:contourClr>
          </a:sp3d>
        </p:spPr>
      </p:pic>
      <p:sp>
        <p:nvSpPr>
          <p:cNvPr id="4" name="Arrow: Right 3">
            <a:extLst>
              <a:ext uri="{FF2B5EF4-FFF2-40B4-BE49-F238E27FC236}">
                <a16:creationId xmlns:a16="http://schemas.microsoft.com/office/drawing/2014/main" id="{84AC567B-9BD4-31A1-F22D-C3E77861AE51}"/>
              </a:ext>
            </a:extLst>
          </p:cNvPr>
          <p:cNvSpPr/>
          <p:nvPr/>
        </p:nvSpPr>
        <p:spPr>
          <a:xfrm>
            <a:off x="0" y="3747337"/>
            <a:ext cx="1730883" cy="856154"/>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4065099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22" presetClass="entr" presetSubtype="8" fill="hold" grpId="0" nodeType="withEffect">
                                  <p:stCondLst>
                                    <p:cond delay="0"/>
                                  </p:stCondLst>
                                  <p:childTnLst>
                                    <p:set>
                                      <p:cBhvr>
                                        <p:cTn id="8" dur="1" fill="hold">
                                          <p:stCondLst>
                                            <p:cond delay="0"/>
                                          </p:stCondLst>
                                        </p:cTn>
                                        <p:tgtEl>
                                          <p:spTgt spid="4"/>
                                        </p:tgtEl>
                                        <p:attrNameLst>
                                          <p:attrName>style.visibility</p:attrName>
                                        </p:attrNameLst>
                                      </p:cBhvr>
                                      <p:to>
                                        <p:strVal val="visible"/>
                                      </p:to>
                                    </p:set>
                                    <p:animEffect transition="in" filter="wipe(left)">
                                      <p:cBhvr>
                                        <p:cTn id="9" dur="500"/>
                                        <p:tgtEl>
                                          <p:spTgt spid="4"/>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9">
                                            <p:txEl>
                                              <p:pRg st="4" end="4"/>
                                            </p:txEl>
                                          </p:spTgt>
                                        </p:tgtEl>
                                        <p:attrNameLst>
                                          <p:attrName>style.visibility</p:attrName>
                                        </p:attrNameLst>
                                      </p:cBhvr>
                                      <p:to>
                                        <p:strVal val="visible"/>
                                      </p:to>
                                    </p:set>
                                  </p:childTnLst>
                                </p:cTn>
                              </p:par>
                              <p:par>
                                <p:cTn id="14" presetID="1" presetClass="entr" presetSubtype="0" fill="hold" nodeType="withEffect">
                                  <p:stCondLst>
                                    <p:cond delay="0"/>
                                  </p:stCondLst>
                                  <p:childTnLst>
                                    <p:set>
                                      <p:cBhvr>
                                        <p:cTn id="15" dur="1" fill="hold">
                                          <p:stCondLst>
                                            <p:cond delay="0"/>
                                          </p:stCondLst>
                                        </p:cTn>
                                        <p:tgtEl>
                                          <p:spTgt spid="2"/>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409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D943381-B9AB-100D-8576-E148520F2EAE}"/>
              </a:ext>
            </a:extLst>
          </p:cNvPr>
          <p:cNvSpPr txBox="1"/>
          <p:nvPr/>
        </p:nvSpPr>
        <p:spPr>
          <a:xfrm>
            <a:off x="621101" y="1604855"/>
            <a:ext cx="10972185" cy="353943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Metro’s biggest impact is reducing the number of cars on the road, but we help the environment in other ways.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We save energy in buildings by fixing equipment.</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a:p>
            <a:pPr marL="457200" marR="0" lvl="0" indent="-457200" algn="l" defTabSz="914400" rtl="0" eaLnBrk="1" fontAlgn="auto" latinLnBrk="0" hangingPunct="1">
              <a:lnSpc>
                <a:spcPct val="100000"/>
              </a:lnSpc>
              <a:spcBef>
                <a:spcPts val="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We build new buildings with </a:t>
            </a:r>
            <a:b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b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sustainable materials. </a:t>
            </a:r>
          </a:p>
        </p:txBody>
      </p:sp>
      <p:sp>
        <p:nvSpPr>
          <p:cNvPr id="7" name="Title 1">
            <a:extLst>
              <a:ext uri="{FF2B5EF4-FFF2-40B4-BE49-F238E27FC236}">
                <a16:creationId xmlns:a16="http://schemas.microsoft.com/office/drawing/2014/main" id="{188203F6-1C90-0BE5-0DAE-A341E78DAA35}"/>
              </a:ext>
            </a:extLst>
          </p:cNvPr>
          <p:cNvSpPr txBox="1">
            <a:spLocks/>
          </p:cNvSpPr>
          <p:nvPr/>
        </p:nvSpPr>
        <p:spPr>
          <a:xfrm>
            <a:off x="320996" y="245240"/>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a:ln>
                  <a:noFill/>
                </a:ln>
                <a:solidFill>
                  <a:srgbClr val="006848"/>
                </a:solidFill>
                <a:effectLst/>
                <a:uLnTx/>
                <a:uFillTx/>
                <a:latin typeface="Verdana" panose="020B0604030504040204" pitchFamily="34" charset="0"/>
                <a:ea typeface="Verdana" panose="020B0604030504040204" pitchFamily="34" charset="0"/>
              </a:rPr>
              <a:t>Metro and Climate Change</a:t>
            </a:r>
          </a:p>
        </p:txBody>
      </p:sp>
      <p:grpSp>
        <p:nvGrpSpPr>
          <p:cNvPr id="2" name="Group 1">
            <a:extLst>
              <a:ext uri="{FF2B5EF4-FFF2-40B4-BE49-F238E27FC236}">
                <a16:creationId xmlns:a16="http://schemas.microsoft.com/office/drawing/2014/main" id="{D6A734E8-CCDD-3254-4526-FBA9A78AF7DE}"/>
              </a:ext>
            </a:extLst>
          </p:cNvPr>
          <p:cNvGrpSpPr/>
          <p:nvPr/>
        </p:nvGrpSpPr>
        <p:grpSpPr>
          <a:xfrm flipH="1">
            <a:off x="9124562" y="1944605"/>
            <a:ext cx="2995865" cy="1455703"/>
            <a:chOff x="0" y="4699468"/>
            <a:chExt cx="2825504" cy="1392289"/>
          </a:xfrm>
        </p:grpSpPr>
        <p:pic>
          <p:nvPicPr>
            <p:cNvPr id="3" name="Picture 2">
              <a:extLst>
                <a:ext uri="{FF2B5EF4-FFF2-40B4-BE49-F238E27FC236}">
                  <a16:creationId xmlns:a16="http://schemas.microsoft.com/office/drawing/2014/main" id="{78AC3414-DBB2-BB9A-39F1-5367BE94E089}"/>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4" name="Graphic 3" descr="Thought bubble with solid fill">
              <a:extLst>
                <a:ext uri="{FF2B5EF4-FFF2-40B4-BE49-F238E27FC236}">
                  <a16:creationId xmlns:a16="http://schemas.microsoft.com/office/drawing/2014/main" id="{F3DB6883-90B7-4396-1BE7-10493FA1DBC6}"/>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pic>
        <p:nvPicPr>
          <p:cNvPr id="5" name="Picture 4">
            <a:extLst>
              <a:ext uri="{FF2B5EF4-FFF2-40B4-BE49-F238E27FC236}">
                <a16:creationId xmlns:a16="http://schemas.microsoft.com/office/drawing/2014/main" id="{F845018E-EC0C-1F3F-89A9-2C00E3A0EF86}"/>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6107193" y="2522250"/>
            <a:ext cx="2827335" cy="746384"/>
          </a:xfrm>
          <a:prstGeom prst="rect">
            <a:avLst/>
          </a:prstGeom>
        </p:spPr>
      </p:pic>
      <p:pic>
        <p:nvPicPr>
          <p:cNvPr id="6" name="Picture 5" descr="A group of colorful buildings&#10;&#10;Description automatically generated with low confidence">
            <a:extLst>
              <a:ext uri="{FF2B5EF4-FFF2-40B4-BE49-F238E27FC236}">
                <a16:creationId xmlns:a16="http://schemas.microsoft.com/office/drawing/2014/main" id="{E4325A49-214C-18C3-72AD-4BFC5DB560AB}"/>
              </a:ext>
            </a:extLst>
          </p:cNvPr>
          <p:cNvPicPr>
            <a:picLocks noChangeAspect="1"/>
          </p:cNvPicPr>
          <p:nvPr/>
        </p:nvPicPr>
        <p:blipFill>
          <a:blip r:embed="rId7" cstate="screen">
            <a:extLst>
              <a:ext uri="{28A0092B-C50C-407E-A947-70E740481C1C}">
                <a14:useLocalDpi xmlns:a14="http://schemas.microsoft.com/office/drawing/2010/main"/>
              </a:ext>
              <a:ext uri="{837473B0-CC2E-450A-ABE3-18F120FF3D39}">
                <a1611:picAttrSrcUrl xmlns:a1611="http://schemas.microsoft.com/office/drawing/2016/11/main" r:id="rId8"/>
              </a:ext>
            </a:extLst>
          </a:blip>
          <a:stretch>
            <a:fillRect/>
          </a:stretch>
        </p:blipFill>
        <p:spPr>
          <a:xfrm flipH="1">
            <a:off x="7918674" y="3995608"/>
            <a:ext cx="2031707" cy="2515073"/>
          </a:xfrm>
          <a:prstGeom prst="rect">
            <a:avLst/>
          </a:prstGeom>
        </p:spPr>
      </p:pic>
    </p:spTree>
    <p:extLst>
      <p:ext uri="{BB962C8B-B14F-4D97-AF65-F5344CB8AC3E}">
        <p14:creationId xmlns:p14="http://schemas.microsoft.com/office/powerpoint/2010/main" val="175327857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nodeType="clickEffect">
                                  <p:stCondLst>
                                    <p:cond delay="0"/>
                                  </p:stCondLst>
                                  <p:childTnLst>
                                    <p:animEffect transition="out" filter="fade">
                                      <p:cBhvr>
                                        <p:cTn id="6" dur="500"/>
                                        <p:tgtEl>
                                          <p:spTgt spid="2"/>
                                        </p:tgtEl>
                                      </p:cBhvr>
                                    </p:animEffect>
                                    <p:set>
                                      <p:cBhvr>
                                        <p:cTn id="7" dur="1" fill="hold">
                                          <p:stCondLst>
                                            <p:cond delay="499"/>
                                          </p:stCondLst>
                                        </p:cTn>
                                        <p:tgtEl>
                                          <p:spTgt spid="2"/>
                                        </p:tgtEl>
                                        <p:attrNameLst>
                                          <p:attrName>style.visibility</p:attrName>
                                        </p:attrNameLst>
                                      </p:cBhvr>
                                      <p:to>
                                        <p:strVal val="hidden"/>
                                      </p:to>
                                    </p:se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5"/>
                                        </p:tgtEl>
                                        <p:attrNameLst>
                                          <p:attrName>style.visibility</p:attrName>
                                        </p:attrNameLst>
                                      </p:cBhvr>
                                      <p:to>
                                        <p:strVal val="visible"/>
                                      </p:to>
                                    </p:set>
                                    <p:animEffect transition="in" filter="fade">
                                      <p:cBhvr>
                                        <p:cTn id="11" dur="500"/>
                                        <p:tgtEl>
                                          <p:spTgt spid="5"/>
                                        </p:tgtEl>
                                      </p:cBhvr>
                                    </p:animEffect>
                                  </p:childTnLst>
                                </p:cTn>
                              </p:par>
                            </p:childTnLst>
                          </p:cTn>
                        </p:par>
                      </p:childTnLst>
                    </p:cTn>
                  </p:par>
                  <p:par>
                    <p:cTn id="12" fill="hold">
                      <p:stCondLst>
                        <p:cond delay="indefinite"/>
                      </p:stCondLst>
                      <p:childTnLst>
                        <p:par>
                          <p:cTn id="13" fill="hold">
                            <p:stCondLst>
                              <p:cond delay="0"/>
                            </p:stCondLst>
                            <p:childTnLst>
                              <p:par>
                                <p:cTn id="14" presetID="1" presetClass="entr" presetSubtype="0" fill="hold" nodeType="clickEffect">
                                  <p:stCondLst>
                                    <p:cond delay="0"/>
                                  </p:stCondLst>
                                  <p:childTnLst>
                                    <p:set>
                                      <p:cBhvr>
                                        <p:cTn id="15" dur="1" fill="hold">
                                          <p:stCondLst>
                                            <p:cond delay="0"/>
                                          </p:stCondLst>
                                        </p:cTn>
                                        <p:tgtEl>
                                          <p:spTgt spid="9">
                                            <p:txEl>
                                              <p:pRg st="2" end="2"/>
                                            </p:txEl>
                                          </p:spTgt>
                                        </p:tgtEl>
                                        <p:attrNameLst>
                                          <p:attrName>style.visibility</p:attrName>
                                        </p:attrNameLst>
                                      </p:cBhvr>
                                      <p:to>
                                        <p:strVal val="visible"/>
                                      </p:to>
                                    </p:set>
                                  </p:childTnLst>
                                </p:cTn>
                              </p:par>
                              <p:par>
                                <p:cTn id="16" presetID="1" presetClass="entr" presetSubtype="0" fill="hold" nodeType="withEffect">
                                  <p:stCondLst>
                                    <p:cond delay="0"/>
                                  </p:stCondLst>
                                  <p:childTnLst>
                                    <p:set>
                                      <p:cBhvr>
                                        <p:cTn id="17" dur="1" fill="hold">
                                          <p:stCondLst>
                                            <p:cond delay="0"/>
                                          </p:stCondLst>
                                        </p:cTn>
                                        <p:tgtEl>
                                          <p:spTgt spid="6"/>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nodeType="clickEffect">
                                  <p:stCondLst>
                                    <p:cond delay="0"/>
                                  </p:stCondLst>
                                  <p:childTnLst>
                                    <p:set>
                                      <p:cBhvr>
                                        <p:cTn id="21" dur="1" fill="hold">
                                          <p:stCondLst>
                                            <p:cond delay="0"/>
                                          </p:stCondLst>
                                        </p:cTn>
                                        <p:tgtEl>
                                          <p:spTgt spid="9">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5BD3D-4E87-D429-6DFF-4EECB080BF10}"/>
              </a:ext>
            </a:extLst>
          </p:cNvPr>
          <p:cNvSpPr txBox="1">
            <a:spLocks/>
          </p:cNvSpPr>
          <p:nvPr/>
        </p:nvSpPr>
        <p:spPr>
          <a:xfrm>
            <a:off x="355600" y="175938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How might using transit help our community?</a:t>
            </a:r>
            <a:endParaRPr lang="en-US" sz="5000">
              <a:solidFill>
                <a:schemeClr val="tx1">
                  <a:lumMod val="50000"/>
                </a:schemeClr>
              </a:solidFill>
            </a:endParaRPr>
          </a:p>
        </p:txBody>
      </p:sp>
    </p:spTree>
    <p:extLst>
      <p:ext uri="{BB962C8B-B14F-4D97-AF65-F5344CB8AC3E}">
        <p14:creationId xmlns:p14="http://schemas.microsoft.com/office/powerpoint/2010/main" val="2132254827"/>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4" name="Group 13">
            <a:extLst>
              <a:ext uri="{FF2B5EF4-FFF2-40B4-BE49-F238E27FC236}">
                <a16:creationId xmlns:a16="http://schemas.microsoft.com/office/drawing/2014/main" id="{BBE6B491-8BB7-5D43-8EBE-CD09D90A1F99}"/>
              </a:ext>
            </a:extLst>
          </p:cNvPr>
          <p:cNvGrpSpPr/>
          <p:nvPr/>
        </p:nvGrpSpPr>
        <p:grpSpPr>
          <a:xfrm>
            <a:off x="1556657" y="2667711"/>
            <a:ext cx="3995057" cy="1941214"/>
            <a:chOff x="0" y="4699468"/>
            <a:chExt cx="2825504" cy="1392289"/>
          </a:xfrm>
        </p:grpSpPr>
        <p:pic>
          <p:nvPicPr>
            <p:cNvPr id="15" name="Picture 14">
              <a:extLst>
                <a:ext uri="{FF2B5EF4-FFF2-40B4-BE49-F238E27FC236}">
                  <a16:creationId xmlns:a16="http://schemas.microsoft.com/office/drawing/2014/main" id="{E4A70847-4413-AB69-7CB8-1DF8FCD4FE60}"/>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6" name="Graphic 15" descr="Thought bubble with solid fill">
              <a:extLst>
                <a:ext uri="{FF2B5EF4-FFF2-40B4-BE49-F238E27FC236}">
                  <a16:creationId xmlns:a16="http://schemas.microsoft.com/office/drawing/2014/main" id="{B10DA2E7-8D86-9E9F-BE74-1A6E62151713}"/>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sp>
        <p:nvSpPr>
          <p:cNvPr id="9" name="TextBox 8">
            <a:extLst>
              <a:ext uri="{FF2B5EF4-FFF2-40B4-BE49-F238E27FC236}">
                <a16:creationId xmlns:a16="http://schemas.microsoft.com/office/drawing/2014/main" id="{2331ECB3-E1B4-1975-3824-B96299758822}"/>
              </a:ext>
            </a:extLst>
          </p:cNvPr>
          <p:cNvSpPr txBox="1"/>
          <p:nvPr/>
        </p:nvSpPr>
        <p:spPr>
          <a:xfrm>
            <a:off x="607896" y="1492922"/>
            <a:ext cx="5001119" cy="166199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If 50 people</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drive their own cars to work that is _</a:t>
            </a:r>
            <a:r>
              <a:rPr kumimoji="0" lang="en-US" sz="2800" b="1" i="0" u="sng"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?_</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cars on the road. </a:t>
            </a: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Sustainability and Transit</a:t>
            </a:r>
          </a:p>
        </p:txBody>
      </p:sp>
      <p:grpSp>
        <p:nvGrpSpPr>
          <p:cNvPr id="4" name="Group 3">
            <a:extLst>
              <a:ext uri="{FF2B5EF4-FFF2-40B4-BE49-F238E27FC236}">
                <a16:creationId xmlns:a16="http://schemas.microsoft.com/office/drawing/2014/main" id="{817AE23D-555A-65BB-47AC-345F07932D60}"/>
              </a:ext>
            </a:extLst>
          </p:cNvPr>
          <p:cNvGrpSpPr/>
          <p:nvPr/>
        </p:nvGrpSpPr>
        <p:grpSpPr>
          <a:xfrm>
            <a:off x="1556657" y="4190289"/>
            <a:ext cx="3995057" cy="1941214"/>
            <a:chOff x="0" y="4699468"/>
            <a:chExt cx="2825504" cy="1392289"/>
          </a:xfrm>
        </p:grpSpPr>
        <p:pic>
          <p:nvPicPr>
            <p:cNvPr id="2" name="Picture 1">
              <a:extLst>
                <a:ext uri="{FF2B5EF4-FFF2-40B4-BE49-F238E27FC236}">
                  <a16:creationId xmlns:a16="http://schemas.microsoft.com/office/drawing/2014/main" id="{2A373087-B1C1-3E74-D9C9-2F44B4CB75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3" name="Graphic 2" descr="Thought bubble with solid fill">
              <a:extLst>
                <a:ext uri="{FF2B5EF4-FFF2-40B4-BE49-F238E27FC236}">
                  <a16:creationId xmlns:a16="http://schemas.microsoft.com/office/drawing/2014/main" id="{D2659251-4C72-9134-9D77-AFCEDE7B8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pic>
        <p:nvPicPr>
          <p:cNvPr id="6" name="Picture 5">
            <a:extLst>
              <a:ext uri="{FF2B5EF4-FFF2-40B4-BE49-F238E27FC236}">
                <a16:creationId xmlns:a16="http://schemas.microsoft.com/office/drawing/2014/main" id="{F2868FF7-81A3-EC30-A18C-37C61F3B0B00}"/>
              </a:ext>
            </a:extLst>
          </p:cNvPr>
          <p:cNvPicPr>
            <a:picLocks noChangeAspect="1"/>
          </p:cNvPicPr>
          <p:nvPr/>
        </p:nvPicPr>
        <p:blipFill>
          <a:blip r:embed="rId6" cstate="screen">
            <a:extLst>
              <a:ext uri="{28A0092B-C50C-407E-A947-70E740481C1C}">
                <a14:useLocalDpi xmlns:a14="http://schemas.microsoft.com/office/drawing/2010/main"/>
              </a:ext>
            </a:extLst>
          </a:blip>
          <a:srcRect/>
          <a:stretch/>
        </p:blipFill>
        <p:spPr>
          <a:xfrm>
            <a:off x="5762273" y="3771081"/>
            <a:ext cx="6295695" cy="1661992"/>
          </a:xfrm>
          <a:prstGeom prst="rect">
            <a:avLst/>
          </a:prstGeom>
        </p:spPr>
      </p:pic>
      <p:sp>
        <p:nvSpPr>
          <p:cNvPr id="7" name="TextBox 6">
            <a:extLst>
              <a:ext uri="{FF2B5EF4-FFF2-40B4-BE49-F238E27FC236}">
                <a16:creationId xmlns:a16="http://schemas.microsoft.com/office/drawing/2014/main" id="{F5248A1E-CFA2-E412-1EAD-5A85CA3BD4C2}"/>
              </a:ext>
            </a:extLst>
          </p:cNvPr>
          <p:cNvSpPr txBox="1"/>
          <p:nvPr/>
        </p:nvSpPr>
        <p:spPr>
          <a:xfrm>
            <a:off x="1132114" y="2363962"/>
            <a:ext cx="805543" cy="523220"/>
          </a:xfrm>
          <a:prstGeom prst="rect">
            <a:avLst/>
          </a:prstGeom>
          <a:solidFill>
            <a:schemeClr val="bg1"/>
          </a:solidFill>
        </p:spPr>
        <p:txBody>
          <a:bodyPr wrap="square" rtlCol="0">
            <a:spAutoFit/>
          </a:bodyPr>
          <a:lstStyle/>
          <a:p>
            <a:pPr algn="ctr"/>
            <a:r>
              <a:rPr lang="en-US" sz="2800" b="1">
                <a:solidFill>
                  <a:srgbClr val="000000"/>
                </a:solidFill>
                <a:latin typeface="Verdana" panose="020B0604030504040204" pitchFamily="34" charset="0"/>
                <a:ea typeface="Verdana" panose="020B0604030504040204" pitchFamily="34" charset="0"/>
              </a:rPr>
              <a:t>50</a:t>
            </a:r>
          </a:p>
        </p:txBody>
      </p:sp>
      <p:sp>
        <p:nvSpPr>
          <p:cNvPr id="8" name="TextBox 7">
            <a:extLst>
              <a:ext uri="{FF2B5EF4-FFF2-40B4-BE49-F238E27FC236}">
                <a16:creationId xmlns:a16="http://schemas.microsoft.com/office/drawing/2014/main" id="{1266D13F-3C7B-E9AA-12F9-622AC5811BA1}"/>
              </a:ext>
            </a:extLst>
          </p:cNvPr>
          <p:cNvSpPr txBox="1"/>
          <p:nvPr/>
        </p:nvSpPr>
        <p:spPr>
          <a:xfrm>
            <a:off x="6408283" y="1492922"/>
            <a:ext cx="5649685" cy="166199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If 50 people</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 ride a bus to work, everyone would fit on _</a:t>
            </a:r>
            <a:r>
              <a:rPr kumimoji="0" lang="en-US" sz="2800" b="1" i="0" u="sng"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a:t>
            </a:r>
            <a:r>
              <a:rPr kumimoji="0" lang="en-US" sz="2800" b="1" i="0" u="none" strike="noStrike" kern="1200" cap="none" spc="0" normalizeH="0" noProof="0">
                <a:ln>
                  <a:noFill/>
                </a:ln>
                <a:solidFill>
                  <a:srgbClr val="000000"/>
                </a:solidFill>
                <a:effectLst/>
                <a:uLnTx/>
                <a:uFillTx/>
                <a:latin typeface="Verdana" panose="020B0604030504040204" pitchFamily="34" charset="0"/>
                <a:ea typeface="Verdana" panose="020B0604030504040204" pitchFamily="34" charset="0"/>
                <a:cs typeface="+mn-cs"/>
              </a:rPr>
              <a:t>_ buses. </a:t>
            </a: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10" name="TextBox 9">
            <a:extLst>
              <a:ext uri="{FF2B5EF4-FFF2-40B4-BE49-F238E27FC236}">
                <a16:creationId xmlns:a16="http://schemas.microsoft.com/office/drawing/2014/main" id="{F05E1117-2716-6DA5-0EA4-376A189A5A89}"/>
              </a:ext>
            </a:extLst>
          </p:cNvPr>
          <p:cNvSpPr txBox="1"/>
          <p:nvPr/>
        </p:nvSpPr>
        <p:spPr>
          <a:xfrm>
            <a:off x="7021273" y="2396620"/>
            <a:ext cx="2275120" cy="430887"/>
          </a:xfrm>
          <a:prstGeom prst="rect">
            <a:avLst/>
          </a:prstGeom>
          <a:solidFill>
            <a:schemeClr val="bg1"/>
          </a:solidFill>
        </p:spPr>
        <p:txBody>
          <a:bodyPr wrap="square" tIns="0" bIns="0" rtlCol="0">
            <a:spAutoFit/>
          </a:bodyPr>
          <a:lstStyle/>
          <a:p>
            <a:r>
              <a:rPr lang="en-US" sz="2800" b="1">
                <a:solidFill>
                  <a:srgbClr val="000000"/>
                </a:solidFill>
                <a:latin typeface="Verdana" panose="020B0604030504040204" pitchFamily="34" charset="0"/>
                <a:ea typeface="Verdana" panose="020B0604030504040204" pitchFamily="34" charset="0"/>
              </a:rPr>
              <a:t> 1  bus!</a:t>
            </a:r>
          </a:p>
        </p:txBody>
      </p:sp>
      <p:grpSp>
        <p:nvGrpSpPr>
          <p:cNvPr id="11" name="Group 10">
            <a:extLst>
              <a:ext uri="{FF2B5EF4-FFF2-40B4-BE49-F238E27FC236}">
                <a16:creationId xmlns:a16="http://schemas.microsoft.com/office/drawing/2014/main" id="{9971EB66-0DA3-AE0A-C3FD-01840689497C}"/>
              </a:ext>
            </a:extLst>
          </p:cNvPr>
          <p:cNvGrpSpPr/>
          <p:nvPr/>
        </p:nvGrpSpPr>
        <p:grpSpPr>
          <a:xfrm>
            <a:off x="-1363452" y="4191344"/>
            <a:ext cx="3995057" cy="1941214"/>
            <a:chOff x="0" y="4699468"/>
            <a:chExt cx="2825504" cy="1392289"/>
          </a:xfrm>
        </p:grpSpPr>
        <p:pic>
          <p:nvPicPr>
            <p:cNvPr id="12" name="Picture 11">
              <a:extLst>
                <a:ext uri="{FF2B5EF4-FFF2-40B4-BE49-F238E27FC236}">
                  <a16:creationId xmlns:a16="http://schemas.microsoft.com/office/drawing/2014/main" id="{9BC5E8EB-94AF-A86A-34A2-EE972DC64EAF}"/>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3" name="Graphic 12" descr="Thought bubble with solid fill">
              <a:extLst>
                <a:ext uri="{FF2B5EF4-FFF2-40B4-BE49-F238E27FC236}">
                  <a16:creationId xmlns:a16="http://schemas.microsoft.com/office/drawing/2014/main" id="{EFAAF682-BF9F-57E5-D717-697AF5E98748}"/>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grpSp>
        <p:nvGrpSpPr>
          <p:cNvPr id="17" name="Group 16">
            <a:extLst>
              <a:ext uri="{FF2B5EF4-FFF2-40B4-BE49-F238E27FC236}">
                <a16:creationId xmlns:a16="http://schemas.microsoft.com/office/drawing/2014/main" id="{BA9B0628-2581-8F55-A2B0-CA810C2F9F1F}"/>
              </a:ext>
            </a:extLst>
          </p:cNvPr>
          <p:cNvGrpSpPr/>
          <p:nvPr/>
        </p:nvGrpSpPr>
        <p:grpSpPr>
          <a:xfrm>
            <a:off x="-1363452" y="2660863"/>
            <a:ext cx="3995057" cy="1941214"/>
            <a:chOff x="0" y="4699468"/>
            <a:chExt cx="2825504" cy="1392289"/>
          </a:xfrm>
        </p:grpSpPr>
        <p:pic>
          <p:nvPicPr>
            <p:cNvPr id="18" name="Picture 17">
              <a:extLst>
                <a:ext uri="{FF2B5EF4-FFF2-40B4-BE49-F238E27FC236}">
                  <a16:creationId xmlns:a16="http://schemas.microsoft.com/office/drawing/2014/main" id="{56E3B3BF-2D03-E551-74D1-F55094578BE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19" name="Graphic 18" descr="Thought bubble with solid fill">
              <a:extLst>
                <a:ext uri="{FF2B5EF4-FFF2-40B4-BE49-F238E27FC236}">
                  <a16:creationId xmlns:a16="http://schemas.microsoft.com/office/drawing/2014/main" id="{8829937E-3D0D-27B1-80E7-1EDD3B99DCF4}"/>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spTree>
    <p:extLst>
      <p:ext uri="{BB962C8B-B14F-4D97-AF65-F5344CB8AC3E}">
        <p14:creationId xmlns:p14="http://schemas.microsoft.com/office/powerpoint/2010/main" val="17051058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1"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childTnLst>
                                </p:cTn>
                              </p:par>
                              <p:par>
                                <p:cTn id="12" presetID="1" presetClass="entr" presetSubtype="0" fill="hold" nodeType="withEffect">
                                  <p:stCondLst>
                                    <p:cond delay="0"/>
                                  </p:stCondLst>
                                  <p:childTnLst>
                                    <p:set>
                                      <p:cBhvr>
                                        <p:cTn id="13" dur="1" fill="hold">
                                          <p:stCondLst>
                                            <p:cond delay="0"/>
                                          </p:stCondLst>
                                        </p:cTn>
                                        <p:tgtEl>
                                          <p:spTgt spid="6"/>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0" presetClass="entr" presetSubtype="0" fill="hold" grpId="0" nodeType="clickEffect">
                                  <p:stCondLst>
                                    <p:cond delay="0"/>
                                  </p:stCondLst>
                                  <p:childTnLst>
                                    <p:set>
                                      <p:cBhvr>
                                        <p:cTn id="17" dur="1" fill="hold">
                                          <p:stCondLst>
                                            <p:cond delay="0"/>
                                          </p:stCondLst>
                                        </p:cTn>
                                        <p:tgtEl>
                                          <p:spTgt spid="10"/>
                                        </p:tgtEl>
                                        <p:attrNameLst>
                                          <p:attrName>style.visibility</p:attrName>
                                        </p:attrNameLst>
                                      </p:cBhvr>
                                      <p:to>
                                        <p:strVal val="visible"/>
                                      </p:to>
                                    </p:set>
                                    <p:animEffect transition="in" filter="fade">
                                      <p:cBhvr>
                                        <p:cTn id="18"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p:bldP spid="10" grpId="0" animBg="1"/>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5BD3D-4E87-D429-6DFF-4EECB080BF10}"/>
              </a:ext>
            </a:extLst>
          </p:cNvPr>
          <p:cNvSpPr txBox="1">
            <a:spLocks/>
          </p:cNvSpPr>
          <p:nvPr/>
        </p:nvSpPr>
        <p:spPr>
          <a:xfrm>
            <a:off x="355600" y="84498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Why is transit important?</a:t>
            </a:r>
          </a:p>
        </p:txBody>
      </p:sp>
      <p:sp>
        <p:nvSpPr>
          <p:cNvPr id="3" name="Title 1">
            <a:extLst>
              <a:ext uri="{FF2B5EF4-FFF2-40B4-BE49-F238E27FC236}">
                <a16:creationId xmlns:a16="http://schemas.microsoft.com/office/drawing/2014/main" id="{EADE4163-FFC6-19F6-D0AF-5E377D92D283}"/>
              </a:ext>
            </a:extLst>
          </p:cNvPr>
          <p:cNvSpPr txBox="1">
            <a:spLocks/>
          </p:cNvSpPr>
          <p:nvPr/>
        </p:nvSpPr>
        <p:spPr>
          <a:xfrm>
            <a:off x="355600" y="339429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How might public transit impact the environment?</a:t>
            </a:r>
          </a:p>
        </p:txBody>
      </p:sp>
    </p:spTree>
    <p:extLst>
      <p:ext uri="{BB962C8B-B14F-4D97-AF65-F5344CB8AC3E}">
        <p14:creationId xmlns:p14="http://schemas.microsoft.com/office/powerpoint/2010/main" val="1439918174"/>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607896" y="1601782"/>
            <a:ext cx="10978515" cy="1815882"/>
          </a:xfrm>
          <a:prstGeom prst="rect">
            <a:avLst/>
          </a:prstGeom>
          <a:noFill/>
        </p:spPr>
        <p:txBody>
          <a:bodyPr wrap="square">
            <a:spAutoFit/>
          </a:bodyPr>
          <a:lstStyle/>
          <a:p>
            <a:pPr lvl="0">
              <a:defRPr/>
            </a:pPr>
            <a:r>
              <a:rPr lang="en-US" sz="2800" b="1">
                <a:solidFill>
                  <a:srgbClr val="000000"/>
                </a:solidFill>
                <a:latin typeface="Verdana" panose="020B0604030504040204" pitchFamily="34" charset="0"/>
                <a:ea typeface="Verdana" panose="020B0604030504040204" pitchFamily="34" charset="0"/>
              </a:rPr>
              <a:t>Fewer cars means more space for people. </a:t>
            </a:r>
          </a:p>
          <a:p>
            <a:pPr lvl="0">
              <a:defRPr/>
            </a:pPr>
            <a:endParaRPr lang="en-US" sz="2800" b="1">
              <a:solidFill>
                <a:srgbClr val="000000"/>
              </a:solidFill>
              <a:latin typeface="Verdana" panose="020B0604030504040204" pitchFamily="34" charset="0"/>
              <a:ea typeface="Verdana" panose="020B0604030504040204" pitchFamily="34" charset="0"/>
            </a:endParaRPr>
          </a:p>
          <a:p>
            <a:pPr lvl="0">
              <a:defRPr/>
            </a:pPr>
            <a:r>
              <a:rPr lang="en-US" sz="2800" b="1">
                <a:solidFill>
                  <a:srgbClr val="000000"/>
                </a:solidFill>
                <a:latin typeface="Verdana" panose="020B0604030504040204" pitchFamily="34" charset="0"/>
                <a:ea typeface="Verdana" panose="020B0604030504040204" pitchFamily="34" charset="0"/>
              </a:rPr>
              <a:t>Our communities should be places to go to, </a:t>
            </a:r>
            <a:br>
              <a:rPr lang="en-US" sz="2800" b="1">
                <a:solidFill>
                  <a:srgbClr val="000000"/>
                </a:solidFill>
                <a:latin typeface="Verdana" panose="020B0604030504040204" pitchFamily="34" charset="0"/>
                <a:ea typeface="Verdana" panose="020B0604030504040204" pitchFamily="34" charset="0"/>
              </a:rPr>
            </a:br>
            <a:r>
              <a:rPr lang="en-US" sz="2800" b="1">
                <a:solidFill>
                  <a:srgbClr val="000000"/>
                </a:solidFill>
                <a:latin typeface="Verdana" panose="020B0604030504040204" pitchFamily="34" charset="0"/>
                <a:ea typeface="Verdana" panose="020B0604030504040204" pitchFamily="34" charset="0"/>
              </a:rPr>
              <a:t>not places to drive through. </a:t>
            </a:r>
            <a:endParaRPr kumimoji="0" lang="en-US" sz="1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Sustainability and Transit</a:t>
            </a:r>
          </a:p>
        </p:txBody>
      </p:sp>
      <p:pic>
        <p:nvPicPr>
          <p:cNvPr id="6" name="Picture 5">
            <a:extLst>
              <a:ext uri="{FF2B5EF4-FFF2-40B4-BE49-F238E27FC236}">
                <a16:creationId xmlns:a16="http://schemas.microsoft.com/office/drawing/2014/main" id="{F2868FF7-81A3-EC30-A18C-37C61F3B0B00}"/>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319158" y="4315368"/>
            <a:ext cx="6295695" cy="1661992"/>
          </a:xfrm>
          <a:prstGeom prst="rect">
            <a:avLst/>
          </a:prstGeom>
        </p:spPr>
      </p:pic>
      <p:pic>
        <p:nvPicPr>
          <p:cNvPr id="21" name="Picture 20" descr="A bench in a park&#10;&#10;Description automatically generated with low confidence">
            <a:extLst>
              <a:ext uri="{FF2B5EF4-FFF2-40B4-BE49-F238E27FC236}">
                <a16:creationId xmlns:a16="http://schemas.microsoft.com/office/drawing/2014/main" id="{A2E34061-C02E-C418-A54D-8EE4F4431417}"/>
              </a:ext>
            </a:extLst>
          </p:cNvPr>
          <p:cNvPicPr>
            <a:picLocks noChangeAspect="1"/>
          </p:cNvPicPr>
          <p:nvPr/>
        </p:nvPicPr>
        <p:blipFill>
          <a:blip r:embed="rId4" cstate="screen">
            <a:extLst>
              <a:ext uri="{28A0092B-C50C-407E-A947-70E740481C1C}">
                <a14:useLocalDpi xmlns:a14="http://schemas.microsoft.com/office/drawing/2010/main"/>
              </a:ext>
              <a:ext uri="{837473B0-CC2E-450A-ABE3-18F120FF3D39}">
                <a1611:picAttrSrcUrl xmlns:a1611="http://schemas.microsoft.com/office/drawing/2016/11/main" r:id="rId5"/>
              </a:ext>
            </a:extLst>
          </a:blip>
          <a:stretch>
            <a:fillRect/>
          </a:stretch>
        </p:blipFill>
        <p:spPr>
          <a:xfrm>
            <a:off x="7246224" y="3090156"/>
            <a:ext cx="4751643" cy="3563732"/>
          </a:xfrm>
          <a:prstGeom prst="rect">
            <a:avLst/>
          </a:prstGeom>
        </p:spPr>
      </p:pic>
    </p:spTree>
    <p:extLst>
      <p:ext uri="{BB962C8B-B14F-4D97-AF65-F5344CB8AC3E}">
        <p14:creationId xmlns:p14="http://schemas.microsoft.com/office/powerpoint/2010/main" val="403196279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8D943381-B9AB-100D-8576-E148520F2EAE}"/>
              </a:ext>
            </a:extLst>
          </p:cNvPr>
          <p:cNvSpPr txBox="1"/>
          <p:nvPr/>
        </p:nvSpPr>
        <p:spPr>
          <a:xfrm>
            <a:off x="619833" y="1610417"/>
            <a:ext cx="6722786" cy="1938992"/>
          </a:xfrm>
          <a:prstGeom prst="rect">
            <a:avLst/>
          </a:prstGeom>
          <a:noFill/>
        </p:spPr>
        <p:txBody>
          <a:bodyPr wrap="square" rtlCol="0">
            <a:spAutoFit/>
          </a:bodyPr>
          <a:lstStyle/>
          <a:p>
            <a:r>
              <a:rPr lang="en-US" sz="4000" b="1" dirty="0">
                <a:solidFill>
                  <a:srgbClr val="000000"/>
                </a:solidFill>
                <a:latin typeface="Verdana" panose="020B0604030504040204" pitchFamily="34" charset="0"/>
                <a:ea typeface="Verdana" panose="020B0604030504040204" pitchFamily="34" charset="0"/>
              </a:rPr>
              <a:t>Youth 18 years and younger can ride transit for </a:t>
            </a:r>
            <a:r>
              <a:rPr lang="en-US" sz="4000" b="1" dirty="0">
                <a:solidFill>
                  <a:schemeClr val="accent4"/>
                </a:solidFill>
                <a:latin typeface="Verdana" panose="020B0604030504040204" pitchFamily="34" charset="0"/>
                <a:ea typeface="Verdana" panose="020B0604030504040204" pitchFamily="34" charset="0"/>
              </a:rPr>
              <a:t>FREE</a:t>
            </a:r>
            <a:r>
              <a:rPr lang="en-US" sz="4000" b="1" dirty="0">
                <a:solidFill>
                  <a:srgbClr val="000000"/>
                </a:solidFill>
                <a:latin typeface="Verdana" panose="020B0604030504040204" pitchFamily="34" charset="0"/>
                <a:ea typeface="Verdana" panose="020B0604030504040204" pitchFamily="34" charset="0"/>
              </a:rPr>
              <a:t>.</a:t>
            </a:r>
          </a:p>
        </p:txBody>
      </p:sp>
      <p:sp>
        <p:nvSpPr>
          <p:cNvPr id="5" name="Title 1">
            <a:extLst>
              <a:ext uri="{FF2B5EF4-FFF2-40B4-BE49-F238E27FC236}">
                <a16:creationId xmlns:a16="http://schemas.microsoft.com/office/drawing/2014/main" id="{2DDA04D7-5B5B-630E-C9A3-CAA866DC01AD}"/>
              </a:ext>
            </a:extLst>
          </p:cNvPr>
          <p:cNvSpPr txBox="1">
            <a:spLocks/>
          </p:cNvSpPr>
          <p:nvPr/>
        </p:nvSpPr>
        <p:spPr>
          <a:xfrm>
            <a:off x="319158" y="238128"/>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Youth Ride Free</a:t>
            </a:r>
          </a:p>
        </p:txBody>
      </p:sp>
      <p:sp>
        <p:nvSpPr>
          <p:cNvPr id="6" name="TextBox 5">
            <a:extLst>
              <a:ext uri="{FF2B5EF4-FFF2-40B4-BE49-F238E27FC236}">
                <a16:creationId xmlns:a16="http://schemas.microsoft.com/office/drawing/2014/main" id="{4093C41B-AD2F-E704-D7FB-C909E0840ECF}"/>
              </a:ext>
            </a:extLst>
          </p:cNvPr>
          <p:cNvSpPr txBox="1"/>
          <p:nvPr/>
        </p:nvSpPr>
        <p:spPr>
          <a:xfrm>
            <a:off x="609603" y="4605201"/>
            <a:ext cx="11410891" cy="954107"/>
          </a:xfrm>
          <a:prstGeom prst="rect">
            <a:avLst/>
          </a:prstGeom>
          <a:noFill/>
        </p:spPr>
        <p:txBody>
          <a:bodyPr wrap="square" rtlCol="0">
            <a:spAutoFit/>
          </a:bodyPr>
          <a:lstStyle/>
          <a:p>
            <a:r>
              <a:rPr lang="en-US" sz="2800" dirty="0">
                <a:solidFill>
                  <a:srgbClr val="000000"/>
                </a:solidFill>
                <a:latin typeface="Verdana" panose="020B0604030504040204" pitchFamily="34" charset="0"/>
                <a:ea typeface="Verdana" panose="020B0604030504040204" pitchFamily="34" charset="0"/>
              </a:rPr>
              <a:t>If you do not have an ORCA card, you can show a student ID or just get on!</a:t>
            </a:r>
          </a:p>
        </p:txBody>
      </p:sp>
      <p:pic>
        <p:nvPicPr>
          <p:cNvPr id="1026" name="Picture 2">
            <a:extLst>
              <a:ext uri="{FF2B5EF4-FFF2-40B4-BE49-F238E27FC236}">
                <a16:creationId xmlns:a16="http://schemas.microsoft.com/office/drawing/2014/main" id="{78A48FCF-839F-95DF-C3FE-DA76AC89BC56}"/>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6400744" y="1482331"/>
            <a:ext cx="5619750" cy="2994784"/>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060301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F39C5CAD-2F2E-0456-1A84-91593D3A98BE}"/>
              </a:ext>
            </a:extLst>
          </p:cNvPr>
          <p:cNvSpPr txBox="1"/>
          <p:nvPr/>
        </p:nvSpPr>
        <p:spPr>
          <a:xfrm>
            <a:off x="620486" y="2840437"/>
            <a:ext cx="11332027" cy="2677656"/>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Many businesses depend on people who may not drive. For example, employees may choose to take transit to their jobs to help them save money.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People need transit to get around their community.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6" name="Title 1">
            <a:extLst>
              <a:ext uri="{FF2B5EF4-FFF2-40B4-BE49-F238E27FC236}">
                <a16:creationId xmlns:a16="http://schemas.microsoft.com/office/drawing/2014/main" id="{3FD08A66-532A-BCE7-AD9A-18D2AB601AF8}"/>
              </a:ext>
            </a:extLst>
          </p:cNvPr>
          <p:cNvSpPr txBox="1">
            <a:spLocks/>
          </p:cNvSpPr>
          <p:nvPr/>
        </p:nvSpPr>
        <p:spPr>
          <a:xfrm>
            <a:off x="319158" y="238128"/>
            <a:ext cx="11633355"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Public Transit Connects Places</a:t>
            </a:r>
          </a:p>
        </p:txBody>
      </p:sp>
      <p:sp>
        <p:nvSpPr>
          <p:cNvPr id="2" name="TextBox 1">
            <a:extLst>
              <a:ext uri="{FF2B5EF4-FFF2-40B4-BE49-F238E27FC236}">
                <a16:creationId xmlns:a16="http://schemas.microsoft.com/office/drawing/2014/main" id="{FC94B2F5-A202-9595-AC61-9C05A42827FF}"/>
              </a:ext>
            </a:extLst>
          </p:cNvPr>
          <p:cNvSpPr txBox="1"/>
          <p:nvPr/>
        </p:nvSpPr>
        <p:spPr>
          <a:xfrm>
            <a:off x="7394" y="1566281"/>
            <a:ext cx="12184606" cy="954107"/>
          </a:xfrm>
          <a:prstGeom prst="rect">
            <a:avLst/>
          </a:prstGeom>
          <a:solidFill>
            <a:schemeClr val="bg1"/>
          </a:solidFill>
          <a:ln>
            <a:solidFill>
              <a:schemeClr val="bg1"/>
            </a:solidFill>
          </a:ln>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263287"/>
                </a:solidFill>
                <a:effectLst/>
                <a:uLnTx/>
                <a:uFillTx/>
                <a:latin typeface="Verdana" panose="020B0604030504040204" pitchFamily="34" charset="0"/>
                <a:ea typeface="Verdana" panose="020B0604030504040204" pitchFamily="34" charset="0"/>
                <a:cs typeface="+mn-cs"/>
              </a:rPr>
              <a:t>Did you know?</a:t>
            </a:r>
          </a:p>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263287"/>
                </a:solidFill>
                <a:effectLst/>
                <a:uLnTx/>
                <a:uFillTx/>
                <a:latin typeface="Verdana" panose="020B0604030504040204" pitchFamily="34" charset="0"/>
                <a:ea typeface="Verdana" panose="020B0604030504040204" pitchFamily="34" charset="0"/>
                <a:cs typeface="+mn-cs"/>
              </a:rPr>
              <a:t>25% of people in Washington do not drive. </a:t>
            </a:r>
          </a:p>
        </p:txBody>
      </p:sp>
      <p:pic>
        <p:nvPicPr>
          <p:cNvPr id="3" name="Picture 2">
            <a:extLst>
              <a:ext uri="{FF2B5EF4-FFF2-40B4-BE49-F238E27FC236}">
                <a16:creationId xmlns:a16="http://schemas.microsoft.com/office/drawing/2014/main" id="{742870D5-F486-AAAB-56B0-53C37242EBF1}"/>
              </a:ext>
            </a:extLst>
          </p:cNvPr>
          <p:cNvPicPr>
            <a:picLocks noChangeAspect="1"/>
          </p:cNvPicPr>
          <p:nvPr/>
        </p:nvPicPr>
        <p:blipFill>
          <a:blip r:embed="rId3" cstate="screen">
            <a:extLst>
              <a:ext uri="{28A0092B-C50C-407E-A947-70E740481C1C}">
                <a14:useLocalDpi xmlns:a14="http://schemas.microsoft.com/office/drawing/2010/main"/>
              </a:ext>
            </a:extLst>
          </a:blip>
          <a:srcRect t="5239" b="5239"/>
          <a:stretch/>
        </p:blipFill>
        <p:spPr>
          <a:xfrm>
            <a:off x="-4899546" y="5604006"/>
            <a:ext cx="4750182" cy="1253994"/>
          </a:xfrm>
          <a:prstGeom prst="rect">
            <a:avLst/>
          </a:prstGeom>
        </p:spPr>
      </p:pic>
      <p:pic>
        <p:nvPicPr>
          <p:cNvPr id="4" name="Picture 3">
            <a:extLst>
              <a:ext uri="{FF2B5EF4-FFF2-40B4-BE49-F238E27FC236}">
                <a16:creationId xmlns:a16="http://schemas.microsoft.com/office/drawing/2014/main" id="{9C3C1320-B031-3892-F29E-7E937BB9723D}"/>
              </a:ext>
            </a:extLst>
          </p:cNvPr>
          <p:cNvPicPr>
            <a:picLocks noChangeAspect="1"/>
          </p:cNvPicPr>
          <p:nvPr/>
        </p:nvPicPr>
        <p:blipFill>
          <a:blip r:embed="rId4" cstate="screen">
            <a:extLst>
              <a:ext uri="{BEBA8EAE-BF5A-486C-A8C5-ECC9F3942E4B}">
                <a14:imgProps xmlns:a14="http://schemas.microsoft.com/office/drawing/2010/main">
                  <a14:imgLayer r:embed="rId5">
                    <a14:imgEffect>
                      <a14:backgroundRemoval t="1277" b="98440" l="1527" r="89313">
                        <a14:foregroundMark x1="75573" y1="7234" x2="75573" y2="7234"/>
                        <a14:foregroundMark x1="74809" y1="4113" x2="74809" y2="4113"/>
                        <a14:foregroundMark x1="53435" y1="3830" x2="53435" y2="3830"/>
                        <a14:foregroundMark x1="46565" y1="11915" x2="46565" y2="11915"/>
                        <a14:foregroundMark x1="33588" y1="13617" x2="33588" y2="13617"/>
                        <a14:foregroundMark x1="27481" y1="10496" x2="56489" y2="10355"/>
                        <a14:foregroundMark x1="25954" y1="9220" x2="19847" y2="18723"/>
                        <a14:foregroundMark x1="19847" y1="1986" x2="51908" y2="3262"/>
                        <a14:foregroundMark x1="29008" y1="4681" x2="27481" y2="7234"/>
                        <a14:foregroundMark x1="13740" y1="2695" x2="9924" y2="1986"/>
                        <a14:foregroundMark x1="21374" y1="1560" x2="3053" y2="1560"/>
                        <a14:foregroundMark x1="77863" y1="10638" x2="77863" y2="14468"/>
                        <a14:foregroundMark x1="76336" y1="19149" x2="76336" y2="23688"/>
                        <a14:foregroundMark x1="77863" y1="28227" x2="78626" y2="32340"/>
                        <a14:foregroundMark x1="80153" y1="38298" x2="78626" y2="43546"/>
                        <a14:foregroundMark x1="78626" y1="76454" x2="78626" y2="80284"/>
                        <a14:foregroundMark x1="78626" y1="87801" x2="77863" y2="92057"/>
                        <a14:foregroundMark x1="76336" y1="98440" x2="76336" y2="98440"/>
                        <a14:backgroundMark x1="1527" y1="567" x2="1527" y2="567"/>
                        <a14:backgroundMark x1="1527" y1="1844" x2="1527" y2="1844"/>
                      </a14:backgroundRemoval>
                    </a14:imgEffect>
                  </a14:imgLayer>
                </a14:imgProps>
              </a:ext>
              <a:ext uri="{28A0092B-C50C-407E-A947-70E740481C1C}">
                <a14:useLocalDpi xmlns:a14="http://schemas.microsoft.com/office/drawing/2010/main"/>
              </a:ext>
            </a:extLst>
          </a:blip>
          <a:stretch>
            <a:fillRect/>
          </a:stretch>
        </p:blipFill>
        <p:spPr>
          <a:xfrm>
            <a:off x="11608340" y="4517408"/>
            <a:ext cx="434918" cy="2340591"/>
          </a:xfrm>
          <a:prstGeom prst="rect">
            <a:avLst/>
          </a:prstGeom>
        </p:spPr>
      </p:pic>
    </p:spTree>
    <p:extLst>
      <p:ext uri="{BB962C8B-B14F-4D97-AF65-F5344CB8AC3E}">
        <p14:creationId xmlns:p14="http://schemas.microsoft.com/office/powerpoint/2010/main" val="96210595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2"/>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xEl>
                                              <p:pRg st="2" end="2"/>
                                            </p:txEl>
                                          </p:spTgt>
                                        </p:tgtEl>
                                        <p:attrNameLst>
                                          <p:attrName>style.visibility</p:attrName>
                                        </p:attrNameLst>
                                      </p:cBhvr>
                                      <p:to>
                                        <p:strVal val="visible"/>
                                      </p:to>
                                    </p:set>
                                  </p:childTnLst>
                                </p:cTn>
                              </p:par>
                              <p:par>
                                <p:cTn id="15" presetID="42" presetClass="path" presetSubtype="0" accel="50000" decel="50000" fill="hold" nodeType="withEffect">
                                  <p:stCondLst>
                                    <p:cond delay="0"/>
                                  </p:stCondLst>
                                  <p:childTnLst>
                                    <p:animMotion origin="layout" path="M 1.25E-6 -4.81481E-6 L 0.96146 -0.00902 " pathEditMode="relative" rAng="0" ptsTypes="AA">
                                      <p:cBhvr>
                                        <p:cTn id="16" dur="2000" fill="hold"/>
                                        <p:tgtEl>
                                          <p:spTgt spid="3"/>
                                        </p:tgtEl>
                                        <p:attrNameLst>
                                          <p:attrName>ppt_x</p:attrName>
                                          <p:attrName>ppt_y</p:attrName>
                                        </p:attrNameLst>
                                      </p:cBhvr>
                                      <p:rCtr x="48073" y="-463"/>
                                    </p:animMotion>
                                  </p:childTnLst>
                                </p:cTn>
                              </p:par>
                              <p:par>
                                <p:cTn id="17" presetID="10" presetClass="entr" presetSubtype="0" fill="hold" nodeType="with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fade">
                                      <p:cBhvr>
                                        <p:cTn id="19"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23633" y="245756"/>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Accessibility</a:t>
            </a:r>
          </a:p>
        </p:txBody>
      </p:sp>
      <p:pic>
        <p:nvPicPr>
          <p:cNvPr id="5" name="Picture 4" descr="A picture containing road, outdoor, bus, transport&#10;&#10;Description automatically generated">
            <a:extLst>
              <a:ext uri="{FF2B5EF4-FFF2-40B4-BE49-F238E27FC236}">
                <a16:creationId xmlns:a16="http://schemas.microsoft.com/office/drawing/2014/main" id="{62D9E849-0A25-E471-7969-B002DC252016}"/>
              </a:ext>
            </a:extLst>
          </p:cNvPr>
          <p:cNvPicPr>
            <a:picLocks noChangeAspect="1"/>
          </p:cNvPicPr>
          <p:nvPr/>
        </p:nvPicPr>
        <p:blipFill>
          <a:blip r:embed="rId3"/>
          <a:stretch>
            <a:fillRect/>
          </a:stretch>
        </p:blipFill>
        <p:spPr>
          <a:xfrm>
            <a:off x="7105042" y="413752"/>
            <a:ext cx="4602527" cy="5417422"/>
          </a:xfrm>
          <a:prstGeom prst="rect">
            <a:avLst/>
          </a:prstGeom>
          <a:effectLst/>
        </p:spPr>
      </p:pic>
      <p:sp>
        <p:nvSpPr>
          <p:cNvPr id="8" name="TextBox 7">
            <a:extLst>
              <a:ext uri="{FF2B5EF4-FFF2-40B4-BE49-F238E27FC236}">
                <a16:creationId xmlns:a16="http://schemas.microsoft.com/office/drawing/2014/main" id="{F39C5CAD-2F2E-0456-1A84-91593D3A98BE}"/>
              </a:ext>
            </a:extLst>
          </p:cNvPr>
          <p:cNvSpPr txBox="1"/>
          <p:nvPr/>
        </p:nvSpPr>
        <p:spPr>
          <a:xfrm>
            <a:off x="625468" y="1545665"/>
            <a:ext cx="6286697" cy="1384995"/>
          </a:xfrm>
          <a:prstGeom prst="rect">
            <a:avLst/>
          </a:prstGeom>
          <a:noFill/>
        </p:spPr>
        <p:txBody>
          <a:bodyPr wrap="square" rtlCol="0">
            <a:spAutoFit/>
          </a:bodyPr>
          <a:lstStyle/>
          <a:p>
            <a:r>
              <a:rPr lang="en-US" sz="2800" b="1">
                <a:solidFill>
                  <a:srgbClr val="000000"/>
                </a:solidFill>
                <a:latin typeface="Verdana" panose="020B0604030504040204" pitchFamily="34" charset="0"/>
                <a:ea typeface="Verdana" panose="020B0604030504040204" pitchFamily="34" charset="0"/>
              </a:rPr>
              <a:t>Metro has services to help </a:t>
            </a:r>
            <a:r>
              <a:rPr lang="en-US" sz="2800" b="1" u="sng">
                <a:solidFill>
                  <a:srgbClr val="000000"/>
                </a:solidFill>
                <a:latin typeface="Verdana" panose="020B0604030504040204" pitchFamily="34" charset="0"/>
                <a:ea typeface="Verdana" panose="020B0604030504040204" pitchFamily="34" charset="0"/>
              </a:rPr>
              <a:t>all</a:t>
            </a:r>
            <a:r>
              <a:rPr lang="en-US" sz="2800" b="1">
                <a:solidFill>
                  <a:srgbClr val="000000"/>
                </a:solidFill>
                <a:latin typeface="Verdana" panose="020B0604030504040204" pitchFamily="34" charset="0"/>
                <a:ea typeface="Verdana" panose="020B0604030504040204" pitchFamily="34" charset="0"/>
              </a:rPr>
              <a:t> community members travel on transit.</a:t>
            </a:r>
          </a:p>
        </p:txBody>
      </p:sp>
      <p:grpSp>
        <p:nvGrpSpPr>
          <p:cNvPr id="14" name="Group 13">
            <a:extLst>
              <a:ext uri="{FF2B5EF4-FFF2-40B4-BE49-F238E27FC236}">
                <a16:creationId xmlns:a16="http://schemas.microsoft.com/office/drawing/2014/main" id="{1539BE30-FB6F-6F7F-DFAB-4EABAB36765D}"/>
              </a:ext>
            </a:extLst>
          </p:cNvPr>
          <p:cNvGrpSpPr/>
          <p:nvPr/>
        </p:nvGrpSpPr>
        <p:grpSpPr>
          <a:xfrm>
            <a:off x="276729" y="2881812"/>
            <a:ext cx="6516926" cy="3151262"/>
            <a:chOff x="276729" y="2881812"/>
            <a:chExt cx="6516926" cy="3151262"/>
          </a:xfrm>
        </p:grpSpPr>
        <p:grpSp>
          <p:nvGrpSpPr>
            <p:cNvPr id="3" name="Group 2">
              <a:extLst>
                <a:ext uri="{FF2B5EF4-FFF2-40B4-BE49-F238E27FC236}">
                  <a16:creationId xmlns:a16="http://schemas.microsoft.com/office/drawing/2014/main" id="{B11A43AA-1CD8-B06B-D00A-A9F623038944}"/>
                </a:ext>
              </a:extLst>
            </p:cNvPr>
            <p:cNvGrpSpPr/>
            <p:nvPr/>
          </p:nvGrpSpPr>
          <p:grpSpPr>
            <a:xfrm>
              <a:off x="276729" y="2881812"/>
              <a:ext cx="6516926" cy="2949362"/>
              <a:chOff x="28348" y="3224790"/>
              <a:chExt cx="6516926" cy="2949362"/>
            </a:xfrm>
          </p:grpSpPr>
          <p:pic>
            <p:nvPicPr>
              <p:cNvPr id="4" name="Graphic 3" descr="Wheelchair with solid fill">
                <a:extLst>
                  <a:ext uri="{FF2B5EF4-FFF2-40B4-BE49-F238E27FC236}">
                    <a16:creationId xmlns:a16="http://schemas.microsoft.com/office/drawing/2014/main" id="{19A3CA76-FCF2-DC1C-EA5A-823979022C6A}"/>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a:off x="28348" y="4396129"/>
                <a:ext cx="1475075" cy="1475075"/>
              </a:xfrm>
              <a:prstGeom prst="rect">
                <a:avLst/>
              </a:prstGeom>
            </p:spPr>
          </p:pic>
          <p:pic>
            <p:nvPicPr>
              <p:cNvPr id="6" name="Graphic 5" descr="Chat bubble with solid fill">
                <a:extLst>
                  <a:ext uri="{FF2B5EF4-FFF2-40B4-BE49-F238E27FC236}">
                    <a16:creationId xmlns:a16="http://schemas.microsoft.com/office/drawing/2014/main" id="{36DEEEEC-5B10-AE15-744A-39ECBC5E6FE5}"/>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2683367" y="3604289"/>
                <a:ext cx="743400" cy="743400"/>
              </a:xfrm>
              <a:prstGeom prst="rect">
                <a:avLst/>
              </a:prstGeom>
            </p:spPr>
          </p:pic>
          <p:pic>
            <p:nvPicPr>
              <p:cNvPr id="9" name="Graphic 8" descr="Blind with solid fill">
                <a:extLst>
                  <a:ext uri="{FF2B5EF4-FFF2-40B4-BE49-F238E27FC236}">
                    <a16:creationId xmlns:a16="http://schemas.microsoft.com/office/drawing/2014/main" id="{5DD91F9D-BD97-4390-00FB-F01FCE6C4096}"/>
                  </a:ext>
                </a:extLst>
              </p:cNvPr>
              <p:cNvPicPr>
                <a:picLocks noChangeAspect="1"/>
              </p:cNvPicPr>
              <p:nvPr/>
            </p:nvPicPr>
            <p:blipFill>
              <a:blip r:embed="rId8">
                <a:extLst>
                  <a:ext uri="{96DAC541-7B7A-43D3-8B79-37D633B846F1}">
                    <asvg:svgBlip xmlns:asvg="http://schemas.microsoft.com/office/drawing/2016/SVG/main" r:embed="rId9"/>
                  </a:ext>
                </a:extLst>
              </a:blip>
              <a:stretch>
                <a:fillRect/>
              </a:stretch>
            </p:blipFill>
            <p:spPr>
              <a:xfrm>
                <a:off x="1390094" y="3269621"/>
                <a:ext cx="1220606" cy="1220606"/>
              </a:xfrm>
              <a:prstGeom prst="rect">
                <a:avLst/>
              </a:prstGeom>
            </p:spPr>
          </p:pic>
          <p:pic>
            <p:nvPicPr>
              <p:cNvPr id="10" name="Graphic 9" descr="Support Dog with solid fill">
                <a:extLst>
                  <a:ext uri="{FF2B5EF4-FFF2-40B4-BE49-F238E27FC236}">
                    <a16:creationId xmlns:a16="http://schemas.microsoft.com/office/drawing/2014/main" id="{64684AB8-629D-6A8F-236E-5CBEC9FCF611}"/>
                  </a:ext>
                </a:extLst>
              </p:cNvPr>
              <p:cNvPicPr>
                <a:picLocks noChangeAspect="1"/>
              </p:cNvPicPr>
              <p:nvPr/>
            </p:nvPicPr>
            <p:blipFill>
              <a:blip r:embed="rId10">
                <a:extLst>
                  <a:ext uri="{96DAC541-7B7A-43D3-8B79-37D633B846F1}">
                    <asvg:svgBlip xmlns:asvg="http://schemas.microsoft.com/office/drawing/2016/SVG/main" r:embed="rId11"/>
                  </a:ext>
                </a:extLst>
              </a:blip>
              <a:stretch>
                <a:fillRect/>
              </a:stretch>
            </p:blipFill>
            <p:spPr>
              <a:xfrm>
                <a:off x="1603824" y="4787270"/>
                <a:ext cx="1152598" cy="1152598"/>
              </a:xfrm>
              <a:prstGeom prst="rect">
                <a:avLst/>
              </a:prstGeom>
            </p:spPr>
          </p:pic>
          <p:pic>
            <p:nvPicPr>
              <p:cNvPr id="11" name="Graphic 10" descr="Pregnant lady with solid fill">
                <a:extLst>
                  <a:ext uri="{FF2B5EF4-FFF2-40B4-BE49-F238E27FC236}">
                    <a16:creationId xmlns:a16="http://schemas.microsoft.com/office/drawing/2014/main" id="{F0C0C490-8769-42C8-B133-637ABA0B9B4B}"/>
                  </a:ext>
                </a:extLst>
              </p:cNvPr>
              <p:cNvPicPr>
                <a:picLocks noChangeAspect="1"/>
              </p:cNvPicPr>
              <p:nvPr/>
            </p:nvPicPr>
            <p:blipFill>
              <a:blip r:embed="rId12">
                <a:extLst>
                  <a:ext uri="{96DAC541-7B7A-43D3-8B79-37D633B846F1}">
                    <asvg:svgBlip xmlns:asvg="http://schemas.microsoft.com/office/drawing/2016/SVG/main" r:embed="rId13"/>
                  </a:ext>
                </a:extLst>
              </a:blip>
              <a:stretch>
                <a:fillRect/>
              </a:stretch>
            </p:blipFill>
            <p:spPr>
              <a:xfrm>
                <a:off x="5153513" y="4782391"/>
                <a:ext cx="1391761" cy="1391761"/>
              </a:xfrm>
              <a:prstGeom prst="rect">
                <a:avLst/>
              </a:prstGeom>
            </p:spPr>
          </p:pic>
          <p:pic>
            <p:nvPicPr>
              <p:cNvPr id="12" name="Graphic 11" descr="Man with cane with solid fill">
                <a:extLst>
                  <a:ext uri="{FF2B5EF4-FFF2-40B4-BE49-F238E27FC236}">
                    <a16:creationId xmlns:a16="http://schemas.microsoft.com/office/drawing/2014/main" id="{7164E9AE-6451-E357-CB2D-ABB3455E0F21}"/>
                  </a:ext>
                </a:extLst>
              </p:cNvPr>
              <p:cNvPicPr>
                <a:picLocks noChangeAspect="1"/>
              </p:cNvPicPr>
              <p:nvPr/>
            </p:nvPicPr>
            <p:blipFill>
              <a:blip r:embed="rId14">
                <a:extLst>
                  <a:ext uri="{96DAC541-7B7A-43D3-8B79-37D633B846F1}">
                    <asvg:svgBlip xmlns:asvg="http://schemas.microsoft.com/office/drawing/2016/SVG/main" r:embed="rId15"/>
                  </a:ext>
                </a:extLst>
              </a:blip>
              <a:stretch>
                <a:fillRect/>
              </a:stretch>
            </p:blipFill>
            <p:spPr>
              <a:xfrm>
                <a:off x="4340484" y="3224790"/>
                <a:ext cx="1475075" cy="1475075"/>
              </a:xfrm>
              <a:prstGeom prst="rect">
                <a:avLst/>
              </a:prstGeom>
            </p:spPr>
          </p:pic>
          <p:pic>
            <p:nvPicPr>
              <p:cNvPr id="13" name="Graphic 12" descr="Confused person with solid fill">
                <a:extLst>
                  <a:ext uri="{FF2B5EF4-FFF2-40B4-BE49-F238E27FC236}">
                    <a16:creationId xmlns:a16="http://schemas.microsoft.com/office/drawing/2014/main" id="{9F17B76F-A398-014A-2152-D8A2BE8B2B25}"/>
                  </a:ext>
                </a:extLst>
              </p:cNvPr>
              <p:cNvPicPr>
                <a:picLocks noChangeAspect="1"/>
              </p:cNvPicPr>
              <p:nvPr/>
            </p:nvPicPr>
            <p:blipFill>
              <a:blip r:embed="rId16">
                <a:extLst>
                  <a:ext uri="{96DAC541-7B7A-43D3-8B79-37D633B846F1}">
                    <asvg:svgBlip xmlns:asvg="http://schemas.microsoft.com/office/drawing/2016/SVG/main" r:embed="rId17"/>
                  </a:ext>
                </a:extLst>
              </a:blip>
              <a:stretch>
                <a:fillRect/>
              </a:stretch>
            </p:blipFill>
            <p:spPr>
              <a:xfrm>
                <a:off x="2829477" y="4089893"/>
                <a:ext cx="1384995" cy="1384995"/>
              </a:xfrm>
              <a:prstGeom prst="rect">
                <a:avLst/>
              </a:prstGeom>
            </p:spPr>
          </p:pic>
        </p:grpSp>
        <p:pic>
          <p:nvPicPr>
            <p:cNvPr id="7" name="Graphic 6" descr="Map with pin with solid fill">
              <a:extLst>
                <a:ext uri="{FF2B5EF4-FFF2-40B4-BE49-F238E27FC236}">
                  <a16:creationId xmlns:a16="http://schemas.microsoft.com/office/drawing/2014/main" id="{E0629B69-6E17-062C-11B6-5C5E863D4F15}"/>
                </a:ext>
              </a:extLst>
            </p:cNvPr>
            <p:cNvPicPr>
              <a:picLocks noChangeAspect="1"/>
            </p:cNvPicPr>
            <p:nvPr/>
          </p:nvPicPr>
          <p:blipFill>
            <a:blip r:embed="rId18">
              <a:extLst>
                <a:ext uri="{96DAC541-7B7A-43D3-8B79-37D633B846F1}">
                  <asvg:svgBlip xmlns:asvg="http://schemas.microsoft.com/office/drawing/2016/SVG/main" r:embed="rId19"/>
                </a:ext>
              </a:extLst>
            </a:blip>
            <a:stretch>
              <a:fillRect/>
            </a:stretch>
          </p:blipFill>
          <p:spPr>
            <a:xfrm>
              <a:off x="4045905" y="4591596"/>
              <a:ext cx="1441478" cy="1441478"/>
            </a:xfrm>
            <a:prstGeom prst="rect">
              <a:avLst/>
            </a:prstGeom>
          </p:spPr>
        </p:pic>
      </p:grpSp>
    </p:spTree>
    <p:extLst>
      <p:ext uri="{BB962C8B-B14F-4D97-AF65-F5344CB8AC3E}">
        <p14:creationId xmlns:p14="http://schemas.microsoft.com/office/powerpoint/2010/main" val="78910453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85BD3D-4E87-D429-6DFF-4EECB080BF10}"/>
              </a:ext>
            </a:extLst>
          </p:cNvPr>
          <p:cNvSpPr txBox="1">
            <a:spLocks/>
          </p:cNvSpPr>
          <p:nvPr/>
        </p:nvSpPr>
        <p:spPr>
          <a:xfrm>
            <a:off x="355600" y="1759380"/>
            <a:ext cx="11480800" cy="2308249"/>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t>Why is accessible </a:t>
            </a:r>
            <a:br>
              <a:rPr lang="en-US" sz="5000"/>
            </a:br>
            <a:r>
              <a:rPr lang="en-US" sz="5000"/>
              <a:t>transit important?</a:t>
            </a:r>
            <a:endParaRPr lang="en-US" sz="5000">
              <a:solidFill>
                <a:schemeClr val="tx1">
                  <a:lumMod val="50000"/>
                </a:schemeClr>
              </a:solidFill>
            </a:endParaRPr>
          </a:p>
        </p:txBody>
      </p:sp>
    </p:spTree>
    <p:extLst>
      <p:ext uri="{BB962C8B-B14F-4D97-AF65-F5344CB8AC3E}">
        <p14:creationId xmlns:p14="http://schemas.microsoft.com/office/powerpoint/2010/main" val="3986252584"/>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35666" y="245756"/>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Accessibility Services</a:t>
            </a:r>
          </a:p>
        </p:txBody>
      </p:sp>
      <p:sp>
        <p:nvSpPr>
          <p:cNvPr id="4" name="TextBox 3">
            <a:extLst>
              <a:ext uri="{FF2B5EF4-FFF2-40B4-BE49-F238E27FC236}">
                <a16:creationId xmlns:a16="http://schemas.microsoft.com/office/drawing/2014/main" id="{7FF3BB37-33B6-D168-F71B-07BF72CD12CC}"/>
              </a:ext>
            </a:extLst>
          </p:cNvPr>
          <p:cNvSpPr txBox="1"/>
          <p:nvPr/>
        </p:nvSpPr>
        <p:spPr>
          <a:xfrm>
            <a:off x="454936" y="1321714"/>
            <a:ext cx="8500222" cy="4108817"/>
          </a:xfrm>
          <a:prstGeom prst="rect">
            <a:avLst/>
          </a:prstGeom>
          <a:noFill/>
        </p:spPr>
        <p:txBody>
          <a:bodyPr wrap="square" rtlCol="0">
            <a:spAutoFit/>
          </a:bodyPr>
          <a:lstStyle/>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Buses have wheelchair lifts and ramps.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Drivers can announce stops.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Reserved spaces for riders with mobility devices.</a:t>
            </a:r>
          </a:p>
          <a:p>
            <a:pPr marL="342900" indent="-342900">
              <a:spcBef>
                <a:spcPts val="3000"/>
              </a:spcBef>
              <a:buFont typeface="Arial" panose="020B0604020202020204" pitchFamily="34" charset="0"/>
              <a:buChar char="•"/>
            </a:pPr>
            <a:r>
              <a:rPr lang="en-US" sz="2800" b="1" dirty="0">
                <a:solidFill>
                  <a:srgbClr val="000000"/>
                </a:solidFill>
                <a:latin typeface="Verdana" panose="020B0604030504040204" pitchFamily="34" charset="0"/>
                <a:ea typeface="Verdana" panose="020B0604030504040204" pitchFamily="34" charset="0"/>
              </a:rPr>
              <a:t>Maps and routes in more than </a:t>
            </a:r>
            <a:br>
              <a:rPr lang="en-US" sz="2800" b="1" dirty="0">
                <a:solidFill>
                  <a:srgbClr val="000000"/>
                </a:solidFill>
                <a:latin typeface="Verdana" panose="020B0604030504040204" pitchFamily="34" charset="0"/>
                <a:ea typeface="Verdana" panose="020B0604030504040204" pitchFamily="34" charset="0"/>
              </a:rPr>
            </a:br>
            <a:r>
              <a:rPr lang="en-US" sz="2800" b="1" dirty="0">
                <a:solidFill>
                  <a:srgbClr val="000000"/>
                </a:solidFill>
                <a:latin typeface="Verdana" panose="020B0604030504040204" pitchFamily="34" charset="0"/>
                <a:ea typeface="Verdana" panose="020B0604030504040204" pitchFamily="34" charset="0"/>
              </a:rPr>
              <a:t>40 languages.</a:t>
            </a:r>
          </a:p>
          <a:p>
            <a:pPr marL="342900" indent="-342900">
              <a:buFont typeface="Arial" panose="020B0604020202020204" pitchFamily="34" charset="0"/>
              <a:buChar char="•"/>
            </a:pPr>
            <a:endParaRPr lang="en-US" dirty="0">
              <a:latin typeface="Arial" panose="020B0604020202020204" pitchFamily="34" charset="0"/>
            </a:endParaRPr>
          </a:p>
        </p:txBody>
      </p:sp>
      <p:pic>
        <p:nvPicPr>
          <p:cNvPr id="5" name="Graphic 4" descr="Map with pin with solid fill">
            <a:extLst>
              <a:ext uri="{FF2B5EF4-FFF2-40B4-BE49-F238E27FC236}">
                <a16:creationId xmlns:a16="http://schemas.microsoft.com/office/drawing/2014/main" id="{7C3B1428-EC21-9ACA-70A5-7A90A27C4109}"/>
              </a:ext>
            </a:extLst>
          </p:cNvPr>
          <p:cNvPicPr>
            <a:picLocks noChangeAspect="1"/>
          </p:cNvPicPr>
          <p:nvPr/>
        </p:nvPicPr>
        <p:blipFill>
          <a:blip r:embed="rId3">
            <a:extLst>
              <a:ext uri="{96DAC541-7B7A-43D3-8B79-37D633B846F1}">
                <asvg:svgBlip xmlns:asvg="http://schemas.microsoft.com/office/drawing/2016/SVG/main" r:embed="rId4"/>
              </a:ext>
            </a:extLst>
          </a:blip>
          <a:stretch>
            <a:fillRect/>
          </a:stretch>
        </p:blipFill>
        <p:spPr>
          <a:xfrm>
            <a:off x="6096000" y="4269767"/>
            <a:ext cx="1834896" cy="1834896"/>
          </a:xfrm>
          <a:prstGeom prst="rect">
            <a:avLst/>
          </a:prstGeom>
        </p:spPr>
      </p:pic>
      <p:pic>
        <p:nvPicPr>
          <p:cNvPr id="6" name="Graphic 5" descr="Wheelchair with solid fill">
            <a:extLst>
              <a:ext uri="{FF2B5EF4-FFF2-40B4-BE49-F238E27FC236}">
                <a16:creationId xmlns:a16="http://schemas.microsoft.com/office/drawing/2014/main" id="{2D806979-A797-7F57-45CA-3178D0FAA111}"/>
              </a:ext>
            </a:extLst>
          </p:cNvPr>
          <p:cNvPicPr>
            <a:picLocks noChangeAspect="1"/>
          </p:cNvPicPr>
          <p:nvPr/>
        </p:nvPicPr>
        <p:blipFill>
          <a:blip r:embed="rId5">
            <a:extLst>
              <a:ext uri="{96DAC541-7B7A-43D3-8B79-37D633B846F1}">
                <asvg:svgBlip xmlns:asvg="http://schemas.microsoft.com/office/drawing/2016/SVG/main" r:embed="rId6"/>
              </a:ext>
            </a:extLst>
          </a:blip>
          <a:stretch>
            <a:fillRect/>
          </a:stretch>
        </p:blipFill>
        <p:spPr>
          <a:xfrm flipH="1">
            <a:off x="8705111" y="640624"/>
            <a:ext cx="2279526" cy="2060322"/>
          </a:xfrm>
          <a:prstGeom prst="rect">
            <a:avLst/>
          </a:prstGeom>
        </p:spPr>
      </p:pic>
      <p:pic>
        <p:nvPicPr>
          <p:cNvPr id="7" name="Graphic 6" descr="Chat bubble with solid fill">
            <a:extLst>
              <a:ext uri="{FF2B5EF4-FFF2-40B4-BE49-F238E27FC236}">
                <a16:creationId xmlns:a16="http://schemas.microsoft.com/office/drawing/2014/main" id="{045EEB29-0CA9-4E92-2F79-4116716240DC}"/>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a:off x="6745313" y="1670785"/>
            <a:ext cx="1461593" cy="1461593"/>
          </a:xfrm>
          <a:prstGeom prst="rect">
            <a:avLst/>
          </a:prstGeom>
        </p:spPr>
      </p:pic>
      <p:pic>
        <p:nvPicPr>
          <p:cNvPr id="3" name="Graphic 2" descr="Man with cane with solid fill">
            <a:extLst>
              <a:ext uri="{FF2B5EF4-FFF2-40B4-BE49-F238E27FC236}">
                <a16:creationId xmlns:a16="http://schemas.microsoft.com/office/drawing/2014/main" id="{0AFD2A3E-264C-DFBC-F814-D82B26982E5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7476109" y="2700946"/>
            <a:ext cx="1701311" cy="1701311"/>
          </a:xfrm>
          <a:prstGeom prst="rect">
            <a:avLst/>
          </a:prstGeom>
        </p:spPr>
      </p:pic>
    </p:spTree>
    <p:extLst>
      <p:ext uri="{BB962C8B-B14F-4D97-AF65-F5344CB8AC3E}">
        <p14:creationId xmlns:p14="http://schemas.microsoft.com/office/powerpoint/2010/main" val="216551101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ntr" presetSubtype="0" fill="hold" nodeType="with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10"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animEffect transition="in" filter="fade">
                                      <p:cBhvr>
                                        <p:cTn id="14" dur="500"/>
                                        <p:tgtEl>
                                          <p:spTgt spid="4">
                                            <p:txEl>
                                              <p:pRg st="1" end="1"/>
                                            </p:txEl>
                                          </p:spTgt>
                                        </p:tgtEl>
                                      </p:cBhvr>
                                    </p:animEffect>
                                  </p:childTnLst>
                                </p:cTn>
                              </p:par>
                              <p:par>
                                <p:cTn id="15" presetID="1" presetClass="entr" presetSubtype="0" fill="hold" nodeType="withEffect">
                                  <p:stCondLst>
                                    <p:cond delay="0"/>
                                  </p:stCondLst>
                                  <p:childTnLst>
                                    <p:set>
                                      <p:cBhvr>
                                        <p:cTn id="16" dur="1" fill="hold">
                                          <p:stCondLst>
                                            <p:cond delay="0"/>
                                          </p:stCondLst>
                                        </p:cTn>
                                        <p:tgtEl>
                                          <p:spTgt spid="7"/>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10" presetClass="entr" presetSubtype="0" fill="hold" nodeType="clickEffect">
                                  <p:stCondLst>
                                    <p:cond delay="0"/>
                                  </p:stCondLst>
                                  <p:childTnLst>
                                    <p:set>
                                      <p:cBhvr>
                                        <p:cTn id="20" dur="1" fill="hold">
                                          <p:stCondLst>
                                            <p:cond delay="0"/>
                                          </p:stCondLst>
                                        </p:cTn>
                                        <p:tgtEl>
                                          <p:spTgt spid="4">
                                            <p:txEl>
                                              <p:pRg st="2" end="2"/>
                                            </p:txEl>
                                          </p:spTgt>
                                        </p:tgtEl>
                                        <p:attrNameLst>
                                          <p:attrName>style.visibility</p:attrName>
                                        </p:attrNameLst>
                                      </p:cBhvr>
                                      <p:to>
                                        <p:strVal val="visible"/>
                                      </p:to>
                                    </p:set>
                                    <p:animEffect transition="in" filter="fade">
                                      <p:cBhvr>
                                        <p:cTn id="21" dur="500"/>
                                        <p:tgtEl>
                                          <p:spTgt spid="4">
                                            <p:txEl>
                                              <p:pRg st="2" end="2"/>
                                            </p:txEl>
                                          </p:spTgt>
                                        </p:tgtEl>
                                      </p:cBhvr>
                                    </p:animEffect>
                                  </p:childTnLst>
                                </p:cTn>
                              </p:par>
                              <p:par>
                                <p:cTn id="22" presetID="1" presetClass="entr" presetSubtype="0" fill="hold" nodeType="withEffect">
                                  <p:stCondLst>
                                    <p:cond delay="0"/>
                                  </p:stCondLst>
                                  <p:childTnLst>
                                    <p:set>
                                      <p:cBhvr>
                                        <p:cTn id="23" dur="1" fill="hold">
                                          <p:stCondLst>
                                            <p:cond delay="0"/>
                                          </p:stCondLst>
                                        </p:cTn>
                                        <p:tgtEl>
                                          <p:spTgt spid="3"/>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0" presetClass="entr" presetSubtype="0" fill="hold" nodeType="clickEffect">
                                  <p:stCondLst>
                                    <p:cond delay="0"/>
                                  </p:stCondLst>
                                  <p:childTnLst>
                                    <p:set>
                                      <p:cBhvr>
                                        <p:cTn id="27" dur="1" fill="hold">
                                          <p:stCondLst>
                                            <p:cond delay="0"/>
                                          </p:stCondLst>
                                        </p:cTn>
                                        <p:tgtEl>
                                          <p:spTgt spid="4">
                                            <p:txEl>
                                              <p:pRg st="3" end="3"/>
                                            </p:txEl>
                                          </p:spTgt>
                                        </p:tgtEl>
                                        <p:attrNameLst>
                                          <p:attrName>style.visibility</p:attrName>
                                        </p:attrNameLst>
                                      </p:cBhvr>
                                      <p:to>
                                        <p:strVal val="visible"/>
                                      </p:to>
                                    </p:set>
                                    <p:animEffect transition="in" filter="fade">
                                      <p:cBhvr>
                                        <p:cTn id="28" dur="500"/>
                                        <p:tgtEl>
                                          <p:spTgt spid="4">
                                            <p:txEl>
                                              <p:pRg st="3" end="3"/>
                                            </p:txEl>
                                          </p:spTgt>
                                        </p:tgtEl>
                                      </p:cBhvr>
                                    </p:animEffect>
                                  </p:childTnLst>
                                </p:cTn>
                              </p:par>
                              <p:par>
                                <p:cTn id="29" presetID="1" presetClass="entr" presetSubtype="0" fill="hold" nodeType="withEffect">
                                  <p:stCondLst>
                                    <p:cond delay="0"/>
                                  </p:stCondLst>
                                  <p:childTnLst>
                                    <p:set>
                                      <p:cBhvr>
                                        <p:cTn id="30"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35666" y="245756"/>
            <a:ext cx="1159507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Community Connections</a:t>
            </a:r>
          </a:p>
        </p:txBody>
      </p:sp>
      <p:sp>
        <p:nvSpPr>
          <p:cNvPr id="4" name="TextBox 3">
            <a:extLst>
              <a:ext uri="{FF2B5EF4-FFF2-40B4-BE49-F238E27FC236}">
                <a16:creationId xmlns:a16="http://schemas.microsoft.com/office/drawing/2014/main" id="{7FF3BB37-33B6-D168-F71B-07BF72CD12CC}"/>
              </a:ext>
            </a:extLst>
          </p:cNvPr>
          <p:cNvSpPr txBox="1"/>
          <p:nvPr/>
        </p:nvSpPr>
        <p:spPr>
          <a:xfrm>
            <a:off x="460816" y="1322885"/>
            <a:ext cx="6562872" cy="3447098"/>
          </a:xfrm>
          <a:prstGeom prst="rect">
            <a:avLst/>
          </a:prstGeom>
          <a:noFill/>
        </p:spPr>
        <p:txBody>
          <a:bodyPr wrap="square" rtlCol="0">
            <a:spAutoFit/>
          </a:bodyPr>
          <a:lstStyle/>
          <a:p>
            <a:pPr marL="457200" marR="0" lvl="0" indent="-457200" algn="l" defTabSz="914400" rtl="0" eaLnBrk="1" fontAlgn="auto" latinLnBrk="0" hangingPunct="1">
              <a:lnSpc>
                <a:spcPct val="100000"/>
              </a:lnSpc>
              <a:spcBef>
                <a:spcPts val="30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Transit creates jobs.</a:t>
            </a:r>
          </a:p>
          <a:p>
            <a:pPr marL="457200" marR="0" lvl="0" indent="-457200" algn="l" defTabSz="914400" rtl="0" eaLnBrk="1" fontAlgn="auto" latinLnBrk="0" hangingPunct="1">
              <a:lnSpc>
                <a:spcPct val="100000"/>
              </a:lnSpc>
              <a:spcBef>
                <a:spcPts val="3000"/>
              </a:spcBef>
              <a:spcAft>
                <a:spcPts val="0"/>
              </a:spcAft>
              <a:buClrTx/>
              <a:buSzTx/>
              <a:buFont typeface="Arial" panose="020B0604020202020204" pitchFamily="34" charset="0"/>
              <a:buChar char="•"/>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Transit systems can support</a:t>
            </a:r>
            <a:r>
              <a:rPr kumimoji="0" lang="en-US" sz="2800" b="1" i="0" u="none" strike="noStrike" kern="1200" cap="none" spc="0" normalizeH="0" noProof="0" dirty="0">
                <a:ln>
                  <a:noFill/>
                </a:ln>
                <a:solidFill>
                  <a:srgbClr val="000000"/>
                </a:solidFill>
                <a:effectLst/>
                <a:uLnTx/>
                <a:uFillTx/>
                <a:latin typeface="Verdana" panose="020B0604030504040204" pitchFamily="34" charset="0"/>
                <a:ea typeface="Verdana" panose="020B0604030504040204" pitchFamily="34" charset="0"/>
                <a:cs typeface="+mn-cs"/>
              </a:rPr>
              <a:t> </a:t>
            </a: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community activists. </a:t>
            </a:r>
          </a:p>
          <a:p>
            <a:pPr marL="457200" indent="-457200">
              <a:spcBef>
                <a:spcPts val="3000"/>
              </a:spcBef>
              <a:buFont typeface="Arial" panose="020B0604020202020204" pitchFamily="34" charset="0"/>
              <a:buChar char="•"/>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Free youth transit programs started because of local youth activists!</a:t>
            </a:r>
          </a:p>
        </p:txBody>
      </p:sp>
      <p:pic>
        <p:nvPicPr>
          <p:cNvPr id="3" name="Picture 2">
            <a:extLst>
              <a:ext uri="{FF2B5EF4-FFF2-40B4-BE49-F238E27FC236}">
                <a16:creationId xmlns:a16="http://schemas.microsoft.com/office/drawing/2014/main" id="{35CBD581-6C60-AF4C-5EBE-E3DEF9763BF1}"/>
              </a:ext>
            </a:extLst>
          </p:cNvPr>
          <p:cNvPicPr>
            <a:picLocks noChangeAspect="1"/>
          </p:cNvPicPr>
          <p:nvPr/>
        </p:nvPicPr>
        <p:blipFill>
          <a:blip r:embed="rId3">
            <a:extLst>
              <a:ext uri="{BEBA8EAE-BF5A-486C-A8C5-ECC9F3942E4B}">
                <a14:imgProps xmlns:a14="http://schemas.microsoft.com/office/drawing/2010/main">
                  <a14:imgLayer r:embed="rId4">
                    <a14:imgEffect>
                      <a14:backgroundRemoval t="9408" b="90941" l="3117" r="97774">
                        <a14:foregroundMark x1="57614" y1="32404" x2="93411" y2="40418"/>
                        <a14:foregroundMark x1="93411" y1="40418" x2="96260" y2="58885"/>
                        <a14:foregroundMark x1="96260" y1="58885" x2="96705" y2="78397"/>
                        <a14:foregroundMark x1="96705" y1="78397" x2="92075" y2="40767"/>
                        <a14:foregroundMark x1="97774" y1="48780" x2="97774" y2="47735"/>
                        <a14:foregroundMark x1="12110" y1="44599" x2="87622" y2="50174"/>
                        <a14:foregroundMark x1="10953" y1="40070" x2="15316" y2="60279"/>
                        <a14:foregroundMark x1="15316" y1="60279" x2="12467" y2="61324"/>
                        <a14:foregroundMark x1="16296" y1="42857" x2="48442" y2="42857"/>
                        <a14:foregroundMark x1="76937" y1="34495" x2="46483" y2="67596"/>
                        <a14:foregroundMark x1="91451" y1="43206" x2="94212" y2="61324"/>
                        <a14:foregroundMark x1="94212" y1="61324" x2="94212" y2="61324"/>
                        <a14:foregroundMark x1="3562" y1="29268" x2="32591" y2="29617"/>
                        <a14:foregroundMark x1="3740" y1="28223" x2="3117" y2="31010"/>
                        <a14:foregroundMark x1="13535" y1="28920" x2="36687" y2="28920"/>
                        <a14:foregroundMark x1="22618" y1="88153" x2="24310" y2="90941"/>
                      </a14:backgroundRemoval>
                    </a14:imgEffect>
                  </a14:imgLayer>
                </a14:imgProps>
              </a:ext>
            </a:extLst>
          </a:blip>
          <a:stretch>
            <a:fillRect/>
          </a:stretch>
        </p:blipFill>
        <p:spPr>
          <a:xfrm>
            <a:off x="5098774" y="4640521"/>
            <a:ext cx="6924082" cy="1769556"/>
          </a:xfrm>
          <a:prstGeom prst="rect">
            <a:avLst/>
          </a:prstGeom>
        </p:spPr>
      </p:pic>
      <p:grpSp>
        <p:nvGrpSpPr>
          <p:cNvPr id="15" name="Group 14">
            <a:extLst>
              <a:ext uri="{FF2B5EF4-FFF2-40B4-BE49-F238E27FC236}">
                <a16:creationId xmlns:a16="http://schemas.microsoft.com/office/drawing/2014/main" id="{B5F9DC30-EB27-B39B-1F21-8198D042AF97}"/>
              </a:ext>
            </a:extLst>
          </p:cNvPr>
          <p:cNvGrpSpPr/>
          <p:nvPr/>
        </p:nvGrpSpPr>
        <p:grpSpPr>
          <a:xfrm>
            <a:off x="7192442" y="1035492"/>
            <a:ext cx="4831304" cy="3240879"/>
            <a:chOff x="7192442" y="1035492"/>
            <a:chExt cx="4831304" cy="3240879"/>
          </a:xfrm>
        </p:grpSpPr>
        <p:grpSp>
          <p:nvGrpSpPr>
            <p:cNvPr id="13" name="Group 12">
              <a:extLst>
                <a:ext uri="{FF2B5EF4-FFF2-40B4-BE49-F238E27FC236}">
                  <a16:creationId xmlns:a16="http://schemas.microsoft.com/office/drawing/2014/main" id="{CA8A9CE4-F731-CB70-173D-11C13B611AD2}"/>
                </a:ext>
              </a:extLst>
            </p:cNvPr>
            <p:cNvGrpSpPr/>
            <p:nvPr/>
          </p:nvGrpSpPr>
          <p:grpSpPr>
            <a:xfrm>
              <a:off x="7192442" y="2721891"/>
              <a:ext cx="4831304" cy="1554480"/>
              <a:chOff x="7192442" y="2721891"/>
              <a:chExt cx="4831304" cy="1554480"/>
            </a:xfrm>
          </p:grpSpPr>
          <p:pic>
            <p:nvPicPr>
              <p:cNvPr id="11" name="Picture 10">
                <a:extLst>
                  <a:ext uri="{FF2B5EF4-FFF2-40B4-BE49-F238E27FC236}">
                    <a16:creationId xmlns:a16="http://schemas.microsoft.com/office/drawing/2014/main" id="{C16578A0-FC5C-E431-F5AC-CA81E9E18769}"/>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7192442" y="2721891"/>
                <a:ext cx="2330830" cy="1554480"/>
              </a:xfrm>
              <a:prstGeom prst="rect">
                <a:avLst/>
              </a:prstGeom>
            </p:spPr>
          </p:pic>
          <p:pic>
            <p:nvPicPr>
              <p:cNvPr id="12" name="Picture 11">
                <a:extLst>
                  <a:ext uri="{FF2B5EF4-FFF2-40B4-BE49-F238E27FC236}">
                    <a16:creationId xmlns:a16="http://schemas.microsoft.com/office/drawing/2014/main" id="{20C83C72-DF22-B7DC-A13E-A2A68FE7E94C}"/>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692026" y="2721891"/>
                <a:ext cx="2331720" cy="1554480"/>
              </a:xfrm>
              <a:prstGeom prst="rect">
                <a:avLst/>
              </a:prstGeom>
            </p:spPr>
          </p:pic>
        </p:grpSp>
        <p:pic>
          <p:nvPicPr>
            <p:cNvPr id="14" name="Picture 13">
              <a:extLst>
                <a:ext uri="{FF2B5EF4-FFF2-40B4-BE49-F238E27FC236}">
                  <a16:creationId xmlns:a16="http://schemas.microsoft.com/office/drawing/2014/main" id="{C2BBCB1F-CFC0-935D-A9CD-4BCA55343C61}"/>
                </a:ext>
              </a:extLst>
            </p:cNvPr>
            <p:cNvPicPr>
              <a:picLocks noChangeAspect="1"/>
            </p:cNvPicPr>
            <p:nvPr/>
          </p:nvPicPr>
          <p:blipFill>
            <a:blip r:embed="rId7" cstate="screen">
              <a:extLst>
                <a:ext uri="{28A0092B-C50C-407E-A947-70E740481C1C}">
                  <a14:useLocalDpi xmlns:a14="http://schemas.microsoft.com/office/drawing/2010/main"/>
                </a:ext>
              </a:extLst>
            </a:blip>
            <a:stretch>
              <a:fillRect/>
            </a:stretch>
          </p:blipFill>
          <p:spPr>
            <a:xfrm>
              <a:off x="9692471" y="1035492"/>
              <a:ext cx="2330830" cy="1554480"/>
            </a:xfrm>
            <a:prstGeom prst="rect">
              <a:avLst/>
            </a:prstGeom>
          </p:spPr>
        </p:pic>
      </p:grpSp>
      <p:pic>
        <p:nvPicPr>
          <p:cNvPr id="5" name="Picture 4">
            <a:extLst>
              <a:ext uri="{FF2B5EF4-FFF2-40B4-BE49-F238E27FC236}">
                <a16:creationId xmlns:a16="http://schemas.microsoft.com/office/drawing/2014/main" id="{BF459280-087D-1A31-BCF9-85A2D94F692A}"/>
              </a:ext>
            </a:extLst>
          </p:cNvPr>
          <p:cNvPicPr>
            <a:picLocks noChangeAspect="1"/>
          </p:cNvPicPr>
          <p:nvPr/>
        </p:nvPicPr>
        <p:blipFill rotWithShape="1">
          <a:blip r:embed="rId8" cstate="screen">
            <a:extLst>
              <a:ext uri="{28A0092B-C50C-407E-A947-70E740481C1C}">
                <a14:useLocalDpi xmlns:a14="http://schemas.microsoft.com/office/drawing/2010/main"/>
              </a:ext>
            </a:extLst>
          </a:blip>
          <a:srcRect/>
          <a:stretch/>
        </p:blipFill>
        <p:spPr>
          <a:xfrm>
            <a:off x="7191552" y="1041911"/>
            <a:ext cx="2331720" cy="1554480"/>
          </a:xfrm>
          <a:prstGeom prst="rect">
            <a:avLst/>
          </a:prstGeom>
        </p:spPr>
      </p:pic>
    </p:spTree>
    <p:extLst>
      <p:ext uri="{BB962C8B-B14F-4D97-AF65-F5344CB8AC3E}">
        <p14:creationId xmlns:p14="http://schemas.microsoft.com/office/powerpoint/2010/main" val="177290304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childTnLst>
                                </p:cTn>
                              </p:par>
                              <p:par>
                                <p:cTn id="7" presetID="10" presetClass="entr" presetSubtype="0" fill="hold" nodeType="withEffect">
                                  <p:stCondLst>
                                    <p:cond delay="0"/>
                                  </p:stCondLst>
                                  <p:childTnLst>
                                    <p:set>
                                      <p:cBhvr>
                                        <p:cTn id="8" dur="1" fill="hold">
                                          <p:stCondLst>
                                            <p:cond delay="0"/>
                                          </p:stCondLst>
                                        </p:cTn>
                                        <p:tgtEl>
                                          <p:spTgt spid="15"/>
                                        </p:tgtEl>
                                        <p:attrNameLst>
                                          <p:attrName>style.visibility</p:attrName>
                                        </p:attrNameLst>
                                      </p:cBhvr>
                                      <p:to>
                                        <p:strVal val="visible"/>
                                      </p:to>
                                    </p:set>
                                    <p:animEffect transition="in" filter="fade">
                                      <p:cBhvr>
                                        <p:cTn id="9" dur="500"/>
                                        <p:tgtEl>
                                          <p:spTgt spid="15"/>
                                        </p:tgtEl>
                                      </p:cBhvr>
                                    </p:animEffect>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nodeType="clickEffect">
                                  <p:stCondLst>
                                    <p:cond delay="0"/>
                                  </p:stCondLst>
                                  <p:childTnLst>
                                    <p:set>
                                      <p:cBhvr>
                                        <p:cTn id="13" dur="1" fill="hold">
                                          <p:stCondLst>
                                            <p:cond delay="0"/>
                                          </p:stCondLst>
                                        </p:cTn>
                                        <p:tgtEl>
                                          <p:spTgt spid="4">
                                            <p:txEl>
                                              <p:pRg st="1" end="1"/>
                                            </p:txEl>
                                          </p:spTgt>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nodeType="clickEffect">
                                  <p:stCondLst>
                                    <p:cond delay="0"/>
                                  </p:stCondLst>
                                  <p:childTnLst>
                                    <p:set>
                                      <p:cBhvr>
                                        <p:cTn id="17" dur="1" fill="hold">
                                          <p:stCondLst>
                                            <p:cond delay="0"/>
                                          </p:stCondLst>
                                        </p:cTn>
                                        <p:tgtEl>
                                          <p:spTgt spid="4">
                                            <p:txEl>
                                              <p:pRg st="2" end="2"/>
                                            </p:txEl>
                                          </p:spTgt>
                                        </p:tgtEl>
                                        <p:attrNameLst>
                                          <p:attrName>style.visibility</p:attrName>
                                        </p:attrNameLst>
                                      </p:cBhvr>
                                      <p:to>
                                        <p:strVal val="visible"/>
                                      </p:to>
                                    </p:set>
                                  </p:childTnLst>
                                </p:cTn>
                              </p:par>
                              <p:par>
                                <p:cTn id="18" presetID="2" presetClass="entr" presetSubtype="8" fill="hold" nodeType="withEffect">
                                  <p:stCondLst>
                                    <p:cond delay="0"/>
                                  </p:stCondLst>
                                  <p:childTnLst>
                                    <p:set>
                                      <p:cBhvr>
                                        <p:cTn id="19" dur="1" fill="hold">
                                          <p:stCondLst>
                                            <p:cond delay="0"/>
                                          </p:stCondLst>
                                        </p:cTn>
                                        <p:tgtEl>
                                          <p:spTgt spid="3"/>
                                        </p:tgtEl>
                                        <p:attrNameLst>
                                          <p:attrName>style.visibility</p:attrName>
                                        </p:attrNameLst>
                                      </p:cBhvr>
                                      <p:to>
                                        <p:strVal val="visible"/>
                                      </p:to>
                                    </p:set>
                                    <p:anim calcmode="lin" valueType="num">
                                      <p:cBhvr additive="base">
                                        <p:cTn id="20" dur="500" fill="hold"/>
                                        <p:tgtEl>
                                          <p:spTgt spid="3"/>
                                        </p:tgtEl>
                                        <p:attrNameLst>
                                          <p:attrName>ppt_x</p:attrName>
                                        </p:attrNameLst>
                                      </p:cBhvr>
                                      <p:tavLst>
                                        <p:tav tm="0">
                                          <p:val>
                                            <p:strVal val="0-#ppt_w/2"/>
                                          </p:val>
                                        </p:tav>
                                        <p:tav tm="100000">
                                          <p:val>
                                            <p:strVal val="#ppt_x"/>
                                          </p:val>
                                        </p:tav>
                                      </p:tavLst>
                                    </p:anim>
                                    <p:anim calcmode="lin" valueType="num">
                                      <p:cBhvr additive="base">
                                        <p:cTn id="21" dur="500" fill="hold"/>
                                        <p:tgtEl>
                                          <p:spTgt spid="3"/>
                                        </p:tgtEl>
                                        <p:attrNameLst>
                                          <p:attrName>ppt_y</p:attrName>
                                        </p:attrNameLst>
                                      </p:cBhvr>
                                      <p:tavLst>
                                        <p:tav tm="0">
                                          <p:val>
                                            <p:strVal val="#ppt_y"/>
                                          </p:val>
                                        </p:tav>
                                        <p:tav tm="100000">
                                          <p:val>
                                            <p:strVal val="#ppt_y"/>
                                          </p:val>
                                        </p:tav>
                                      </p:tavLst>
                                    </p:anim>
                                  </p:childTnLst>
                                </p:cTn>
                              </p:par>
                            </p:childTnLst>
                          </p:cTn>
                        </p:par>
                        <p:par>
                          <p:cTn id="22" fill="hold">
                            <p:stCondLst>
                              <p:cond delay="500"/>
                            </p:stCondLst>
                            <p:childTnLst>
                              <p:par>
                                <p:cTn id="23" presetID="10" presetClass="entr" presetSubtype="0" fill="hold" nodeType="afterEffect">
                                  <p:stCondLst>
                                    <p:cond delay="0"/>
                                  </p:stCondLst>
                                  <p:childTnLst>
                                    <p:set>
                                      <p:cBhvr>
                                        <p:cTn id="24" dur="1" fill="hold">
                                          <p:stCondLst>
                                            <p:cond delay="0"/>
                                          </p:stCondLst>
                                        </p:cTn>
                                        <p:tgtEl>
                                          <p:spTgt spid="5"/>
                                        </p:tgtEl>
                                        <p:attrNameLst>
                                          <p:attrName>style.visibility</p:attrName>
                                        </p:attrNameLst>
                                      </p:cBhvr>
                                      <p:to>
                                        <p:strVal val="visible"/>
                                      </p:to>
                                    </p:set>
                                    <p:animEffect transition="in" filter="fade">
                                      <p:cBhvr>
                                        <p:cTn id="25"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72B0DBA-A65B-A7B7-81E9-EFEAF9F3BE2D}"/>
              </a:ext>
            </a:extLst>
          </p:cNvPr>
          <p:cNvSpPr txBox="1">
            <a:spLocks/>
          </p:cNvSpPr>
          <p:nvPr/>
        </p:nvSpPr>
        <p:spPr>
          <a:xfrm>
            <a:off x="335666" y="245756"/>
            <a:ext cx="11595077"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Community Connections</a:t>
            </a:r>
          </a:p>
        </p:txBody>
      </p:sp>
      <p:sp>
        <p:nvSpPr>
          <p:cNvPr id="4" name="TextBox 3">
            <a:extLst>
              <a:ext uri="{FF2B5EF4-FFF2-40B4-BE49-F238E27FC236}">
                <a16:creationId xmlns:a16="http://schemas.microsoft.com/office/drawing/2014/main" id="{7FF3BB37-33B6-D168-F71B-07BF72CD12CC}"/>
              </a:ext>
            </a:extLst>
          </p:cNvPr>
          <p:cNvSpPr txBox="1"/>
          <p:nvPr/>
        </p:nvSpPr>
        <p:spPr>
          <a:xfrm>
            <a:off x="621022" y="1609005"/>
            <a:ext cx="10949955" cy="1815882"/>
          </a:xfrm>
          <a:prstGeom prst="rect">
            <a:avLst/>
          </a:prstGeom>
          <a:noFill/>
        </p:spPr>
        <p:txBody>
          <a:bodyPr wrap="square" rtlCol="0">
            <a:spAutoFit/>
          </a:bodyPr>
          <a:lstStyle/>
          <a:p>
            <a:pPr>
              <a:spcBef>
                <a:spcPts val="3000"/>
              </a:spcBef>
            </a:pPr>
            <a:r>
              <a:rPr lang="en-US" sz="2800" b="1" dirty="0">
                <a:solidFill>
                  <a:srgbClr val="000000"/>
                </a:solidFill>
                <a:latin typeface="Verdana" panose="020B0604030504040204" pitchFamily="34" charset="0"/>
                <a:ea typeface="Verdana" panose="020B0604030504040204" pitchFamily="34" charset="0"/>
              </a:rPr>
              <a:t>Transit is more than just buses and light rails. It offers a sustainable way to reduce greenhouse gases and connects people to places, services, and other community members. </a:t>
            </a:r>
          </a:p>
        </p:txBody>
      </p:sp>
      <p:pic>
        <p:nvPicPr>
          <p:cNvPr id="3" name="Picture 2">
            <a:extLst>
              <a:ext uri="{FF2B5EF4-FFF2-40B4-BE49-F238E27FC236}">
                <a16:creationId xmlns:a16="http://schemas.microsoft.com/office/drawing/2014/main" id="{2E9B5518-E877-875D-5089-100C20662004}"/>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6586752" y="2948652"/>
            <a:ext cx="4425803" cy="2951976"/>
          </a:xfrm>
          <a:prstGeom prst="rect">
            <a:avLst/>
          </a:prstGeom>
        </p:spPr>
      </p:pic>
      <p:pic>
        <p:nvPicPr>
          <p:cNvPr id="5" name="Picture 4">
            <a:extLst>
              <a:ext uri="{FF2B5EF4-FFF2-40B4-BE49-F238E27FC236}">
                <a16:creationId xmlns:a16="http://schemas.microsoft.com/office/drawing/2014/main" id="{84CE58C2-927F-E505-0907-22E7289EDAB5}"/>
              </a:ext>
            </a:extLst>
          </p:cNvPr>
          <p:cNvPicPr>
            <a:picLocks noChangeAspect="1"/>
          </p:cNvPicPr>
          <p:nvPr/>
        </p:nvPicPr>
        <p:blipFill>
          <a:blip r:embed="rId4" cstate="screen">
            <a:extLst>
              <a:ext uri="{28A0092B-C50C-407E-A947-70E740481C1C}">
                <a14:useLocalDpi xmlns:a14="http://schemas.microsoft.com/office/drawing/2010/main"/>
              </a:ext>
            </a:extLst>
          </a:blip>
          <a:srcRect/>
          <a:stretch/>
        </p:blipFill>
        <p:spPr>
          <a:xfrm>
            <a:off x="781418" y="4560794"/>
            <a:ext cx="4742779" cy="1376401"/>
          </a:xfrm>
          <a:prstGeom prst="rect">
            <a:avLst/>
          </a:prstGeom>
        </p:spPr>
      </p:pic>
    </p:spTree>
    <p:extLst>
      <p:ext uri="{BB962C8B-B14F-4D97-AF65-F5344CB8AC3E}">
        <p14:creationId xmlns:p14="http://schemas.microsoft.com/office/powerpoint/2010/main" val="228696684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itle 1">
            <a:extLst>
              <a:ext uri="{FF2B5EF4-FFF2-40B4-BE49-F238E27FC236}">
                <a16:creationId xmlns:a16="http://schemas.microsoft.com/office/drawing/2014/main" id="{734BCE85-1583-67DA-CB64-58D62D40C56A}"/>
              </a:ext>
            </a:extLst>
          </p:cNvPr>
          <p:cNvSpPr txBox="1">
            <a:spLocks/>
          </p:cNvSpPr>
          <p:nvPr/>
        </p:nvSpPr>
        <p:spPr>
          <a:xfrm>
            <a:off x="329197" y="1633545"/>
            <a:ext cx="11533605" cy="3590909"/>
          </a:xfrm>
          <a:prstGeom prst="rect">
            <a:avLst/>
          </a:prstGeom>
        </p:spPr>
        <p:txBody>
          <a:bodyPr vert="horz" lIns="91440" tIns="91440" rIns="91440" bIns="9144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5000" dirty="0">
                <a:solidFill>
                  <a:srgbClr val="006848"/>
                </a:solidFill>
              </a:rPr>
              <a:t>To learn more about</a:t>
            </a:r>
          </a:p>
          <a:p>
            <a:pPr algn="ctr"/>
            <a:r>
              <a:rPr lang="en-US" sz="5000" dirty="0">
                <a:solidFill>
                  <a:srgbClr val="006848"/>
                </a:solidFill>
              </a:rPr>
              <a:t> climate, visit</a:t>
            </a:r>
            <a:br>
              <a:rPr lang="en-US" sz="5000" dirty="0">
                <a:solidFill>
                  <a:srgbClr val="006848"/>
                </a:solidFill>
              </a:rPr>
            </a:br>
            <a:br>
              <a:rPr lang="en-US" sz="5000" dirty="0">
                <a:solidFill>
                  <a:srgbClr val="006848"/>
                </a:solidFill>
              </a:rPr>
            </a:br>
            <a:r>
              <a:rPr lang="en-US" sz="5000" dirty="0" err="1">
                <a:solidFill>
                  <a:srgbClr val="0070C0"/>
                </a:solidFill>
                <a:hlinkClick r:id="rId3">
                  <a:extLst>
                    <a:ext uri="{A12FA001-AC4F-418D-AE19-62706E023703}">
                      <ahyp:hlinkClr xmlns:ahyp="http://schemas.microsoft.com/office/drawing/2018/hyperlinkcolor" val="tx"/>
                    </a:ext>
                  </a:extLst>
                </a:hlinkClick>
              </a:rPr>
              <a:t>kingcounty.gov</a:t>
            </a:r>
            <a:r>
              <a:rPr lang="en-US" sz="5000" dirty="0">
                <a:solidFill>
                  <a:srgbClr val="0070C0"/>
                </a:solidFill>
                <a:hlinkClick r:id="rId3">
                  <a:extLst>
                    <a:ext uri="{A12FA001-AC4F-418D-AE19-62706E023703}">
                      <ahyp:hlinkClr xmlns:ahyp="http://schemas.microsoft.com/office/drawing/2018/hyperlinkcolor" val="tx"/>
                    </a:ext>
                  </a:extLst>
                </a:hlinkClick>
              </a:rPr>
              <a:t>/climate</a:t>
            </a:r>
            <a:endParaRPr lang="en-US" sz="5000" dirty="0">
              <a:solidFill>
                <a:srgbClr val="0070C0"/>
              </a:solidFill>
            </a:endParaRPr>
          </a:p>
          <a:p>
            <a:pPr algn="ctr">
              <a:spcAft>
                <a:spcPts val="1200"/>
              </a:spcAft>
            </a:pPr>
            <a:endParaRPr lang="en-US" sz="5000" dirty="0">
              <a:solidFill>
                <a:srgbClr val="0072BC"/>
              </a:solidFill>
            </a:endParaRPr>
          </a:p>
        </p:txBody>
      </p:sp>
    </p:spTree>
    <p:extLst>
      <p:ext uri="{BB962C8B-B14F-4D97-AF65-F5344CB8AC3E}">
        <p14:creationId xmlns:p14="http://schemas.microsoft.com/office/powerpoint/2010/main" val="4104113265"/>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A4C6B61-DBAC-4815-6E8B-9CE894F02A56}"/>
              </a:ext>
            </a:extLst>
          </p:cNvPr>
          <p:cNvSpPr txBox="1">
            <a:spLocks/>
          </p:cNvSpPr>
          <p:nvPr/>
        </p:nvSpPr>
        <p:spPr>
          <a:xfrm>
            <a:off x="329197" y="1600200"/>
            <a:ext cx="11533605" cy="2858833"/>
          </a:xfrm>
          <a:prstGeom prst="rect">
            <a:avLst/>
          </a:prstGeom>
        </p:spPr>
        <p:txBody>
          <a:bodyPr vert="horz" lIns="91440" tIns="91440" rIns="91440" bIns="9144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spcAft>
                <a:spcPts val="1200"/>
              </a:spcAft>
            </a:pPr>
            <a:r>
              <a:rPr lang="en-US" sz="5000" dirty="0">
                <a:solidFill>
                  <a:srgbClr val="006848"/>
                </a:solidFill>
              </a:rPr>
              <a:t>To learn more about accessibility, visit</a:t>
            </a:r>
            <a:br>
              <a:rPr lang="en-US" sz="5000" dirty="0">
                <a:solidFill>
                  <a:srgbClr val="006848"/>
                </a:solidFill>
              </a:rPr>
            </a:br>
            <a:r>
              <a:rPr lang="en-US" sz="5000" dirty="0" err="1">
                <a:solidFill>
                  <a:srgbClr val="0070C0"/>
                </a:solidFill>
                <a:hlinkClick r:id="rId3">
                  <a:extLst>
                    <a:ext uri="{A12FA001-AC4F-418D-AE19-62706E023703}">
                      <ahyp:hlinkClr xmlns:ahyp="http://schemas.microsoft.com/office/drawing/2018/hyperlinkcolor" val="tx"/>
                    </a:ext>
                  </a:extLst>
                </a:hlinkClick>
              </a:rPr>
              <a:t>kingcounty.gov</a:t>
            </a:r>
            <a:r>
              <a:rPr lang="en-US" sz="5000" dirty="0">
                <a:solidFill>
                  <a:srgbClr val="0070C0"/>
                </a:solidFill>
              </a:rPr>
              <a:t> </a:t>
            </a:r>
            <a:r>
              <a:rPr lang="en-US" sz="5000" dirty="0">
                <a:solidFill>
                  <a:srgbClr val="006848"/>
                </a:solidFill>
              </a:rPr>
              <a:t>and search “accessible services.”</a:t>
            </a:r>
            <a:endParaRPr lang="en-US" sz="5000" dirty="0">
              <a:solidFill>
                <a:srgbClr val="0070C0"/>
              </a:solidFill>
            </a:endParaRPr>
          </a:p>
        </p:txBody>
      </p:sp>
    </p:spTree>
    <p:extLst>
      <p:ext uri="{BB962C8B-B14F-4D97-AF65-F5344CB8AC3E}">
        <p14:creationId xmlns:p14="http://schemas.microsoft.com/office/powerpoint/2010/main" val="120592165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598714" y="1601782"/>
            <a:ext cx="10987698" cy="1661993"/>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Sustainability </a:t>
            </a:r>
            <a:r>
              <a:rPr kumimoji="0" lang="en-US" sz="2800"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rPr>
              <a:t>is meeting the needs of today without hurting future generations’ ability to meet their needs. </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2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Sustainability</a:t>
            </a:r>
          </a:p>
        </p:txBody>
      </p:sp>
      <p:pic>
        <p:nvPicPr>
          <p:cNvPr id="12" name="Picture 11">
            <a:extLst>
              <a:ext uri="{FF2B5EF4-FFF2-40B4-BE49-F238E27FC236}">
                <a16:creationId xmlns:a16="http://schemas.microsoft.com/office/drawing/2014/main" id="{E28AECAD-714E-1370-CA8D-579BD1A56C68}"/>
              </a:ext>
            </a:extLst>
          </p:cNvPr>
          <p:cNvPicPr>
            <a:picLocks noChangeAspect="1"/>
          </p:cNvPicPr>
          <p:nvPr/>
        </p:nvPicPr>
        <p:blipFill>
          <a:blip r:embed="rId3" cstate="screen">
            <a:extLst>
              <a:ext uri="{28A0092B-C50C-407E-A947-70E740481C1C}">
                <a14:useLocalDpi xmlns:a14="http://schemas.microsoft.com/office/drawing/2010/main"/>
              </a:ext>
            </a:extLst>
          </a:blip>
          <a:srcRect/>
          <a:stretch/>
        </p:blipFill>
        <p:spPr>
          <a:xfrm>
            <a:off x="116341" y="4519112"/>
            <a:ext cx="5584373" cy="1474211"/>
          </a:xfrm>
          <a:prstGeom prst="rect">
            <a:avLst/>
          </a:prstGeom>
        </p:spPr>
      </p:pic>
      <p:pic>
        <p:nvPicPr>
          <p:cNvPr id="16" name="Picture 15">
            <a:extLst>
              <a:ext uri="{FF2B5EF4-FFF2-40B4-BE49-F238E27FC236}">
                <a16:creationId xmlns:a16="http://schemas.microsoft.com/office/drawing/2014/main" id="{238B81FC-736D-6B98-9F2C-94996C02CDA1}"/>
              </a:ext>
            </a:extLst>
          </p:cNvPr>
          <p:cNvPicPr>
            <a:picLocks noChangeAspect="1"/>
          </p:cNvPicPr>
          <p:nvPr/>
        </p:nvPicPr>
        <p:blipFill>
          <a:blip r:embed="rId4">
            <a:extLst>
              <a:ext uri="{BEBA8EAE-BF5A-486C-A8C5-ECC9F3942E4B}">
                <a14:imgProps xmlns:a14="http://schemas.microsoft.com/office/drawing/2010/main">
                  <a14:imgLayer r:embed="rId5">
                    <a14:imgEffect>
                      <a14:backgroundRemoval t="9408" b="90941" l="3117" r="97774">
                        <a14:foregroundMark x1="57614" y1="32404" x2="93411" y2="40418"/>
                        <a14:foregroundMark x1="93411" y1="40418" x2="96260" y2="58885"/>
                        <a14:foregroundMark x1="96260" y1="58885" x2="96705" y2="78397"/>
                        <a14:foregroundMark x1="96705" y1="78397" x2="92075" y2="40767"/>
                        <a14:foregroundMark x1="97774" y1="48780" x2="97774" y2="47735"/>
                        <a14:foregroundMark x1="12110" y1="44599" x2="87622" y2="50174"/>
                        <a14:foregroundMark x1="10953" y1="40070" x2="15316" y2="60279"/>
                        <a14:foregroundMark x1="15316" y1="60279" x2="12467" y2="61324"/>
                        <a14:foregroundMark x1="16296" y1="42857" x2="48442" y2="42857"/>
                        <a14:foregroundMark x1="76937" y1="34495" x2="46483" y2="67596"/>
                        <a14:foregroundMark x1="91451" y1="43206" x2="94212" y2="61324"/>
                        <a14:foregroundMark x1="94212" y1="61324" x2="94212" y2="61324"/>
                        <a14:foregroundMark x1="3562" y1="29268" x2="32591" y2="29617"/>
                        <a14:foregroundMark x1="3740" y1="28223" x2="3117" y2="31010"/>
                        <a14:foregroundMark x1="13535" y1="28920" x2="36687" y2="28920"/>
                        <a14:foregroundMark x1="22618" y1="88153" x2="24310" y2="90941"/>
                      </a14:backgroundRemoval>
                    </a14:imgEffect>
                  </a14:imgLayer>
                </a14:imgProps>
              </a:ext>
            </a:extLst>
          </a:blip>
          <a:stretch>
            <a:fillRect/>
          </a:stretch>
        </p:blipFill>
        <p:spPr>
          <a:xfrm>
            <a:off x="4190045" y="2676453"/>
            <a:ext cx="7885614" cy="2015290"/>
          </a:xfrm>
          <a:prstGeom prst="rect">
            <a:avLst/>
          </a:prstGeom>
        </p:spPr>
      </p:pic>
    </p:spTree>
    <p:extLst>
      <p:ext uri="{BB962C8B-B14F-4D97-AF65-F5344CB8AC3E}">
        <p14:creationId xmlns:p14="http://schemas.microsoft.com/office/powerpoint/2010/main" val="232973162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0" end="0"/>
                                            </p:txEl>
                                          </p:spTgt>
                                        </p:tgtEl>
                                        <p:attrNameLst>
                                          <p:attrName>style.visibility</p:attrName>
                                        </p:attrNameLst>
                                      </p:cBhvr>
                                      <p:to>
                                        <p:strVal val="visible"/>
                                      </p:to>
                                    </p:set>
                                  </p:childTnLst>
                                </p:cTn>
                              </p:par>
                              <p:par>
                                <p:cTn id="7" presetID="2" presetClass="entr" presetSubtype="8" fill="hold" nodeType="withEffect">
                                  <p:stCondLst>
                                    <p:cond delay="0"/>
                                  </p:stCondLst>
                                  <p:childTnLst>
                                    <p:set>
                                      <p:cBhvr>
                                        <p:cTn id="8" dur="1" fill="hold">
                                          <p:stCondLst>
                                            <p:cond delay="0"/>
                                          </p:stCondLst>
                                        </p:cTn>
                                        <p:tgtEl>
                                          <p:spTgt spid="16"/>
                                        </p:tgtEl>
                                        <p:attrNameLst>
                                          <p:attrName>style.visibility</p:attrName>
                                        </p:attrNameLst>
                                      </p:cBhvr>
                                      <p:to>
                                        <p:strVal val="visible"/>
                                      </p:to>
                                    </p:set>
                                    <p:anim calcmode="lin" valueType="num">
                                      <p:cBhvr additive="base">
                                        <p:cTn id="9" dur="500" fill="hold"/>
                                        <p:tgtEl>
                                          <p:spTgt spid="16"/>
                                        </p:tgtEl>
                                        <p:attrNameLst>
                                          <p:attrName>ppt_x</p:attrName>
                                        </p:attrNameLst>
                                      </p:cBhvr>
                                      <p:tavLst>
                                        <p:tav tm="0">
                                          <p:val>
                                            <p:strVal val="0-#ppt_w/2"/>
                                          </p:val>
                                        </p:tav>
                                        <p:tav tm="100000">
                                          <p:val>
                                            <p:strVal val="#ppt_x"/>
                                          </p:val>
                                        </p:tav>
                                      </p:tavLst>
                                    </p:anim>
                                    <p:anim calcmode="lin" valueType="num">
                                      <p:cBhvr additive="base">
                                        <p:cTn id="10" dur="500" fill="hold"/>
                                        <p:tgtEl>
                                          <p:spTgt spid="16"/>
                                        </p:tgtEl>
                                        <p:attrNameLst>
                                          <p:attrName>ppt_y</p:attrName>
                                        </p:attrNameLst>
                                      </p:cBhvr>
                                      <p:tavLst>
                                        <p:tav tm="0">
                                          <p:val>
                                            <p:strVal val="#ppt_y"/>
                                          </p:val>
                                        </p:tav>
                                        <p:tav tm="100000">
                                          <p:val>
                                            <p:strVal val="#ppt_y"/>
                                          </p:val>
                                        </p:tav>
                                      </p:tavLst>
                                    </p:anim>
                                  </p:childTnLst>
                                </p:cTn>
                              </p:par>
                              <p:par>
                                <p:cTn id="11" presetID="2" presetClass="entr" presetSubtype="8" fill="hold" nodeType="withEffect">
                                  <p:stCondLst>
                                    <p:cond delay="0"/>
                                  </p:stCondLst>
                                  <p:childTnLst>
                                    <p:set>
                                      <p:cBhvr>
                                        <p:cTn id="12" dur="1" fill="hold">
                                          <p:stCondLst>
                                            <p:cond delay="0"/>
                                          </p:stCondLst>
                                        </p:cTn>
                                        <p:tgtEl>
                                          <p:spTgt spid="12"/>
                                        </p:tgtEl>
                                        <p:attrNameLst>
                                          <p:attrName>style.visibility</p:attrName>
                                        </p:attrNameLst>
                                      </p:cBhvr>
                                      <p:to>
                                        <p:strVal val="visible"/>
                                      </p:to>
                                    </p:set>
                                    <p:anim calcmode="lin" valueType="num">
                                      <p:cBhvr additive="base">
                                        <p:cTn id="13" dur="500" fill="hold"/>
                                        <p:tgtEl>
                                          <p:spTgt spid="12"/>
                                        </p:tgtEl>
                                        <p:attrNameLst>
                                          <p:attrName>ppt_x</p:attrName>
                                        </p:attrNameLst>
                                      </p:cBhvr>
                                      <p:tavLst>
                                        <p:tav tm="0">
                                          <p:val>
                                            <p:strVal val="0-#ppt_w/2"/>
                                          </p:val>
                                        </p:tav>
                                        <p:tav tm="100000">
                                          <p:val>
                                            <p:strVal val="#ppt_x"/>
                                          </p:val>
                                        </p:tav>
                                      </p:tavLst>
                                    </p:anim>
                                    <p:anim calcmode="lin" valueType="num">
                                      <p:cBhvr additive="base">
                                        <p:cTn id="14" dur="500" fill="hold"/>
                                        <p:tgtEl>
                                          <p:spTgt spid="12"/>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29197" y="2139216"/>
            <a:ext cx="11533605" cy="2579567"/>
          </a:xfrm>
        </p:spPr>
        <p:txBody>
          <a:bodyPr tIns="91440" bIns="91440"/>
          <a:lstStyle/>
          <a:p>
            <a:pPr algn="ctr">
              <a:spcAft>
                <a:spcPts val="1200"/>
              </a:spcAft>
            </a:pPr>
            <a:r>
              <a:rPr lang="en-US" sz="5000" dirty="0">
                <a:solidFill>
                  <a:srgbClr val="006848"/>
                </a:solidFill>
              </a:rPr>
              <a:t>To learn more about riding transit, visit</a:t>
            </a:r>
            <a:br>
              <a:rPr lang="en-US" sz="5000" dirty="0">
                <a:solidFill>
                  <a:schemeClr val="accent5"/>
                </a:solidFill>
              </a:rPr>
            </a:br>
            <a:br>
              <a:rPr lang="en-US" sz="5000" dirty="0">
                <a:solidFill>
                  <a:schemeClr val="accent5"/>
                </a:solidFill>
              </a:rPr>
            </a:br>
            <a:r>
              <a:rPr lang="en-US" sz="5000" b="1" u="sng" dirty="0" err="1">
                <a:solidFill>
                  <a:srgbClr val="0070C0"/>
                </a:solidFill>
                <a:hlinkClick r:id="rId3">
                  <a:extLst>
                    <a:ext uri="{A12FA001-AC4F-418D-AE19-62706E023703}">
                      <ahyp:hlinkClr xmlns:ahyp="http://schemas.microsoft.com/office/drawing/2018/hyperlinkcolor" val="tx"/>
                    </a:ext>
                  </a:extLst>
                </a:hlinkClick>
              </a:rPr>
              <a:t>FreeYouthTransitPass.com</a:t>
            </a:r>
            <a:endParaRPr lang="en-US" sz="5000" b="1" u="sng" dirty="0">
              <a:solidFill>
                <a:srgbClr val="0070C0"/>
              </a:solidFill>
            </a:endParaRPr>
          </a:p>
        </p:txBody>
      </p:sp>
    </p:spTree>
    <p:extLst>
      <p:ext uri="{BB962C8B-B14F-4D97-AF65-F5344CB8AC3E}">
        <p14:creationId xmlns:p14="http://schemas.microsoft.com/office/powerpoint/2010/main" val="267264487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607896" y="1601782"/>
            <a:ext cx="11147329" cy="800219"/>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Metro is committed to sustainability.</a:t>
            </a:r>
          </a:p>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sp>
        <p:nvSpPr>
          <p:cNvPr id="5" name="Title 1">
            <a:extLst>
              <a:ext uri="{FF2B5EF4-FFF2-40B4-BE49-F238E27FC236}">
                <a16:creationId xmlns:a16="http://schemas.microsoft.com/office/drawing/2014/main" id="{320D6633-3E5E-5937-7659-AA989E40F285}"/>
              </a:ext>
            </a:extLst>
          </p:cNvPr>
          <p:cNvSpPr txBox="1">
            <a:spLocks/>
          </p:cNvSpPr>
          <p:nvPr/>
        </p:nvSpPr>
        <p:spPr>
          <a:xfrm>
            <a:off x="319158" y="238128"/>
            <a:ext cx="11267253"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Sustainability</a:t>
            </a:r>
          </a:p>
        </p:txBody>
      </p:sp>
      <p:grpSp>
        <p:nvGrpSpPr>
          <p:cNvPr id="4" name="Group 3">
            <a:extLst>
              <a:ext uri="{FF2B5EF4-FFF2-40B4-BE49-F238E27FC236}">
                <a16:creationId xmlns:a16="http://schemas.microsoft.com/office/drawing/2014/main" id="{817AE23D-555A-65BB-47AC-345F07932D60}"/>
              </a:ext>
            </a:extLst>
          </p:cNvPr>
          <p:cNvGrpSpPr/>
          <p:nvPr/>
        </p:nvGrpSpPr>
        <p:grpSpPr>
          <a:xfrm flipH="1">
            <a:off x="9450306" y="4842506"/>
            <a:ext cx="2131491" cy="1183251"/>
            <a:chOff x="0" y="4699468"/>
            <a:chExt cx="2825504" cy="1392289"/>
          </a:xfrm>
        </p:grpSpPr>
        <p:pic>
          <p:nvPicPr>
            <p:cNvPr id="2" name="Picture 1">
              <a:extLst>
                <a:ext uri="{FF2B5EF4-FFF2-40B4-BE49-F238E27FC236}">
                  <a16:creationId xmlns:a16="http://schemas.microsoft.com/office/drawing/2014/main" id="{2A373087-B1C1-3E74-D9C9-2F44B4CB75FB}"/>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04964" y="5109307"/>
              <a:ext cx="1720540" cy="982450"/>
            </a:xfrm>
            <a:prstGeom prst="rect">
              <a:avLst/>
            </a:prstGeom>
          </p:spPr>
        </p:pic>
        <p:pic>
          <p:nvPicPr>
            <p:cNvPr id="3" name="Graphic 2" descr="Thought bubble with solid fill">
              <a:extLst>
                <a:ext uri="{FF2B5EF4-FFF2-40B4-BE49-F238E27FC236}">
                  <a16:creationId xmlns:a16="http://schemas.microsoft.com/office/drawing/2014/main" id="{D2659251-4C72-9134-9D77-AFCEDE7B8F4B}"/>
                </a:ext>
              </a:extLst>
            </p:cNvPr>
            <p:cNvPicPr>
              <a:picLocks noChangeAspect="1"/>
            </p:cNvPicPr>
            <p:nvPr/>
          </p:nvPicPr>
          <p:blipFill>
            <a:blip r:embed="rId4">
              <a:extLst>
                <a:ext uri="{96DAC541-7B7A-43D3-8B79-37D633B846F1}">
                  <asvg:svgBlip xmlns:asvg="http://schemas.microsoft.com/office/drawing/2016/SVG/main" r:embed="rId5"/>
                </a:ext>
              </a:extLst>
            </a:blip>
            <a:stretch>
              <a:fillRect/>
            </a:stretch>
          </p:blipFill>
          <p:spPr>
            <a:xfrm flipH="1">
              <a:off x="0" y="4699468"/>
              <a:ext cx="1104964" cy="1104964"/>
            </a:xfrm>
            <a:prstGeom prst="rect">
              <a:avLst/>
            </a:prstGeom>
          </p:spPr>
        </p:pic>
      </p:grpSp>
      <p:sp>
        <p:nvSpPr>
          <p:cNvPr id="7" name="TextBox 6">
            <a:extLst>
              <a:ext uri="{FF2B5EF4-FFF2-40B4-BE49-F238E27FC236}">
                <a16:creationId xmlns:a16="http://schemas.microsoft.com/office/drawing/2014/main" id="{C68A6922-08AB-26DA-E74E-79EFEA6A3877}"/>
              </a:ext>
            </a:extLst>
          </p:cNvPr>
          <p:cNvSpPr txBox="1"/>
          <p:nvPr/>
        </p:nvSpPr>
        <p:spPr>
          <a:xfrm>
            <a:off x="607896" y="4530086"/>
            <a:ext cx="10976208" cy="1384995"/>
          </a:xfrm>
          <a:prstGeom prst="rect">
            <a:avLst/>
          </a:prstGeom>
          <a:noFill/>
        </p:spPr>
        <p:txBody>
          <a:bodyPr wrap="squar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rPr>
              <a:t>Did you know… transit keeps 175,000 cars off the road each weekday, which helps keeps our air cleaner and reduces greenhouse gases.</a:t>
            </a:r>
            <a:endParaRPr kumimoji="0" lang="en-US" sz="1800" b="1" i="0" u="none" strike="noStrike" kern="1200" cap="none" spc="0" normalizeH="0" baseline="0" noProof="0" dirty="0">
              <a:ln>
                <a:noFill/>
              </a:ln>
              <a:solidFill>
                <a:srgbClr val="000000"/>
              </a:solidFill>
              <a:effectLst/>
              <a:uLnTx/>
              <a:uFillTx/>
              <a:latin typeface="Verdana" panose="020B0604030504040204" pitchFamily="34" charset="0"/>
              <a:ea typeface="Verdana" panose="020B0604030504040204" pitchFamily="34" charset="0"/>
              <a:cs typeface="+mn-cs"/>
            </a:endParaRPr>
          </a:p>
        </p:txBody>
      </p:sp>
      <p:pic>
        <p:nvPicPr>
          <p:cNvPr id="8" name="Picture 7">
            <a:extLst>
              <a:ext uri="{FF2B5EF4-FFF2-40B4-BE49-F238E27FC236}">
                <a16:creationId xmlns:a16="http://schemas.microsoft.com/office/drawing/2014/main" id="{8F7F780A-FD8A-AEC6-BF7D-EFD63ADD9F16}"/>
              </a:ext>
            </a:extLst>
          </p:cNvPr>
          <p:cNvPicPr>
            <a:picLocks noChangeAspect="1"/>
          </p:cNvPicPr>
          <p:nvPr/>
        </p:nvPicPr>
        <p:blipFill rotWithShape="1">
          <a:blip r:embed="rId6" cstate="screen">
            <a:extLst>
              <a:ext uri="{28A0092B-C50C-407E-A947-70E740481C1C}">
                <a14:useLocalDpi xmlns:a14="http://schemas.microsoft.com/office/drawing/2010/main"/>
              </a:ext>
            </a:extLst>
          </a:blip>
          <a:srcRect/>
          <a:stretch/>
        </p:blipFill>
        <p:spPr>
          <a:xfrm>
            <a:off x="2927405" y="2087603"/>
            <a:ext cx="6337189" cy="2358458"/>
          </a:xfrm>
          <a:prstGeom prst="rect">
            <a:avLst/>
          </a:prstGeom>
        </p:spPr>
      </p:pic>
    </p:spTree>
    <p:extLst>
      <p:ext uri="{BB962C8B-B14F-4D97-AF65-F5344CB8AC3E}">
        <p14:creationId xmlns:p14="http://schemas.microsoft.com/office/powerpoint/2010/main" val="393815072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31" presetClass="exit" presetSubtype="0" fill="hold" nodeType="clickEffect">
                                  <p:stCondLst>
                                    <p:cond delay="0"/>
                                  </p:stCondLst>
                                  <p:childTnLst>
                                    <p:anim calcmode="lin" valueType="num">
                                      <p:cBhvr>
                                        <p:cTn id="12" dur="1000"/>
                                        <p:tgtEl>
                                          <p:spTgt spid="4"/>
                                        </p:tgtEl>
                                        <p:attrNameLst>
                                          <p:attrName>ppt_w</p:attrName>
                                        </p:attrNameLst>
                                      </p:cBhvr>
                                      <p:tavLst>
                                        <p:tav tm="0">
                                          <p:val>
                                            <p:strVal val="ppt_w"/>
                                          </p:val>
                                        </p:tav>
                                        <p:tav tm="100000">
                                          <p:val>
                                            <p:fltVal val="0"/>
                                          </p:val>
                                        </p:tav>
                                      </p:tavLst>
                                    </p:anim>
                                    <p:anim calcmode="lin" valueType="num">
                                      <p:cBhvr>
                                        <p:cTn id="13" dur="1000"/>
                                        <p:tgtEl>
                                          <p:spTgt spid="4"/>
                                        </p:tgtEl>
                                        <p:attrNameLst>
                                          <p:attrName>ppt_h</p:attrName>
                                        </p:attrNameLst>
                                      </p:cBhvr>
                                      <p:tavLst>
                                        <p:tav tm="0">
                                          <p:val>
                                            <p:strVal val="ppt_h"/>
                                          </p:val>
                                        </p:tav>
                                        <p:tav tm="100000">
                                          <p:val>
                                            <p:fltVal val="0"/>
                                          </p:val>
                                        </p:tav>
                                      </p:tavLst>
                                    </p:anim>
                                    <p:anim calcmode="lin" valueType="num">
                                      <p:cBhvr>
                                        <p:cTn id="14" dur="1000"/>
                                        <p:tgtEl>
                                          <p:spTgt spid="4"/>
                                        </p:tgtEl>
                                        <p:attrNameLst>
                                          <p:attrName>style.rotation</p:attrName>
                                        </p:attrNameLst>
                                      </p:cBhvr>
                                      <p:tavLst>
                                        <p:tav tm="0">
                                          <p:val>
                                            <p:fltVal val="0"/>
                                          </p:val>
                                        </p:tav>
                                        <p:tav tm="100000">
                                          <p:val>
                                            <p:fltVal val="90"/>
                                          </p:val>
                                        </p:tav>
                                      </p:tavLst>
                                    </p:anim>
                                    <p:animEffect transition="out" filter="fade">
                                      <p:cBhvr>
                                        <p:cTn id="15" dur="1000"/>
                                        <p:tgtEl>
                                          <p:spTgt spid="4"/>
                                        </p:tgtEl>
                                      </p:cBhvr>
                                    </p:animEffect>
                                    <p:set>
                                      <p:cBhvr>
                                        <p:cTn id="16" dur="1" fill="hold">
                                          <p:stCondLst>
                                            <p:cond delay="999"/>
                                          </p:stCondLst>
                                        </p:cTn>
                                        <p:tgtEl>
                                          <p:spTgt spid="4"/>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6DA5D15C-093E-7D57-4726-7B95D6A145CC}"/>
              </a:ext>
            </a:extLst>
          </p:cNvPr>
          <p:cNvSpPr txBox="1">
            <a:spLocks/>
          </p:cNvSpPr>
          <p:nvPr/>
        </p:nvSpPr>
        <p:spPr>
          <a:xfrm>
            <a:off x="152400" y="1308719"/>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endParaRPr lang="en-US" sz="3600">
              <a:solidFill>
                <a:srgbClr val="005CB9"/>
              </a:solidFill>
            </a:endParaRPr>
          </a:p>
        </p:txBody>
      </p:sp>
      <p:pic>
        <p:nvPicPr>
          <p:cNvPr id="13" name="Picture 12">
            <a:extLst>
              <a:ext uri="{FF2B5EF4-FFF2-40B4-BE49-F238E27FC236}">
                <a16:creationId xmlns:a16="http://schemas.microsoft.com/office/drawing/2014/main" id="{FD7A3E1B-B8C0-5A64-C307-AE2DF3169816}"/>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t="-17253" r="-27322" b="-11849"/>
          <a:stretch/>
        </p:blipFill>
        <p:spPr>
          <a:xfrm>
            <a:off x="5565204" y="728521"/>
            <a:ext cx="8525693" cy="5159323"/>
          </a:xfrm>
          <a:prstGeom prst="ellipse">
            <a:avLst/>
          </a:prstGeom>
        </p:spPr>
      </p:pic>
      <p:pic>
        <p:nvPicPr>
          <p:cNvPr id="3076" name="Picture 4" descr="Free vector graphics of Petrochemical">
            <a:extLst>
              <a:ext uri="{FF2B5EF4-FFF2-40B4-BE49-F238E27FC236}">
                <a16:creationId xmlns:a16="http://schemas.microsoft.com/office/drawing/2014/main" id="{524D1F36-7440-35F3-6A84-FF85901E744B}"/>
              </a:ext>
            </a:extLst>
          </p:cNvPr>
          <p:cNvPicPr>
            <a:picLocks noChangeAspect="1" noChangeArrowheads="1"/>
          </p:cNvPicPr>
          <p:nvPr/>
        </p:nvPicPr>
        <p:blipFill>
          <a:blip r:embed="rId4" cstate="screen">
            <a:alphaModFix amt="20000"/>
            <a:extLst>
              <a:ext uri="{28A0092B-C50C-407E-A947-70E740481C1C}">
                <a14:useLocalDpi xmlns:a14="http://schemas.microsoft.com/office/drawing/2010/main"/>
              </a:ext>
            </a:extLst>
          </a:blip>
          <a:srcRect/>
          <a:stretch>
            <a:fillRect/>
          </a:stretch>
        </p:blipFill>
        <p:spPr bwMode="auto">
          <a:xfrm>
            <a:off x="0" y="4337787"/>
            <a:ext cx="4460240" cy="2019929"/>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a:extLst>
              <a:ext uri="{FF2B5EF4-FFF2-40B4-BE49-F238E27FC236}">
                <a16:creationId xmlns:a16="http://schemas.microsoft.com/office/drawing/2014/main" id="{2FE5A469-A74F-99F7-A028-E5F0B171034E}"/>
              </a:ext>
            </a:extLst>
          </p:cNvPr>
          <p:cNvPicPr>
            <a:picLocks noChangeAspect="1"/>
          </p:cNvPicPr>
          <p:nvPr/>
        </p:nvPicPr>
        <p:blipFill>
          <a:blip r:embed="rId5" cstate="screen">
            <a:extLst>
              <a:ext uri="{28A0092B-C50C-407E-A947-70E740481C1C}">
                <a14:useLocalDpi xmlns:a14="http://schemas.microsoft.com/office/drawing/2010/main"/>
              </a:ext>
            </a:extLst>
          </a:blip>
          <a:stretch>
            <a:fillRect/>
          </a:stretch>
        </p:blipFill>
        <p:spPr>
          <a:xfrm>
            <a:off x="3599970" y="4972856"/>
            <a:ext cx="2377084" cy="1357345"/>
          </a:xfrm>
          <a:prstGeom prst="rect">
            <a:avLst/>
          </a:prstGeom>
        </p:spPr>
      </p:pic>
      <p:sp>
        <p:nvSpPr>
          <p:cNvPr id="15" name="TextBox 14">
            <a:extLst>
              <a:ext uri="{FF2B5EF4-FFF2-40B4-BE49-F238E27FC236}">
                <a16:creationId xmlns:a16="http://schemas.microsoft.com/office/drawing/2014/main" id="{C6460B29-C6B3-0D42-7022-611BB8F3DF7F}"/>
              </a:ext>
            </a:extLst>
          </p:cNvPr>
          <p:cNvSpPr txBox="1"/>
          <p:nvPr/>
        </p:nvSpPr>
        <p:spPr>
          <a:xfrm>
            <a:off x="691054" y="1624932"/>
            <a:ext cx="5135588" cy="3108543"/>
          </a:xfrm>
          <a:prstGeom prst="rect">
            <a:avLst/>
          </a:prstGeom>
          <a:noFill/>
        </p:spPr>
        <p:txBody>
          <a:bodyPr wrap="square" rtlCol="0">
            <a:spAutoFit/>
          </a:bodyPr>
          <a:lstStyle/>
          <a:p>
            <a:r>
              <a:rPr lang="en-US" sz="2800" b="1">
                <a:solidFill>
                  <a:srgbClr val="000000"/>
                </a:solidFill>
                <a:latin typeface="Verdana" panose="020B0604030504040204" pitchFamily="34" charset="0"/>
                <a:ea typeface="Verdana" panose="020B0604030504040204" pitchFamily="34" charset="0"/>
              </a:rPr>
              <a:t>Greenhouse gases </a:t>
            </a:r>
            <a:r>
              <a:rPr lang="en-US" sz="2800">
                <a:solidFill>
                  <a:srgbClr val="000000"/>
                </a:solidFill>
                <a:latin typeface="Verdana" panose="020B0604030504040204" pitchFamily="34" charset="0"/>
                <a:ea typeface="Verdana" panose="020B0604030504040204" pitchFamily="34" charset="0"/>
              </a:rPr>
              <a:t>in Earth's atmosphere trap heat and warm the planet.</a:t>
            </a:r>
          </a:p>
          <a:p>
            <a:endParaRPr lang="en-US" sz="2800" b="1">
              <a:solidFill>
                <a:srgbClr val="000000"/>
              </a:solidFill>
              <a:latin typeface="Verdana" panose="020B0604030504040204" pitchFamily="34" charset="0"/>
              <a:ea typeface="Verdana" panose="020B0604030504040204" pitchFamily="34" charset="0"/>
            </a:endParaRPr>
          </a:p>
          <a:p>
            <a:r>
              <a:rPr lang="en-US" sz="2800">
                <a:solidFill>
                  <a:srgbClr val="000000"/>
                </a:solidFill>
                <a:latin typeface="Verdana" panose="020B0604030504040204" pitchFamily="34" charset="0"/>
                <a:ea typeface="Verdana" panose="020B0604030504040204" pitchFamily="34" charset="0"/>
              </a:rPr>
              <a:t>Humans emit, or release, greenhouse gases when they use fossil fuels.</a:t>
            </a:r>
            <a:endParaRPr lang="en-US" sz="2800">
              <a:solidFill>
                <a:srgbClr val="000000"/>
              </a:solidFill>
            </a:endParaRPr>
          </a:p>
        </p:txBody>
      </p:sp>
      <p:pic>
        <p:nvPicPr>
          <p:cNvPr id="7" name="Graphic 6" descr="Thought bubble with solid fill">
            <a:extLst>
              <a:ext uri="{FF2B5EF4-FFF2-40B4-BE49-F238E27FC236}">
                <a16:creationId xmlns:a16="http://schemas.microsoft.com/office/drawing/2014/main" id="{06D24B55-72BE-B473-96D8-733FE7E3A00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flipH="1">
            <a:off x="2495006" y="4937912"/>
            <a:ext cx="1104964" cy="1104964"/>
          </a:xfrm>
          <a:prstGeom prst="rect">
            <a:avLst/>
          </a:prstGeom>
        </p:spPr>
      </p:pic>
      <p:sp>
        <p:nvSpPr>
          <p:cNvPr id="6" name="Title 1">
            <a:extLst>
              <a:ext uri="{FF2B5EF4-FFF2-40B4-BE49-F238E27FC236}">
                <a16:creationId xmlns:a16="http://schemas.microsoft.com/office/drawing/2014/main" id="{F5C5B98E-88C2-EF98-6A11-7BB43724866C}"/>
              </a:ext>
            </a:extLst>
          </p:cNvPr>
          <p:cNvSpPr>
            <a:spLocks noGrp="1"/>
          </p:cNvSpPr>
          <p:nvPr>
            <p:ph type="title"/>
          </p:nvPr>
        </p:nvSpPr>
        <p:spPr>
          <a:xfrm>
            <a:off x="326569" y="235071"/>
            <a:ext cx="10540314" cy="789736"/>
          </a:xfrm>
        </p:spPr>
        <p:txBody>
          <a:bodyPr/>
          <a:lstStyle/>
          <a:p>
            <a:r>
              <a:rPr lang="en-US" sz="5000" b="1" dirty="0">
                <a:solidFill>
                  <a:srgbClr val="006848"/>
                </a:solidFill>
              </a:rPr>
              <a:t>Greenhouse Gases</a:t>
            </a:r>
            <a:endParaRPr lang="en-US" sz="5000" dirty="0">
              <a:solidFill>
                <a:srgbClr val="006848"/>
              </a:solidFill>
            </a:endParaRPr>
          </a:p>
        </p:txBody>
      </p:sp>
    </p:spTree>
    <p:extLst>
      <p:ext uri="{BB962C8B-B14F-4D97-AF65-F5344CB8AC3E}">
        <p14:creationId xmlns:p14="http://schemas.microsoft.com/office/powerpoint/2010/main" val="61049779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5">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63" presetClass="path" presetSubtype="0" accel="50000" decel="50000" fill="hold" nodeType="clickEffect">
                                  <p:stCondLst>
                                    <p:cond delay="0"/>
                                  </p:stCondLst>
                                  <p:childTnLst>
                                    <p:animMotion origin="layout" path="M 1.66667E-6 -4.07407E-6 L 0.74805 0.01528 " pathEditMode="relative" rAng="0" ptsTypes="AA">
                                      <p:cBhvr>
                                        <p:cTn id="10" dur="2000" fill="hold"/>
                                        <p:tgtEl>
                                          <p:spTgt spid="16"/>
                                        </p:tgtEl>
                                        <p:attrNameLst>
                                          <p:attrName>ppt_x</p:attrName>
                                          <p:attrName>ppt_y</p:attrName>
                                        </p:attrNameLst>
                                      </p:cBhvr>
                                      <p:rCtr x="37396" y="764"/>
                                    </p:animMotion>
                                  </p:childTnLst>
                                </p:cTn>
                              </p:par>
                              <p:par>
                                <p:cTn id="11" presetID="0" presetClass="path" presetSubtype="0" accel="50000" decel="50000" fill="hold" nodeType="withEffect">
                                  <p:stCondLst>
                                    <p:cond delay="0"/>
                                  </p:stCondLst>
                                  <p:childTnLst>
                                    <p:animMotion origin="layout" path="M -0.00039 -0.02916 L -0.00039 -0.02916 C -0.00794 -0.03657 -0.01771 -0.03958 -0.02292 -0.05185 C -0.02695 -0.06134 -0.02461 -0.05787 -0.0293 -0.06342 C -0.03047 -0.06597 -0.03138 -0.06852 -0.03255 -0.07106 C -0.03385 -0.07361 -0.03581 -0.07546 -0.03685 -0.07847 C -0.03841 -0.08333 -0.0388 -0.08889 -0.0401 -0.09375 C -0.04674 -0.12106 -0.04271 -0.1 -0.04544 -0.11481 C -0.04466 -0.12106 -0.04466 -0.12777 -0.04323 -0.13379 C -0.04271 -0.13634 -0.04128 -0.13796 -0.0401 -0.13958 C -0.03698 -0.14305 -0.03372 -0.14606 -0.03047 -0.14907 C -0.02396 -0.15486 -0.01354 -0.16227 -0.0069 -0.16435 C -0.00091 -0.16597 0.00534 -0.16504 0.01133 -0.1662 C 0.02708 -0.16898 0.0431 -0.16944 0.05846 -0.17569 C 0.07747 -0.18356 0.06784 -0.17916 0.0875 -0.18912 C 0.09036 -0.19236 0.09336 -0.1949 0.09596 -0.19861 C 0.09948 -0.2037 0.1056 -0.2287 0.1056 -0.22916 C 0.10677 -0.23727 0.10872 -0.24537 0.10885 -0.25393 C 0.10911 -0.26227 0.10794 -0.2706 0.10677 -0.2787 C 0.10573 -0.28518 0.10482 -0.29236 0.10247 -0.29768 C 0.09622 -0.31203 0.08737 -0.31736 0.07786 -0.3206 C 0.07318 -0.32199 0.06849 -0.32176 0.06393 -0.32245 C 0.05417 -0.3206 0.04453 -0.31967 0.0349 -0.31666 C 0.02799 -0.31458 0.02148 -0.30995 0.01458 -0.30717 C -0.01341 -0.29606 -0.01081 -0.29815 -0.03789 -0.29375 C -0.04323 -0.29444 -0.05599 -0.29352 -0.06146 -0.30139 C -0.07253 -0.31713 -0.07865 -0.33796 -0.0862 -0.35856 C -0.09141 -0.39444 -0.0957 -0.41574 -0.09687 -0.45185 C -0.09753 -0.47106 -0.09687 -0.47615 -0.09154 -0.49004 C -0.08451 -0.5081 -0.07682 -0.51435 -0.06471 -0.52615 C -0.05534 -0.53541 -0.04557 -0.54352 -0.03581 -0.55092 C -0.0306 -0.55509 -0.025 -0.55717 -0.01966 -0.56065 C -0.01497 -0.56342 -0.01029 -0.56643 -0.00573 -0.57014 C -0.00208 -0.57291 0.00117 -0.57708 0.00495 -0.57963 C 0.03229 -0.59768 0.00755 -0.575 0.03711 -0.59861 C 0.04909 -0.6081 0.06107 -0.61759 0.0724 -0.62916 C 0.07969 -0.63634 0.07982 -0.63634 0.08633 -0.64444 C 0.11094 -0.675 0.06836 -0.62222 0.09492 -0.65764 C 0.10924 -0.67685 0.10885 -0.66319 0.12813 -0.69768 C 0.14479 -0.72731 0.12227 -0.68634 0.14323 -0.72824 C 0.14583 -0.73356 0.14909 -0.73819 0.15169 -0.74352 C 0.15547 -0.75069 0.15898 -0.75856 0.1625 -0.7662 C 0.16354 -0.76875 0.16445 -0.77152 0.16563 -0.77384 C 0.16706 -0.77662 0.16875 -0.7787 0.16992 -0.78148 C 0.17292 -0.78889 0.17565 -0.79977 0.17747 -0.80787 C 0.18034 -0.82129 0.18216 -0.83541 0.18607 -0.84791 C 0.18776 -0.8537 0.18971 -0.85926 0.19141 -0.86504 C 0.19258 -0.86898 0.19349 -0.87291 0.19466 -0.87662 C 0.19557 -0.87986 0.19688 -0.88287 0.19779 -0.88611 C 0.1987 -0.88912 0.19922 -0.89259 0.2 -0.8956 C 0.20091 -0.89953 0.20221 -0.90324 0.20313 -0.90694 C 0.2043 -0.91134 0.20508 -0.9162 0.20638 -0.92037 C 0.21302 -0.94259 0.21276 -0.93171 0.21276 -0.94143 " pathEditMode="relative" ptsTypes="AAAAAAAAAAAAAAAAAAAAAAAAAAAAAAAAAAAAAAAAAAAAAAAAAAAAA">
                                      <p:cBhvr>
                                        <p:cTn id="12" dur="3000" fill="hold"/>
                                        <p:tgtEl>
                                          <p:spTgt spid="7"/>
                                        </p:tgtEl>
                                        <p:attrNameLst>
                                          <p:attrName>ppt_x</p:attrName>
                                          <p:attrName>ppt_y</p:attrName>
                                        </p:attrNameLst>
                                      </p:cBhvr>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AC90BC9-BAEE-2910-6BB7-634DA14DD72C}"/>
              </a:ext>
            </a:extLst>
          </p:cNvPr>
          <p:cNvGrpSpPr/>
          <p:nvPr/>
        </p:nvGrpSpPr>
        <p:grpSpPr>
          <a:xfrm>
            <a:off x="782802" y="1445913"/>
            <a:ext cx="10626396" cy="4449289"/>
            <a:chOff x="1549927" y="2132066"/>
            <a:chExt cx="9092146" cy="3806896"/>
          </a:xfrm>
        </p:grpSpPr>
        <p:pic>
          <p:nvPicPr>
            <p:cNvPr id="4" name="Picture 3">
              <a:extLst>
                <a:ext uri="{FF2B5EF4-FFF2-40B4-BE49-F238E27FC236}">
                  <a16:creationId xmlns:a16="http://schemas.microsoft.com/office/drawing/2014/main" id="{967A58C7-C8A4-DC80-33EC-A57B6A95CD4C}"/>
                </a:ext>
              </a:extLst>
            </p:cNvPr>
            <p:cNvPicPr>
              <a:picLocks noChangeAspect="1"/>
            </p:cNvPicPr>
            <p:nvPr/>
          </p:nvPicPr>
          <p:blipFill>
            <a:blip r:embed="rId3"/>
            <a:stretch>
              <a:fillRect/>
            </a:stretch>
          </p:blipFill>
          <p:spPr>
            <a:xfrm>
              <a:off x="1549927" y="2132066"/>
              <a:ext cx="9092146" cy="3806896"/>
            </a:xfrm>
            <a:prstGeom prst="rect">
              <a:avLst/>
            </a:prstGeom>
            <a:ln w="28575">
              <a:noFill/>
            </a:ln>
          </p:spPr>
        </p:pic>
        <p:cxnSp>
          <p:nvCxnSpPr>
            <p:cNvPr id="5" name="Straight Connector 4">
              <a:extLst>
                <a:ext uri="{FF2B5EF4-FFF2-40B4-BE49-F238E27FC236}">
                  <a16:creationId xmlns:a16="http://schemas.microsoft.com/office/drawing/2014/main" id="{90110E6C-B031-EA05-F160-577A329BF2CF}"/>
                </a:ext>
              </a:extLst>
            </p:cNvPr>
            <p:cNvCxnSpPr>
              <a:cxnSpLocks/>
            </p:cNvCxnSpPr>
            <p:nvPr/>
          </p:nvCxnSpPr>
          <p:spPr>
            <a:xfrm>
              <a:off x="2187147" y="4596713"/>
              <a:ext cx="788387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2331ECB3-E1B4-1975-3824-B96299758822}"/>
              </a:ext>
            </a:extLst>
          </p:cNvPr>
          <p:cNvSpPr txBox="1"/>
          <p:nvPr/>
        </p:nvSpPr>
        <p:spPr>
          <a:xfrm>
            <a:off x="3905250" y="2007106"/>
            <a:ext cx="4381500" cy="1523494"/>
          </a:xfrm>
          <a:prstGeom prst="rect">
            <a:avLst/>
          </a:prstGeom>
          <a:solidFill>
            <a:schemeClr val="bg1"/>
          </a:solidFill>
          <a:ln>
            <a:noFill/>
          </a:ln>
        </p:spPr>
        <p:txBody>
          <a:bodyPr wrap="square">
            <a:spAutoFit/>
          </a:bodyPr>
          <a:lstStyle/>
          <a:p>
            <a:r>
              <a:rPr lang="en-US" sz="2800" b="1">
                <a:solidFill>
                  <a:srgbClr val="000000"/>
                </a:solidFill>
                <a:latin typeface="Verdana" panose="020B0604030504040204" pitchFamily="34" charset="0"/>
                <a:ea typeface="Verdana" panose="020B0604030504040204" pitchFamily="34" charset="0"/>
              </a:rPr>
              <a:t>Global Warming </a:t>
            </a:r>
            <a:r>
              <a:rPr lang="en-US" sz="2800">
                <a:solidFill>
                  <a:srgbClr val="000000"/>
                </a:solidFill>
                <a:latin typeface="Verdana" panose="020B0604030504040204" pitchFamily="34" charset="0"/>
                <a:ea typeface="Verdana" panose="020B0604030504040204" pitchFamily="34" charset="0"/>
              </a:rPr>
              <a:t>is the increase in average global temperature.</a:t>
            </a:r>
            <a:endParaRPr lang="en-US" sz="2400" b="1">
              <a:solidFill>
                <a:srgbClr val="000000"/>
              </a:solidFill>
              <a:latin typeface="Verdana" panose="020B0604030504040204" pitchFamily="34" charset="0"/>
              <a:ea typeface="Verdana" panose="020B0604030504040204" pitchFamily="34" charset="0"/>
            </a:endParaRPr>
          </a:p>
          <a:p>
            <a:endParaRPr lang="en-US" sz="900" b="1">
              <a:solidFill>
                <a:srgbClr val="000000"/>
              </a:solidFill>
              <a:latin typeface="Verdana" panose="020B0604030504040204" pitchFamily="34" charset="0"/>
              <a:ea typeface="Verdana" panose="020B0604030504040204" pitchFamily="34" charset="0"/>
            </a:endParaRPr>
          </a:p>
        </p:txBody>
      </p:sp>
      <p:sp>
        <p:nvSpPr>
          <p:cNvPr id="3" name="Title 1">
            <a:extLst>
              <a:ext uri="{FF2B5EF4-FFF2-40B4-BE49-F238E27FC236}">
                <a16:creationId xmlns:a16="http://schemas.microsoft.com/office/drawing/2014/main" id="{C0995E91-B14D-83B5-446E-C8E17D65A9DB}"/>
              </a:ext>
            </a:extLst>
          </p:cNvPr>
          <p:cNvSpPr txBox="1">
            <a:spLocks/>
          </p:cNvSpPr>
          <p:nvPr/>
        </p:nvSpPr>
        <p:spPr>
          <a:xfrm>
            <a:off x="319158" y="238128"/>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Global Warming</a:t>
            </a:r>
          </a:p>
        </p:txBody>
      </p:sp>
      <p:sp>
        <p:nvSpPr>
          <p:cNvPr id="7" name="Arrow: Right 6">
            <a:extLst>
              <a:ext uri="{FF2B5EF4-FFF2-40B4-BE49-F238E27FC236}">
                <a16:creationId xmlns:a16="http://schemas.microsoft.com/office/drawing/2014/main" id="{DCDFC90A-06A4-798B-018E-9547424CCD68}"/>
              </a:ext>
            </a:extLst>
          </p:cNvPr>
          <p:cNvSpPr/>
          <p:nvPr/>
        </p:nvSpPr>
        <p:spPr>
          <a:xfrm rot="745080" flipH="1">
            <a:off x="5292153" y="4718907"/>
            <a:ext cx="1872216" cy="661560"/>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t>Global Cooling</a:t>
            </a:r>
          </a:p>
        </p:txBody>
      </p:sp>
      <p:sp>
        <p:nvSpPr>
          <p:cNvPr id="11" name="Arrow: Right 10">
            <a:extLst>
              <a:ext uri="{FF2B5EF4-FFF2-40B4-BE49-F238E27FC236}">
                <a16:creationId xmlns:a16="http://schemas.microsoft.com/office/drawing/2014/main" id="{7092357D-79D9-13C3-D863-3C339359B2C0}"/>
              </a:ext>
            </a:extLst>
          </p:cNvPr>
          <p:cNvSpPr/>
          <p:nvPr/>
        </p:nvSpPr>
        <p:spPr>
          <a:xfrm rot="696865" flipH="1">
            <a:off x="9702056" y="3399772"/>
            <a:ext cx="2174682" cy="112564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t>Global Warming</a:t>
            </a:r>
          </a:p>
        </p:txBody>
      </p:sp>
    </p:spTree>
    <p:extLst>
      <p:ext uri="{BB962C8B-B14F-4D97-AF65-F5344CB8AC3E}">
        <p14:creationId xmlns:p14="http://schemas.microsoft.com/office/powerpoint/2010/main" val="2944772259"/>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2"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wipe(right)">
                                      <p:cBhvr>
                                        <p:cTn id="7" dur="500"/>
                                        <p:tgtEl>
                                          <p:spTgt spid="7"/>
                                        </p:tgtEl>
                                      </p:cBhvr>
                                    </p:animEffect>
                                  </p:childTnLst>
                                </p:cTn>
                              </p:par>
                              <p:par>
                                <p:cTn id="8" presetID="22" presetClass="entr" presetSubtype="2" fill="hold" grpId="0" nodeType="withEffect">
                                  <p:stCondLst>
                                    <p:cond delay="0"/>
                                  </p:stCondLst>
                                  <p:childTnLst>
                                    <p:set>
                                      <p:cBhvr>
                                        <p:cTn id="9" dur="1" fill="hold">
                                          <p:stCondLst>
                                            <p:cond delay="0"/>
                                          </p:stCondLst>
                                        </p:cTn>
                                        <p:tgtEl>
                                          <p:spTgt spid="11"/>
                                        </p:tgtEl>
                                        <p:attrNameLst>
                                          <p:attrName>style.visibility</p:attrName>
                                        </p:attrNameLst>
                                      </p:cBhvr>
                                      <p:to>
                                        <p:strVal val="visible"/>
                                      </p:to>
                                    </p:set>
                                    <p:animEffect transition="in" filter="wipe(right)">
                                      <p:cBhvr>
                                        <p:cTn id="10"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11"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2" name="Group 1">
            <a:extLst>
              <a:ext uri="{FF2B5EF4-FFF2-40B4-BE49-F238E27FC236}">
                <a16:creationId xmlns:a16="http://schemas.microsoft.com/office/drawing/2014/main" id="{2AC90BC9-BAEE-2910-6BB7-634DA14DD72C}"/>
              </a:ext>
            </a:extLst>
          </p:cNvPr>
          <p:cNvGrpSpPr/>
          <p:nvPr/>
        </p:nvGrpSpPr>
        <p:grpSpPr>
          <a:xfrm>
            <a:off x="782802" y="1445913"/>
            <a:ext cx="10626396" cy="4449289"/>
            <a:chOff x="1549927" y="2132066"/>
            <a:chExt cx="9092146" cy="3806896"/>
          </a:xfrm>
        </p:grpSpPr>
        <p:pic>
          <p:nvPicPr>
            <p:cNvPr id="4" name="Picture 3">
              <a:extLst>
                <a:ext uri="{FF2B5EF4-FFF2-40B4-BE49-F238E27FC236}">
                  <a16:creationId xmlns:a16="http://schemas.microsoft.com/office/drawing/2014/main" id="{967A58C7-C8A4-DC80-33EC-A57B6A95CD4C}"/>
                </a:ext>
              </a:extLst>
            </p:cNvPr>
            <p:cNvPicPr>
              <a:picLocks noChangeAspect="1"/>
            </p:cNvPicPr>
            <p:nvPr/>
          </p:nvPicPr>
          <p:blipFill>
            <a:blip r:embed="rId3"/>
            <a:stretch>
              <a:fillRect/>
            </a:stretch>
          </p:blipFill>
          <p:spPr>
            <a:xfrm>
              <a:off x="1549927" y="2132066"/>
              <a:ext cx="9092146" cy="3806896"/>
            </a:xfrm>
            <a:prstGeom prst="rect">
              <a:avLst/>
            </a:prstGeom>
            <a:ln w="28575">
              <a:noFill/>
            </a:ln>
          </p:spPr>
        </p:pic>
        <p:cxnSp>
          <p:nvCxnSpPr>
            <p:cNvPr id="5" name="Straight Connector 4">
              <a:extLst>
                <a:ext uri="{FF2B5EF4-FFF2-40B4-BE49-F238E27FC236}">
                  <a16:creationId xmlns:a16="http://schemas.microsoft.com/office/drawing/2014/main" id="{90110E6C-B031-EA05-F160-577A329BF2CF}"/>
                </a:ext>
              </a:extLst>
            </p:cNvPr>
            <p:cNvCxnSpPr>
              <a:cxnSpLocks/>
            </p:cNvCxnSpPr>
            <p:nvPr/>
          </p:nvCxnSpPr>
          <p:spPr>
            <a:xfrm>
              <a:off x="2187147" y="4596713"/>
              <a:ext cx="7883870" cy="0"/>
            </a:xfrm>
            <a:prstGeom prst="line">
              <a:avLst/>
            </a:prstGeom>
            <a:ln w="28575"/>
          </p:spPr>
          <p:style>
            <a:lnRef idx="1">
              <a:schemeClr val="accent1"/>
            </a:lnRef>
            <a:fillRef idx="0">
              <a:schemeClr val="accent1"/>
            </a:fillRef>
            <a:effectRef idx="0">
              <a:schemeClr val="accent1"/>
            </a:effectRef>
            <a:fontRef idx="minor">
              <a:schemeClr val="tx1"/>
            </a:fontRef>
          </p:style>
        </p:cxnSp>
      </p:grpSp>
      <p:sp>
        <p:nvSpPr>
          <p:cNvPr id="9" name="TextBox 8">
            <a:extLst>
              <a:ext uri="{FF2B5EF4-FFF2-40B4-BE49-F238E27FC236}">
                <a16:creationId xmlns:a16="http://schemas.microsoft.com/office/drawing/2014/main" id="{2331ECB3-E1B4-1975-3824-B96299758822}"/>
              </a:ext>
            </a:extLst>
          </p:cNvPr>
          <p:cNvSpPr txBox="1"/>
          <p:nvPr/>
        </p:nvSpPr>
        <p:spPr>
          <a:xfrm>
            <a:off x="3905250" y="2007106"/>
            <a:ext cx="4381500" cy="1384995"/>
          </a:xfrm>
          <a:prstGeom prst="rect">
            <a:avLst/>
          </a:prstGeom>
          <a:solidFill>
            <a:schemeClr val="bg1"/>
          </a:solidFill>
          <a:ln>
            <a:noFill/>
          </a:ln>
        </p:spPr>
        <p:txBody>
          <a:bodyPr wrap="square">
            <a:spAutoFit/>
          </a:bodyPr>
          <a:lstStyle/>
          <a:p>
            <a:r>
              <a:rPr lang="en-US" sz="2800" b="1">
                <a:solidFill>
                  <a:srgbClr val="000000"/>
                </a:solidFill>
                <a:latin typeface="Verdana" panose="020B0604030504040204" pitchFamily="34" charset="0"/>
                <a:ea typeface="Verdana" panose="020B0604030504040204" pitchFamily="34" charset="0"/>
              </a:rPr>
              <a:t>As Earth warms, climate patterns change. </a:t>
            </a:r>
          </a:p>
        </p:txBody>
      </p:sp>
      <p:sp>
        <p:nvSpPr>
          <p:cNvPr id="3" name="Title 1">
            <a:extLst>
              <a:ext uri="{FF2B5EF4-FFF2-40B4-BE49-F238E27FC236}">
                <a16:creationId xmlns:a16="http://schemas.microsoft.com/office/drawing/2014/main" id="{C0995E91-B14D-83B5-446E-C8E17D65A9DB}"/>
              </a:ext>
            </a:extLst>
          </p:cNvPr>
          <p:cNvSpPr txBox="1">
            <a:spLocks/>
          </p:cNvSpPr>
          <p:nvPr/>
        </p:nvSpPr>
        <p:spPr>
          <a:xfrm>
            <a:off x="319158" y="238128"/>
            <a:ext cx="8891461"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Global Warming</a:t>
            </a:r>
          </a:p>
        </p:txBody>
      </p:sp>
      <p:sp>
        <p:nvSpPr>
          <p:cNvPr id="11" name="Arrow: Right 10">
            <a:extLst>
              <a:ext uri="{FF2B5EF4-FFF2-40B4-BE49-F238E27FC236}">
                <a16:creationId xmlns:a16="http://schemas.microsoft.com/office/drawing/2014/main" id="{7092357D-79D9-13C3-D863-3C339359B2C0}"/>
              </a:ext>
            </a:extLst>
          </p:cNvPr>
          <p:cNvSpPr/>
          <p:nvPr/>
        </p:nvSpPr>
        <p:spPr>
          <a:xfrm rot="696865" flipH="1">
            <a:off x="9702056" y="3399772"/>
            <a:ext cx="2174682" cy="1125643"/>
          </a:xfrm>
          <a:prstGeom prst="rightArrow">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a:t>Global Warming</a:t>
            </a:r>
          </a:p>
        </p:txBody>
      </p:sp>
    </p:spTree>
    <p:extLst>
      <p:ext uri="{BB962C8B-B14F-4D97-AF65-F5344CB8AC3E}">
        <p14:creationId xmlns:p14="http://schemas.microsoft.com/office/powerpoint/2010/main" val="4122940020"/>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2" fill="hold" grpId="0" nodeType="with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wipe(right)">
                                      <p:cBhvr>
                                        <p:cTn id="7"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Free vector graphics of Globe">
            <a:extLst>
              <a:ext uri="{FF2B5EF4-FFF2-40B4-BE49-F238E27FC236}">
                <a16:creationId xmlns:a16="http://schemas.microsoft.com/office/drawing/2014/main" id="{3FE3E308-2F7E-A627-319B-14FB190CB76F}"/>
              </a:ext>
            </a:extLst>
          </p:cNvPr>
          <p:cNvPicPr>
            <a:picLocks noChangeAspect="1" noChangeArrowheads="1"/>
          </p:cNvPicPr>
          <p:nvPr/>
        </p:nvPicPr>
        <p:blipFill>
          <a:blip r:embed="rId3" cstate="screen">
            <a:alphaModFix amt="20000"/>
            <a:extLst>
              <a:ext uri="{28A0092B-C50C-407E-A947-70E740481C1C}">
                <a14:useLocalDpi xmlns:a14="http://schemas.microsoft.com/office/drawing/2010/main"/>
              </a:ext>
            </a:extLst>
          </a:blip>
          <a:srcRect/>
          <a:stretch>
            <a:fillRect/>
          </a:stretch>
        </p:blipFill>
        <p:spPr bwMode="auto">
          <a:xfrm>
            <a:off x="8850083" y="2996738"/>
            <a:ext cx="2907939" cy="2907939"/>
          </a:xfrm>
          <a:prstGeom prst="rect">
            <a:avLst/>
          </a:prstGeom>
          <a:noFill/>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188F6947-25EB-43FB-84FC-C542FABD09D6}"/>
              </a:ext>
            </a:extLst>
          </p:cNvPr>
          <p:cNvSpPr>
            <a:spLocks noGrp="1"/>
          </p:cNvSpPr>
          <p:nvPr>
            <p:ph type="title"/>
          </p:nvPr>
        </p:nvSpPr>
        <p:spPr>
          <a:xfrm>
            <a:off x="326569" y="235071"/>
            <a:ext cx="10540314" cy="789736"/>
          </a:xfrm>
        </p:spPr>
        <p:txBody>
          <a:bodyPr/>
          <a:lstStyle/>
          <a:p>
            <a:r>
              <a:rPr lang="en-US" sz="5000" b="1" dirty="0">
                <a:solidFill>
                  <a:srgbClr val="006848"/>
                </a:solidFill>
              </a:rPr>
              <a:t>What is Climate Change?</a:t>
            </a:r>
            <a:endParaRPr lang="en-US" sz="5000" dirty="0">
              <a:solidFill>
                <a:srgbClr val="006848"/>
              </a:solidFill>
            </a:endParaRPr>
          </a:p>
        </p:txBody>
      </p:sp>
      <p:sp>
        <p:nvSpPr>
          <p:cNvPr id="3" name="Title 1">
            <a:extLst>
              <a:ext uri="{FF2B5EF4-FFF2-40B4-BE49-F238E27FC236}">
                <a16:creationId xmlns:a16="http://schemas.microsoft.com/office/drawing/2014/main" id="{6DA5D15C-093E-7D57-4726-7B95D6A145CC}"/>
              </a:ext>
            </a:extLst>
          </p:cNvPr>
          <p:cNvSpPr txBox="1">
            <a:spLocks/>
          </p:cNvSpPr>
          <p:nvPr/>
        </p:nvSpPr>
        <p:spPr>
          <a:xfrm>
            <a:off x="631370" y="1611087"/>
            <a:ext cx="10983687" cy="2351315"/>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4800">
                <a:solidFill>
                  <a:srgbClr val="000000"/>
                </a:solidFill>
              </a:rPr>
              <a:t>Climate change </a:t>
            </a:r>
            <a:r>
              <a:rPr lang="en-US" sz="4800" b="0">
                <a:solidFill>
                  <a:srgbClr val="000000"/>
                </a:solidFill>
              </a:rPr>
              <a:t>is long-term changes in temperatures and weather patterns.</a:t>
            </a:r>
          </a:p>
        </p:txBody>
      </p:sp>
    </p:spTree>
    <p:extLst>
      <p:ext uri="{BB962C8B-B14F-4D97-AF65-F5344CB8AC3E}">
        <p14:creationId xmlns:p14="http://schemas.microsoft.com/office/powerpoint/2010/main" val="212807222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TextBox 8">
            <a:extLst>
              <a:ext uri="{FF2B5EF4-FFF2-40B4-BE49-F238E27FC236}">
                <a16:creationId xmlns:a16="http://schemas.microsoft.com/office/drawing/2014/main" id="{2331ECB3-E1B4-1975-3824-B96299758822}"/>
              </a:ext>
            </a:extLst>
          </p:cNvPr>
          <p:cNvSpPr txBox="1"/>
          <p:nvPr/>
        </p:nvSpPr>
        <p:spPr>
          <a:xfrm>
            <a:off x="606581" y="1610041"/>
            <a:ext cx="7717370" cy="1508105"/>
          </a:xfrm>
          <a:prstGeom prst="rect">
            <a:avLst/>
          </a:prstGeom>
          <a:noFill/>
        </p:spPr>
        <p:txBody>
          <a:bodyPr wrap="square">
            <a:spAutoFit/>
          </a:bodyPr>
          <a:lstStyle/>
          <a:p>
            <a:r>
              <a:rPr lang="en-US" sz="2800" b="1" dirty="0">
                <a:solidFill>
                  <a:srgbClr val="000000"/>
                </a:solidFill>
                <a:latin typeface="Verdana" panose="020B0604030504040204" pitchFamily="34" charset="0"/>
                <a:ea typeface="Verdana" panose="020B0604030504040204" pitchFamily="34" charset="0"/>
              </a:rPr>
              <a:t>Weather </a:t>
            </a:r>
            <a:r>
              <a:rPr lang="en-US" sz="2800" dirty="0">
                <a:solidFill>
                  <a:srgbClr val="000000"/>
                </a:solidFill>
                <a:latin typeface="Verdana" panose="020B0604030504040204" pitchFamily="34" charset="0"/>
                <a:ea typeface="Verdana" panose="020B0604030504040204" pitchFamily="34" charset="0"/>
              </a:rPr>
              <a:t>is the condition outside in one place at a point in time.</a:t>
            </a:r>
          </a:p>
          <a:p>
            <a:endParaRPr lang="en-US" sz="1200" b="0" dirty="0">
              <a:solidFill>
                <a:srgbClr val="000000"/>
              </a:solidFill>
              <a:latin typeface="Verdana" panose="020B0604030504040204" pitchFamily="34" charset="0"/>
              <a:ea typeface="Verdana" panose="020B0604030504040204" pitchFamily="34" charset="0"/>
            </a:endParaRPr>
          </a:p>
          <a:p>
            <a:r>
              <a:rPr lang="en-US" sz="2400" b="0" dirty="0">
                <a:solidFill>
                  <a:srgbClr val="000000"/>
                </a:solidFill>
                <a:latin typeface="Verdana" panose="020B0604030504040204" pitchFamily="34" charset="0"/>
                <a:ea typeface="Verdana" panose="020B0604030504040204" pitchFamily="34" charset="0"/>
              </a:rPr>
              <a:t>Example: What is the weather in this picture?</a:t>
            </a:r>
          </a:p>
        </p:txBody>
      </p:sp>
      <p:pic>
        <p:nvPicPr>
          <p:cNvPr id="33" name="Picture 32">
            <a:extLst>
              <a:ext uri="{FF2B5EF4-FFF2-40B4-BE49-F238E27FC236}">
                <a16:creationId xmlns:a16="http://schemas.microsoft.com/office/drawing/2014/main" id="{7CABE302-0832-570A-FB94-163A01ABBFD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8333174" y="373359"/>
            <a:ext cx="3247549" cy="3488912"/>
          </a:xfrm>
          <a:prstGeom prst="rect">
            <a:avLst/>
          </a:prstGeom>
          <a:ln>
            <a:noFill/>
          </a:ln>
          <a:effectLst/>
        </p:spPr>
      </p:pic>
      <p:grpSp>
        <p:nvGrpSpPr>
          <p:cNvPr id="50" name="Group 49">
            <a:extLst>
              <a:ext uri="{FF2B5EF4-FFF2-40B4-BE49-F238E27FC236}">
                <a16:creationId xmlns:a16="http://schemas.microsoft.com/office/drawing/2014/main" id="{C43BA89A-936E-8123-3829-33A64F1F98B2}"/>
              </a:ext>
            </a:extLst>
          </p:cNvPr>
          <p:cNvGrpSpPr/>
          <p:nvPr/>
        </p:nvGrpSpPr>
        <p:grpSpPr>
          <a:xfrm>
            <a:off x="88075" y="3274535"/>
            <a:ext cx="2500994" cy="2633985"/>
            <a:chOff x="611277" y="3521911"/>
            <a:chExt cx="2216286" cy="2453988"/>
          </a:xfrm>
        </p:grpSpPr>
        <p:pic>
          <p:nvPicPr>
            <p:cNvPr id="7" name="Picture 6" descr="Free vector graphics of Weather forecast">
              <a:extLst>
                <a:ext uri="{FF2B5EF4-FFF2-40B4-BE49-F238E27FC236}">
                  <a16:creationId xmlns:a16="http://schemas.microsoft.com/office/drawing/2014/main" id="{FE621B21-673D-3DA7-B468-63BA4A2E407E}"/>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2096877" y="4185029"/>
              <a:ext cx="619760" cy="592285"/>
            </a:xfrm>
            <a:prstGeom prst="rect">
              <a:avLst/>
            </a:prstGeom>
            <a:noFill/>
            <a:extLst>
              <a:ext uri="{909E8E84-426E-40DD-AFC4-6F175D3DCCD1}">
                <a14:hiddenFill xmlns:a14="http://schemas.microsoft.com/office/drawing/2010/main">
                  <a:solidFill>
                    <a:srgbClr val="FFFFFF"/>
                  </a:solidFill>
                </a14:hiddenFill>
              </a:ext>
            </a:extLst>
          </p:spPr>
        </p:pic>
        <p:pic>
          <p:nvPicPr>
            <p:cNvPr id="8" name="Picture 7" descr="Free vector graphics of Weather forecast">
              <a:extLst>
                <a:ext uri="{FF2B5EF4-FFF2-40B4-BE49-F238E27FC236}">
                  <a16:creationId xmlns:a16="http://schemas.microsoft.com/office/drawing/2014/main" id="{6EDC45F6-0FBA-A383-B522-76D354AEE01F}"/>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520723" y="4199767"/>
              <a:ext cx="619760" cy="592285"/>
            </a:xfrm>
            <a:prstGeom prst="rect">
              <a:avLst/>
            </a:prstGeom>
            <a:noFill/>
            <a:extLst>
              <a:ext uri="{909E8E84-426E-40DD-AFC4-6F175D3DCCD1}">
                <a14:hiddenFill xmlns:a14="http://schemas.microsoft.com/office/drawing/2010/main">
                  <a:solidFill>
                    <a:srgbClr val="FFFFFF"/>
                  </a:solidFill>
                </a14:hiddenFill>
              </a:ext>
            </a:extLst>
          </p:spPr>
        </p:pic>
        <p:pic>
          <p:nvPicPr>
            <p:cNvPr id="16" name="Picture 15" descr="Free vector graphics of Weather forecast">
              <a:extLst>
                <a:ext uri="{FF2B5EF4-FFF2-40B4-BE49-F238E27FC236}">
                  <a16:creationId xmlns:a16="http://schemas.microsoft.com/office/drawing/2014/main" id="{BCFC1113-69CB-36B9-6D41-413B3735299C}"/>
                </a:ext>
              </a:extLst>
            </p:cNvPr>
            <p:cNvPicPr>
              <a:picLocks noChangeAspect="1" noChangeArrowheads="1"/>
            </p:cNvPicPr>
            <p:nvPr/>
          </p:nvPicPr>
          <p:blipFill rotWithShape="1">
            <a:blip r:embed="rId4" cstate="screen">
              <a:extLst>
                <a:ext uri="{28A0092B-C50C-407E-A947-70E740481C1C}">
                  <a14:useLocalDpi xmlns:a14="http://schemas.microsoft.com/office/drawing/2010/main"/>
                </a:ext>
              </a:extLst>
            </a:blip>
            <a:srcRect/>
            <a:stretch/>
          </p:blipFill>
          <p:spPr bwMode="auto">
            <a:xfrm>
              <a:off x="1489762" y="3524790"/>
              <a:ext cx="619760" cy="592285"/>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Free vector graphics of Weather forecast">
              <a:extLst>
                <a:ext uri="{FF2B5EF4-FFF2-40B4-BE49-F238E27FC236}">
                  <a16:creationId xmlns:a16="http://schemas.microsoft.com/office/drawing/2014/main" id="{E7ED57DD-DBA8-7303-5B81-30BB6C85658D}"/>
                </a:ext>
              </a:extLst>
            </p:cNvPr>
            <p:cNvPicPr>
              <a:picLocks noChangeAspect="1" noChangeArrowheads="1"/>
            </p:cNvPicPr>
            <p:nvPr/>
          </p:nvPicPr>
          <p:blipFill rotWithShape="1">
            <a:blip r:embed="rId5" cstate="screen">
              <a:extLst>
                <a:ext uri="{28A0092B-C50C-407E-A947-70E740481C1C}">
                  <a14:useLocalDpi xmlns:a14="http://schemas.microsoft.com/office/drawing/2010/main"/>
                </a:ext>
              </a:extLst>
            </a:blip>
            <a:srcRect/>
            <a:stretch/>
          </p:blipFill>
          <p:spPr bwMode="auto">
            <a:xfrm>
              <a:off x="2075782" y="3521911"/>
              <a:ext cx="751781" cy="680720"/>
            </a:xfrm>
            <a:prstGeom prst="rect">
              <a:avLst/>
            </a:prstGeom>
            <a:noFill/>
            <a:extLst>
              <a:ext uri="{909E8E84-426E-40DD-AFC4-6F175D3DCCD1}">
                <a14:hiddenFill xmlns:a14="http://schemas.microsoft.com/office/drawing/2010/main">
                  <a:solidFill>
                    <a:srgbClr val="FFFFFF"/>
                  </a:solidFill>
                </a14:hiddenFill>
              </a:ext>
            </a:extLst>
          </p:spPr>
        </p:pic>
        <p:pic>
          <p:nvPicPr>
            <p:cNvPr id="29" name="Picture 8" descr="Free vector graphics of Weather forecast">
              <a:extLst>
                <a:ext uri="{FF2B5EF4-FFF2-40B4-BE49-F238E27FC236}">
                  <a16:creationId xmlns:a16="http://schemas.microsoft.com/office/drawing/2014/main" id="{759A62F9-5B15-D69F-D545-AC5C45B1430A}"/>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403476" y="5359279"/>
              <a:ext cx="670997" cy="615614"/>
            </a:xfrm>
            <a:prstGeom prst="rect">
              <a:avLst/>
            </a:prstGeom>
            <a:noFill/>
            <a:extLst>
              <a:ext uri="{909E8E84-426E-40DD-AFC4-6F175D3DCCD1}">
                <a14:hiddenFill xmlns:a14="http://schemas.microsoft.com/office/drawing/2010/main">
                  <a:solidFill>
                    <a:srgbClr val="FFFFFF"/>
                  </a:solidFill>
                </a14:hiddenFill>
              </a:ext>
            </a:extLst>
          </p:spPr>
        </p:pic>
        <p:pic>
          <p:nvPicPr>
            <p:cNvPr id="35" name="Picture 8" descr="Free vector graphics of Weather forecast">
              <a:extLst>
                <a:ext uri="{FF2B5EF4-FFF2-40B4-BE49-F238E27FC236}">
                  <a16:creationId xmlns:a16="http://schemas.microsoft.com/office/drawing/2014/main" id="{40E2F8F5-A8FD-5B1C-AB5D-B8252940691C}"/>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2040958" y="4804833"/>
              <a:ext cx="670997" cy="615614"/>
            </a:xfrm>
            <a:prstGeom prst="rect">
              <a:avLst/>
            </a:prstGeom>
            <a:noFill/>
            <a:extLst>
              <a:ext uri="{909E8E84-426E-40DD-AFC4-6F175D3DCCD1}">
                <a14:hiddenFill xmlns:a14="http://schemas.microsoft.com/office/drawing/2010/main">
                  <a:solidFill>
                    <a:srgbClr val="FFFFFF"/>
                  </a:solidFill>
                </a14:hiddenFill>
              </a:ext>
            </a:extLst>
          </p:spPr>
        </p:pic>
        <p:pic>
          <p:nvPicPr>
            <p:cNvPr id="38" name="Picture 8" descr="Free vector graphics of Weather forecast">
              <a:extLst>
                <a:ext uri="{FF2B5EF4-FFF2-40B4-BE49-F238E27FC236}">
                  <a16:creationId xmlns:a16="http://schemas.microsoft.com/office/drawing/2014/main" id="{75B0340B-FB9D-EF1D-44F5-D9828D4FA2B5}"/>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1459637" y="4799537"/>
              <a:ext cx="670997" cy="615614"/>
            </a:xfrm>
            <a:prstGeom prst="rect">
              <a:avLst/>
            </a:prstGeom>
            <a:noFill/>
            <a:extLst>
              <a:ext uri="{909E8E84-426E-40DD-AFC4-6F175D3DCCD1}">
                <a14:hiddenFill xmlns:a14="http://schemas.microsoft.com/office/drawing/2010/main">
                  <a:solidFill>
                    <a:srgbClr val="FFFFFF"/>
                  </a:solidFill>
                </a14:hiddenFill>
              </a:ext>
            </a:extLst>
          </p:spPr>
        </p:pic>
        <p:pic>
          <p:nvPicPr>
            <p:cNvPr id="41" name="Picture 8" descr="Free vector graphics of Weather forecast">
              <a:extLst>
                <a:ext uri="{FF2B5EF4-FFF2-40B4-BE49-F238E27FC236}">
                  <a16:creationId xmlns:a16="http://schemas.microsoft.com/office/drawing/2014/main" id="{FCE900B4-C862-BEBA-0AFB-D5A01B96DBB0}"/>
                </a:ext>
              </a:extLst>
            </p:cNvPr>
            <p:cNvPicPr>
              <a:picLocks noChangeAspect="1" noChangeArrowheads="1"/>
            </p:cNvPicPr>
            <p:nvPr/>
          </p:nvPicPr>
          <p:blipFill rotWithShape="1">
            <a:blip r:embed="rId6" cstate="screen">
              <a:extLst>
                <a:ext uri="{28A0092B-C50C-407E-A947-70E740481C1C}">
                  <a14:useLocalDpi xmlns:a14="http://schemas.microsoft.com/office/drawing/2010/main"/>
                </a:ext>
              </a:extLst>
            </a:blip>
            <a:srcRect/>
            <a:stretch/>
          </p:blipFill>
          <p:spPr bwMode="auto">
            <a:xfrm>
              <a:off x="2058207" y="5360285"/>
              <a:ext cx="670997" cy="615614"/>
            </a:xfrm>
            <a:prstGeom prst="rect">
              <a:avLst/>
            </a:prstGeom>
            <a:noFill/>
            <a:extLst>
              <a:ext uri="{909E8E84-426E-40DD-AFC4-6F175D3DCCD1}">
                <a14:hiddenFill xmlns:a14="http://schemas.microsoft.com/office/drawing/2010/main">
                  <a:solidFill>
                    <a:srgbClr val="FFFFFF"/>
                  </a:solidFill>
                </a14:hiddenFill>
              </a:ext>
            </a:extLst>
          </p:spPr>
        </p:pic>
        <p:sp>
          <p:nvSpPr>
            <p:cNvPr id="43" name="TextBox 42">
              <a:extLst>
                <a:ext uri="{FF2B5EF4-FFF2-40B4-BE49-F238E27FC236}">
                  <a16:creationId xmlns:a16="http://schemas.microsoft.com/office/drawing/2014/main" id="{77F7C6BB-2CCF-3B71-B59A-BDD84C2F7FD6}"/>
                </a:ext>
              </a:extLst>
            </p:cNvPr>
            <p:cNvSpPr txBox="1"/>
            <p:nvPr/>
          </p:nvSpPr>
          <p:spPr>
            <a:xfrm>
              <a:off x="611277" y="3609541"/>
              <a:ext cx="687817" cy="344093"/>
            </a:xfrm>
            <a:prstGeom prst="rect">
              <a:avLst/>
            </a:prstGeom>
            <a:noFill/>
          </p:spPr>
          <p:txBody>
            <a:bodyPr wrap="none" rtlCol="0">
              <a:spAutoFit/>
            </a:bodyPr>
            <a:lstStyle/>
            <a:p>
              <a:r>
                <a:rPr lang="en-US">
                  <a:solidFill>
                    <a:srgbClr val="000000"/>
                  </a:solidFill>
                </a:rPr>
                <a:t>Spring</a:t>
              </a:r>
            </a:p>
          </p:txBody>
        </p:sp>
        <p:sp>
          <p:nvSpPr>
            <p:cNvPr id="46" name="TextBox 45">
              <a:extLst>
                <a:ext uri="{FF2B5EF4-FFF2-40B4-BE49-F238E27FC236}">
                  <a16:creationId xmlns:a16="http://schemas.microsoft.com/office/drawing/2014/main" id="{5AA23F46-5B7F-815A-C73A-7FF6BCE5A868}"/>
                </a:ext>
              </a:extLst>
            </p:cNvPr>
            <p:cNvSpPr txBox="1"/>
            <p:nvPr/>
          </p:nvSpPr>
          <p:spPr>
            <a:xfrm>
              <a:off x="611277" y="4214971"/>
              <a:ext cx="865381" cy="344093"/>
            </a:xfrm>
            <a:prstGeom prst="rect">
              <a:avLst/>
            </a:prstGeom>
            <a:noFill/>
          </p:spPr>
          <p:txBody>
            <a:bodyPr wrap="none" rtlCol="0">
              <a:spAutoFit/>
            </a:bodyPr>
            <a:lstStyle/>
            <a:p>
              <a:r>
                <a:rPr lang="en-US">
                  <a:solidFill>
                    <a:srgbClr val="000000"/>
                  </a:solidFill>
                </a:rPr>
                <a:t>Summer</a:t>
              </a:r>
            </a:p>
          </p:txBody>
        </p:sp>
        <p:sp>
          <p:nvSpPr>
            <p:cNvPr id="47" name="TextBox 46">
              <a:extLst>
                <a:ext uri="{FF2B5EF4-FFF2-40B4-BE49-F238E27FC236}">
                  <a16:creationId xmlns:a16="http://schemas.microsoft.com/office/drawing/2014/main" id="{B444DDFA-6631-E29F-383B-74555EC23611}"/>
                </a:ext>
              </a:extLst>
            </p:cNvPr>
            <p:cNvSpPr txBox="1"/>
            <p:nvPr/>
          </p:nvSpPr>
          <p:spPr>
            <a:xfrm>
              <a:off x="611277" y="4781750"/>
              <a:ext cx="443657" cy="344093"/>
            </a:xfrm>
            <a:prstGeom prst="rect">
              <a:avLst/>
            </a:prstGeom>
            <a:noFill/>
          </p:spPr>
          <p:txBody>
            <a:bodyPr wrap="none" rtlCol="0">
              <a:spAutoFit/>
            </a:bodyPr>
            <a:lstStyle/>
            <a:p>
              <a:r>
                <a:rPr lang="en-US">
                  <a:solidFill>
                    <a:srgbClr val="000000"/>
                  </a:solidFill>
                </a:rPr>
                <a:t>Fall</a:t>
              </a:r>
            </a:p>
          </p:txBody>
        </p:sp>
        <p:sp>
          <p:nvSpPr>
            <p:cNvPr id="48" name="TextBox 47">
              <a:extLst>
                <a:ext uri="{FF2B5EF4-FFF2-40B4-BE49-F238E27FC236}">
                  <a16:creationId xmlns:a16="http://schemas.microsoft.com/office/drawing/2014/main" id="{6796C460-9370-7D30-00A1-E99B367151D7}"/>
                </a:ext>
              </a:extLst>
            </p:cNvPr>
            <p:cNvSpPr txBox="1"/>
            <p:nvPr/>
          </p:nvSpPr>
          <p:spPr>
            <a:xfrm>
              <a:off x="611277" y="5342162"/>
              <a:ext cx="737705" cy="344093"/>
            </a:xfrm>
            <a:prstGeom prst="rect">
              <a:avLst/>
            </a:prstGeom>
            <a:noFill/>
          </p:spPr>
          <p:txBody>
            <a:bodyPr wrap="none" rtlCol="0">
              <a:spAutoFit/>
            </a:bodyPr>
            <a:lstStyle/>
            <a:p>
              <a:r>
                <a:rPr lang="en-US">
                  <a:solidFill>
                    <a:srgbClr val="000000"/>
                  </a:solidFill>
                </a:rPr>
                <a:t>Winter</a:t>
              </a:r>
            </a:p>
          </p:txBody>
        </p:sp>
      </p:grpSp>
      <p:sp>
        <p:nvSpPr>
          <p:cNvPr id="3" name="TextBox 2">
            <a:extLst>
              <a:ext uri="{FF2B5EF4-FFF2-40B4-BE49-F238E27FC236}">
                <a16:creationId xmlns:a16="http://schemas.microsoft.com/office/drawing/2014/main" id="{0D5FB486-E5AB-881B-D6AD-1C5B89FB87A0}"/>
              </a:ext>
            </a:extLst>
          </p:cNvPr>
          <p:cNvSpPr txBox="1"/>
          <p:nvPr/>
        </p:nvSpPr>
        <p:spPr>
          <a:xfrm>
            <a:off x="3122534" y="3652810"/>
            <a:ext cx="9053949" cy="1877437"/>
          </a:xfrm>
          <a:prstGeom prst="rect">
            <a:avLst/>
          </a:prstGeom>
          <a:solidFill>
            <a:schemeClr val="bg1"/>
          </a:solidFill>
        </p:spPr>
        <p:txBody>
          <a:bodyPr wrap="square" rtlCol="0">
            <a:spAutoFit/>
          </a:bodyPr>
          <a:lstStyle/>
          <a:p>
            <a:r>
              <a:rPr lang="en-US" sz="2800" b="1" dirty="0">
                <a:solidFill>
                  <a:srgbClr val="000000"/>
                </a:solidFill>
                <a:latin typeface="Verdana" panose="020B0604030504040204" pitchFamily="34" charset="0"/>
                <a:ea typeface="Verdana" panose="020B0604030504040204" pitchFamily="34" charset="0"/>
              </a:rPr>
              <a:t>Climate </a:t>
            </a:r>
            <a:r>
              <a:rPr lang="en-US" sz="2800" dirty="0">
                <a:solidFill>
                  <a:srgbClr val="000000"/>
                </a:solidFill>
                <a:latin typeface="Verdana" panose="020B0604030504040204" pitchFamily="34" charset="0"/>
                <a:ea typeface="Verdana" panose="020B0604030504040204" pitchFamily="34" charset="0"/>
              </a:rPr>
              <a:t>is the weather in one place over a long period of time.</a:t>
            </a:r>
          </a:p>
          <a:p>
            <a:endParaRPr lang="en-US" sz="1200" b="1" dirty="0">
              <a:solidFill>
                <a:srgbClr val="000000"/>
              </a:solidFill>
              <a:latin typeface="Verdana" panose="020B0604030504040204" pitchFamily="34" charset="0"/>
              <a:ea typeface="Verdana" panose="020B0604030504040204" pitchFamily="34" charset="0"/>
            </a:endParaRPr>
          </a:p>
          <a:p>
            <a:r>
              <a:rPr lang="en-US" sz="2400" dirty="0">
                <a:solidFill>
                  <a:srgbClr val="000000"/>
                </a:solidFill>
                <a:latin typeface="Verdana" panose="020B0604030504040204" pitchFamily="34" charset="0"/>
                <a:ea typeface="Verdana" panose="020B0604030504040204" pitchFamily="34" charset="0"/>
              </a:rPr>
              <a:t>Example: The Pacific Northwest’s climate is sunny and warm in the summer, and rainy and cold in the winter.</a:t>
            </a:r>
          </a:p>
        </p:txBody>
      </p:sp>
      <p:sp>
        <p:nvSpPr>
          <p:cNvPr id="4" name="Title 1">
            <a:extLst>
              <a:ext uri="{FF2B5EF4-FFF2-40B4-BE49-F238E27FC236}">
                <a16:creationId xmlns:a16="http://schemas.microsoft.com/office/drawing/2014/main" id="{B3C6FD26-9C70-D4BF-67DD-69931EAB1E3F}"/>
              </a:ext>
            </a:extLst>
          </p:cNvPr>
          <p:cNvSpPr txBox="1">
            <a:spLocks/>
          </p:cNvSpPr>
          <p:nvPr/>
        </p:nvSpPr>
        <p:spPr>
          <a:xfrm>
            <a:off x="326569" y="235071"/>
            <a:ext cx="1054031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Weather and Climate</a:t>
            </a:r>
          </a:p>
        </p:txBody>
      </p:sp>
      <p:sp>
        <p:nvSpPr>
          <p:cNvPr id="2" name="Arrow: Right 1">
            <a:extLst>
              <a:ext uri="{FF2B5EF4-FFF2-40B4-BE49-F238E27FC236}">
                <a16:creationId xmlns:a16="http://schemas.microsoft.com/office/drawing/2014/main" id="{925457E1-4B29-AF92-0E7E-C8CE3DD98003}"/>
              </a:ext>
            </a:extLst>
          </p:cNvPr>
          <p:cNvSpPr/>
          <p:nvPr/>
        </p:nvSpPr>
        <p:spPr>
          <a:xfrm>
            <a:off x="7826829" y="2648396"/>
            <a:ext cx="838200" cy="484632"/>
          </a:xfrm>
          <a:prstGeom prst="righ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 name="Arrow: Left 4">
            <a:extLst>
              <a:ext uri="{FF2B5EF4-FFF2-40B4-BE49-F238E27FC236}">
                <a16:creationId xmlns:a16="http://schemas.microsoft.com/office/drawing/2014/main" id="{FD58622D-DB07-DEBC-005D-F8EB089AE5F6}"/>
              </a:ext>
            </a:extLst>
          </p:cNvPr>
          <p:cNvSpPr/>
          <p:nvPr/>
        </p:nvSpPr>
        <p:spPr>
          <a:xfrm>
            <a:off x="2591858" y="5228299"/>
            <a:ext cx="530676"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 name="Arrow: Left 5">
            <a:extLst>
              <a:ext uri="{FF2B5EF4-FFF2-40B4-BE49-F238E27FC236}">
                <a16:creationId xmlns:a16="http://schemas.microsoft.com/office/drawing/2014/main" id="{0EF13296-EB91-3402-AFD1-5F41A346516A}"/>
              </a:ext>
            </a:extLst>
          </p:cNvPr>
          <p:cNvSpPr/>
          <p:nvPr/>
        </p:nvSpPr>
        <p:spPr>
          <a:xfrm>
            <a:off x="2591858" y="4071286"/>
            <a:ext cx="530676" cy="484632"/>
          </a:xfrm>
          <a:prstGeom prst="leftArrow">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26174603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xEl>
                                              <p:pRg st="2" end="2"/>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2"/>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3"/>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2" end="2"/>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0"/>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6"/>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P spid="6" grpId="0" animBg="1"/>
    </p:bldLst>
  </p:timing>
</p:sld>
</file>

<file path=ppt/theme/theme1.xml><?xml version="1.0" encoding="utf-8"?>
<a:theme xmlns:a="http://schemas.openxmlformats.org/drawingml/2006/main" name="1_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36606c0-5a0f-44fc-8c3c-4d2c10c887ce">
      <Terms xmlns="http://schemas.microsoft.com/office/infopath/2007/PartnerControls"/>
    </lcf76f155ced4ddcb4097134ff3c332f>
    <TaxCatchAll xmlns="2beaef9f-cf1f-479f-a374-c737fe2c05c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A795BC1D8DA849B4ED5290665C0CCA" ma:contentTypeVersion="13" ma:contentTypeDescription="Create a new document." ma:contentTypeScope="" ma:versionID="b8b27f84449200078720e0509458621d">
  <xsd:schema xmlns:xsd="http://www.w3.org/2001/XMLSchema" xmlns:xs="http://www.w3.org/2001/XMLSchema" xmlns:p="http://schemas.microsoft.com/office/2006/metadata/properties" xmlns:ns2="536606c0-5a0f-44fc-8c3c-4d2c10c887ce" xmlns:ns3="2beaef9f-cf1f-479f-a374-c737fe2c05cb" targetNamespace="http://schemas.microsoft.com/office/2006/metadata/properties" ma:root="true" ma:fieldsID="51508c2d5237efa681e971f7fc757486" ns2:_="" ns3:_="">
    <xsd:import namespace="536606c0-5a0f-44fc-8c3c-4d2c10c887ce"/>
    <xsd:import namespace="2beaef9f-cf1f-479f-a374-c737fe2c05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6606c0-5a0f-44fc-8c3c-4d2c10c887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87192d8-99aa-4f2d-82ad-d3af49b789f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eaef9f-cf1f-479f-a374-c737fe2c05cb"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a4747800-6616-4cc6-8b91-33e7199fa09a}" ma:internalName="TaxCatchAll" ma:showField="CatchAllData" ma:web="7a0efaa9-41e7-410d-b3b8-c14552915b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72A255A-BABB-47C8-B4CF-61B50C8B2F46}">
  <ds:schemaRefs>
    <ds:schemaRef ds:uri="http://schemas.microsoft.com/sharepoint/v3/contenttype/forms"/>
  </ds:schemaRefs>
</ds:datastoreItem>
</file>

<file path=customXml/itemProps2.xml><?xml version="1.0" encoding="utf-8"?>
<ds:datastoreItem xmlns:ds="http://schemas.openxmlformats.org/officeDocument/2006/customXml" ds:itemID="{694F4313-3381-4F68-97D1-AA3264A05797}">
  <ds:schemaRefs>
    <ds:schemaRef ds:uri="http://www.w3.org/XML/1998/namespace"/>
    <ds:schemaRef ds:uri="http://purl.org/dc/terms/"/>
    <ds:schemaRef ds:uri="http://schemas.microsoft.com/office/infopath/2007/PartnerControls"/>
    <ds:schemaRef ds:uri="2beaef9f-cf1f-479f-a374-c737fe2c05cb"/>
    <ds:schemaRef ds:uri="536606c0-5a0f-44fc-8c3c-4d2c10c887ce"/>
    <ds:schemaRef ds:uri="http://schemas.microsoft.com/office/2006/documentManagement/types"/>
    <ds:schemaRef ds:uri="http://purl.org/dc/elements/1.1/"/>
    <ds:schemaRef ds:uri="http://schemas.openxmlformats.org/package/2006/metadata/core-properties"/>
    <ds:schemaRef ds:uri="http://schemas.microsoft.com/office/2006/metadata/properties"/>
    <ds:schemaRef ds:uri="http://purl.org/dc/dcmitype/"/>
  </ds:schemaRefs>
</ds:datastoreItem>
</file>

<file path=customXml/itemProps3.xml><?xml version="1.0" encoding="utf-8"?>
<ds:datastoreItem xmlns:ds="http://schemas.openxmlformats.org/officeDocument/2006/customXml" ds:itemID="{EACC4F8F-67C4-4666-9305-7884BCFF831B}">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6606c0-5a0f-44fc-8c3c-4d2c10c887ce"/>
    <ds:schemaRef ds:uri="2beaef9f-cf1f-479f-a374-c737fe2c05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143</TotalTime>
  <Words>2453</Words>
  <Application>Microsoft Office PowerPoint</Application>
  <PresentationFormat>Widescreen</PresentationFormat>
  <Paragraphs>256</Paragraphs>
  <Slides>30</Slides>
  <Notes>30</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30</vt:i4>
      </vt:variant>
    </vt:vector>
  </HeadingPairs>
  <TitlesOfParts>
    <vt:vector size="41" baseType="lpstr">
      <vt:lpstr>Arial</vt:lpstr>
      <vt:lpstr>Calibri</vt:lpstr>
      <vt:lpstr>Courier New</vt:lpstr>
      <vt:lpstr>Open Sans</vt:lpstr>
      <vt:lpstr>Roboto</vt:lpstr>
      <vt:lpstr>Segoe UI</vt:lpstr>
      <vt:lpstr>Times New Roman</vt:lpstr>
      <vt:lpstr>Verdana</vt:lpstr>
      <vt:lpstr>WordVisi_MSFontService</vt:lpstr>
      <vt:lpstr>1_Metro Green</vt:lpstr>
      <vt:lpstr>Metro Green</vt:lpstr>
      <vt:lpstr>PowerPoint Presentation</vt:lpstr>
      <vt:lpstr>PowerPoint Presentation</vt:lpstr>
      <vt:lpstr>PowerPoint Presentation</vt:lpstr>
      <vt:lpstr>PowerPoint Presentation</vt:lpstr>
      <vt:lpstr>Greenhouse Gases</vt:lpstr>
      <vt:lpstr>PowerPoint Presentation</vt:lpstr>
      <vt:lpstr>PowerPoint Presentation</vt:lpstr>
      <vt:lpstr>What is Climate Change?</vt:lpstr>
      <vt:lpstr>PowerPoint Presentation</vt:lpstr>
      <vt:lpstr>PowerPoint Presentation</vt:lpstr>
      <vt:lpstr>PowerPoint Presentation</vt:lpstr>
      <vt:lpstr>Greenhouse Gases</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 learn more about riding transit, visit  FreeYouthTransitPass.com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Davidson</dc:creator>
  <cp:lastModifiedBy>Mayock, Melanie</cp:lastModifiedBy>
  <cp:revision>8</cp:revision>
  <cp:lastPrinted>2018-10-29T21:04:04Z</cp:lastPrinted>
  <dcterms:created xsi:type="dcterms:W3CDTF">2018-04-25T20:30:18Z</dcterms:created>
  <dcterms:modified xsi:type="dcterms:W3CDTF">2025-02-18T22:14:31Z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0x01010088A795BC1D8DA849B4ED5290665C0CCA</vt:lpwstr>
  </property>
  <property fmtid="{D5CDD505-2E9C-101B-9397-08002B2CF9AE}" pid="3" name="MediaServiceImageTags">
    <vt:lpwstr/>
  </property>
  <property fmtid="{D5CDD505-2E9C-101B-9397-08002B2CF9AE}" pid="4" name="Order">
    <vt:r8>11364300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SharedWithUsers">
    <vt:lpwstr>120;#Lee, Carrie;#81;#Mayer, Jennifer</vt:lpwstr>
  </property>
</Properties>
</file>