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36"/>
  </p:notesMasterIdLst>
  <p:handoutMasterIdLst>
    <p:handoutMasterId r:id="rId37"/>
  </p:handoutMasterIdLst>
  <p:sldIdLst>
    <p:sldId id="334" r:id="rId6"/>
    <p:sldId id="289" r:id="rId7"/>
    <p:sldId id="259" r:id="rId8"/>
    <p:sldId id="316" r:id="rId9"/>
    <p:sldId id="310" r:id="rId10"/>
    <p:sldId id="319" r:id="rId11"/>
    <p:sldId id="315" r:id="rId12"/>
    <p:sldId id="336" r:id="rId13"/>
    <p:sldId id="299" r:id="rId14"/>
    <p:sldId id="311" r:id="rId15"/>
    <p:sldId id="337" r:id="rId16"/>
    <p:sldId id="305" r:id="rId17"/>
    <p:sldId id="327" r:id="rId18"/>
    <p:sldId id="312" r:id="rId19"/>
    <p:sldId id="298" r:id="rId20"/>
    <p:sldId id="323" r:id="rId21"/>
    <p:sldId id="329" r:id="rId22"/>
    <p:sldId id="330" r:id="rId23"/>
    <p:sldId id="338" r:id="rId24"/>
    <p:sldId id="331" r:id="rId25"/>
    <p:sldId id="333" r:id="rId26"/>
    <p:sldId id="342" r:id="rId27"/>
    <p:sldId id="346" r:id="rId28"/>
    <p:sldId id="343" r:id="rId29"/>
    <p:sldId id="267" r:id="rId30"/>
    <p:sldId id="332" r:id="rId31"/>
    <p:sldId id="308" r:id="rId32"/>
    <p:sldId id="317" r:id="rId33"/>
    <p:sldId id="318" r:id="rId34"/>
    <p:sldId id="292"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31A522A-584E-78E2-9058-963DDD995072}" name="Hannah Owens" initials="HO" userId="S::howens@triangleassociates.com::400aa3bd-3400-49c7-8f9d-3d55233f3af4" providerId="AD"/>
  <p188:author id="{16659B5B-9E3D-0DBB-4639-7F7BBC8D02D5}" name="DeCordoba, Rachel" initials="DR" userId="S::rdecordoba@kingcounty.gov::fa0ecc3f-1411-4b1d-8da5-4c579ff3a23b" providerId="AD"/>
  <p188:author id="{C647116C-6D98-EF33-683D-02DEC386E070}" name="Megan Soland" initials="MS" userId="S::msoland@triangleassociates.com::6cfc8087-67f9-4cc2-893b-f9702fff9396" providerId="AD"/>
  <p188:author id="{8E8AD676-3D8F-D96F-260A-356F30101AFD}" name="Elizabeth Cameron" initials="EC" userId="S::ecameron@triangleassociates.com::91e1d7a0-3c16-40e7-b62c-e9f4ca6dcba8" providerId="AD"/>
  <p188:author id="{A4AD0F98-A42A-3162-D131-81F32EB1169E}" name="Leandra Darden" initials="LD" userId="S::ldarden@triangleassociates.com::24df910b-7d88-4bd5-bd18-74aa9c76abca"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 id="{D9EBFCDC-C07D-4DFA-D1DE-B4C981C7622B}" name="Hurula, Dani" initials="HD" userId="S::dhurula@kingcounty.gov::57e9a8fb-c533-4e3a-89f8-ec9dd3954b0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2884"/>
    <a:srgbClr val="000000"/>
    <a:srgbClr val="263287"/>
    <a:srgbClr val="FF7600"/>
    <a:srgbClr val="0072BC"/>
    <a:srgbClr val="005CB9"/>
    <a:srgbClr val="F1B02E"/>
    <a:srgbClr val="3849C6"/>
    <a:srgbClr val="001A71"/>
    <a:srgbClr val="4E45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75088" autoAdjust="0"/>
  </p:normalViewPr>
  <p:slideViewPr>
    <p:cSldViewPr snapToGrid="0">
      <p:cViewPr varScale="1">
        <p:scale>
          <a:sx n="119" d="100"/>
          <a:sy n="119" d="100"/>
        </p:scale>
        <p:origin x="996" y="13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9/11/2026</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9/11/2026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 King County Metro – “The organization in our government that provides bus and other transportation services” and the Free Youth Transit Pass program (“</a:t>
            </a:r>
            <a:r>
              <a:rPr lang="en-US" b="0" i="0" dirty="0">
                <a:solidFill>
                  <a:srgbClr val="23221F"/>
                </a:solidFill>
                <a:effectLst/>
                <a:latin typeface="Open Sans" panose="020B0606030504020204" pitchFamily="34" charset="0"/>
              </a:rPr>
              <a:t>riders 18 and younger can take transit for free”)</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Explain to students that they will be learning about how riding public transit can reduce greenhouse gas emissions and help the community.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BF0254-5D7A-E24F-B646-2A5FBDBFD4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What are some ways students move around the community? Does anyone walk? Ride a bike? Use transit?</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Times New Roman" panose="02020603050405020304" pitchFamily="18" charset="0"/>
                <a:ea typeface="Times New Roman" panose="02020603050405020304" pitchFamily="18" charset="0"/>
              </a:rPr>
              <a:t>Explain it is not always possible to use these forms of transportation, sometimes people need to drive their cards or live too far from a bus stop. The important thing is to think about your options, understand the impact, and when you can make choices that are better for our environment that’s great. A 2019 study, </a:t>
            </a:r>
            <a:r>
              <a:rPr lang="en-US" sz="2800" b="0" i="0">
                <a:solidFill>
                  <a:srgbClr val="23221F"/>
                </a:solidFill>
                <a:effectLst/>
                <a:latin typeface="Open Sans" panose="020B0606030504020204" pitchFamily="34" charset="0"/>
              </a:rPr>
              <a:t>King County Geographic GHG Emissions (2019), shared </a:t>
            </a:r>
            <a:r>
              <a:rPr lang="en-US" sz="4000" b="0" i="0">
                <a:solidFill>
                  <a:srgbClr val="23221F"/>
                </a:solidFill>
                <a:effectLst/>
                <a:latin typeface="Open Sans" panose="020B0606030504020204" pitchFamily="34" charset="0"/>
              </a:rPr>
              <a:t>buildings (46%) and transportation (43%) were the largest sources for greenhouse gases. Details provided in the report-</a:t>
            </a:r>
            <a:r>
              <a:rPr lang="en-US" sz="2800" b="0" i="0">
                <a:solidFill>
                  <a:srgbClr val="23221F"/>
                </a:solidFill>
                <a:effectLst/>
                <a:latin typeface="Open Sans" panose="020B0606030504020204" pitchFamily="34" charset="0"/>
              </a:rPr>
              <a:t> https://</a:t>
            </a:r>
            <a:r>
              <a:rPr lang="en-US" sz="2800" b="0" i="0" err="1">
                <a:solidFill>
                  <a:srgbClr val="23221F"/>
                </a:solidFill>
                <a:effectLst/>
                <a:latin typeface="Open Sans" panose="020B0606030504020204" pitchFamily="34" charset="0"/>
              </a:rPr>
              <a:t>kingcounty.gov</a:t>
            </a:r>
            <a:r>
              <a:rPr lang="en-US" sz="2800" b="0" i="0">
                <a:solidFill>
                  <a:srgbClr val="23221F"/>
                </a:solidFill>
                <a:effectLst/>
                <a:latin typeface="Open Sans" panose="020B0606030504020204" pitchFamily="34" charset="0"/>
              </a:rPr>
              <a:t>/services/environment/climate/actions-strategies/strategic-climate-action-plan/emissions-</a:t>
            </a:r>
            <a:r>
              <a:rPr lang="en-US" sz="2800" b="0" i="0" err="1">
                <a:solidFill>
                  <a:srgbClr val="23221F"/>
                </a:solidFill>
                <a:effectLst/>
                <a:latin typeface="Open Sans" panose="020B0606030504020204" pitchFamily="34" charset="0"/>
              </a:rPr>
              <a:t>inventories.aspx</a:t>
            </a:r>
            <a:r>
              <a:rPr lang="en-US" sz="2800" b="0" i="0">
                <a:solidFill>
                  <a:srgbClr val="23221F"/>
                </a:solidFill>
                <a:effectLst/>
                <a:latin typeface="Open Sans" panose="020B0606030504020204" pitchFamily="34" charset="0"/>
              </a:rPr>
              <a:t>. </a:t>
            </a:r>
            <a:endParaRPr lang="en-US" sz="1800" b="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4081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is committed to climate action and is being proactive in reducing GHG emissions and preparing for climate impacts.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Public transit ridership has greatly increased in the past years and Metro is exploring ways to continue to reduce their environmental impact.</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11</a:t>
            </a:fld>
            <a:endParaRPr lang="en-US"/>
          </a:p>
        </p:txBody>
      </p:sp>
    </p:spTree>
    <p:extLst>
      <p:ext uri="{BB962C8B-B14F-4D97-AF65-F5344CB8AC3E}">
        <p14:creationId xmlns:p14="http://schemas.microsoft.com/office/powerpoint/2010/main" val="1908666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Metro is working to replace its bus fleet with electric, zero-emission coaches by 2035 in order to further minimize the environmental impact of public transportation.</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if anyone in the class has used one of the electric buses recently.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You may choose to ask students if they have any other ideas of ways Metro can help reduce its environmental impact and/or help to plan for the impacts of climate change.</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4054957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Metro is working hard to reduce pollution on and off the road. Beyond buses, Metro is saving energy by fixing equipment and constructing sustainable buildings.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8182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How does using transit support or help the community?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Who should use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What might prevent people from using transit?</a:t>
            </a:r>
          </a:p>
          <a:p>
            <a:pPr marL="742950" marR="0" lvl="1"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Highlight youth programs and accessibility programs.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 Public transit provides access to community spaces and resources supporting community members of different abilities and backgrounds. Help connect how transit can help reduce emissions, reduce traffic, increase environmental health in our region, and help connect people to places. </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14</a:t>
            </a:fld>
            <a:endParaRPr lang="en-US"/>
          </a:p>
        </p:txBody>
      </p:sp>
    </p:spTree>
    <p:extLst>
      <p:ext uri="{BB962C8B-B14F-4D97-AF65-F5344CB8AC3E}">
        <p14:creationId xmlns:p14="http://schemas.microsoft.com/office/powerpoint/2010/main" val="328495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What does Environmental Sustainability mean to you?</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How might sustainability connect to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Times New Roman" panose="02020603050405020304" pitchFamily="18" charset="0"/>
                <a:ea typeface="Times New Roman" panose="02020603050405020304" pitchFamily="18" charset="0"/>
              </a:rPr>
              <a:t>Information &amp; graphics from https://</a:t>
            </a:r>
            <a:r>
              <a:rPr lang="en-US" sz="1800" err="1">
                <a:effectLst/>
                <a:latin typeface="Times New Roman" panose="02020603050405020304" pitchFamily="18" charset="0"/>
                <a:ea typeface="Times New Roman" panose="02020603050405020304" pitchFamily="18" charset="0"/>
              </a:rPr>
              <a:t>kingcounty.gov</a:t>
            </a:r>
            <a:r>
              <a:rPr lang="en-US" sz="1800">
                <a:effectLst/>
                <a:latin typeface="Times New Roman" panose="02020603050405020304" pitchFamily="18" charset="0"/>
                <a:ea typeface="Times New Roman" panose="02020603050405020304" pitchFamily="18" charset="0"/>
              </a:rPr>
              <a:t>/depts/transportation/metro/about/environmental-</a:t>
            </a:r>
            <a:r>
              <a:rPr lang="en-US" sz="1800" err="1">
                <a:effectLst/>
                <a:latin typeface="Times New Roman" panose="02020603050405020304" pitchFamily="18" charset="0"/>
                <a:ea typeface="Times New Roman" panose="02020603050405020304" pitchFamily="18" charset="0"/>
              </a:rPr>
              <a:t>sustainability.aspx</a:t>
            </a: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15</a:t>
            </a:fld>
            <a:endParaRPr lang="en-US"/>
          </a:p>
        </p:txBody>
      </p:sp>
    </p:spTree>
    <p:extLst>
      <p:ext uri="{BB962C8B-B14F-4D97-AF65-F5344CB8AC3E}">
        <p14:creationId xmlns:p14="http://schemas.microsoft.com/office/powerpoint/2010/main" val="15992810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How might reducing cars on the road help our environment?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Encourage them to have a thoughtful discussion as their knowledge of the topic allows.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95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Would you rather spend time in a parking lot or a park?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2800" b="0" i="0" dirty="0">
                <a:solidFill>
                  <a:srgbClr val="000000"/>
                </a:solidFill>
                <a:effectLst/>
                <a:latin typeface="WordVisi_MSFontService"/>
              </a:rPr>
              <a:t>If more people travel by bus or light rail, we can reduce the space needed to park cars.  </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8556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Explain taking care of our community means taking care of our environment but also taking care of people. Metro wants to ensure that its transit systems are accessible to all community members.</a:t>
            </a:r>
          </a:p>
          <a:p>
            <a:endParaRPr lang="en-US" sz="1800" dirty="0">
              <a:effectLst/>
              <a:latin typeface="Arial" panose="020B0604020202020204" pitchFamily="34" charset="0"/>
            </a:endParaRPr>
          </a:p>
          <a:p>
            <a:r>
              <a:rPr lang="en-US" sz="1800" dirty="0">
                <a:effectLst/>
                <a:latin typeface="Arial" panose="020B0604020202020204" pitchFamily="34" charset="0"/>
              </a:rPr>
              <a:t>Opportunity for all: healthy transit builds opportunity in a way that cars don’t; consider that ~25% of Washingtonians are not drivers, and even those who can drive may not find it the best option (e.g. having a vehicle, affordability, parking, needing 1 car for every adult in the household if other options don’t exist) </a:t>
            </a:r>
          </a:p>
          <a:p>
            <a:r>
              <a:rPr lang="en-US" sz="1800" dirty="0">
                <a:effectLst/>
                <a:latin typeface="Arial" panose="020B0604020202020204" pitchFamily="34" charset="0"/>
              </a:rPr>
              <a:t>We also want to consider people with disabilities, low-income families, and youth and seniors.</a:t>
            </a:r>
            <a:endParaRPr lang="en-US" sz="1800" dirty="0">
              <a:effectLst/>
              <a:latin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28806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Using transit can have a variety of benefits including helping people save money, get outside more, and expand their social life.</a:t>
            </a:r>
            <a:endParaRPr lang="en-US" sz="1800" dirty="0">
              <a:effectLst/>
              <a:latin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Times New Roman" panose="02020603050405020304" pitchFamily="18" charset="0"/>
              </a:rPr>
              <a:t>Discussion Opportunity:</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Arial" panose="020B0604020202020204" pitchFamily="34" charset="0"/>
              </a:rPr>
              <a:t>Are there any other benefits of transit you can think of?</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917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nSpc>
                <a:spcPct val="107000"/>
              </a:lnSpc>
              <a:spcBef>
                <a:spcPts val="0"/>
              </a:spcBef>
              <a:spcAft>
                <a:spcPts val="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As a reminder, public transit can take many forms. Here in King County, some primary forms of transit are buses, light rail trains, water taxis, and much more.</a:t>
            </a:r>
          </a:p>
          <a:p>
            <a:pPr marL="285750" marR="0" indent="-285750">
              <a:lnSpc>
                <a:spcPct val="107000"/>
              </a:lnSpc>
              <a:spcBef>
                <a:spcPts val="0"/>
              </a:spcBef>
              <a:spcAft>
                <a:spcPts val="0"/>
              </a:spcAft>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Ask students how they engage with public transit in their communities. Do they or someone they know utilize Metro services?</a:t>
            </a: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a:t>
            </a:fld>
            <a:endParaRPr lang="en-US"/>
          </a:p>
        </p:txBody>
      </p:sp>
    </p:spTree>
    <p:extLst>
      <p:ext uri="{BB962C8B-B14F-4D97-AF65-F5344CB8AC3E}">
        <p14:creationId xmlns:p14="http://schemas.microsoft.com/office/powerpoint/2010/main" val="13777843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End with a note that Ling County transit services are more than just buses we can ride on. These services support our community by helping us reduce greenhouse gases. These services help people move around the community and the services help us all stay connected. </a:t>
            </a:r>
          </a:p>
          <a:p>
            <a:endParaRPr lang="en-US" sz="1800" dirty="0">
              <a:effectLst/>
              <a:latin typeface="Arial" panose="020B0604020202020204" pitchFamily="34" charset="0"/>
            </a:endParaRPr>
          </a:p>
          <a:p>
            <a:r>
              <a:rPr lang="en-US" sz="18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Metro’s Long Range Plan aims for 80% of King County residents having access to frequent transit (every 15 minutes, stops 0.25 miles apart) by 2050.</a:t>
            </a: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10297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u="sng">
                <a:effectLst/>
                <a:latin typeface="Segoe UI" panose="020B0502040204020203" pitchFamily="34" charset="0"/>
              </a:rPr>
              <a:t>Discussion Opportunity: </a:t>
            </a:r>
          </a:p>
          <a:p>
            <a:pPr marL="285750" indent="-285750">
              <a:buFont typeface="Arial" panose="020B0604020202020204" pitchFamily="34" charset="0"/>
              <a:buChar char="•"/>
            </a:pPr>
            <a:r>
              <a:rPr lang="en-US" sz="1800">
                <a:effectLst/>
                <a:latin typeface="Segoe UI" panose="020B0502040204020203" pitchFamily="34" charset="0"/>
              </a:rPr>
              <a:t>Ask students how providing jobs, especially Green Jobs might help the community.</a:t>
            </a:r>
          </a:p>
          <a:p>
            <a:pPr marL="285750" indent="-285750">
              <a:buFont typeface="Arial" panose="020B0604020202020204" pitchFamily="34" charset="0"/>
              <a:buChar char="•"/>
            </a:pPr>
            <a:r>
              <a:rPr lang="en-US" sz="1800">
                <a:effectLst/>
                <a:latin typeface="Segoe UI" panose="020B0502040204020203" pitchFamily="34" charset="0"/>
              </a:rPr>
              <a:t>Ask students if they know of any examples of social justice events activists that centered around transit.</a:t>
            </a:r>
          </a:p>
          <a:p>
            <a:pPr marL="285750" indent="-285750">
              <a:buFont typeface="Arial" panose="020B0604020202020204" pitchFamily="34" charset="0"/>
              <a:buChar char="•"/>
            </a:pPr>
            <a:r>
              <a:rPr lang="en-US" sz="1800">
                <a:effectLst/>
                <a:latin typeface="Calibri" panose="020F0502020204030204" pitchFamily="34" charset="0"/>
                <a:ea typeface="Calibri" panose="020F0502020204030204" pitchFamily="34" charset="0"/>
              </a:rPr>
              <a:t>The regional Free Youth Transit program originally started with students at Rainer Beach High School in Seattle in 2015. </a:t>
            </a:r>
            <a:endParaRPr lang="en-US" sz="1800">
              <a:effectLst/>
              <a:latin typeface="Segoe UI" panose="020B0502040204020203" pitchFamily="34" charset="0"/>
            </a:endParaRPr>
          </a:p>
          <a:p>
            <a:pPr marL="285750" indent="-285750">
              <a:buFont typeface="Arial" panose="020B0604020202020204" pitchFamily="34" charset="0"/>
              <a:buChar char="•"/>
            </a:pPr>
            <a:r>
              <a:rPr lang="en-US" sz="1800">
                <a:effectLst/>
                <a:latin typeface="Segoe UI" panose="020B0502040204020203" pitchFamily="34" charset="0"/>
              </a:rPr>
              <a:t>Can they think of other connections to their community?</a:t>
            </a:r>
          </a:p>
          <a:p>
            <a:endParaRPr lang="en-US" sz="180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706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Graduating students exploring possible careers should think about transit. More information can be found online at https://</a:t>
            </a:r>
            <a:r>
              <a:rPr lang="en-US" sz="1800" dirty="0" err="1">
                <a:effectLst/>
                <a:latin typeface="Arial" panose="020B0604020202020204" pitchFamily="34" charset="0"/>
              </a:rPr>
              <a:t>kingcounty.gov</a:t>
            </a:r>
            <a:r>
              <a:rPr lang="en-US" sz="1800" dirty="0">
                <a:effectLst/>
                <a:latin typeface="Arial" panose="020B0604020202020204" pitchFamily="34" charset="0"/>
              </a:rPr>
              <a:t>/depts/transportation/metro/about/</a:t>
            </a:r>
            <a:r>
              <a:rPr lang="en-US" sz="1800" dirty="0" err="1">
                <a:effectLst/>
                <a:latin typeface="Arial" panose="020B0604020202020204" pitchFamily="34" charset="0"/>
              </a:rPr>
              <a:t>careers.aspx</a:t>
            </a:r>
            <a:r>
              <a:rPr lang="en-US" sz="1800" dirty="0">
                <a:effectLst/>
                <a:latin typeface="Arial" panose="020B0604020202020204" pitchFamily="34" charset="0"/>
              </a:rPr>
              <a:t>. </a:t>
            </a:r>
          </a:p>
          <a:p>
            <a:endParaRPr lang="en-US" sz="1800" dirty="0">
              <a:effectLst/>
              <a:latin typeface="Arial" panose="020B0604020202020204" pitchFamily="34" charset="0"/>
            </a:endParaRPr>
          </a:p>
          <a:p>
            <a:r>
              <a:rPr lang="en-US" sz="1800" dirty="0">
                <a:effectLst/>
                <a:latin typeface="Arial" panose="020B0604020202020204" pitchFamily="34" charset="0"/>
              </a:rPr>
              <a:t>Metro needs talented employees from a variety of backgrounds and fields. Metro employees are creating and supporting vital mobility services. How many dedicated team members does Metro need to maintain and grow an award-winning transit system? A lot. Bring your skills to Metro!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7633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ABAF6-1393-BE42-D963-56A7B53E40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EB753A-87A5-2A48-E72E-1E89CDAC72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22DCC3-4EF6-8A35-27C3-9277FD03699F}"/>
              </a:ext>
            </a:extLst>
          </p:cNvPr>
          <p:cNvSpPr>
            <a:spLocks noGrp="1"/>
          </p:cNvSpPr>
          <p:nvPr>
            <p:ph type="body" idx="1"/>
          </p:nvPr>
        </p:nvSpPr>
        <p:spPr/>
        <p:txBody>
          <a:bodyPr/>
          <a:lstStyle/>
          <a:p>
            <a:r>
              <a:rPr lang="en-US" sz="1800" u="none" dirty="0">
                <a:effectLst/>
                <a:latin typeface="Segoe UI" panose="020B0502040204020203" pitchFamily="34" charset="0"/>
              </a:rPr>
              <a:t>Metro offers paid internships for high school and college students. </a:t>
            </a:r>
          </a:p>
          <a:p>
            <a:endParaRPr lang="en-US" sz="1800" u="none" dirty="0">
              <a:effectLst/>
              <a:latin typeface="Segoe UI" panose="020B0502040204020203" pitchFamily="34" charset="0"/>
            </a:endParaRPr>
          </a:p>
          <a:p>
            <a:r>
              <a:rPr lang="en-US" sz="1800" u="none" dirty="0">
                <a:effectLst/>
                <a:latin typeface="Segoe UI" panose="020B0502040204020203" pitchFamily="34" charset="0"/>
              </a:rPr>
              <a:t>High school internships are typically offered in summer and focus on learning and sharing information about transit with your community. </a:t>
            </a:r>
          </a:p>
          <a:p>
            <a:r>
              <a:rPr lang="en-US" sz="1800" u="none" dirty="0">
                <a:effectLst/>
                <a:latin typeface="Segoe UI" panose="020B0502040204020203" pitchFamily="34" charset="0"/>
              </a:rPr>
              <a:t>College internships are typically year-round and focus on a specific subject (like planning, business, and other topics). </a:t>
            </a:r>
          </a:p>
          <a:p>
            <a:endParaRPr lang="en-US" sz="1800" u="none" dirty="0">
              <a:effectLst/>
              <a:latin typeface="Segoe UI" panose="020B0502040204020203" pitchFamily="34" charset="0"/>
            </a:endParaRPr>
          </a:p>
          <a:p>
            <a:r>
              <a:rPr lang="en-US" sz="1800" u="none" dirty="0">
                <a:effectLst/>
                <a:latin typeface="Segoe UI" panose="020B0502040204020203" pitchFamily="34" charset="0"/>
              </a:rPr>
              <a:t>When available, applications are posted at kingcounty.gov/metro/internships. </a:t>
            </a:r>
          </a:p>
          <a:p>
            <a:endParaRPr lang="en-US" sz="1800" u="none" dirty="0">
              <a:effectLst/>
              <a:latin typeface="Arial" panose="020B0604020202020204" pitchFamily="34" charset="0"/>
            </a:endParaRPr>
          </a:p>
        </p:txBody>
      </p:sp>
      <p:sp>
        <p:nvSpPr>
          <p:cNvPr id="4" name="Slide Number Placeholder 3">
            <a:extLst>
              <a:ext uri="{FF2B5EF4-FFF2-40B4-BE49-F238E27FC236}">
                <a16:creationId xmlns:a16="http://schemas.microsoft.com/office/drawing/2014/main" id="{4D853BAB-6C7E-3476-2B87-B6B4D168704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25870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All youth under the age of 19 can ride Metro transit for free. This encourages individuals to take public transit which is better for the environment as well as beneficial to the community.</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Times New Roman" panose="02020603050405020304" pitchFamily="18" charset="0"/>
                <a:ea typeface="Times New Roman" panose="02020603050405020304" pitchFamily="18" charset="0"/>
              </a:rPr>
              <a:t>Discussion Opportunity: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You may choose to ask students if they have been using the free youth transit passes for Metro.</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how they think increased youth ridership might have a positive impact on greenhouse gas emissions and climate change.</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6873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Metro has a variety of services to accommodate the needs of community members to help individuals travel around King County, including services oriented to individuals with disabilities, individuals learning the English language, and individuals who may need extra support using Metro services.</a:t>
            </a:r>
          </a:p>
          <a:p>
            <a:endParaRPr lang="en-US" sz="1800" dirty="0">
              <a:effectLst/>
              <a:latin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what accessibility means to the class.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rPr>
              <a:t>Why is accessibility important?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rPr>
              <a:t>How might having accessible transit help reduce GHG emissions?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25</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What do you think we mean when we say accessible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Why is accessible transit important for a community?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 What types of accessible services have you seen on transit?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BF0254-5D7A-E24F-B646-2A5FBDBFD4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25330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Segoe UI" panose="020B0502040204020203" pitchFamily="34" charset="0"/>
              </a:rPr>
              <a:t>Some examples of accessible services that King County Metro offers include wheelchair lifts and ramps on buses, announcing stops, reserved seating and spaces, language translation, and an ADA Paratransit Program.</a:t>
            </a:r>
          </a:p>
          <a:p>
            <a:endParaRPr lang="en-US" sz="1800" dirty="0">
              <a:effectLst/>
              <a:latin typeface="Segoe UI" panose="020B0502040204020203" pitchFamily="34" charset="0"/>
            </a:endParaRPr>
          </a:p>
          <a:p>
            <a:r>
              <a:rPr lang="en-US" sz="1800" u="sng" dirty="0">
                <a:effectLst/>
                <a:latin typeface="Segoe UI" panose="020B0502040204020203" pitchFamily="34" charset="0"/>
              </a:rPr>
              <a:t>Discussion Opportunity: </a:t>
            </a:r>
          </a:p>
          <a:p>
            <a:r>
              <a:rPr lang="en-US" sz="1800" dirty="0">
                <a:effectLst/>
                <a:latin typeface="Segoe UI" panose="020B0502040204020203" pitchFamily="34" charset="0"/>
              </a:rPr>
              <a:t>Ask students how Metro services help address the variety of needs in a community and connect community members with public transit.</a:t>
            </a: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27</a:t>
            </a:fld>
            <a:endParaRPr lang="en-US"/>
          </a:p>
        </p:txBody>
      </p:sp>
    </p:spTree>
    <p:extLst>
      <p:ext uri="{BB962C8B-B14F-4D97-AF65-F5344CB8AC3E}">
        <p14:creationId xmlns:p14="http://schemas.microsoft.com/office/powerpoint/2010/main" val="3837702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03025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0" marR="0" indent="0">
              <a:lnSpc>
                <a:spcPct val="107000"/>
              </a:lnSpc>
              <a:spcBef>
                <a:spcPts val="0"/>
              </a:spcBef>
              <a:spcAft>
                <a:spcPts val="800"/>
              </a:spcAft>
              <a:buFont typeface="Arial" panose="020B0604020202020204" pitchFamily="34" charset="0"/>
              <a:buNone/>
            </a:pPr>
            <a:endParaRPr lang="en-US" sz="180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3299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why are public transportation systems important for a community? Explain that public transit is a service provided by the government to help people move around their communities. Public transit is a service that provides access to community spaces and resources supporting community members of different abilities and backgrounds.</a:t>
            </a:r>
          </a:p>
          <a:p>
            <a:pPr marL="0" marR="0" indent="0">
              <a:lnSpc>
                <a:spcPct val="107000"/>
              </a:lnSpc>
              <a:spcBef>
                <a:spcPts val="0"/>
              </a:spcBef>
              <a:spcAft>
                <a:spcPts val="800"/>
              </a:spcAft>
              <a:buFont typeface="Arial" panose="020B0604020202020204" pitchFamily="34" charset="0"/>
              <a:buNone/>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Encourage students to consider the environment: ask them how might public transit impact our environment?</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3</a:t>
            </a:fld>
            <a:endParaRPr lang="en-US"/>
          </a:p>
        </p:txBody>
      </p:sp>
    </p:spTree>
    <p:extLst>
      <p:ext uri="{BB962C8B-B14F-4D97-AF65-F5344CB8AC3E}">
        <p14:creationId xmlns:p14="http://schemas.microsoft.com/office/powerpoint/2010/main" val="4065356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30</a:t>
            </a:fld>
            <a:endParaRPr lang="en-US"/>
          </a:p>
        </p:txBody>
      </p:sp>
    </p:spTree>
    <p:extLst>
      <p:ext uri="{BB962C8B-B14F-4D97-AF65-F5344CB8AC3E}">
        <p14:creationId xmlns:p14="http://schemas.microsoft.com/office/powerpoint/2010/main" val="598615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dirty="0">
                <a:solidFill>
                  <a:srgbClr val="005CB9"/>
                </a:solidFill>
                <a:latin typeface="Verdana" panose="020B0604030504040204" pitchFamily="34" charset="0"/>
                <a:ea typeface="Verdana" panose="020B0604030504040204" pitchFamily="34" charset="0"/>
              </a:rPr>
              <a:t>Global climate change is the average long-term atmosphere changes over the entire Earth. These include warming temperatures and changes in precipitation as well as the effects of Earth’s warming. There are several factors that contribute to climate change. However, scientists agree that Earth has been getting warmer in the past 50 to 100 years primarily due to human activities.</a:t>
            </a:r>
            <a:endParaRPr lang="en-US" sz="1800" b="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Information &amp; graphics from https://kingcounty.gov/services/environment/climate/our-changing-climate/what.aspx; https://www.ncei.noaa.gov/access/monitoring/climate-at-a-glance/global/time-series</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4</a:t>
            </a:fld>
            <a:endParaRPr lang="en-US"/>
          </a:p>
        </p:txBody>
      </p:sp>
    </p:spTree>
    <p:extLst>
      <p:ext uri="{BB962C8B-B14F-4D97-AF65-F5344CB8AC3E}">
        <p14:creationId xmlns:p14="http://schemas.microsoft.com/office/powerpoint/2010/main" val="1250810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dirty="0">
                <a:solidFill>
                  <a:srgbClr val="005CB9"/>
                </a:solidFill>
                <a:latin typeface="Verdana" panose="020B0604030504040204" pitchFamily="34" charset="0"/>
                <a:ea typeface="Verdana" panose="020B0604030504040204" pitchFamily="34" charset="0"/>
              </a:rPr>
              <a:t>Certain gases in Earth’s atmosphere block heat from escaping, such as carbon dioxide and methane. These gases are called </a:t>
            </a:r>
            <a:r>
              <a:rPr lang="en-US" sz="1800" b="0" u="none" dirty="0">
                <a:solidFill>
                  <a:srgbClr val="005CB9"/>
                </a:solidFill>
                <a:latin typeface="Verdana" panose="020B0604030504040204" pitchFamily="34" charset="0"/>
                <a:ea typeface="Verdana" panose="020B0604030504040204" pitchFamily="34" charset="0"/>
              </a:rPr>
              <a:t>greenhouse gases </a:t>
            </a:r>
            <a:r>
              <a:rPr lang="en-US" sz="1800" b="0" dirty="0">
                <a:solidFill>
                  <a:srgbClr val="005CB9"/>
                </a:solidFill>
                <a:latin typeface="Verdana" panose="020B0604030504040204" pitchFamily="34" charset="0"/>
                <a:ea typeface="Verdana" panose="020B0604030504040204" pitchFamily="34" charset="0"/>
              </a:rPr>
              <a:t>(GHGs), and they keep Earth warm like the glass in a greenhouse keeps plants warm.</a:t>
            </a:r>
          </a:p>
          <a:p>
            <a:endParaRPr lang="en-US" sz="1800" b="0" dirty="0">
              <a:solidFill>
                <a:srgbClr val="005CB9"/>
              </a:solidFill>
              <a:latin typeface="Verdana" panose="020B0604030504040204" pitchFamily="34" charset="0"/>
              <a:ea typeface="Verdana" panose="020B0604030504040204" pitchFamily="34" charset="0"/>
            </a:endParaRPr>
          </a:p>
          <a:p>
            <a:r>
              <a:rPr lang="en-US" sz="1800" b="0" dirty="0">
                <a:solidFill>
                  <a:srgbClr val="005CB9"/>
                </a:solidFill>
                <a:latin typeface="Verdana" panose="020B0604030504040204" pitchFamily="34" charset="0"/>
                <a:ea typeface="Verdana" panose="020B0604030504040204" pitchFamily="34" charset="0"/>
              </a:rPr>
              <a:t>Human activities, such as burning fuel to power factories and cars, are adding lots of these gasses to our atmosphere. This causes the atmosphere to trap more heat than it used to, leading to a warmer Earth.</a:t>
            </a:r>
            <a:endParaRPr lang="en-US" sz="18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Information &amp; graphics from https://kingcounty.gov/services/environment/climate/our-changing-climate/what.aspx</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961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 temperature increases how might that impact climate in an area?</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Graphic from NOAA: https://www.ncei.noaa.gov/access/monitoring/climate-at-a-glance/global/time-series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9281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Times New Roman" panose="02020603050405020304" pitchFamily="18" charset="0"/>
                <a:ea typeface="Times New Roman" panose="02020603050405020304" pitchFamily="18" charset="0"/>
              </a:rPr>
              <a:t>Let students share how extreme weather events or climate change have impacted them personally.</a:t>
            </a:r>
          </a:p>
          <a:p>
            <a:endParaRPr lang="en-US"/>
          </a:p>
        </p:txBody>
      </p:sp>
      <p:sp>
        <p:nvSpPr>
          <p:cNvPr id="4" name="Slide Number Placeholder 3"/>
          <p:cNvSpPr>
            <a:spLocks noGrp="1"/>
          </p:cNvSpPr>
          <p:nvPr>
            <p:ph type="sldNum" sz="quarter" idx="5"/>
          </p:nvPr>
        </p:nvSpPr>
        <p:spPr/>
        <p:txBody>
          <a:bodyPr/>
          <a:lstStyle/>
          <a:p>
            <a:fld id="{F3BF0254-5D7A-E24F-B646-2A5FBDBFD4F7}" type="slidenum">
              <a:rPr lang="en-US" smtClean="0"/>
              <a:t>7</a:t>
            </a:fld>
            <a:endParaRPr lang="en-US"/>
          </a:p>
        </p:txBody>
      </p:sp>
    </p:spTree>
    <p:extLst>
      <p:ext uri="{BB962C8B-B14F-4D97-AF65-F5344CB8AC3E}">
        <p14:creationId xmlns:p14="http://schemas.microsoft.com/office/powerpoint/2010/main" val="1173247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Climate change will have local impacts in King County including more severe weather extremes, public health issues, and sea level rise.</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Let students share how extreme weather events or climate change have impacted them personally.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Then ask them to think about how it might impact other people in our community.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What about wildlife?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Some other impacts include, but are not limited to:</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Ocean acidification (increased costs to shellfish growers)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More frequent coastal flooding</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Rising sea levels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Increased heavy rain events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3295022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Times New Roman" panose="02020603050405020304" pitchFamily="18" charset="0"/>
                <a:ea typeface="Times New Roman" panose="02020603050405020304" pitchFamily="18" charset="0"/>
              </a:rPr>
              <a:t>Where do greenhouse gases come from?</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Times New Roman" panose="02020603050405020304" pitchFamily="18" charset="0"/>
                <a:ea typeface="Times New Roman" panose="02020603050405020304" pitchFamily="18" charset="0"/>
              </a:rPr>
              <a:t>What do you notice?</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200" dirty="0">
              <a:effectLst/>
              <a:latin typeface="Times New Roman" panose="02020603050405020304" pitchFamily="18" charset="0"/>
              <a:ea typeface="Times New Roman" panose="02020603050405020304" pitchFamily="18" charset="0"/>
            </a:endParaRPr>
          </a:p>
          <a:p>
            <a:r>
              <a:rPr lang="en-US" sz="1000" kern="1200" dirty="0">
                <a:solidFill>
                  <a:schemeClr val="tx1"/>
                </a:solidFill>
                <a:effectLst/>
                <a:latin typeface="+mn-lt"/>
                <a:ea typeface="+mn-ea"/>
                <a:cs typeface="+mn-cs"/>
              </a:rPr>
              <a:t>In 2023, GHG emissions in King County were </a:t>
            </a:r>
            <a:r>
              <a:rPr lang="en-US" sz="1000" b="1" kern="1200" dirty="0">
                <a:solidFill>
                  <a:schemeClr val="tx1"/>
                </a:solidFill>
                <a:effectLst/>
                <a:latin typeface="+mn-lt"/>
                <a:ea typeface="+mn-ea"/>
                <a:cs typeface="+mn-cs"/>
              </a:rPr>
              <a:t>24.2 </a:t>
            </a:r>
            <a:r>
              <a:rPr lang="en-US" sz="1000" kern="1200" dirty="0">
                <a:solidFill>
                  <a:schemeClr val="tx1"/>
                </a:solidFill>
                <a:effectLst/>
                <a:latin typeface="+mn-lt"/>
                <a:ea typeface="+mn-ea"/>
                <a:cs typeface="+mn-cs"/>
              </a:rPr>
              <a:t>million metric tons carbon dioxide equivalent (MMTCO2e), down from a peak of 26.3 in 2019.</a:t>
            </a:r>
            <a:r>
              <a:rPr lang="en-US" sz="1000" b="1" kern="1200" dirty="0">
                <a:solidFill>
                  <a:schemeClr val="tx1"/>
                </a:solidFill>
                <a:effectLst/>
                <a:latin typeface="+mn-lt"/>
                <a:ea typeface="+mn-ea"/>
                <a:cs typeface="+mn-cs"/>
              </a:rPr>
              <a:t> </a:t>
            </a:r>
          </a:p>
          <a:p>
            <a:endParaRPr lang="en-US" sz="1000" kern="1200" dirty="0">
              <a:solidFill>
                <a:schemeClr val="tx1"/>
              </a:solidFill>
              <a:effectLst/>
              <a:latin typeface="+mn-lt"/>
              <a:ea typeface="+mn-ea"/>
              <a:cs typeface="+mn-cs"/>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t>https://cdn.kingcounty.gov/-/media/king-county/depts/dnrp/nature-recreation/environment-ecology-conservation/climate/strategic-climate-action-plan/2025-final-update-2/scap-web-greenhouse-gas.pdf?rev=2586ce6c454540759b2ddb716f12ddc1&amp;hash=123BF28D3D5875A75A40589B0214FAB3  </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9</a:t>
            </a:fld>
            <a:endParaRPr lang="en-US"/>
          </a:p>
        </p:txBody>
      </p:sp>
    </p:spTree>
    <p:extLst>
      <p:ext uri="{BB962C8B-B14F-4D97-AF65-F5344CB8AC3E}">
        <p14:creationId xmlns:p14="http://schemas.microsoft.com/office/powerpoint/2010/main" val="4064406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9/11/2026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9/11/2026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1"/>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8" r:id="rId8"/>
    <p:sldLayoutId id="2147483849" r:id="rId9"/>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6.jpe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hyperlink" Target="https://www.publicdomainpictures.net/en/view-image.php?image=24323&amp;picture=bench-in-a-park"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5.svg"/><Relationship Id="rId7" Type="http://schemas.openxmlformats.org/officeDocument/2006/relationships/image" Target="../media/image39.sv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8.svg"/><Relationship Id="rId5" Type="http://schemas.openxmlformats.org/officeDocument/2006/relationships/image" Target="../media/image37.svg"/><Relationship Id="rId4" Type="http://schemas.openxmlformats.org/officeDocument/2006/relationships/image" Target="../media/image36.sv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1.jpe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47.emf"/><Relationship Id="rId3" Type="http://schemas.openxmlformats.org/officeDocument/2006/relationships/image" Target="../media/image42.jpeg"/><Relationship Id="rId7" Type="http://schemas.openxmlformats.org/officeDocument/2006/relationships/image" Target="../media/image46.em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emf"/></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52.jpeg"/><Relationship Id="rId4" Type="http://schemas.openxmlformats.org/officeDocument/2006/relationships/image" Target="../media/image51.svg"/></Relationships>
</file>

<file path=ppt/slides/_rels/slide25.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jpeg"/><Relationship Id="rId7" Type="http://schemas.openxmlformats.org/officeDocument/2006/relationships/image" Target="../media/image57.sv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6.svg"/><Relationship Id="rId5" Type="http://schemas.openxmlformats.org/officeDocument/2006/relationships/image" Target="../media/image55.sv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59.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63.svg"/><Relationship Id="rId4" Type="http://schemas.openxmlformats.org/officeDocument/2006/relationships/image" Target="../media/image62.svg"/></Relationships>
</file>

<file path=ppt/slides/_rels/slide28.xml.rels><?xml version="1.0" encoding="UTF-8" standalone="yes"?>
<Relationships xmlns="http://schemas.openxmlformats.org/package/2006/relationships"><Relationship Id="rId3" Type="http://schemas.openxmlformats.org/officeDocument/2006/relationships/hyperlink" Target="https://kingcounty.gov/services/environment/climate/our-changing-climate/impacts.aspx"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kingcounty.gov/en/dept/metro/rider-tools/how-to-ride/accessibility-on-buses"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info.myorca.com/youth-ride-free"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svg"/><Relationship Id="rId5" Type="http://schemas.openxmlformats.org/officeDocument/2006/relationships/image" Target="../media/image14.svg"/><Relationship Id="rId4" Type="http://schemas.openxmlformats.org/officeDocument/2006/relationships/image" Target="../media/image13.svg"/><Relationship Id="rId9" Type="http://schemas.openxmlformats.org/officeDocument/2006/relationships/image" Target="../media/image18.sv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1.sv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pt. 19 service change: Metro helping to prepare riders – Metro Matters">
            <a:extLst>
              <a:ext uri="{FF2B5EF4-FFF2-40B4-BE49-F238E27FC236}">
                <a16:creationId xmlns:a16="http://schemas.microsoft.com/office/drawing/2014/main" id="{01DEF23C-0B1C-D83B-80DB-910C046C9B3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64302" y="647699"/>
            <a:ext cx="5218538" cy="4203699"/>
          </a:xfrm>
          <a:prstGeom prst="rect">
            <a:avLst/>
          </a:prstGeom>
          <a:noFill/>
          <a:ln w="762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itle 3">
            <a:extLst>
              <a:ext uri="{FF2B5EF4-FFF2-40B4-BE49-F238E27FC236}">
                <a16:creationId xmlns:a16="http://schemas.microsoft.com/office/drawing/2014/main" id="{1AFA9C77-A70F-2B94-E3BE-1159ECC895D9}"/>
              </a:ext>
            </a:extLst>
          </p:cNvPr>
          <p:cNvSpPr txBox="1">
            <a:spLocks/>
          </p:cNvSpPr>
          <p:nvPr/>
        </p:nvSpPr>
        <p:spPr>
          <a:xfrm>
            <a:off x="458359" y="1811557"/>
            <a:ext cx="6247240" cy="1875982"/>
          </a:xfrm>
          <a:prstGeom prst="rect">
            <a:avLst/>
          </a:prstGeom>
        </p:spPr>
        <p:txBody>
          <a:bodyPr vert="horz" lIns="91440" tIns="45720" rIns="91440" bIns="45720" rtlCol="0" anchor="b" anchorCtr="0">
            <a:noAutofit/>
          </a:bodyPr>
          <a:lstStyle>
            <a:lvl1pPr algn="l" defTabSz="914400" rtl="0" eaLnBrk="1" latinLnBrk="0" hangingPunct="1">
              <a:lnSpc>
                <a:spcPct val="100000"/>
              </a:lnSpc>
              <a:spcBef>
                <a:spcPct val="0"/>
              </a:spcBef>
              <a:buNone/>
              <a:defRPr sz="2800" b="1" i="0" kern="120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rPr>
              <a:t>Sustainability and Community Connections </a:t>
            </a:r>
          </a:p>
        </p:txBody>
      </p:sp>
    </p:spTree>
    <p:extLst>
      <p:ext uri="{BB962C8B-B14F-4D97-AF65-F5344CB8AC3E}">
        <p14:creationId xmlns:p14="http://schemas.microsoft.com/office/powerpoint/2010/main" val="1875128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F6947-25EB-43FB-84FC-C542FABD09D6}"/>
              </a:ext>
            </a:extLst>
          </p:cNvPr>
          <p:cNvSpPr>
            <a:spLocks noGrp="1"/>
          </p:cNvSpPr>
          <p:nvPr>
            <p:ph type="title"/>
          </p:nvPr>
        </p:nvSpPr>
        <p:spPr>
          <a:xfrm>
            <a:off x="318409" y="240631"/>
            <a:ext cx="11945783" cy="789736"/>
          </a:xfrm>
        </p:spPr>
        <p:txBody>
          <a:bodyPr/>
          <a:lstStyle/>
          <a:p>
            <a:r>
              <a:rPr lang="en-US" sz="5000" b="1">
                <a:solidFill>
                  <a:srgbClr val="4B2884"/>
                </a:solidFill>
              </a:rPr>
              <a:t>Transportation</a:t>
            </a:r>
            <a:endParaRPr lang="en-US" sz="5000">
              <a:solidFill>
                <a:srgbClr val="4B2884"/>
              </a:solidFill>
            </a:endParaRPr>
          </a:p>
        </p:txBody>
      </p:sp>
      <p:sp>
        <p:nvSpPr>
          <p:cNvPr id="6" name="TextBox 5">
            <a:extLst>
              <a:ext uri="{FF2B5EF4-FFF2-40B4-BE49-F238E27FC236}">
                <a16:creationId xmlns:a16="http://schemas.microsoft.com/office/drawing/2014/main" id="{D8C7ED06-4F85-94B4-863B-D1ECDFD8C9FD}"/>
              </a:ext>
            </a:extLst>
          </p:cNvPr>
          <p:cNvSpPr txBox="1"/>
          <p:nvPr/>
        </p:nvSpPr>
        <p:spPr>
          <a:xfrm>
            <a:off x="650513" y="1203731"/>
            <a:ext cx="11541487" cy="954107"/>
          </a:xfrm>
          <a:prstGeom prst="rect">
            <a:avLst/>
          </a:prstGeom>
          <a:no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Transportation is responsible for 44% of greenhouse gas emissions in King County.</a:t>
            </a: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pic>
        <p:nvPicPr>
          <p:cNvPr id="1026" name="Picture 2" descr="A King County Metro bus, two cyclists and a runner near Green Lake">
            <a:extLst>
              <a:ext uri="{FF2B5EF4-FFF2-40B4-BE49-F238E27FC236}">
                <a16:creationId xmlns:a16="http://schemas.microsoft.com/office/drawing/2014/main" id="{280FDC29-0913-E3D5-6886-FC5555964D3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59870" y="3429001"/>
            <a:ext cx="4800599" cy="32004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FAABD5B8-9701-9B97-FFE5-942CE9A12568}"/>
              </a:ext>
            </a:extLst>
          </p:cNvPr>
          <p:cNvPicPr>
            <a:picLocks noChangeAspect="1"/>
          </p:cNvPicPr>
          <p:nvPr/>
        </p:nvPicPr>
        <p:blipFill>
          <a:blip r:embed="rId4"/>
          <a:stretch>
            <a:fillRect/>
          </a:stretch>
        </p:blipFill>
        <p:spPr>
          <a:xfrm>
            <a:off x="2247597" y="3428999"/>
            <a:ext cx="4443415" cy="3200400"/>
          </a:xfrm>
          <a:prstGeom prst="rect">
            <a:avLst/>
          </a:prstGeom>
          <a:ln>
            <a:noFill/>
          </a:ln>
          <a:effectLst/>
        </p:spPr>
      </p:pic>
      <p:sp>
        <p:nvSpPr>
          <p:cNvPr id="3" name="TextBox 2">
            <a:extLst>
              <a:ext uri="{FF2B5EF4-FFF2-40B4-BE49-F238E27FC236}">
                <a16:creationId xmlns:a16="http://schemas.microsoft.com/office/drawing/2014/main" id="{94D24F07-D0D4-3DCA-A39B-D1212398FC3F}"/>
              </a:ext>
            </a:extLst>
          </p:cNvPr>
          <p:cNvSpPr txBox="1"/>
          <p:nvPr/>
        </p:nvSpPr>
        <p:spPr>
          <a:xfrm>
            <a:off x="650513" y="2301528"/>
            <a:ext cx="11707778"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What could you do to reduce greenhouse gas emissions as you move around your community?</a:t>
            </a:r>
          </a:p>
        </p:txBody>
      </p:sp>
    </p:spTree>
    <p:extLst>
      <p:ext uri="{BB962C8B-B14F-4D97-AF65-F5344CB8AC3E}">
        <p14:creationId xmlns:p14="http://schemas.microsoft.com/office/powerpoint/2010/main" val="187377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C26F4A2-4ADC-8B94-9788-85438990CE4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408" b="90941" l="3117" r="97774">
                        <a14:foregroundMark x1="57614" y1="32404" x2="93411" y2="40418"/>
                        <a14:foregroundMark x1="93411" y1="40418" x2="96260" y2="58885"/>
                        <a14:foregroundMark x1="96260" y1="58885" x2="96705" y2="78397"/>
                        <a14:foregroundMark x1="96705" y1="78397" x2="92075" y2="40767"/>
                        <a14:foregroundMark x1="97774" y1="48780" x2="97774" y2="47735"/>
                        <a14:foregroundMark x1="12110" y1="44599" x2="87622" y2="50174"/>
                        <a14:foregroundMark x1="10953" y1="40070" x2="15316" y2="60279"/>
                        <a14:foregroundMark x1="15316" y1="60279" x2="12467" y2="61324"/>
                        <a14:foregroundMark x1="16296" y1="42857" x2="48442" y2="42857"/>
                        <a14:foregroundMark x1="76937" y1="34495" x2="46483" y2="67596"/>
                        <a14:foregroundMark x1="91451" y1="43206" x2="94212" y2="61324"/>
                        <a14:foregroundMark x1="94212" y1="61324" x2="94212" y2="61324"/>
                        <a14:foregroundMark x1="3562" y1="29268" x2="32591" y2="29617"/>
                        <a14:foregroundMark x1="3740" y1="28223" x2="3117" y2="31010"/>
                        <a14:foregroundMark x1="13535" y1="28920" x2="36687" y2="28920"/>
                        <a14:foregroundMark x1="22618" y1="88153" x2="24310" y2="90941"/>
                      </a14:backgroundRemoval>
                    </a14:imgEffect>
                  </a14:imgLayer>
                </a14:imgProps>
              </a:ext>
            </a:extLst>
          </a:blip>
          <a:stretch>
            <a:fillRect/>
          </a:stretch>
        </p:blipFill>
        <p:spPr>
          <a:xfrm>
            <a:off x="-7780839" y="4999434"/>
            <a:ext cx="7885614" cy="2015290"/>
          </a:xfrm>
          <a:prstGeom prst="rect">
            <a:avLst/>
          </a:prstGeom>
        </p:spPr>
      </p:pic>
      <p:sp>
        <p:nvSpPr>
          <p:cNvPr id="3" name="TextBox 2">
            <a:extLst>
              <a:ext uri="{FF2B5EF4-FFF2-40B4-BE49-F238E27FC236}">
                <a16:creationId xmlns:a16="http://schemas.microsoft.com/office/drawing/2014/main" id="{5036A226-37CF-9D23-26C5-19726FD68394}"/>
              </a:ext>
            </a:extLst>
          </p:cNvPr>
          <p:cNvSpPr txBox="1"/>
          <p:nvPr/>
        </p:nvSpPr>
        <p:spPr>
          <a:xfrm>
            <a:off x="608761" y="1798706"/>
            <a:ext cx="5487238" cy="1536192"/>
          </a:xfrm>
          <a:prstGeom prst="roundRect">
            <a:avLst/>
          </a:prstGeom>
          <a:noFill/>
          <a:ln w="57150">
            <a:solidFill>
              <a:srgbClr val="F1B02E"/>
            </a:solidFill>
          </a:ln>
        </p:spPr>
        <p:txBody>
          <a:bodyPr wrap="square" rtlCol="0" anchor="ctr" anchorCtr="0">
            <a:spAutoFit/>
          </a:bodyPr>
          <a:lstStyle/>
          <a:p>
            <a:r>
              <a:rPr lang="en-US" sz="2800" b="1" dirty="0">
                <a:solidFill>
                  <a:srgbClr val="000000"/>
                </a:solidFill>
                <a:latin typeface="Verdana" panose="020B0604030504040204" pitchFamily="34" charset="0"/>
                <a:ea typeface="Verdana" panose="020B0604030504040204" pitchFamily="34" charset="0"/>
              </a:rPr>
              <a:t>King County is expanding regional transit ridership.</a:t>
            </a:r>
            <a:endParaRPr lang="en-US" sz="2800" dirty="0">
              <a:solidFill>
                <a:srgbClr val="000000"/>
              </a:solidFill>
            </a:endParaRPr>
          </a:p>
        </p:txBody>
      </p:sp>
      <p:sp>
        <p:nvSpPr>
          <p:cNvPr id="5" name="TextBox 4">
            <a:extLst>
              <a:ext uri="{FF2B5EF4-FFF2-40B4-BE49-F238E27FC236}">
                <a16:creationId xmlns:a16="http://schemas.microsoft.com/office/drawing/2014/main" id="{5F5A28FB-9A29-F40F-2C24-2E7963FCAEEB}"/>
              </a:ext>
            </a:extLst>
          </p:cNvPr>
          <p:cNvSpPr txBox="1"/>
          <p:nvPr/>
        </p:nvSpPr>
        <p:spPr>
          <a:xfrm>
            <a:off x="608760" y="3523102"/>
            <a:ext cx="5487239" cy="1532334"/>
          </a:xfrm>
          <a:prstGeom prst="roundRect">
            <a:avLst/>
          </a:prstGeom>
          <a:ln w="57150">
            <a:solidFill>
              <a:srgbClr val="F1B02E"/>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King County is reducing its fleet greenhouse </a:t>
            </a:r>
            <a:br>
              <a:rPr lang="en-US" sz="2800" b="1" dirty="0">
                <a:solidFill>
                  <a:srgbClr val="000000"/>
                </a:solidFill>
                <a:latin typeface="Verdana" panose="020B0604030504040204" pitchFamily="34" charset="0"/>
                <a:ea typeface="Verdana" panose="020B0604030504040204" pitchFamily="34" charset="0"/>
              </a:rPr>
            </a:br>
            <a:r>
              <a:rPr lang="en-US" sz="2800" b="1" dirty="0">
                <a:solidFill>
                  <a:srgbClr val="000000"/>
                </a:solidFill>
                <a:latin typeface="Verdana" panose="020B0604030504040204" pitchFamily="34" charset="0"/>
                <a:ea typeface="Verdana" panose="020B0604030504040204" pitchFamily="34" charset="0"/>
              </a:rPr>
              <a:t>gas emissions. </a:t>
            </a:r>
            <a:endParaRPr lang="en-US" sz="2800" dirty="0">
              <a:solidFill>
                <a:srgbClr val="000000"/>
              </a:solidFill>
            </a:endParaRPr>
          </a:p>
        </p:txBody>
      </p:sp>
      <p:sp>
        <p:nvSpPr>
          <p:cNvPr id="9" name="TextBox 8">
            <a:extLst>
              <a:ext uri="{FF2B5EF4-FFF2-40B4-BE49-F238E27FC236}">
                <a16:creationId xmlns:a16="http://schemas.microsoft.com/office/drawing/2014/main" id="{86F5884F-CDE7-CE15-B4CF-9078FA65549C}"/>
              </a:ext>
            </a:extLst>
          </p:cNvPr>
          <p:cNvSpPr txBox="1"/>
          <p:nvPr/>
        </p:nvSpPr>
        <p:spPr>
          <a:xfrm>
            <a:off x="6366203" y="2186106"/>
            <a:ext cx="5212080" cy="2485787"/>
          </a:xfrm>
          <a:prstGeom prst="roundRect">
            <a:avLst/>
          </a:prstGeom>
          <a:ln w="57150">
            <a:solidFill>
              <a:srgbClr val="F1B02E"/>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King County is increasing the number of its electric vehicles and increasing vehicle charging infrastructure.</a:t>
            </a:r>
            <a:endParaRPr lang="en-US" sz="2800" dirty="0">
              <a:solidFill>
                <a:srgbClr val="000000"/>
              </a:solidFill>
            </a:endParaRPr>
          </a:p>
        </p:txBody>
      </p:sp>
      <p:sp>
        <p:nvSpPr>
          <p:cNvPr id="7" name="Title 1">
            <a:extLst>
              <a:ext uri="{FF2B5EF4-FFF2-40B4-BE49-F238E27FC236}">
                <a16:creationId xmlns:a16="http://schemas.microsoft.com/office/drawing/2014/main" id="{68D154B0-96C7-CDC8-CE9A-1D758DABB2E6}"/>
              </a:ext>
            </a:extLst>
          </p:cNvPr>
          <p:cNvSpPr>
            <a:spLocks noGrp="1"/>
          </p:cNvSpPr>
          <p:nvPr>
            <p:ph type="title"/>
          </p:nvPr>
        </p:nvSpPr>
        <p:spPr>
          <a:xfrm>
            <a:off x="313351" y="241020"/>
            <a:ext cx="10540314" cy="789736"/>
          </a:xfrm>
        </p:spPr>
        <p:txBody>
          <a:bodyPr/>
          <a:lstStyle/>
          <a:p>
            <a:r>
              <a:rPr lang="en-US" sz="5000">
                <a:solidFill>
                  <a:srgbClr val="4B2884"/>
                </a:solidFill>
              </a:rPr>
              <a:t>Planning for Climate Change</a:t>
            </a:r>
          </a:p>
        </p:txBody>
      </p:sp>
    </p:spTree>
    <p:extLst>
      <p:ext uri="{BB962C8B-B14F-4D97-AF65-F5344CB8AC3E}">
        <p14:creationId xmlns:p14="http://schemas.microsoft.com/office/powerpoint/2010/main" val="2070892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63" presetClass="path" presetSubtype="0" accel="50000" decel="50000" fill="hold" nodeType="withEffect">
                                  <p:stCondLst>
                                    <p:cond delay="0"/>
                                  </p:stCondLst>
                                  <p:childTnLst>
                                    <p:animMotion origin="layout" path="M 3.54167E-6 4.07407E-6 L 0.8233 0.0081 " pathEditMode="relative" rAng="0" ptsTypes="AA">
                                      <p:cBhvr>
                                        <p:cTn id="10" dur="2000" fill="hold"/>
                                        <p:tgtEl>
                                          <p:spTgt spid="8"/>
                                        </p:tgtEl>
                                        <p:attrNameLst>
                                          <p:attrName>ppt_x</p:attrName>
                                          <p:attrName>ppt_y</p:attrName>
                                        </p:attrNameLst>
                                      </p:cBhvr>
                                      <p:rCtr x="41159" y="394"/>
                                    </p:animMotion>
                                  </p:childTnLst>
                                </p:cTn>
                              </p:par>
                            </p:childTnLst>
                          </p:cTn>
                        </p:par>
                      </p:childTnLst>
                    </p:cTn>
                  </p:par>
                  <p:par>
                    <p:cTn id="11" fill="hold">
                      <p:stCondLst>
                        <p:cond delay="indefinite"/>
                      </p:stCondLst>
                      <p:childTnLst>
                        <p:par>
                          <p:cTn id="12" fill="hold">
                            <p:stCondLst>
                              <p:cond delay="0"/>
                            </p:stCondLst>
                            <p:childTnLst>
                              <p:par>
                                <p:cTn id="13" presetID="2" presetClass="entr" presetSubtype="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B72AA5-F705-8D1B-0FCB-BFD089C7227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08439" y="5109359"/>
            <a:ext cx="5180395" cy="1503401"/>
          </a:xfrm>
          <a:prstGeom prst="rect">
            <a:avLst/>
          </a:prstGeom>
        </p:spPr>
      </p:pic>
      <p:sp>
        <p:nvSpPr>
          <p:cNvPr id="9" name="TextBox 8">
            <a:extLst>
              <a:ext uri="{FF2B5EF4-FFF2-40B4-BE49-F238E27FC236}">
                <a16:creationId xmlns:a16="http://schemas.microsoft.com/office/drawing/2014/main" id="{8D943381-B9AB-100D-8576-E148520F2EAE}"/>
              </a:ext>
            </a:extLst>
          </p:cNvPr>
          <p:cNvSpPr txBox="1"/>
          <p:nvPr/>
        </p:nvSpPr>
        <p:spPr>
          <a:xfrm>
            <a:off x="4966134" y="1378538"/>
            <a:ext cx="7247021" cy="3970318"/>
          </a:xfrm>
          <a:prstGeom prst="rect">
            <a:avLst/>
          </a:prstGeom>
          <a:no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Metro has a goal to change all buses to battery-electric,         zero-emission vehicles! </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Many buses have already been replaced.</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These new buses will not emit greenhouse gases. </a:t>
            </a:r>
          </a:p>
        </p:txBody>
      </p:sp>
      <p:pic>
        <p:nvPicPr>
          <p:cNvPr id="4098" name="Picture 2" descr="Free vector graphics of Gas station">
            <a:extLst>
              <a:ext uri="{FF2B5EF4-FFF2-40B4-BE49-F238E27FC236}">
                <a16:creationId xmlns:a16="http://schemas.microsoft.com/office/drawing/2014/main" id="{78779BB4-760D-A8A3-D945-73543E3A1BE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63229" y="5620742"/>
            <a:ext cx="1045210" cy="106292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188203F6-1C90-0BE5-0DAE-A341E78DAA35}"/>
              </a:ext>
            </a:extLst>
          </p:cNvPr>
          <p:cNvSpPr txBox="1">
            <a:spLocks/>
          </p:cNvSpPr>
          <p:nvPr/>
        </p:nvSpPr>
        <p:spPr>
          <a:xfrm>
            <a:off x="320996" y="245240"/>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Metro and Climate Change</a:t>
            </a:r>
          </a:p>
        </p:txBody>
      </p:sp>
      <p:pic>
        <p:nvPicPr>
          <p:cNvPr id="10" name="Picture 2">
            <a:extLst>
              <a:ext uri="{FF2B5EF4-FFF2-40B4-BE49-F238E27FC236}">
                <a16:creationId xmlns:a16="http://schemas.microsoft.com/office/drawing/2014/main" id="{5672D1AA-5DC2-55EE-4355-5A10BAC363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90194" y="1239374"/>
            <a:ext cx="4247113" cy="4557260"/>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4" name="Arrow: Right 3">
            <a:extLst>
              <a:ext uri="{FF2B5EF4-FFF2-40B4-BE49-F238E27FC236}">
                <a16:creationId xmlns:a16="http://schemas.microsoft.com/office/drawing/2014/main" id="{84AC567B-9BD4-31A1-F22D-C3E77861AE51}"/>
              </a:ext>
            </a:extLst>
          </p:cNvPr>
          <p:cNvSpPr/>
          <p:nvPr/>
        </p:nvSpPr>
        <p:spPr>
          <a:xfrm>
            <a:off x="136511" y="3803483"/>
            <a:ext cx="1730883" cy="8561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132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D943381-B9AB-100D-8576-E148520F2EAE}"/>
              </a:ext>
            </a:extLst>
          </p:cNvPr>
          <p:cNvSpPr txBox="1"/>
          <p:nvPr/>
        </p:nvSpPr>
        <p:spPr>
          <a:xfrm>
            <a:off x="622774" y="1211316"/>
            <a:ext cx="7604843" cy="48320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Metro’s biggest impact is reducing the number of cars on the road, but we are also reducing greenhouse gases in other ways.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We are saving energy in buildings by keeping our buildings well-maintained.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We are constructing new buildings with sustainable materials. </a:t>
            </a:r>
          </a:p>
        </p:txBody>
      </p:sp>
      <p:sp>
        <p:nvSpPr>
          <p:cNvPr id="7" name="Title 1">
            <a:extLst>
              <a:ext uri="{FF2B5EF4-FFF2-40B4-BE49-F238E27FC236}">
                <a16:creationId xmlns:a16="http://schemas.microsoft.com/office/drawing/2014/main" id="{188203F6-1C90-0BE5-0DAE-A341E78DAA35}"/>
              </a:ext>
            </a:extLst>
          </p:cNvPr>
          <p:cNvSpPr txBox="1">
            <a:spLocks/>
          </p:cNvSpPr>
          <p:nvPr/>
        </p:nvSpPr>
        <p:spPr>
          <a:xfrm>
            <a:off x="320996" y="245240"/>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Metro and Climate Change</a:t>
            </a:r>
          </a:p>
        </p:txBody>
      </p:sp>
      <p:pic>
        <p:nvPicPr>
          <p:cNvPr id="3" name="Picture 2">
            <a:extLst>
              <a:ext uri="{FF2B5EF4-FFF2-40B4-BE49-F238E27FC236}">
                <a16:creationId xmlns:a16="http://schemas.microsoft.com/office/drawing/2014/main" id="{98FFA285-E6DF-4500-0441-8A10BED280A6}"/>
              </a:ext>
            </a:extLst>
          </p:cNvPr>
          <p:cNvPicPr>
            <a:picLocks noChangeAspect="1"/>
          </p:cNvPicPr>
          <p:nvPr/>
        </p:nvPicPr>
        <p:blipFill>
          <a:blip r:embed="rId3"/>
          <a:stretch>
            <a:fillRect/>
          </a:stretch>
        </p:blipFill>
        <p:spPr>
          <a:xfrm>
            <a:off x="8289106" y="1211316"/>
            <a:ext cx="3708431" cy="4531758"/>
          </a:xfrm>
          <a:prstGeom prst="rect">
            <a:avLst/>
          </a:prstGeom>
        </p:spPr>
      </p:pic>
    </p:spTree>
    <p:extLst>
      <p:ext uri="{BB962C8B-B14F-4D97-AF65-F5344CB8AC3E}">
        <p14:creationId xmlns:p14="http://schemas.microsoft.com/office/powerpoint/2010/main" val="286648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17593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using transit help our community?</a:t>
            </a:r>
            <a:endParaRPr lang="en-US" sz="5000">
              <a:solidFill>
                <a:schemeClr val="tx1">
                  <a:lumMod val="50000"/>
                </a:schemeClr>
              </a:solidFill>
            </a:endParaRPr>
          </a:p>
        </p:txBody>
      </p:sp>
    </p:spTree>
    <p:extLst>
      <p:ext uri="{BB962C8B-B14F-4D97-AF65-F5344CB8AC3E}">
        <p14:creationId xmlns:p14="http://schemas.microsoft.com/office/powerpoint/2010/main" val="2132254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581422" y="1417116"/>
            <a:ext cx="5497456" cy="4247317"/>
          </a:xfrm>
          <a:prstGeom prst="rect">
            <a:avLst/>
          </a:prstGeom>
          <a:noFill/>
        </p:spPr>
        <p:txBody>
          <a:bodyPr wrap="square">
            <a:spAutoFit/>
          </a:bodyPr>
          <a:lstStyle/>
          <a:p>
            <a:r>
              <a:rPr lang="en-US" sz="2800" b="1" dirty="0">
                <a:solidFill>
                  <a:srgbClr val="000000"/>
                </a:solidFill>
                <a:latin typeface="Verdana" panose="020B0604030504040204" pitchFamily="34" charset="0"/>
                <a:ea typeface="Verdana" panose="020B0604030504040204" pitchFamily="34" charset="0"/>
              </a:rPr>
              <a:t>Sustainability is meeting the needs of today while protecting the ability of future generations to meet their needs. </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Metro is committed to environmental, social, and economic sustainability.</a:t>
            </a:r>
          </a:p>
          <a:p>
            <a:endParaRPr lang="en-US" b="1" dirty="0">
              <a:solidFill>
                <a:srgbClr val="000000"/>
              </a:solidFill>
              <a:latin typeface="Verdana" panose="020B0604030504040204" pitchFamily="34" charset="0"/>
              <a:ea typeface="Verdana" panose="020B0604030504040204" pitchFamily="34" charset="0"/>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Environmental Sustainability</a:t>
            </a:r>
          </a:p>
        </p:txBody>
      </p:sp>
      <p:grpSp>
        <p:nvGrpSpPr>
          <p:cNvPr id="6" name="Group 5">
            <a:extLst>
              <a:ext uri="{FF2B5EF4-FFF2-40B4-BE49-F238E27FC236}">
                <a16:creationId xmlns:a16="http://schemas.microsoft.com/office/drawing/2014/main" id="{DA6191B7-0AB7-E54A-7540-E9045E8130CC}"/>
              </a:ext>
            </a:extLst>
          </p:cNvPr>
          <p:cNvGrpSpPr/>
          <p:nvPr/>
        </p:nvGrpSpPr>
        <p:grpSpPr>
          <a:xfrm>
            <a:off x="801214" y="3619546"/>
            <a:ext cx="5005198" cy="2044887"/>
            <a:chOff x="1456417" y="3253892"/>
            <a:chExt cx="4252896" cy="1960718"/>
          </a:xfrm>
        </p:grpSpPr>
        <p:sp>
          <p:nvSpPr>
            <p:cNvPr id="4" name="Rectangle: Rounded Corners 3">
              <a:extLst>
                <a:ext uri="{FF2B5EF4-FFF2-40B4-BE49-F238E27FC236}">
                  <a16:creationId xmlns:a16="http://schemas.microsoft.com/office/drawing/2014/main" id="{11A87C46-69B5-1608-A894-77F06CB5F430}"/>
                </a:ext>
              </a:extLst>
            </p:cNvPr>
            <p:cNvSpPr/>
            <p:nvPr/>
          </p:nvSpPr>
          <p:spPr>
            <a:xfrm>
              <a:off x="1456417" y="3253892"/>
              <a:ext cx="4252896" cy="19607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2484BD1-D4E1-C78F-8B1A-4CD987A238F9}"/>
                </a:ext>
              </a:extLst>
            </p:cNvPr>
            <p:cNvSpPr txBox="1"/>
            <p:nvPr/>
          </p:nvSpPr>
          <p:spPr>
            <a:xfrm>
              <a:off x="1456418" y="3562657"/>
              <a:ext cx="4252895" cy="132798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rgbClr val="000000"/>
                  </a:solidFill>
                  <a:latin typeface="Verdana" panose="020B0604030504040204" pitchFamily="34" charset="0"/>
                  <a:ea typeface="Verdana" panose="020B0604030504040204" pitchFamily="34" charset="0"/>
                </a:rPr>
                <a:t>T</a:t>
              </a:r>
              <a:r>
                <a:rPr kumimoji="0" lang="en-US" sz="2800" b="1" i="0" u="none" strike="noStrike" kern="1200" cap="none" spc="0" normalizeH="0" baseline="0" noProof="0" dirty="0" err="1">
                  <a:ln>
                    <a:noFill/>
                  </a:ln>
                  <a:solidFill>
                    <a:srgbClr val="000000"/>
                  </a:solidFill>
                  <a:effectLst/>
                  <a:uLnTx/>
                  <a:uFillTx/>
                  <a:latin typeface="Verdana" panose="020B0604030504040204" pitchFamily="34" charset="0"/>
                  <a:ea typeface="Verdana" panose="020B0604030504040204" pitchFamily="34" charset="0"/>
                  <a:cs typeface="+mn-cs"/>
                </a:rPr>
                <a:t>ransit</a:t>
              </a: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 can help take 108,000 cars off the road each weekday!</a:t>
              </a: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grpSp>
      <p:pic>
        <p:nvPicPr>
          <p:cNvPr id="8" name="Picture 7" descr="A bus with many windows&#10;&#10;Description automatically generated">
            <a:extLst>
              <a:ext uri="{FF2B5EF4-FFF2-40B4-BE49-F238E27FC236}">
                <a16:creationId xmlns:a16="http://schemas.microsoft.com/office/drawing/2014/main" id="{D16FE639-D1BB-39B2-51CA-34CB05F92048}"/>
              </a:ext>
            </a:extLst>
          </p:cNvPr>
          <p:cNvPicPr>
            <a:picLocks noChangeAspect="1"/>
          </p:cNvPicPr>
          <p:nvPr/>
        </p:nvPicPr>
        <p:blipFill>
          <a:blip r:embed="rId3"/>
          <a:stretch>
            <a:fillRect/>
          </a:stretch>
        </p:blipFill>
        <p:spPr>
          <a:xfrm>
            <a:off x="147384" y="1654815"/>
            <a:ext cx="6113456" cy="1774185"/>
          </a:xfrm>
          <a:prstGeom prst="rect">
            <a:avLst/>
          </a:prstGeom>
        </p:spPr>
      </p:pic>
    </p:spTree>
    <p:extLst>
      <p:ext uri="{BB962C8B-B14F-4D97-AF65-F5344CB8AC3E}">
        <p14:creationId xmlns:p14="http://schemas.microsoft.com/office/powerpoint/2010/main" val="1194624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Sustainability and Transit</a:t>
            </a:r>
          </a:p>
        </p:txBody>
      </p:sp>
      <p:sp>
        <p:nvSpPr>
          <p:cNvPr id="8" name="TextBox 7">
            <a:extLst>
              <a:ext uri="{FF2B5EF4-FFF2-40B4-BE49-F238E27FC236}">
                <a16:creationId xmlns:a16="http://schemas.microsoft.com/office/drawing/2014/main" id="{1266D13F-3C7B-E9AA-12F9-622AC5811BA1}"/>
              </a:ext>
            </a:extLst>
          </p:cNvPr>
          <p:cNvSpPr txBox="1"/>
          <p:nvPr/>
        </p:nvSpPr>
        <p:spPr>
          <a:xfrm>
            <a:off x="627188" y="1108379"/>
            <a:ext cx="10991083" cy="123110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000000"/>
                </a:solidFill>
                <a:latin typeface="Verdana" panose="020B0604030504040204" pitchFamily="34" charset="0"/>
                <a:ea typeface="Verdana" panose="020B0604030504040204" pitchFamily="34" charset="0"/>
              </a:rPr>
              <a:t>Using </a:t>
            </a: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transit can help reduce</a:t>
            </a:r>
            <a:r>
              <a:rPr kumimoji="0" lang="en-US" sz="2800" b="1" i="0" u="none" strike="noStrike" kern="1200" cap="none" spc="0" normalizeH="0" noProof="0" dirty="0">
                <a:ln>
                  <a:noFill/>
                </a:ln>
                <a:solidFill>
                  <a:srgbClr val="000000"/>
                </a:solidFill>
                <a:effectLst/>
                <a:uLnTx/>
                <a:uFillTx/>
                <a:latin typeface="Verdana" panose="020B0604030504040204" pitchFamily="34" charset="0"/>
                <a:ea typeface="Verdana" panose="020B0604030504040204" pitchFamily="34" charset="0"/>
                <a:cs typeface="+mn-cs"/>
              </a:rPr>
              <a:t> space required for travel, in addition to walking or biking.</a:t>
            </a: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pic>
        <p:nvPicPr>
          <p:cNvPr id="1026" name="Picture 2" descr="NW Liberals admitting mistakes… | TexAgs">
            <a:extLst>
              <a:ext uri="{FF2B5EF4-FFF2-40B4-BE49-F238E27FC236}">
                <a16:creationId xmlns:a16="http://schemas.microsoft.com/office/drawing/2014/main" id="{B2F284D7-86C1-874A-0004-C8F79DABBBE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37104" y="2190044"/>
            <a:ext cx="4787137" cy="376207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W Liberals admitting mistakes… | TexAgs">
            <a:extLst>
              <a:ext uri="{FF2B5EF4-FFF2-40B4-BE49-F238E27FC236}">
                <a16:creationId xmlns:a16="http://schemas.microsoft.com/office/drawing/2014/main" id="{E5D10B6D-4CF5-5529-CC21-FB608240820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59823" y="2190044"/>
            <a:ext cx="5574935" cy="3762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5105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18996" y="1358714"/>
            <a:ext cx="10191284"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Fewer cars means more space for people.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Our communities should be places to go to, </a:t>
            </a:r>
            <a:b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b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not places to drive through. </a:t>
            </a: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Sustainability and Transit</a:t>
            </a:r>
          </a:p>
        </p:txBody>
      </p:sp>
      <p:pic>
        <p:nvPicPr>
          <p:cNvPr id="21" name="Picture 20" descr="A bench in a park&#10;&#10;Description automatically generated with low confidence">
            <a:extLst>
              <a:ext uri="{FF2B5EF4-FFF2-40B4-BE49-F238E27FC236}">
                <a16:creationId xmlns:a16="http://schemas.microsoft.com/office/drawing/2014/main" id="{A2E34061-C02E-C418-A54D-8EE4F4431417}"/>
              </a:ext>
            </a:extLst>
          </p:cNvPr>
          <p:cNvPicPr>
            <a:picLocks noChangeAspect="1"/>
          </p:cNvPicPr>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7107328" y="2962834"/>
            <a:ext cx="4751643" cy="3563732"/>
          </a:xfrm>
          <a:prstGeom prst="rect">
            <a:avLst/>
          </a:prstGeom>
        </p:spPr>
      </p:pic>
      <p:pic>
        <p:nvPicPr>
          <p:cNvPr id="3" name="Picture 2" descr="A bus with many windows&#10;&#10;Description automatically generated">
            <a:extLst>
              <a:ext uri="{FF2B5EF4-FFF2-40B4-BE49-F238E27FC236}">
                <a16:creationId xmlns:a16="http://schemas.microsoft.com/office/drawing/2014/main" id="{40DB963B-27F3-BD7C-9C3F-C7ABAF804BD9}"/>
              </a:ext>
            </a:extLst>
          </p:cNvPr>
          <p:cNvPicPr>
            <a:picLocks noChangeAspect="1"/>
          </p:cNvPicPr>
          <p:nvPr/>
        </p:nvPicPr>
        <p:blipFill>
          <a:blip r:embed="rId5"/>
          <a:stretch>
            <a:fillRect/>
          </a:stretch>
        </p:blipFill>
        <p:spPr>
          <a:xfrm>
            <a:off x="500420" y="4026444"/>
            <a:ext cx="6457729" cy="1904300"/>
          </a:xfrm>
          <a:prstGeom prst="rect">
            <a:avLst/>
          </a:prstGeom>
        </p:spPr>
      </p:pic>
    </p:spTree>
    <p:extLst>
      <p:ext uri="{BB962C8B-B14F-4D97-AF65-F5344CB8AC3E}">
        <p14:creationId xmlns:p14="http://schemas.microsoft.com/office/powerpoint/2010/main" val="4031962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39C5CAD-2F2E-0456-1A84-91593D3A98BE}"/>
              </a:ext>
            </a:extLst>
          </p:cNvPr>
          <p:cNvSpPr txBox="1"/>
          <p:nvPr/>
        </p:nvSpPr>
        <p:spPr>
          <a:xfrm>
            <a:off x="620486" y="2840437"/>
            <a:ext cx="11332027" cy="26776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Many</a:t>
            </a:r>
            <a:r>
              <a:rPr kumimoji="0" lang="en-US" sz="2800" b="0" i="0" u="none" strike="noStrike" kern="1200" cap="none" spc="0" normalizeH="0" noProof="0" dirty="0">
                <a:ln>
                  <a:noFill/>
                </a:ln>
                <a:solidFill>
                  <a:srgbClr val="000000"/>
                </a:solidFill>
                <a:effectLst/>
                <a:uLnTx/>
                <a:uFillTx/>
                <a:latin typeface="Verdana" panose="020B0604030504040204" pitchFamily="34" charset="0"/>
                <a:ea typeface="Verdana" panose="020B0604030504040204" pitchFamily="34" charset="0"/>
                <a:cs typeface="+mn-cs"/>
              </a:rPr>
              <a:t> businesses and </a:t>
            </a:r>
            <a:r>
              <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services in your community depend on people who may not drive. For example, employees</a:t>
            </a:r>
            <a:r>
              <a:rPr kumimoji="0" lang="en-US" sz="2800" b="0" i="0" u="none" strike="noStrike" kern="1200" cap="none" spc="0" normalizeH="0" noProof="0" dirty="0">
                <a:ln>
                  <a:noFill/>
                </a:ln>
                <a:solidFill>
                  <a:srgbClr val="000000"/>
                </a:solidFill>
                <a:effectLst/>
                <a:uLnTx/>
                <a:uFillTx/>
                <a:latin typeface="Verdana" panose="020B0604030504040204" pitchFamily="34" charset="0"/>
                <a:ea typeface="Verdana" panose="020B0604030504040204" pitchFamily="34" charset="0"/>
                <a:cs typeface="+mn-cs"/>
              </a:rPr>
              <a:t> may choose to take transit to their jobs to help them save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aseline="0" dirty="0">
              <a:solidFill>
                <a:srgbClr val="000000"/>
              </a:solidFill>
              <a:latin typeface="Verdana" panose="020B0604030504040204" pitchFamily="34" charset="0"/>
              <a:ea typeface="Verdana" panose="020B0604030504040204" pitchFamily="34" charset="0"/>
            </a:endParaRPr>
          </a:p>
          <a:p>
            <a:pPr>
              <a:defRPr/>
            </a:pPr>
            <a:r>
              <a:rPr lang="en-US" sz="2800" b="1" dirty="0">
                <a:solidFill>
                  <a:srgbClr val="000000"/>
                </a:solidFill>
                <a:latin typeface="Verdana" panose="020B0604030504040204" pitchFamily="34" charset="0"/>
                <a:ea typeface="Verdana" panose="020B0604030504040204" pitchFamily="34" charset="0"/>
              </a:rPr>
              <a:t>People need transit to get around their community.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6" name="Title 1">
            <a:extLst>
              <a:ext uri="{FF2B5EF4-FFF2-40B4-BE49-F238E27FC236}">
                <a16:creationId xmlns:a16="http://schemas.microsoft.com/office/drawing/2014/main" id="{3FD08A66-532A-BCE7-AD9A-18D2AB601AF8}"/>
              </a:ext>
            </a:extLst>
          </p:cNvPr>
          <p:cNvSpPr txBox="1">
            <a:spLocks/>
          </p:cNvSpPr>
          <p:nvPr/>
        </p:nvSpPr>
        <p:spPr>
          <a:xfrm>
            <a:off x="319158" y="238128"/>
            <a:ext cx="11633355"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Public Transit Connects Places</a:t>
            </a:r>
          </a:p>
        </p:txBody>
      </p:sp>
      <p:sp>
        <p:nvSpPr>
          <p:cNvPr id="2" name="TextBox 1">
            <a:extLst>
              <a:ext uri="{FF2B5EF4-FFF2-40B4-BE49-F238E27FC236}">
                <a16:creationId xmlns:a16="http://schemas.microsoft.com/office/drawing/2014/main" id="{FC94B2F5-A202-9595-AC61-9C05A42827FF}"/>
              </a:ext>
            </a:extLst>
          </p:cNvPr>
          <p:cNvSpPr txBox="1"/>
          <p:nvPr/>
        </p:nvSpPr>
        <p:spPr>
          <a:xfrm>
            <a:off x="7394" y="1566281"/>
            <a:ext cx="12184606" cy="954107"/>
          </a:xfrm>
          <a:prstGeom prst="rect">
            <a:avLst/>
          </a:prstGeom>
          <a:solidFill>
            <a:schemeClr val="bg1"/>
          </a:solidFill>
          <a:ln>
            <a:solidFill>
              <a:schemeClr val="bg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263287"/>
                </a:solidFill>
                <a:effectLst/>
                <a:uLnTx/>
                <a:uFillTx/>
                <a:latin typeface="Verdana" panose="020B0604030504040204" pitchFamily="34" charset="0"/>
                <a:ea typeface="Verdana" panose="020B0604030504040204" pitchFamily="34" charset="0"/>
                <a:cs typeface="+mn-cs"/>
              </a:rPr>
              <a:t>Did you know?</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rgbClr val="263287"/>
                </a:solidFill>
                <a:latin typeface="Verdana" panose="020B0604030504040204" pitchFamily="34" charset="0"/>
                <a:ea typeface="Verdana" panose="020B0604030504040204" pitchFamily="34" charset="0"/>
              </a:rPr>
              <a:t>30</a:t>
            </a:r>
            <a:r>
              <a:rPr kumimoji="0" lang="en-US" sz="2800" b="1" i="0" u="none" strike="noStrike" kern="1200" cap="none" spc="0" normalizeH="0" baseline="0" noProof="0" dirty="0">
                <a:ln>
                  <a:noFill/>
                </a:ln>
                <a:solidFill>
                  <a:srgbClr val="263287"/>
                </a:solidFill>
                <a:effectLst/>
                <a:uLnTx/>
                <a:uFillTx/>
                <a:latin typeface="Verdana" panose="020B0604030504040204" pitchFamily="34" charset="0"/>
                <a:ea typeface="Verdana" panose="020B0604030504040204" pitchFamily="34" charset="0"/>
                <a:cs typeface="+mn-cs"/>
              </a:rPr>
              <a:t>% of people in Washington do not drive. </a:t>
            </a:r>
          </a:p>
        </p:txBody>
      </p:sp>
      <p:pic>
        <p:nvPicPr>
          <p:cNvPr id="3" name="Picture 2">
            <a:extLst>
              <a:ext uri="{FF2B5EF4-FFF2-40B4-BE49-F238E27FC236}">
                <a16:creationId xmlns:a16="http://schemas.microsoft.com/office/drawing/2014/main" id="{742870D5-F486-AAAB-56B0-53C37242EB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99546" y="5604006"/>
            <a:ext cx="4750182" cy="1253994"/>
          </a:xfrm>
          <a:prstGeom prst="rect">
            <a:avLst/>
          </a:prstGeom>
        </p:spPr>
      </p:pic>
      <p:pic>
        <p:nvPicPr>
          <p:cNvPr id="4" name="Picture 3">
            <a:extLst>
              <a:ext uri="{FF2B5EF4-FFF2-40B4-BE49-F238E27FC236}">
                <a16:creationId xmlns:a16="http://schemas.microsoft.com/office/drawing/2014/main" id="{9C3C1320-B031-3892-F29E-7E937BB9723D}"/>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1277" b="98440" l="1527" r="89313">
                        <a14:foregroundMark x1="75573" y1="7234" x2="75573" y2="7234"/>
                        <a14:foregroundMark x1="74809" y1="4113" x2="74809" y2="4113"/>
                        <a14:foregroundMark x1="53435" y1="3830" x2="53435" y2="3830"/>
                        <a14:foregroundMark x1="46565" y1="11915" x2="46565" y2="11915"/>
                        <a14:foregroundMark x1="33588" y1="13617" x2="33588" y2="13617"/>
                        <a14:foregroundMark x1="27481" y1="10496" x2="56489" y2="10355"/>
                        <a14:foregroundMark x1="25954" y1="9220" x2="19847" y2="18723"/>
                        <a14:foregroundMark x1="19847" y1="1986" x2="51908" y2="3262"/>
                        <a14:foregroundMark x1="29008" y1="4681" x2="27481" y2="7234"/>
                        <a14:foregroundMark x1="13740" y1="2695" x2="9924" y2="1986"/>
                        <a14:foregroundMark x1="21374" y1="1560" x2="3053" y2="1560"/>
                        <a14:foregroundMark x1="77863" y1="10638" x2="77863" y2="14468"/>
                        <a14:foregroundMark x1="76336" y1="19149" x2="76336" y2="23688"/>
                        <a14:foregroundMark x1="77863" y1="28227" x2="78626" y2="32340"/>
                        <a14:foregroundMark x1="80153" y1="38298" x2="78626" y2="43546"/>
                        <a14:foregroundMark x1="78626" y1="76454" x2="78626" y2="80284"/>
                        <a14:foregroundMark x1="78626" y1="87801" x2="77863" y2="92057"/>
                        <a14:foregroundMark x1="76336" y1="98440" x2="76336" y2="98440"/>
                        <a14:backgroundMark x1="1527" y1="567" x2="1527" y2="567"/>
                        <a14:backgroundMark x1="1527" y1="1844" x2="1527" y2="1844"/>
                      </a14:backgroundRemoval>
                    </a14:imgEffect>
                  </a14:imgLayer>
                </a14:imgProps>
              </a:ext>
              <a:ext uri="{28A0092B-C50C-407E-A947-70E740481C1C}">
                <a14:useLocalDpi xmlns:a14="http://schemas.microsoft.com/office/drawing/2010/main"/>
              </a:ext>
            </a:extLst>
          </a:blip>
          <a:stretch>
            <a:fillRect/>
          </a:stretch>
        </p:blipFill>
        <p:spPr>
          <a:xfrm>
            <a:off x="11608340" y="4517408"/>
            <a:ext cx="434918" cy="2340591"/>
          </a:xfrm>
          <a:prstGeom prst="rect">
            <a:avLst/>
          </a:prstGeom>
        </p:spPr>
      </p:pic>
    </p:spTree>
    <p:extLst>
      <p:ext uri="{BB962C8B-B14F-4D97-AF65-F5344CB8AC3E}">
        <p14:creationId xmlns:p14="http://schemas.microsoft.com/office/powerpoint/2010/main" val="58666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42" presetClass="path" presetSubtype="0" accel="50000" decel="50000" fill="hold" nodeType="withEffect">
                                  <p:stCondLst>
                                    <p:cond delay="0"/>
                                  </p:stCondLst>
                                  <p:childTnLst>
                                    <p:animMotion origin="layout" path="M 1.25E-6 -4.81481E-6 L 0.96146 -0.00902 " pathEditMode="relative" rAng="0" ptsTypes="AA">
                                      <p:cBhvr>
                                        <p:cTn id="16" dur="2000" fill="hold"/>
                                        <p:tgtEl>
                                          <p:spTgt spid="3"/>
                                        </p:tgtEl>
                                        <p:attrNameLst>
                                          <p:attrName>ppt_x</p:attrName>
                                          <p:attrName>ppt_y</p:attrName>
                                        </p:attrNameLst>
                                      </p:cBhvr>
                                      <p:rCtr x="48073" y="-463"/>
                                    </p:animMotion>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FD08A66-532A-BCE7-AD9A-18D2AB601AF8}"/>
              </a:ext>
            </a:extLst>
          </p:cNvPr>
          <p:cNvSpPr txBox="1">
            <a:spLocks/>
          </p:cNvSpPr>
          <p:nvPr/>
        </p:nvSpPr>
        <p:spPr>
          <a:xfrm>
            <a:off x="319158" y="238128"/>
            <a:ext cx="11633355"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Using transit b</a:t>
            </a:r>
            <a:r>
              <a:rPr kumimoji="0" lang="en-US" sz="5000" b="1" i="0" u="none" strike="noStrike" kern="1200" cap="none" spc="30" normalizeH="0" baseline="0" noProof="0" dirty="0" err="1">
                <a:ln>
                  <a:noFill/>
                </a:ln>
                <a:solidFill>
                  <a:srgbClr val="4B2884"/>
                </a:solidFill>
                <a:effectLst/>
                <a:uLnTx/>
                <a:uFillTx/>
                <a:latin typeface="Verdana" panose="020B0604030504040204" pitchFamily="34" charset="0"/>
                <a:ea typeface="Verdana" panose="020B0604030504040204" pitchFamily="34" charset="0"/>
              </a:rPr>
              <a:t>enefits</a:t>
            </a: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 your…</a:t>
            </a:r>
          </a:p>
        </p:txBody>
      </p:sp>
      <p:grpSp>
        <p:nvGrpSpPr>
          <p:cNvPr id="54" name="Group 53">
            <a:extLst>
              <a:ext uri="{FF2B5EF4-FFF2-40B4-BE49-F238E27FC236}">
                <a16:creationId xmlns:a16="http://schemas.microsoft.com/office/drawing/2014/main" id="{CBB53ECF-E1A6-5749-46D9-46EC2C333DDA}"/>
              </a:ext>
            </a:extLst>
          </p:cNvPr>
          <p:cNvGrpSpPr/>
          <p:nvPr/>
        </p:nvGrpSpPr>
        <p:grpSpPr>
          <a:xfrm>
            <a:off x="-167330" y="1242003"/>
            <a:ext cx="11332029" cy="685800"/>
            <a:chOff x="-167330" y="1242003"/>
            <a:chExt cx="11332029" cy="685800"/>
          </a:xfrm>
        </p:grpSpPr>
        <p:grpSp>
          <p:nvGrpSpPr>
            <p:cNvPr id="18" name="Group 17">
              <a:extLst>
                <a:ext uri="{FF2B5EF4-FFF2-40B4-BE49-F238E27FC236}">
                  <a16:creationId xmlns:a16="http://schemas.microsoft.com/office/drawing/2014/main" id="{9AD9D22F-C7E6-2113-467D-47F330B872A1}"/>
                </a:ext>
              </a:extLst>
            </p:cNvPr>
            <p:cNvGrpSpPr/>
            <p:nvPr/>
          </p:nvGrpSpPr>
          <p:grpSpPr>
            <a:xfrm>
              <a:off x="-167330" y="1257315"/>
              <a:ext cx="11332029" cy="641707"/>
              <a:chOff x="-158331" y="1378515"/>
              <a:chExt cx="11332029" cy="641707"/>
            </a:xfrm>
          </p:grpSpPr>
          <p:sp>
            <p:nvSpPr>
              <p:cNvPr id="5" name="Rectangle: Rounded Corners 4">
                <a:extLst>
                  <a:ext uri="{FF2B5EF4-FFF2-40B4-BE49-F238E27FC236}">
                    <a16:creationId xmlns:a16="http://schemas.microsoft.com/office/drawing/2014/main" id="{D32A10FF-64E1-4AD5-36EA-06FC78872005}"/>
                  </a:ext>
                </a:extLst>
              </p:cNvPr>
              <p:cNvSpPr/>
              <p:nvPr/>
            </p:nvSpPr>
            <p:spPr>
              <a:xfrm>
                <a:off x="626092" y="1378515"/>
                <a:ext cx="10547606" cy="641707"/>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56EFFBBD-B7CA-8E93-D564-6ED07B492422}"/>
                  </a:ext>
                </a:extLst>
              </p:cNvPr>
              <p:cNvSpPr txBox="1"/>
              <p:nvPr/>
            </p:nvSpPr>
            <p:spPr>
              <a:xfrm>
                <a:off x="-158331" y="1378515"/>
                <a:ext cx="11332027"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money</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transit is more cost-effective than driving a car.</a:t>
                </a:r>
              </a:p>
            </p:txBody>
          </p:sp>
        </p:grpSp>
        <p:pic>
          <p:nvPicPr>
            <p:cNvPr id="10" name="Graphic 9" descr="Money with solid fill">
              <a:extLst>
                <a:ext uri="{FF2B5EF4-FFF2-40B4-BE49-F238E27FC236}">
                  <a16:creationId xmlns:a16="http://schemas.microsoft.com/office/drawing/2014/main" id="{BEE0BE69-2156-94B7-628F-594CF172524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135998" y="1242003"/>
              <a:ext cx="685800" cy="685800"/>
            </a:xfrm>
            <a:prstGeom prst="rect">
              <a:avLst/>
            </a:prstGeom>
          </p:spPr>
        </p:pic>
      </p:grpSp>
      <p:grpSp>
        <p:nvGrpSpPr>
          <p:cNvPr id="55" name="Group 54">
            <a:extLst>
              <a:ext uri="{FF2B5EF4-FFF2-40B4-BE49-F238E27FC236}">
                <a16:creationId xmlns:a16="http://schemas.microsoft.com/office/drawing/2014/main" id="{DC5F34FC-D905-045B-AFF9-E639493AD637}"/>
              </a:ext>
            </a:extLst>
          </p:cNvPr>
          <p:cNvGrpSpPr/>
          <p:nvPr/>
        </p:nvGrpSpPr>
        <p:grpSpPr>
          <a:xfrm>
            <a:off x="-167327" y="2227181"/>
            <a:ext cx="11332026" cy="693145"/>
            <a:chOff x="-167327" y="2227181"/>
            <a:chExt cx="11332026" cy="693145"/>
          </a:xfrm>
        </p:grpSpPr>
        <p:grpSp>
          <p:nvGrpSpPr>
            <p:cNvPr id="19" name="Group 18">
              <a:extLst>
                <a:ext uri="{FF2B5EF4-FFF2-40B4-BE49-F238E27FC236}">
                  <a16:creationId xmlns:a16="http://schemas.microsoft.com/office/drawing/2014/main" id="{A3A88686-B2D7-54D8-6940-6CA9F4725DCF}"/>
                </a:ext>
              </a:extLst>
            </p:cNvPr>
            <p:cNvGrpSpPr/>
            <p:nvPr/>
          </p:nvGrpSpPr>
          <p:grpSpPr>
            <a:xfrm>
              <a:off x="-167327" y="2227181"/>
              <a:ext cx="11332026" cy="677075"/>
              <a:chOff x="-158330" y="3115691"/>
              <a:chExt cx="11332026" cy="677075"/>
            </a:xfrm>
          </p:grpSpPr>
          <p:sp>
            <p:nvSpPr>
              <p:cNvPr id="9" name="Rectangle: Rounded Corners 8">
                <a:extLst>
                  <a:ext uri="{FF2B5EF4-FFF2-40B4-BE49-F238E27FC236}">
                    <a16:creationId xmlns:a16="http://schemas.microsoft.com/office/drawing/2014/main" id="{7E34D6FA-BE08-934C-DC53-E7F1AAB30AD6}"/>
                  </a:ext>
                </a:extLst>
              </p:cNvPr>
              <p:cNvSpPr/>
              <p:nvPr/>
            </p:nvSpPr>
            <p:spPr>
              <a:xfrm>
                <a:off x="626089" y="3115691"/>
                <a:ext cx="10547607" cy="677075"/>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027503B-691B-18F9-2A86-3F0EC368BF79}"/>
                  </a:ext>
                </a:extLst>
              </p:cNvPr>
              <p:cNvSpPr txBox="1"/>
              <p:nvPr/>
            </p:nvSpPr>
            <p:spPr>
              <a:xfrm>
                <a:off x="-158330" y="3122712"/>
                <a:ext cx="10939814"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health</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riding transit can help you get outside more.</a:t>
                </a:r>
              </a:p>
            </p:txBody>
          </p:sp>
        </p:grpSp>
        <p:pic>
          <p:nvPicPr>
            <p:cNvPr id="21" name="Graphic 20" descr="Heart with pulse with solid fill">
              <a:extLst>
                <a:ext uri="{FF2B5EF4-FFF2-40B4-BE49-F238E27FC236}">
                  <a16:creationId xmlns:a16="http://schemas.microsoft.com/office/drawing/2014/main" id="{8B80B37C-415C-3F40-B68B-326AFD7B3CA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450198" y="2234526"/>
              <a:ext cx="685800" cy="685800"/>
            </a:xfrm>
            <a:prstGeom prst="rect">
              <a:avLst/>
            </a:prstGeom>
          </p:spPr>
        </p:pic>
      </p:grpSp>
      <p:grpSp>
        <p:nvGrpSpPr>
          <p:cNvPr id="58" name="Group 57">
            <a:extLst>
              <a:ext uri="{FF2B5EF4-FFF2-40B4-BE49-F238E27FC236}">
                <a16:creationId xmlns:a16="http://schemas.microsoft.com/office/drawing/2014/main" id="{5D5B8009-0297-A394-484B-9841BDB0830B}"/>
              </a:ext>
            </a:extLst>
          </p:cNvPr>
          <p:cNvGrpSpPr/>
          <p:nvPr/>
        </p:nvGrpSpPr>
        <p:grpSpPr>
          <a:xfrm>
            <a:off x="-167329" y="5057948"/>
            <a:ext cx="11332026" cy="685800"/>
            <a:chOff x="-167329" y="5057948"/>
            <a:chExt cx="11332026" cy="685800"/>
          </a:xfrm>
        </p:grpSpPr>
        <p:grpSp>
          <p:nvGrpSpPr>
            <p:cNvPr id="15" name="Group 14">
              <a:extLst>
                <a:ext uri="{FF2B5EF4-FFF2-40B4-BE49-F238E27FC236}">
                  <a16:creationId xmlns:a16="http://schemas.microsoft.com/office/drawing/2014/main" id="{BCEC8F5D-5981-83C6-0364-80E020DDF711}"/>
                </a:ext>
              </a:extLst>
            </p:cNvPr>
            <p:cNvGrpSpPr/>
            <p:nvPr/>
          </p:nvGrpSpPr>
          <p:grpSpPr>
            <a:xfrm>
              <a:off x="-167329" y="5069549"/>
              <a:ext cx="11332026" cy="659758"/>
              <a:chOff x="-146062" y="6880197"/>
              <a:chExt cx="11332026" cy="659758"/>
            </a:xfrm>
          </p:grpSpPr>
          <p:sp>
            <p:nvSpPr>
              <p:cNvPr id="3" name="Rectangle: Rounded Corners 2">
                <a:extLst>
                  <a:ext uri="{FF2B5EF4-FFF2-40B4-BE49-F238E27FC236}">
                    <a16:creationId xmlns:a16="http://schemas.microsoft.com/office/drawing/2014/main" id="{F3522527-5DB9-4422-A5F7-CC7DC5ACDE9F}"/>
                  </a:ext>
                </a:extLst>
              </p:cNvPr>
              <p:cNvSpPr/>
              <p:nvPr/>
            </p:nvSpPr>
            <p:spPr>
              <a:xfrm>
                <a:off x="626094" y="6880197"/>
                <a:ext cx="10559870" cy="659758"/>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6DF9ABB9-C0DF-8B64-B2C8-C5369046DE82}"/>
                  </a:ext>
                </a:extLst>
              </p:cNvPr>
              <p:cNvSpPr txBox="1"/>
              <p:nvPr/>
            </p:nvSpPr>
            <p:spPr>
              <a:xfrm>
                <a:off x="-146062" y="6890494"/>
                <a:ext cx="10939814"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time</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transit doesn’t require time to find parking.</a:t>
                </a:r>
              </a:p>
            </p:txBody>
          </p:sp>
        </p:grpSp>
        <p:pic>
          <p:nvPicPr>
            <p:cNvPr id="33" name="Graphic 32" descr="Clock with solid fill">
              <a:extLst>
                <a:ext uri="{FF2B5EF4-FFF2-40B4-BE49-F238E27FC236}">
                  <a16:creationId xmlns:a16="http://schemas.microsoft.com/office/drawing/2014/main" id="{E3F92DCA-BAE9-7FEB-343E-1913183A821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146796" y="5057948"/>
              <a:ext cx="685800" cy="685800"/>
            </a:xfrm>
            <a:prstGeom prst="rect">
              <a:avLst/>
            </a:prstGeom>
          </p:spPr>
        </p:pic>
      </p:grpSp>
      <p:grpSp>
        <p:nvGrpSpPr>
          <p:cNvPr id="57" name="Group 56">
            <a:extLst>
              <a:ext uri="{FF2B5EF4-FFF2-40B4-BE49-F238E27FC236}">
                <a16:creationId xmlns:a16="http://schemas.microsoft.com/office/drawing/2014/main" id="{5B28849A-F695-49CF-D4F3-DE96F3D3368D}"/>
              </a:ext>
            </a:extLst>
          </p:cNvPr>
          <p:cNvGrpSpPr/>
          <p:nvPr/>
        </p:nvGrpSpPr>
        <p:grpSpPr>
          <a:xfrm>
            <a:off x="-167328" y="4008754"/>
            <a:ext cx="11332025" cy="914400"/>
            <a:chOff x="-167328" y="4008754"/>
            <a:chExt cx="11332025" cy="914400"/>
          </a:xfrm>
        </p:grpSpPr>
        <p:grpSp>
          <p:nvGrpSpPr>
            <p:cNvPr id="17" name="Group 16">
              <a:extLst>
                <a:ext uri="{FF2B5EF4-FFF2-40B4-BE49-F238E27FC236}">
                  <a16:creationId xmlns:a16="http://schemas.microsoft.com/office/drawing/2014/main" id="{9B803726-5170-91FD-FA0D-CDB4AD0E0EAF}"/>
                </a:ext>
              </a:extLst>
            </p:cNvPr>
            <p:cNvGrpSpPr/>
            <p:nvPr/>
          </p:nvGrpSpPr>
          <p:grpSpPr>
            <a:xfrm>
              <a:off x="-167328" y="4117001"/>
              <a:ext cx="11332025" cy="659757"/>
              <a:chOff x="-158330" y="4880607"/>
              <a:chExt cx="11332025" cy="659757"/>
            </a:xfrm>
          </p:grpSpPr>
          <p:sp>
            <p:nvSpPr>
              <p:cNvPr id="8" name="TextBox 7">
                <a:extLst>
                  <a:ext uri="{FF2B5EF4-FFF2-40B4-BE49-F238E27FC236}">
                    <a16:creationId xmlns:a16="http://schemas.microsoft.com/office/drawing/2014/main" id="{F39C5CAD-2F2E-0456-1A84-91593D3A98BE}"/>
                  </a:ext>
                </a:extLst>
              </p:cNvPr>
              <p:cNvSpPr txBox="1"/>
              <p:nvPr/>
            </p:nvSpPr>
            <p:spPr>
              <a:xfrm>
                <a:off x="-158330" y="4880607"/>
                <a:ext cx="10939815"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social life</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meet up with your friends using transit.</a:t>
                </a:r>
              </a:p>
            </p:txBody>
          </p:sp>
          <p:sp>
            <p:nvSpPr>
              <p:cNvPr id="7" name="Rectangle: Rounded Corners 6">
                <a:extLst>
                  <a:ext uri="{FF2B5EF4-FFF2-40B4-BE49-F238E27FC236}">
                    <a16:creationId xmlns:a16="http://schemas.microsoft.com/office/drawing/2014/main" id="{D8A105E2-A571-F26D-FC67-42B08B4D1EF9}"/>
                  </a:ext>
                </a:extLst>
              </p:cNvPr>
              <p:cNvSpPr/>
              <p:nvPr/>
            </p:nvSpPr>
            <p:spPr>
              <a:xfrm>
                <a:off x="626090" y="4880607"/>
                <a:ext cx="10547605" cy="659757"/>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pic>
          <p:nvPicPr>
            <p:cNvPr id="35" name="Graphic 34" descr="Users with solid fill">
              <a:extLst>
                <a:ext uri="{FF2B5EF4-FFF2-40B4-BE49-F238E27FC236}">
                  <a16:creationId xmlns:a16="http://schemas.microsoft.com/office/drawing/2014/main" id="{CE742293-BEC6-D0D6-E2D4-0968ECB52F6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402572" y="4008754"/>
              <a:ext cx="914400" cy="914400"/>
            </a:xfrm>
            <a:prstGeom prst="rect">
              <a:avLst/>
            </a:prstGeom>
          </p:spPr>
        </p:pic>
      </p:grpSp>
      <p:grpSp>
        <p:nvGrpSpPr>
          <p:cNvPr id="56" name="Group 55">
            <a:extLst>
              <a:ext uri="{FF2B5EF4-FFF2-40B4-BE49-F238E27FC236}">
                <a16:creationId xmlns:a16="http://schemas.microsoft.com/office/drawing/2014/main" id="{A6779F6F-61E1-9EFD-8896-21FB2E7007CC}"/>
              </a:ext>
            </a:extLst>
          </p:cNvPr>
          <p:cNvGrpSpPr/>
          <p:nvPr/>
        </p:nvGrpSpPr>
        <p:grpSpPr>
          <a:xfrm>
            <a:off x="-167326" y="3140114"/>
            <a:ext cx="11332027" cy="702448"/>
            <a:chOff x="-167326" y="3140114"/>
            <a:chExt cx="11332027" cy="702448"/>
          </a:xfrm>
        </p:grpSpPr>
        <p:grpSp>
          <p:nvGrpSpPr>
            <p:cNvPr id="16" name="Group 15">
              <a:extLst>
                <a:ext uri="{FF2B5EF4-FFF2-40B4-BE49-F238E27FC236}">
                  <a16:creationId xmlns:a16="http://schemas.microsoft.com/office/drawing/2014/main" id="{A044C311-53D9-9A8A-79D3-71C18CDCAEE0}"/>
                </a:ext>
              </a:extLst>
            </p:cNvPr>
            <p:cNvGrpSpPr/>
            <p:nvPr/>
          </p:nvGrpSpPr>
          <p:grpSpPr>
            <a:xfrm>
              <a:off x="-167326" y="3165486"/>
              <a:ext cx="11332027" cy="677076"/>
              <a:chOff x="-158330" y="4023159"/>
              <a:chExt cx="11332027" cy="677076"/>
            </a:xfrm>
          </p:grpSpPr>
          <p:sp>
            <p:nvSpPr>
              <p:cNvPr id="4" name="Rectangle: Rounded Corners 3">
                <a:extLst>
                  <a:ext uri="{FF2B5EF4-FFF2-40B4-BE49-F238E27FC236}">
                    <a16:creationId xmlns:a16="http://schemas.microsoft.com/office/drawing/2014/main" id="{A29990AB-9687-1FA1-C184-0C275E9F5D05}"/>
                  </a:ext>
                </a:extLst>
              </p:cNvPr>
              <p:cNvSpPr/>
              <p:nvPr/>
            </p:nvSpPr>
            <p:spPr>
              <a:xfrm>
                <a:off x="626090" y="4023159"/>
                <a:ext cx="10547607" cy="677076"/>
              </a:xfrm>
              <a:prstGeom prst="round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EF83C55-B2AC-1490-C084-85EE8E6E993D}"/>
                  </a:ext>
                </a:extLst>
              </p:cNvPr>
              <p:cNvSpPr txBox="1"/>
              <p:nvPr/>
            </p:nvSpPr>
            <p:spPr>
              <a:xfrm>
                <a:off x="-158330" y="4054720"/>
                <a:ext cx="11332027" cy="584775"/>
              </a:xfrm>
              <a:prstGeom prst="rect">
                <a:avLst/>
              </a:prstGeom>
              <a:noFill/>
            </p:spPr>
            <p:txBody>
              <a:bodyPr wrap="square" rtlCol="0">
                <a:spAutoFit/>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panose="020F0502020204030204"/>
                    <a:ea typeface="+mn-ea"/>
                    <a:cs typeface="+mn-cs"/>
                  </a:rPr>
                  <a:t>hobbies</a:t>
                </a:r>
                <a:r>
                  <a:rPr kumimoji="0" lang="en-US" sz="3200" b="0" i="0" u="none" strike="noStrike" kern="1200" cap="none" spc="0" normalizeH="0" baseline="0" noProof="0" dirty="0">
                    <a:ln>
                      <a:noFill/>
                    </a:ln>
                    <a:solidFill>
                      <a:srgbClr val="000000"/>
                    </a:solidFill>
                    <a:effectLst/>
                    <a:uLnTx/>
                    <a:uFillTx/>
                    <a:latin typeface="Calibri" panose="020F0502020204030204"/>
                    <a:ea typeface="+mn-ea"/>
                    <a:cs typeface="+mn-cs"/>
                  </a:rPr>
                  <a:t>: you can read, do homework, or listen to music.</a:t>
                </a:r>
              </a:p>
            </p:txBody>
          </p:sp>
        </p:grpSp>
        <p:pic>
          <p:nvPicPr>
            <p:cNvPr id="53" name="Graphic 52" descr="Headphones with solid fill">
              <a:extLst>
                <a:ext uri="{FF2B5EF4-FFF2-40B4-BE49-F238E27FC236}">
                  <a16:creationId xmlns:a16="http://schemas.microsoft.com/office/drawing/2014/main" id="{6B4313AC-20EB-A3EE-3A84-81DD42EDDE1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242324" y="3140114"/>
              <a:ext cx="685800" cy="685800"/>
            </a:xfrm>
            <a:prstGeom prst="rect">
              <a:avLst/>
            </a:prstGeom>
          </p:spPr>
        </p:pic>
      </p:grpSp>
    </p:spTree>
    <p:extLst>
      <p:ext uri="{BB962C8B-B14F-4D97-AF65-F5344CB8AC3E}">
        <p14:creationId xmlns:p14="http://schemas.microsoft.com/office/powerpoint/2010/main" val="397168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train pulling into a station&#10;&#10;Description automatically generated with medium confidence">
            <a:extLst>
              <a:ext uri="{FF2B5EF4-FFF2-40B4-BE49-F238E27FC236}">
                <a16:creationId xmlns:a16="http://schemas.microsoft.com/office/drawing/2014/main" id="{39EE24B3-D3CF-8B1E-2C68-45267D0378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43136" y="1828800"/>
            <a:ext cx="3705727" cy="3200400"/>
          </a:xfrm>
          <a:prstGeom prst="rect">
            <a:avLst/>
          </a:prstGeom>
          <a:ln>
            <a:noFill/>
          </a:ln>
          <a:effectLst/>
        </p:spPr>
      </p:pic>
      <p:pic>
        <p:nvPicPr>
          <p:cNvPr id="5" name="Picture 4" descr="A bus travels down the street&#10;&#10;Description automatically generated with medium confidence">
            <a:extLst>
              <a:ext uri="{FF2B5EF4-FFF2-40B4-BE49-F238E27FC236}">
                <a16:creationId xmlns:a16="http://schemas.microsoft.com/office/drawing/2014/main" id="{DDAEE3CB-3D92-AE38-F98B-DC726B6FBC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13708" y="1828800"/>
            <a:ext cx="3705727" cy="3200400"/>
          </a:xfrm>
          <a:prstGeom prst="rect">
            <a:avLst/>
          </a:prstGeom>
          <a:ln>
            <a:noFill/>
          </a:ln>
          <a:effectLst/>
        </p:spPr>
      </p:pic>
      <p:pic>
        <p:nvPicPr>
          <p:cNvPr id="7" name="Picture 6" descr="A picture containing outdoor, water, boat, sky&#10;&#10;Description automatically generated">
            <a:extLst>
              <a:ext uri="{FF2B5EF4-FFF2-40B4-BE49-F238E27FC236}">
                <a16:creationId xmlns:a16="http://schemas.microsoft.com/office/drawing/2014/main" id="{59CE21C4-610F-A2DC-BD0A-A39FC4FA83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72564" y="1828800"/>
            <a:ext cx="3705726" cy="3200400"/>
          </a:xfrm>
          <a:prstGeom prst="rect">
            <a:avLst/>
          </a:prstGeom>
          <a:ln>
            <a:noFill/>
          </a:ln>
          <a:effectLst/>
        </p:spPr>
      </p:pic>
      <p:sp>
        <p:nvSpPr>
          <p:cNvPr id="6" name="Title 1">
            <a:extLst>
              <a:ext uri="{FF2B5EF4-FFF2-40B4-BE49-F238E27FC236}">
                <a16:creationId xmlns:a16="http://schemas.microsoft.com/office/drawing/2014/main" id="{01B0601E-D8CE-CFFD-6A84-08C53CC8121F}"/>
              </a:ext>
            </a:extLst>
          </p:cNvPr>
          <p:cNvSpPr>
            <a:spLocks noGrp="1"/>
          </p:cNvSpPr>
          <p:nvPr>
            <p:ph type="title"/>
          </p:nvPr>
        </p:nvSpPr>
        <p:spPr>
          <a:xfrm>
            <a:off x="319158" y="238128"/>
            <a:ext cx="8891461" cy="789736"/>
          </a:xfrm>
        </p:spPr>
        <p:txBody>
          <a:bodyPr/>
          <a:lstStyle/>
          <a:p>
            <a:r>
              <a:rPr lang="en-US" sz="5000" b="1" dirty="0">
                <a:solidFill>
                  <a:srgbClr val="4B2884"/>
                </a:solidFill>
              </a:rPr>
              <a:t>Public Transit</a:t>
            </a:r>
          </a:p>
        </p:txBody>
      </p:sp>
    </p:spTree>
    <p:extLst>
      <p:ext uri="{BB962C8B-B14F-4D97-AF65-F5344CB8AC3E}">
        <p14:creationId xmlns:p14="http://schemas.microsoft.com/office/powerpoint/2010/main" val="1545008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Community Connections</a:t>
            </a:r>
          </a:p>
        </p:txBody>
      </p:sp>
      <p:sp>
        <p:nvSpPr>
          <p:cNvPr id="4" name="TextBox 3">
            <a:extLst>
              <a:ext uri="{FF2B5EF4-FFF2-40B4-BE49-F238E27FC236}">
                <a16:creationId xmlns:a16="http://schemas.microsoft.com/office/drawing/2014/main" id="{7FF3BB37-33B6-D168-F71B-07BF72CD12CC}"/>
              </a:ext>
            </a:extLst>
          </p:cNvPr>
          <p:cNvSpPr txBox="1"/>
          <p:nvPr/>
        </p:nvSpPr>
        <p:spPr>
          <a:xfrm>
            <a:off x="621023" y="1326362"/>
            <a:ext cx="10095103"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300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Transit is more than buses and light rails. </a:t>
            </a:r>
            <a:r>
              <a:rPr kumimoji="0" lang="en-US" sz="2800" b="1" i="0"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         </a:t>
            </a: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It offers a sustainable way to reduce greenhouse gases and connects people to places, services, and other community members. </a:t>
            </a:r>
          </a:p>
        </p:txBody>
      </p:sp>
      <p:grpSp>
        <p:nvGrpSpPr>
          <p:cNvPr id="3" name="Group 2">
            <a:extLst>
              <a:ext uri="{FF2B5EF4-FFF2-40B4-BE49-F238E27FC236}">
                <a16:creationId xmlns:a16="http://schemas.microsoft.com/office/drawing/2014/main" id="{95895119-2553-6FF8-FF68-FBAF01046A44}"/>
              </a:ext>
            </a:extLst>
          </p:cNvPr>
          <p:cNvGrpSpPr/>
          <p:nvPr/>
        </p:nvGrpSpPr>
        <p:grpSpPr>
          <a:xfrm>
            <a:off x="621023" y="3271649"/>
            <a:ext cx="4460597" cy="2514600"/>
            <a:chOff x="1456417" y="3253892"/>
            <a:chExt cx="4252896" cy="1960718"/>
          </a:xfrm>
        </p:grpSpPr>
        <p:sp>
          <p:nvSpPr>
            <p:cNvPr id="5" name="Rectangle: Rounded Corners 4">
              <a:extLst>
                <a:ext uri="{FF2B5EF4-FFF2-40B4-BE49-F238E27FC236}">
                  <a16:creationId xmlns:a16="http://schemas.microsoft.com/office/drawing/2014/main" id="{E9B20846-354E-FE52-61CA-644D4460A9C4}"/>
                </a:ext>
              </a:extLst>
            </p:cNvPr>
            <p:cNvSpPr/>
            <p:nvPr/>
          </p:nvSpPr>
          <p:spPr>
            <a:xfrm>
              <a:off x="1456417" y="3253892"/>
              <a:ext cx="4252896" cy="19607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F0AA4EE-6523-1C26-9565-0B24A9F14E85}"/>
                </a:ext>
              </a:extLst>
            </p:cNvPr>
            <p:cNvSpPr txBox="1"/>
            <p:nvPr/>
          </p:nvSpPr>
          <p:spPr>
            <a:xfrm>
              <a:off x="1830914" y="3363681"/>
              <a:ext cx="3503900" cy="175188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rgbClr val="000000"/>
                  </a:solidFill>
                  <a:latin typeface="Verdana" panose="020B0604030504040204" pitchFamily="34" charset="0"/>
                  <a:ea typeface="Verdana" panose="020B0604030504040204" pitchFamily="34" charset="0"/>
                </a:rPr>
                <a:t>Metro plans for 80% of residents to have access to frequent transit by 2050.</a:t>
              </a: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grpSp>
      <p:pic>
        <p:nvPicPr>
          <p:cNvPr id="8" name="Picture 7">
            <a:extLst>
              <a:ext uri="{FF2B5EF4-FFF2-40B4-BE49-F238E27FC236}">
                <a16:creationId xmlns:a16="http://schemas.microsoft.com/office/drawing/2014/main" id="{B12E10F6-2C8D-AE86-5B49-B82FBD10D4F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27650" y="3251893"/>
            <a:ext cx="6756743" cy="2514600"/>
          </a:xfrm>
          <a:prstGeom prst="rect">
            <a:avLst/>
          </a:prstGeom>
        </p:spPr>
      </p:pic>
    </p:spTree>
    <p:extLst>
      <p:ext uri="{BB962C8B-B14F-4D97-AF65-F5344CB8AC3E}">
        <p14:creationId xmlns:p14="http://schemas.microsoft.com/office/powerpoint/2010/main" val="228696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Community Connections</a:t>
            </a:r>
          </a:p>
        </p:txBody>
      </p:sp>
      <p:sp>
        <p:nvSpPr>
          <p:cNvPr id="4" name="TextBox 3">
            <a:extLst>
              <a:ext uri="{FF2B5EF4-FFF2-40B4-BE49-F238E27FC236}">
                <a16:creationId xmlns:a16="http://schemas.microsoft.com/office/drawing/2014/main" id="{7FF3BB37-33B6-D168-F71B-07BF72CD12CC}"/>
              </a:ext>
            </a:extLst>
          </p:cNvPr>
          <p:cNvSpPr txBox="1"/>
          <p:nvPr/>
        </p:nvSpPr>
        <p:spPr>
          <a:xfrm>
            <a:off x="619840" y="1189025"/>
            <a:ext cx="5877213" cy="4739759"/>
          </a:xfrm>
          <a:prstGeom prst="rect">
            <a:avLst/>
          </a:prstGeom>
          <a:noFill/>
        </p:spPr>
        <p:txBody>
          <a:bodyPr wrap="square" rtlCol="0">
            <a:spAutoFit/>
          </a:bodyPr>
          <a:lstStyle/>
          <a:p>
            <a:pPr>
              <a:spcBef>
                <a:spcPts val="3000"/>
              </a:spcBef>
              <a:defRPr/>
            </a:pPr>
            <a:r>
              <a:rPr lang="en-US" sz="2800" b="1">
                <a:solidFill>
                  <a:srgbClr val="000000"/>
                </a:solidFill>
                <a:latin typeface="Verdana" panose="020B0604030504040204" pitchFamily="34" charset="0"/>
                <a:ea typeface="Verdana" panose="020B0604030504040204" pitchFamily="34" charset="0"/>
              </a:rPr>
              <a:t>Transit </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creates jobs </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that   are well-paying and help the environment.</a:t>
            </a: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a:spcBef>
                <a:spcPts val="3000"/>
              </a:spcBef>
              <a:defRPr/>
            </a:pPr>
            <a:r>
              <a:rPr lang="en-US" sz="2800" b="1">
                <a:solidFill>
                  <a:srgbClr val="000000"/>
                </a:solidFill>
                <a:latin typeface="Verdana" panose="020B0604030504040204" pitchFamily="34" charset="0"/>
                <a:ea typeface="Verdana" panose="020B0604030504040204" pitchFamily="34" charset="0"/>
              </a:rPr>
              <a:t>Transit </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systems are a platform and tool</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for community </a:t>
            </a:r>
            <a:r>
              <a:rPr lang="en-US" sz="2800" b="1">
                <a:solidFill>
                  <a:srgbClr val="000000"/>
                </a:solidFill>
                <a:latin typeface="Verdana" panose="020B0604030504040204" pitchFamily="34" charset="0"/>
                <a:ea typeface="Verdana" panose="020B0604030504040204" pitchFamily="34" charset="0"/>
              </a:rPr>
              <a:t>activists</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a:t>
            </a:r>
          </a:p>
          <a:p>
            <a:pPr>
              <a:spcBef>
                <a:spcPts val="3000"/>
              </a:spcBef>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Free </a:t>
            </a:r>
            <a:r>
              <a:rPr lang="en-US" sz="2800" b="1">
                <a:solidFill>
                  <a:srgbClr val="000000"/>
                </a:solidFill>
                <a:latin typeface="Verdana" panose="020B0604030504040204" pitchFamily="34" charset="0"/>
                <a:ea typeface="Verdana" panose="020B0604030504040204" pitchFamily="34" charset="0"/>
              </a:rPr>
              <a:t>y</a:t>
            </a:r>
            <a:r>
              <a:rPr kumimoji="0" lang="en-US" sz="2800" b="1" i="0" u="none" strike="noStrike" kern="1200" cap="none" spc="0" normalizeH="0" baseline="0" noProof="0" err="1">
                <a:ln>
                  <a:noFill/>
                </a:ln>
                <a:solidFill>
                  <a:srgbClr val="000000"/>
                </a:solidFill>
                <a:effectLst/>
                <a:uLnTx/>
                <a:uFillTx/>
                <a:latin typeface="Verdana" panose="020B0604030504040204" pitchFamily="34" charset="0"/>
                <a:ea typeface="Verdana" panose="020B0604030504040204" pitchFamily="34" charset="0"/>
                <a:cs typeface="+mn-cs"/>
              </a:rPr>
              <a:t>outh</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transit programs started because</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of</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local youth</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activists. </a:t>
            </a: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pic>
        <p:nvPicPr>
          <p:cNvPr id="3" name="Picture 2">
            <a:extLst>
              <a:ext uri="{FF2B5EF4-FFF2-40B4-BE49-F238E27FC236}">
                <a16:creationId xmlns:a16="http://schemas.microsoft.com/office/drawing/2014/main" id="{35CBD581-6C60-AF4C-5EBE-E3DEF9763BF1}"/>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9408" b="90941" l="3117" r="97774">
                        <a14:foregroundMark x1="57614" y1="32404" x2="93411" y2="40418"/>
                        <a14:foregroundMark x1="93411" y1="40418" x2="96260" y2="58885"/>
                        <a14:foregroundMark x1="96260" y1="58885" x2="96705" y2="78397"/>
                        <a14:foregroundMark x1="96705" y1="78397" x2="92075" y2="40767"/>
                        <a14:foregroundMark x1="97774" y1="48780" x2="97774" y2="47735"/>
                        <a14:foregroundMark x1="12110" y1="44599" x2="87622" y2="50174"/>
                        <a14:foregroundMark x1="10953" y1="40070" x2="15316" y2="60279"/>
                        <a14:foregroundMark x1="15316" y1="60279" x2="12467" y2="61324"/>
                        <a14:foregroundMark x1="16296" y1="42857" x2="48442" y2="42857"/>
                        <a14:foregroundMark x1="76937" y1="34495" x2="46483" y2="67596"/>
                        <a14:foregroundMark x1="91451" y1="43206" x2="94212" y2="61324"/>
                        <a14:foregroundMark x1="94212" y1="61324" x2="94212" y2="61324"/>
                        <a14:foregroundMark x1="3562" y1="29268" x2="32591" y2="29617"/>
                        <a14:foregroundMark x1="3740" y1="28223" x2="3117" y2="31010"/>
                        <a14:foregroundMark x1="13535" y1="28920" x2="36687" y2="28920"/>
                        <a14:foregroundMark x1="22618" y1="88153" x2="24310" y2="90941"/>
                      </a14:backgroundRemoval>
                    </a14:imgEffect>
                  </a14:imgLayer>
                </a14:imgProps>
              </a:ext>
              <a:ext uri="{28A0092B-C50C-407E-A947-70E740481C1C}">
                <a14:useLocalDpi xmlns:a14="http://schemas.microsoft.com/office/drawing/2010/main"/>
              </a:ext>
            </a:extLst>
          </a:blip>
          <a:stretch>
            <a:fillRect/>
          </a:stretch>
        </p:blipFill>
        <p:spPr>
          <a:xfrm>
            <a:off x="5459984" y="4732833"/>
            <a:ext cx="6562872" cy="1677243"/>
          </a:xfrm>
          <a:prstGeom prst="rect">
            <a:avLst/>
          </a:prstGeom>
        </p:spPr>
      </p:pic>
      <p:pic>
        <p:nvPicPr>
          <p:cNvPr id="5" name="Picture 4">
            <a:extLst>
              <a:ext uri="{FF2B5EF4-FFF2-40B4-BE49-F238E27FC236}">
                <a16:creationId xmlns:a16="http://schemas.microsoft.com/office/drawing/2014/main" id="{E4C8720A-6BA1-F395-0C6F-379390BBAF1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710958" y="1189025"/>
            <a:ext cx="5097993" cy="3697733"/>
          </a:xfrm>
          <a:prstGeom prst="rect">
            <a:avLst/>
          </a:prstGeom>
        </p:spPr>
      </p:pic>
    </p:spTree>
    <p:extLst>
      <p:ext uri="{BB962C8B-B14F-4D97-AF65-F5344CB8AC3E}">
        <p14:creationId xmlns:p14="http://schemas.microsoft.com/office/powerpoint/2010/main" val="149950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14401"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Careers in Transit </a:t>
            </a:r>
          </a:p>
        </p:txBody>
      </p:sp>
      <p:pic>
        <p:nvPicPr>
          <p:cNvPr id="5" name="Picture 4">
            <a:extLst>
              <a:ext uri="{FF2B5EF4-FFF2-40B4-BE49-F238E27FC236}">
                <a16:creationId xmlns:a16="http://schemas.microsoft.com/office/drawing/2014/main" id="{D68B85CC-D2F7-A1DC-8DD5-D4D945C07A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66703" y="3606544"/>
            <a:ext cx="3135709" cy="2286000"/>
          </a:xfrm>
          <a:prstGeom prst="rect">
            <a:avLst/>
          </a:prstGeom>
        </p:spPr>
      </p:pic>
      <p:pic>
        <p:nvPicPr>
          <p:cNvPr id="7" name="Picture 6">
            <a:extLst>
              <a:ext uri="{FF2B5EF4-FFF2-40B4-BE49-F238E27FC236}">
                <a16:creationId xmlns:a16="http://schemas.microsoft.com/office/drawing/2014/main" id="{3D309258-D13D-912C-E19D-D97BC49277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95393" y="3606544"/>
            <a:ext cx="3429000" cy="2286000"/>
          </a:xfrm>
          <a:prstGeom prst="rect">
            <a:avLst/>
          </a:prstGeom>
        </p:spPr>
      </p:pic>
      <p:pic>
        <p:nvPicPr>
          <p:cNvPr id="10" name="Picture 9">
            <a:extLst>
              <a:ext uri="{FF2B5EF4-FFF2-40B4-BE49-F238E27FC236}">
                <a16:creationId xmlns:a16="http://schemas.microsoft.com/office/drawing/2014/main" id="{7738F295-01F4-03EB-7C91-0C5F5FD1370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59988" y="1132856"/>
            <a:ext cx="2707227" cy="2286000"/>
          </a:xfrm>
          <a:prstGeom prst="rect">
            <a:avLst/>
          </a:prstGeom>
        </p:spPr>
      </p:pic>
      <p:pic>
        <p:nvPicPr>
          <p:cNvPr id="11" name="Picture 10">
            <a:extLst>
              <a:ext uri="{FF2B5EF4-FFF2-40B4-BE49-F238E27FC236}">
                <a16:creationId xmlns:a16="http://schemas.microsoft.com/office/drawing/2014/main" id="{0BE3531A-2C79-FF2A-F74D-8E5D479A68A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18453" y="1143000"/>
            <a:ext cx="1943361" cy="2286000"/>
          </a:xfrm>
          <a:prstGeom prst="rect">
            <a:avLst/>
          </a:prstGeom>
        </p:spPr>
      </p:pic>
      <p:pic>
        <p:nvPicPr>
          <p:cNvPr id="17" name="Picture 16">
            <a:extLst>
              <a:ext uri="{FF2B5EF4-FFF2-40B4-BE49-F238E27FC236}">
                <a16:creationId xmlns:a16="http://schemas.microsoft.com/office/drawing/2014/main" id="{DDA99696-8D0F-EE63-7B4A-C50DC5822637}"/>
              </a:ext>
            </a:extLst>
          </p:cNvPr>
          <p:cNvPicPr>
            <a:picLocks noChangeAspect="1"/>
          </p:cNvPicPr>
          <p:nvPr/>
        </p:nvPicPr>
        <p:blipFill>
          <a:blip r:embed="rId7"/>
          <a:stretch>
            <a:fillRect/>
          </a:stretch>
        </p:blipFill>
        <p:spPr>
          <a:xfrm>
            <a:off x="4546904" y="3606544"/>
            <a:ext cx="2105514" cy="2286000"/>
          </a:xfrm>
          <a:prstGeom prst="rect">
            <a:avLst/>
          </a:prstGeom>
        </p:spPr>
      </p:pic>
      <p:pic>
        <p:nvPicPr>
          <p:cNvPr id="23" name="Picture 22">
            <a:extLst>
              <a:ext uri="{FF2B5EF4-FFF2-40B4-BE49-F238E27FC236}">
                <a16:creationId xmlns:a16="http://schemas.microsoft.com/office/drawing/2014/main" id="{E9D45F77-70ED-709C-16C1-FDE3884D0C8B}"/>
              </a:ext>
            </a:extLst>
          </p:cNvPr>
          <p:cNvPicPr>
            <a:picLocks noChangeAspect="1"/>
          </p:cNvPicPr>
          <p:nvPr/>
        </p:nvPicPr>
        <p:blipFill>
          <a:blip r:embed="rId8"/>
          <a:stretch>
            <a:fillRect/>
          </a:stretch>
        </p:blipFill>
        <p:spPr>
          <a:xfrm>
            <a:off x="4000610" y="1143000"/>
            <a:ext cx="1870669" cy="2286000"/>
          </a:xfrm>
          <a:prstGeom prst="rect">
            <a:avLst/>
          </a:prstGeom>
        </p:spPr>
      </p:pic>
      <p:pic>
        <p:nvPicPr>
          <p:cNvPr id="25" name="Picture 24">
            <a:extLst>
              <a:ext uri="{FF2B5EF4-FFF2-40B4-BE49-F238E27FC236}">
                <a16:creationId xmlns:a16="http://schemas.microsoft.com/office/drawing/2014/main" id="{296C9635-702D-E6EB-5E8C-5948FD7C116D}"/>
              </a:ext>
            </a:extLst>
          </p:cNvPr>
          <p:cNvPicPr>
            <a:picLocks noChangeAspect="1"/>
          </p:cNvPicPr>
          <p:nvPr/>
        </p:nvPicPr>
        <p:blipFill>
          <a:blip r:embed="rId9"/>
          <a:stretch>
            <a:fillRect/>
          </a:stretch>
        </p:blipFill>
        <p:spPr>
          <a:xfrm>
            <a:off x="6304674" y="1143000"/>
            <a:ext cx="1880384" cy="2286000"/>
          </a:xfrm>
          <a:prstGeom prst="rect">
            <a:avLst/>
          </a:prstGeom>
        </p:spPr>
      </p:pic>
    </p:spTree>
    <p:extLst>
      <p:ext uri="{BB962C8B-B14F-4D97-AF65-F5344CB8AC3E}">
        <p14:creationId xmlns:p14="http://schemas.microsoft.com/office/powerpoint/2010/main" val="175103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8A7F2-98BE-5755-A5D0-5BB2A49524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82AB17-8548-369F-06DE-8F45C4685590}"/>
              </a:ext>
            </a:extLst>
          </p:cNvPr>
          <p:cNvSpPr txBox="1">
            <a:spLocks/>
          </p:cNvSpPr>
          <p:nvPr/>
        </p:nvSpPr>
        <p:spPr>
          <a:xfrm>
            <a:off x="335666"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High school and college internships</a:t>
            </a:r>
          </a:p>
        </p:txBody>
      </p:sp>
      <p:sp>
        <p:nvSpPr>
          <p:cNvPr id="4" name="TextBox 3">
            <a:extLst>
              <a:ext uri="{FF2B5EF4-FFF2-40B4-BE49-F238E27FC236}">
                <a16:creationId xmlns:a16="http://schemas.microsoft.com/office/drawing/2014/main" id="{AF6403F9-118D-6F6C-2DBB-81BB42599015}"/>
              </a:ext>
            </a:extLst>
          </p:cNvPr>
          <p:cNvSpPr txBox="1"/>
          <p:nvPr/>
        </p:nvSpPr>
        <p:spPr>
          <a:xfrm>
            <a:off x="619840" y="1864894"/>
            <a:ext cx="5227509" cy="2554545"/>
          </a:xfrm>
          <a:prstGeom prst="rect">
            <a:avLst/>
          </a:prstGeom>
          <a:noFill/>
        </p:spPr>
        <p:txBody>
          <a:bodyPr wrap="square" rtlCol="0">
            <a:spAutoFit/>
          </a:bodyPr>
          <a:lstStyle/>
          <a:p>
            <a:pPr>
              <a:spcBef>
                <a:spcPts val="3000"/>
              </a:spcBef>
              <a:defRPr/>
            </a:pPr>
            <a:r>
              <a:rPr lang="en-US" sz="4000" b="1" dirty="0">
                <a:solidFill>
                  <a:srgbClr val="000000"/>
                </a:solidFill>
                <a:latin typeface="Verdana" panose="020B0604030504040204" pitchFamily="34" charset="0"/>
                <a:ea typeface="Verdana" panose="020B0604030504040204" pitchFamily="34" charset="0"/>
              </a:rPr>
              <a:t>Metro offers paid internships for high school and college students.</a:t>
            </a:r>
            <a:endParaRPr kumimoji="0" lang="en-US" sz="40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endParaRPr>
          </a:p>
        </p:txBody>
      </p:sp>
      <p:pic>
        <p:nvPicPr>
          <p:cNvPr id="1026" name="Picture 2" descr="A group of youth interns in front of a vintage Metro bus">
            <a:extLst>
              <a:ext uri="{FF2B5EF4-FFF2-40B4-BE49-F238E27FC236}">
                <a16:creationId xmlns:a16="http://schemas.microsoft.com/office/drawing/2014/main" id="{602A9915-4334-8F90-FA37-05689D10F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4652" y="1864894"/>
            <a:ext cx="516255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88066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D943381-B9AB-100D-8576-E148520F2EAE}"/>
              </a:ext>
            </a:extLst>
          </p:cNvPr>
          <p:cNvSpPr txBox="1"/>
          <p:nvPr/>
        </p:nvSpPr>
        <p:spPr>
          <a:xfrm>
            <a:off x="628188" y="1514672"/>
            <a:ext cx="5730082"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Youth 18 years and younger can ride transit for </a:t>
            </a:r>
            <a:r>
              <a:rPr kumimoji="0" lang="en-US" sz="4000" b="1" i="0" u="none" strike="noStrike" kern="1200" cap="none" spc="0" normalizeH="0" baseline="0" noProof="0" dirty="0">
                <a:ln>
                  <a:noFill/>
                </a:ln>
                <a:solidFill>
                  <a:srgbClr val="480D66"/>
                </a:solidFill>
                <a:effectLst/>
                <a:uLnTx/>
                <a:uFillTx/>
                <a:latin typeface="Verdana" panose="020B0604030504040204" pitchFamily="34" charset="0"/>
                <a:ea typeface="Verdana" panose="020B0604030504040204" pitchFamily="34" charset="0"/>
                <a:cs typeface="+mn-cs"/>
              </a:rPr>
              <a:t>FREE</a:t>
            </a:r>
            <a:r>
              <a:rPr kumimoji="0" lang="en-US" sz="40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a:t>
            </a:r>
          </a:p>
        </p:txBody>
      </p:sp>
      <p:pic>
        <p:nvPicPr>
          <p:cNvPr id="2050" name="Picture 2">
            <a:extLst>
              <a:ext uri="{FF2B5EF4-FFF2-40B4-BE49-F238E27FC236}">
                <a16:creationId xmlns:a16="http://schemas.microsoft.com/office/drawing/2014/main" id="{BF9C59D8-BA86-D5D9-B98F-9766CA5D925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30523" y="1106037"/>
            <a:ext cx="4793934" cy="479393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80A5767A-E9EE-4EFA-A012-9FC290AD2683}"/>
              </a:ext>
            </a:extLst>
          </p:cNvPr>
          <p:cNvSpPr txBox="1">
            <a:spLocks/>
          </p:cNvSpPr>
          <p:nvPr/>
        </p:nvSpPr>
        <p:spPr>
          <a:xfrm>
            <a:off x="300266" y="5060583"/>
            <a:ext cx="6385923" cy="1117741"/>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30" normalizeH="0" baseline="0" noProof="0" dirty="0" err="1">
                <a:ln>
                  <a:noFill/>
                </a:ln>
                <a:solidFill>
                  <a:srgbClr val="480D66"/>
                </a:solidFill>
                <a:effectLst/>
                <a:uLnTx/>
                <a:uFillTx/>
                <a:latin typeface="Verdana" panose="020B0604030504040204" pitchFamily="34" charset="0"/>
                <a:ea typeface="Verdana" panose="020B0604030504040204" pitchFamily="34" charset="0"/>
              </a:rPr>
              <a:t>FreeYouthTransitPass.com</a:t>
            </a:r>
            <a:endParaRPr kumimoji="0" lang="en-US" sz="3200" b="1" i="0" u="none" strike="noStrike" kern="1200" cap="none" spc="30" normalizeH="0" baseline="0" noProof="0" dirty="0">
              <a:ln>
                <a:noFill/>
              </a:ln>
              <a:solidFill>
                <a:srgbClr val="480D66"/>
              </a:solidFill>
              <a:effectLst/>
              <a:uLnTx/>
              <a:uFillTx/>
              <a:latin typeface="Verdana" panose="020B0604030504040204" pitchFamily="34" charset="0"/>
              <a:ea typeface="Verdana" panose="020B0604030504040204" pitchFamily="34" charset="0"/>
            </a:endParaRPr>
          </a:p>
        </p:txBody>
      </p:sp>
      <p:pic>
        <p:nvPicPr>
          <p:cNvPr id="4" name="Graphic 3" descr="Smart Phone outline">
            <a:extLst>
              <a:ext uri="{FF2B5EF4-FFF2-40B4-BE49-F238E27FC236}">
                <a16:creationId xmlns:a16="http://schemas.microsoft.com/office/drawing/2014/main" id="{DBAEBD60-5D93-8CFA-1287-67C07881A8C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456915" y="6021745"/>
            <a:ext cx="735085" cy="735085"/>
          </a:xfrm>
          <a:prstGeom prst="rect">
            <a:avLst/>
          </a:prstGeom>
        </p:spPr>
      </p:pic>
      <p:sp>
        <p:nvSpPr>
          <p:cNvPr id="5" name="Title 1">
            <a:extLst>
              <a:ext uri="{FF2B5EF4-FFF2-40B4-BE49-F238E27FC236}">
                <a16:creationId xmlns:a16="http://schemas.microsoft.com/office/drawing/2014/main" id="{2DDA04D7-5B5B-630E-C9A3-CAA866DC01AD}"/>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Youth Ride Free</a:t>
            </a:r>
          </a:p>
        </p:txBody>
      </p:sp>
      <p:pic>
        <p:nvPicPr>
          <p:cNvPr id="7" name="Picture 6" descr="A qr code on a white background&#10;&#10;Description automatically generated">
            <a:extLst>
              <a:ext uri="{FF2B5EF4-FFF2-40B4-BE49-F238E27FC236}">
                <a16:creationId xmlns:a16="http://schemas.microsoft.com/office/drawing/2014/main" id="{54609DF5-8FDF-D8F2-59F5-45479E774D3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30982" y="3503004"/>
            <a:ext cx="1924493" cy="1924493"/>
          </a:xfrm>
          <a:prstGeom prst="rect">
            <a:avLst/>
          </a:prstGeom>
        </p:spPr>
      </p:pic>
    </p:spTree>
    <p:extLst>
      <p:ext uri="{BB962C8B-B14F-4D97-AF65-F5344CB8AC3E}">
        <p14:creationId xmlns:p14="http://schemas.microsoft.com/office/powerpoint/2010/main" val="1108983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23633" y="245756"/>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Metro and Accessibility</a:t>
            </a:r>
          </a:p>
        </p:txBody>
      </p:sp>
      <p:pic>
        <p:nvPicPr>
          <p:cNvPr id="5" name="Picture 4" descr="A picture containing road, outdoor, bus, transport&#10;&#10;Description automatically generated">
            <a:extLst>
              <a:ext uri="{FF2B5EF4-FFF2-40B4-BE49-F238E27FC236}">
                <a16:creationId xmlns:a16="http://schemas.microsoft.com/office/drawing/2014/main" id="{62D9E849-0A25-E471-7969-B002DC2520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5979" y="1293699"/>
            <a:ext cx="4034823" cy="4749204"/>
          </a:xfrm>
          <a:prstGeom prst="rect">
            <a:avLst/>
          </a:prstGeom>
          <a:effectLst/>
        </p:spPr>
      </p:pic>
      <p:sp>
        <p:nvSpPr>
          <p:cNvPr id="8" name="TextBox 7">
            <a:extLst>
              <a:ext uri="{FF2B5EF4-FFF2-40B4-BE49-F238E27FC236}">
                <a16:creationId xmlns:a16="http://schemas.microsoft.com/office/drawing/2014/main" id="{F39C5CAD-2F2E-0456-1A84-91593D3A98BE}"/>
              </a:ext>
            </a:extLst>
          </p:cNvPr>
          <p:cNvSpPr txBox="1"/>
          <p:nvPr/>
        </p:nvSpPr>
        <p:spPr>
          <a:xfrm>
            <a:off x="625468" y="1545665"/>
            <a:ext cx="6286697" cy="1384995"/>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Metro has services to help </a:t>
            </a:r>
            <a:r>
              <a:rPr lang="en-US" sz="2800" b="1" u="sng">
                <a:solidFill>
                  <a:srgbClr val="000000"/>
                </a:solidFill>
                <a:latin typeface="Verdana" panose="020B0604030504040204" pitchFamily="34" charset="0"/>
                <a:ea typeface="Verdana" panose="020B0604030504040204" pitchFamily="34" charset="0"/>
              </a:rPr>
              <a:t>all</a:t>
            </a:r>
            <a:r>
              <a:rPr lang="en-US" sz="2800" b="1">
                <a:solidFill>
                  <a:srgbClr val="000000"/>
                </a:solidFill>
                <a:latin typeface="Verdana" panose="020B0604030504040204" pitchFamily="34" charset="0"/>
                <a:ea typeface="Verdana" panose="020B0604030504040204" pitchFamily="34" charset="0"/>
              </a:rPr>
              <a:t> community members travel on transit.</a:t>
            </a:r>
          </a:p>
        </p:txBody>
      </p:sp>
      <p:grpSp>
        <p:nvGrpSpPr>
          <p:cNvPr id="3" name="Group 2">
            <a:extLst>
              <a:ext uri="{FF2B5EF4-FFF2-40B4-BE49-F238E27FC236}">
                <a16:creationId xmlns:a16="http://schemas.microsoft.com/office/drawing/2014/main" id="{B11A43AA-1CD8-B06B-D00A-A9F623038944}"/>
              </a:ext>
            </a:extLst>
          </p:cNvPr>
          <p:cNvGrpSpPr/>
          <p:nvPr/>
        </p:nvGrpSpPr>
        <p:grpSpPr>
          <a:xfrm>
            <a:off x="276729" y="2881812"/>
            <a:ext cx="6516926" cy="2949362"/>
            <a:chOff x="28348" y="3224790"/>
            <a:chExt cx="6516926" cy="2949362"/>
          </a:xfrm>
        </p:grpSpPr>
        <p:pic>
          <p:nvPicPr>
            <p:cNvPr id="4" name="Graphic 3" descr="Wheelchair with solid fill">
              <a:extLst>
                <a:ext uri="{FF2B5EF4-FFF2-40B4-BE49-F238E27FC236}">
                  <a16:creationId xmlns:a16="http://schemas.microsoft.com/office/drawing/2014/main" id="{19A3CA76-FCF2-DC1C-EA5A-823979022C6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8348" y="4396129"/>
              <a:ext cx="1475075" cy="1475075"/>
            </a:xfrm>
            <a:prstGeom prst="rect">
              <a:avLst/>
            </a:prstGeom>
          </p:spPr>
        </p:pic>
        <p:pic>
          <p:nvPicPr>
            <p:cNvPr id="6" name="Graphic 5" descr="Chat bubble with solid fill">
              <a:extLst>
                <a:ext uri="{FF2B5EF4-FFF2-40B4-BE49-F238E27FC236}">
                  <a16:creationId xmlns:a16="http://schemas.microsoft.com/office/drawing/2014/main" id="{36DEEEEC-5B10-AE15-744A-39ECBC5E6FE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041775" y="4118527"/>
              <a:ext cx="743400" cy="743400"/>
            </a:xfrm>
            <a:prstGeom prst="rect">
              <a:avLst/>
            </a:prstGeom>
          </p:spPr>
        </p:pic>
        <p:pic>
          <p:nvPicPr>
            <p:cNvPr id="9" name="Graphic 8" descr="Blind with solid fill">
              <a:extLst>
                <a:ext uri="{FF2B5EF4-FFF2-40B4-BE49-F238E27FC236}">
                  <a16:creationId xmlns:a16="http://schemas.microsoft.com/office/drawing/2014/main" id="{5DD91F9D-BD97-4390-00FB-F01FCE6C409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390094" y="3269621"/>
              <a:ext cx="1220606" cy="1220606"/>
            </a:xfrm>
            <a:prstGeom prst="rect">
              <a:avLst/>
            </a:prstGeom>
          </p:spPr>
        </p:pic>
        <p:pic>
          <p:nvPicPr>
            <p:cNvPr id="10" name="Graphic 9" descr="Support Dog with solid fill">
              <a:extLst>
                <a:ext uri="{FF2B5EF4-FFF2-40B4-BE49-F238E27FC236}">
                  <a16:creationId xmlns:a16="http://schemas.microsoft.com/office/drawing/2014/main" id="{64684AB8-629D-6A8F-236E-5CBEC9FCF61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696300" y="4921338"/>
              <a:ext cx="1152598" cy="1152598"/>
            </a:xfrm>
            <a:prstGeom prst="rect">
              <a:avLst/>
            </a:prstGeom>
          </p:spPr>
        </p:pic>
        <p:pic>
          <p:nvPicPr>
            <p:cNvPr id="11" name="Graphic 10" descr="Pregnant lady with solid fill">
              <a:extLst>
                <a:ext uri="{FF2B5EF4-FFF2-40B4-BE49-F238E27FC236}">
                  <a16:creationId xmlns:a16="http://schemas.microsoft.com/office/drawing/2014/main" id="{F0C0C490-8769-42C8-B133-637ABA0B9B4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153513" y="4782391"/>
              <a:ext cx="1391761" cy="1391761"/>
            </a:xfrm>
            <a:prstGeom prst="rect">
              <a:avLst/>
            </a:prstGeom>
          </p:spPr>
        </p:pic>
        <p:pic>
          <p:nvPicPr>
            <p:cNvPr id="12" name="Graphic 11" descr="Man with cane with solid fill">
              <a:extLst>
                <a:ext uri="{FF2B5EF4-FFF2-40B4-BE49-F238E27FC236}">
                  <a16:creationId xmlns:a16="http://schemas.microsoft.com/office/drawing/2014/main" id="{7164E9AE-6451-E357-CB2D-ABB3455E0F2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340484" y="3224790"/>
              <a:ext cx="1475075" cy="1475075"/>
            </a:xfrm>
            <a:prstGeom prst="rect">
              <a:avLst/>
            </a:prstGeom>
          </p:spPr>
        </p:pic>
        <p:pic>
          <p:nvPicPr>
            <p:cNvPr id="13" name="Graphic 12" descr="Confused person with solid fill">
              <a:extLst>
                <a:ext uri="{FF2B5EF4-FFF2-40B4-BE49-F238E27FC236}">
                  <a16:creationId xmlns:a16="http://schemas.microsoft.com/office/drawing/2014/main" id="{9F17B76F-A398-014A-2152-D8A2BE8B2B25}"/>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3187885" y="4604131"/>
              <a:ext cx="1384995" cy="1384995"/>
            </a:xfrm>
            <a:prstGeom prst="rect">
              <a:avLst/>
            </a:prstGeom>
          </p:spPr>
        </p:pic>
      </p:grpSp>
    </p:spTree>
    <p:extLst>
      <p:ext uri="{BB962C8B-B14F-4D97-AF65-F5344CB8AC3E}">
        <p14:creationId xmlns:p14="http://schemas.microsoft.com/office/powerpoint/2010/main" val="78910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17593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000" b="1" i="0" u="none" strike="noStrike" kern="1200" cap="none" spc="0" normalizeH="0" baseline="0" noProof="0">
                <a:ln>
                  <a:noFill/>
                </a:ln>
                <a:solidFill>
                  <a:srgbClr val="263287"/>
                </a:solidFill>
                <a:effectLst/>
                <a:uLnTx/>
                <a:uFillTx/>
                <a:latin typeface="Verdana" panose="020B0604030504040204" pitchFamily="34" charset="0"/>
                <a:ea typeface="Verdana" panose="020B0604030504040204" pitchFamily="34" charset="0"/>
              </a:rPr>
              <a:t>Why is accessible </a:t>
            </a:r>
            <a:br>
              <a:rPr kumimoji="0" lang="en-US" sz="5000" b="1" i="0" u="none" strike="noStrike" kern="1200" cap="none" spc="0" normalizeH="0" baseline="0" noProof="0">
                <a:ln>
                  <a:noFill/>
                </a:ln>
                <a:solidFill>
                  <a:srgbClr val="263287"/>
                </a:solidFill>
                <a:effectLst/>
                <a:uLnTx/>
                <a:uFillTx/>
                <a:latin typeface="Verdana" panose="020B0604030504040204" pitchFamily="34" charset="0"/>
                <a:ea typeface="Verdana" panose="020B0604030504040204" pitchFamily="34" charset="0"/>
              </a:rPr>
            </a:br>
            <a:r>
              <a:rPr kumimoji="0" lang="en-US" sz="5000" b="1" i="0" u="none" strike="noStrike" kern="1200" cap="none" spc="0" normalizeH="0" baseline="0" noProof="0">
                <a:ln>
                  <a:noFill/>
                </a:ln>
                <a:solidFill>
                  <a:srgbClr val="263287"/>
                </a:solidFill>
                <a:effectLst/>
                <a:uLnTx/>
                <a:uFillTx/>
                <a:latin typeface="Verdana" panose="020B0604030504040204" pitchFamily="34" charset="0"/>
                <a:ea typeface="Verdana" panose="020B0604030504040204" pitchFamily="34" charset="0"/>
              </a:rPr>
              <a:t>transit important?</a:t>
            </a:r>
            <a:endParaRPr kumimoji="0" lang="en-US" sz="5000" b="1" i="0" u="none" strike="noStrike" kern="1200" cap="none" spc="0" normalizeH="0" baseline="0" noProof="0">
              <a:ln>
                <a:noFill/>
              </a:ln>
              <a:solidFill>
                <a:srgbClr val="685F57">
                  <a:lumMod val="50000"/>
                </a:srgbClr>
              </a:solidFill>
              <a:effectLst/>
              <a:uLnTx/>
              <a:uFillTx/>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986252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Accessible Services</a:t>
            </a:r>
          </a:p>
        </p:txBody>
      </p:sp>
      <p:sp>
        <p:nvSpPr>
          <p:cNvPr id="4" name="TextBox 3">
            <a:extLst>
              <a:ext uri="{FF2B5EF4-FFF2-40B4-BE49-F238E27FC236}">
                <a16:creationId xmlns:a16="http://schemas.microsoft.com/office/drawing/2014/main" id="{7FF3BB37-33B6-D168-F71B-07BF72CD12CC}"/>
              </a:ext>
            </a:extLst>
          </p:cNvPr>
          <p:cNvSpPr txBox="1"/>
          <p:nvPr/>
        </p:nvSpPr>
        <p:spPr>
          <a:xfrm>
            <a:off x="618476" y="1391288"/>
            <a:ext cx="10949955" cy="4062651"/>
          </a:xfrm>
          <a:prstGeom prst="rect">
            <a:avLst/>
          </a:prstGeom>
          <a:noFill/>
        </p:spPr>
        <p:txBody>
          <a:bodyPr wrap="square" rtlCol="0">
            <a:spAutoFit/>
          </a:bodyPr>
          <a:lstStyle/>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Buses have wheelchair lifts and ramps.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ADA Paratransit services.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Drivers can announce stops.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Reserved spaces for riders with mobility devices.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Maps and routes in more than 40 languages.</a:t>
            </a:r>
          </a:p>
          <a:p>
            <a:pPr marL="342900" indent="-342900">
              <a:buFont typeface="Arial" panose="020B0604020202020204" pitchFamily="34" charset="0"/>
              <a:buChar char="•"/>
            </a:pPr>
            <a:endParaRPr lang="en-US" dirty="0">
              <a:latin typeface="Arial" panose="020B0604020202020204" pitchFamily="34" charset="0"/>
            </a:endParaRPr>
          </a:p>
        </p:txBody>
      </p:sp>
      <p:pic>
        <p:nvPicPr>
          <p:cNvPr id="5" name="Graphic 4" descr="Map with pin with solid fill">
            <a:extLst>
              <a:ext uri="{FF2B5EF4-FFF2-40B4-BE49-F238E27FC236}">
                <a16:creationId xmlns:a16="http://schemas.microsoft.com/office/drawing/2014/main" id="{7C3B1428-EC21-9ACA-70A5-7A90A27C410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021438" y="4119712"/>
            <a:ext cx="1834896" cy="1834896"/>
          </a:xfrm>
          <a:prstGeom prst="rect">
            <a:avLst/>
          </a:prstGeom>
        </p:spPr>
      </p:pic>
      <p:pic>
        <p:nvPicPr>
          <p:cNvPr id="6" name="Graphic 5" descr="Wheelchair with solid fill">
            <a:extLst>
              <a:ext uri="{FF2B5EF4-FFF2-40B4-BE49-F238E27FC236}">
                <a16:creationId xmlns:a16="http://schemas.microsoft.com/office/drawing/2014/main" id="{2D806979-A797-7F57-45CA-3178D0FAA11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flipH="1">
            <a:off x="9218077" y="1391288"/>
            <a:ext cx="2279526" cy="2060322"/>
          </a:xfrm>
          <a:prstGeom prst="rect">
            <a:avLst/>
          </a:prstGeom>
        </p:spPr>
      </p:pic>
      <p:pic>
        <p:nvPicPr>
          <p:cNvPr id="7" name="Graphic 6" descr="Chat bubble with solid fill">
            <a:extLst>
              <a:ext uri="{FF2B5EF4-FFF2-40B4-BE49-F238E27FC236}">
                <a16:creationId xmlns:a16="http://schemas.microsoft.com/office/drawing/2014/main" id="{045EEB29-0CA9-4E92-2F79-4116716240D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20538" y="2365017"/>
            <a:ext cx="1461593" cy="1461593"/>
          </a:xfrm>
          <a:prstGeom prst="rect">
            <a:avLst/>
          </a:prstGeom>
        </p:spPr>
      </p:pic>
    </p:spTree>
    <p:extLst>
      <p:ext uri="{BB962C8B-B14F-4D97-AF65-F5344CB8AC3E}">
        <p14:creationId xmlns:p14="http://schemas.microsoft.com/office/powerpoint/2010/main" val="862558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5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500"/>
                                        <p:tgtEl>
                                          <p:spTgt spid="4">
                                            <p:txEl>
                                              <p:pRg st="2" end="2"/>
                                            </p:txEl>
                                          </p:spTgt>
                                        </p:tgtEl>
                                      </p:cBhvr>
                                    </p:animEffect>
                                  </p:childTnLst>
                                </p:cTn>
                              </p:par>
                              <p:par>
                                <p:cTn id="20" presetID="1"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fade">
                                      <p:cBhvr>
                                        <p:cTn id="26" dur="500"/>
                                        <p:tgtEl>
                                          <p:spTgt spid="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500"/>
                                        <p:tgtEl>
                                          <p:spTgt spid="4">
                                            <p:txEl>
                                              <p:pRg st="4" end="4"/>
                                            </p:txEl>
                                          </p:spTgt>
                                        </p:tgtEl>
                                      </p:cBhvr>
                                    </p:animEffect>
                                  </p:childTnLst>
                                </p:cTn>
                              </p:par>
                              <p:par>
                                <p:cTn id="32" presetID="1"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734BCE85-1583-67DA-CB64-58D62D40C56A}"/>
              </a:ext>
            </a:extLst>
          </p:cNvPr>
          <p:cNvSpPr txBox="1">
            <a:spLocks/>
          </p:cNvSpPr>
          <p:nvPr/>
        </p:nvSpPr>
        <p:spPr>
          <a:xfrm>
            <a:off x="329197" y="1633545"/>
            <a:ext cx="11533605" cy="3590909"/>
          </a:xfrm>
          <a:prstGeom prst="rect">
            <a:avLst/>
          </a:prstGeom>
        </p:spPr>
        <p:txBody>
          <a:bodyPr vert="horz" lIns="91440" tIns="91440" rIns="91440" bIns="9144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To learn more about</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 climate, visit</a:t>
            </a:r>
            <a:br>
              <a:rPr kumimoji="0" lang="en-US" sz="5000" b="1" i="0" u="none" strike="noStrike" kern="1200" cap="none" spc="30" normalizeH="0" baseline="0" noProof="0">
                <a:ln>
                  <a:noFill/>
                </a:ln>
                <a:solidFill>
                  <a:srgbClr val="2C3485"/>
                </a:solidFill>
                <a:effectLst/>
                <a:uLnTx/>
                <a:uFillTx/>
                <a:latin typeface="Verdana" panose="020B0604030504040204" pitchFamily="34" charset="0"/>
                <a:ea typeface="Verdana" panose="020B0604030504040204" pitchFamily="34" charset="0"/>
              </a:rPr>
            </a:br>
            <a:br>
              <a:rPr kumimoji="0" lang="en-US" sz="5000" b="1" i="0" u="none" strike="noStrike" kern="1200" cap="none" spc="30" normalizeH="0" baseline="0" noProof="0">
                <a:ln>
                  <a:noFill/>
                </a:ln>
                <a:solidFill>
                  <a:srgbClr val="2C3485"/>
                </a:solidFill>
                <a:effectLst/>
                <a:uLnTx/>
                <a:uFillTx/>
                <a:latin typeface="Verdana" panose="020B0604030504040204" pitchFamily="34" charset="0"/>
                <a:ea typeface="Verdana" panose="020B0604030504040204" pitchFamily="34" charset="0"/>
              </a:rPr>
            </a:br>
            <a:r>
              <a:rPr kumimoji="0" lang="en-US" sz="5000" b="1" i="0" u="none" strike="noStrike" kern="1200" cap="none" spc="30" normalizeH="0" baseline="0" noProof="0" err="1">
                <a:ln>
                  <a:noFill/>
                </a:ln>
                <a:solidFill>
                  <a:srgbClr val="0070C0"/>
                </a:solidFill>
                <a:effectLst/>
                <a:uLnTx/>
                <a:uFillTx/>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kingcounty.gov</a:t>
            </a:r>
            <a:r>
              <a:rPr kumimoji="0" lang="en-US" sz="50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/climate</a:t>
            </a:r>
            <a:endParaRPr kumimoji="0" lang="en-US" sz="5000" b="1" i="0" u="none" strike="noStrike" kern="1200" cap="none" spc="30" normalizeH="0" baseline="0" noProof="0">
              <a:ln>
                <a:noFill/>
              </a:ln>
              <a:solidFill>
                <a:srgbClr val="0070C0"/>
              </a:solidFill>
              <a:effectLst/>
              <a:uLnTx/>
              <a:uFillTx/>
              <a:latin typeface="Verdana" panose="020B0604030504040204" pitchFamily="34" charset="0"/>
              <a:ea typeface="Verdana" panose="020B0604030504040204" pitchFamily="34" charset="0"/>
            </a:endParaRPr>
          </a:p>
          <a:p>
            <a:pPr marL="0" marR="0" lvl="0" indent="0" algn="ctr" defTabSz="914400" rtl="0" eaLnBrk="1" fontAlgn="auto" latinLnBrk="0" hangingPunct="1">
              <a:lnSpc>
                <a:spcPct val="100000"/>
              </a:lnSpc>
              <a:spcBef>
                <a:spcPct val="0"/>
              </a:spcBef>
              <a:spcAft>
                <a:spcPts val="1200"/>
              </a:spcAft>
              <a:buClrTx/>
              <a:buSzTx/>
              <a:buFontTx/>
              <a:buNone/>
              <a:tabLst/>
              <a:defRPr/>
            </a:pPr>
            <a:endParaRPr kumimoji="0" lang="en-US" sz="5000" b="1" i="0" u="none" strike="noStrike" kern="1200" cap="none" spc="30" normalizeH="0" baseline="0" noProof="0">
              <a:ln>
                <a:noFill/>
              </a:ln>
              <a:solidFill>
                <a:srgbClr val="0072BC"/>
              </a:solidFill>
              <a:effectLst/>
              <a:uLnTx/>
              <a:uFillTx/>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074097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C6B61-DBAC-4815-6E8B-9CE894F02A56}"/>
              </a:ext>
            </a:extLst>
          </p:cNvPr>
          <p:cNvSpPr txBox="1">
            <a:spLocks/>
          </p:cNvSpPr>
          <p:nvPr/>
        </p:nvSpPr>
        <p:spPr>
          <a:xfrm>
            <a:off x="125730" y="1600200"/>
            <a:ext cx="11807189" cy="2926080"/>
          </a:xfrm>
          <a:prstGeom prst="rect">
            <a:avLst/>
          </a:prstGeom>
        </p:spPr>
        <p:txBody>
          <a:bodyPr vert="horz" lIns="91440" tIns="91440" rIns="91440" bIns="9144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ctr" defTabSz="914400" rtl="0" eaLnBrk="1" fontAlgn="auto" latinLnBrk="0" hangingPunct="1">
              <a:lnSpc>
                <a:spcPct val="100000"/>
              </a:lnSpc>
              <a:spcBef>
                <a:spcPct val="0"/>
              </a:spcBef>
              <a:spcAft>
                <a:spcPts val="1200"/>
              </a:spcAft>
              <a:buClrTx/>
              <a:buSzTx/>
              <a:buFontTx/>
              <a:buNone/>
              <a:tabLst/>
              <a:defRPr/>
            </a:pPr>
            <a:r>
              <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rPr>
              <a:t>To learn more about accessibility, visit</a:t>
            </a:r>
            <a:b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br>
            <a:r>
              <a:rPr kumimoji="0" lang="en-US" sz="50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hlinkClick r:id="rId3"/>
              </a:rPr>
              <a:t>kingcounty.gov/</a:t>
            </a:r>
            <a:r>
              <a:rPr kumimoji="0" lang="en-US" sz="5000" b="1" i="0" u="none" strike="noStrike" kern="1200" cap="none" spc="30" normalizeH="0" baseline="0" noProof="0" dirty="0" err="1">
                <a:ln>
                  <a:noFill/>
                </a:ln>
                <a:solidFill>
                  <a:srgbClr val="0070C0"/>
                </a:solidFill>
                <a:effectLst/>
                <a:uLnTx/>
                <a:uFillTx/>
                <a:latin typeface="Verdana" panose="020B0604030504040204" pitchFamily="34" charset="0"/>
                <a:ea typeface="Verdana" panose="020B0604030504040204" pitchFamily="34" charset="0"/>
                <a:hlinkClick r:id="rId3"/>
              </a:rPr>
              <a:t>en</a:t>
            </a:r>
            <a:r>
              <a:rPr kumimoji="0" lang="en-US" sz="5000" b="1" i="0" u="none" strike="noStrike" kern="1200" cap="none" spc="30" normalizeH="0" baseline="0" noProof="0" dirty="0">
                <a:ln>
                  <a:noFill/>
                </a:ln>
                <a:solidFill>
                  <a:srgbClr val="0070C0"/>
                </a:solidFill>
                <a:effectLst/>
                <a:uLnTx/>
                <a:uFillTx/>
                <a:latin typeface="Verdana" panose="020B0604030504040204" pitchFamily="34" charset="0"/>
                <a:ea typeface="Verdana" panose="020B0604030504040204" pitchFamily="34" charset="0"/>
                <a:hlinkClick r:id="rId3"/>
              </a:rPr>
              <a:t>/dept/metro/rider-tools/how-to-ride/accessibility-on-buses</a:t>
            </a:r>
            <a:endParaRPr kumimoji="0" lang="en-US" sz="5000" b="1" i="0" u="none" strike="noStrike" kern="1200" cap="none" spc="30" normalizeH="0" baseline="0" noProof="0" dirty="0">
              <a:ln>
                <a:noFill/>
              </a:ln>
              <a:solidFill>
                <a:srgbClr val="4B2884"/>
              </a:solidFill>
              <a:effectLst/>
              <a:uLnTx/>
              <a:uFillTx/>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63450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8449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Why is public transit important for a community?</a:t>
            </a:r>
            <a:endParaRPr lang="en-US" sz="5000">
              <a:solidFill>
                <a:schemeClr val="tx1">
                  <a:lumMod val="50000"/>
                </a:schemeClr>
              </a:solidFill>
            </a:endParaRPr>
          </a:p>
        </p:txBody>
      </p:sp>
      <p:sp>
        <p:nvSpPr>
          <p:cNvPr id="3" name="Title 1">
            <a:extLst>
              <a:ext uri="{FF2B5EF4-FFF2-40B4-BE49-F238E27FC236}">
                <a16:creationId xmlns:a16="http://schemas.microsoft.com/office/drawing/2014/main" id="{EADE4163-FFC6-19F6-D0AF-5E377D92D283}"/>
              </a:ext>
            </a:extLst>
          </p:cNvPr>
          <p:cNvSpPr txBox="1">
            <a:spLocks/>
          </p:cNvSpPr>
          <p:nvPr/>
        </p:nvSpPr>
        <p:spPr>
          <a:xfrm>
            <a:off x="355600" y="339429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public transit impact the environment?</a:t>
            </a:r>
            <a:endParaRPr lang="en-US" sz="5000">
              <a:solidFill>
                <a:schemeClr val="tx1">
                  <a:lumMod val="50000"/>
                </a:schemeClr>
              </a:solidFill>
            </a:endParaRPr>
          </a:p>
        </p:txBody>
      </p:sp>
    </p:spTree>
    <p:extLst>
      <p:ext uri="{BB962C8B-B14F-4D97-AF65-F5344CB8AC3E}">
        <p14:creationId xmlns:p14="http://schemas.microsoft.com/office/powerpoint/2010/main" val="143991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9561C-43C4-56EA-25DB-F1E34D9C1E2D}"/>
              </a:ext>
            </a:extLst>
          </p:cNvPr>
          <p:cNvSpPr txBox="1">
            <a:spLocks/>
          </p:cNvSpPr>
          <p:nvPr/>
        </p:nvSpPr>
        <p:spPr>
          <a:xfrm>
            <a:off x="329197" y="2100372"/>
            <a:ext cx="11533605" cy="2016525"/>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spcAft>
                <a:spcPts val="1200"/>
              </a:spcAft>
            </a:pPr>
            <a:r>
              <a:rPr lang="en-US" sz="5000" dirty="0">
                <a:solidFill>
                  <a:srgbClr val="4B2884"/>
                </a:solidFill>
              </a:rPr>
              <a:t>To learn more about riding </a:t>
            </a:r>
            <a:br>
              <a:rPr lang="en-US" sz="5000" dirty="0">
                <a:solidFill>
                  <a:srgbClr val="4B2884"/>
                </a:solidFill>
              </a:rPr>
            </a:br>
            <a:r>
              <a:rPr lang="en-US" sz="5000" dirty="0">
                <a:solidFill>
                  <a:srgbClr val="4B2884"/>
                </a:solidFill>
              </a:rPr>
              <a:t>transit, visit</a:t>
            </a:r>
            <a:br>
              <a:rPr lang="en-US" sz="5000" dirty="0">
                <a:solidFill>
                  <a:schemeClr val="tx2"/>
                </a:solidFill>
              </a:rPr>
            </a:br>
            <a:br>
              <a:rPr lang="en-US" sz="5000" dirty="0">
                <a:solidFill>
                  <a:schemeClr val="tx2"/>
                </a:solidFill>
              </a:rPr>
            </a:br>
            <a:r>
              <a:rPr lang="en-US" sz="5000" u="sng" dirty="0">
                <a:solidFill>
                  <a:srgbClr val="0070C0"/>
                </a:solidFill>
                <a:hlinkClick r:id="rId3"/>
              </a:rPr>
              <a:t>FreeYouthTransitPass.com</a:t>
            </a:r>
            <a:endParaRPr lang="en-US" sz="5000" dirty="0">
              <a:solidFill>
                <a:srgbClr val="0072BC"/>
              </a:solidFill>
            </a:endParaRPr>
          </a:p>
        </p:txBody>
      </p:sp>
    </p:spTree>
    <p:extLst>
      <p:ext uri="{BB962C8B-B14F-4D97-AF65-F5344CB8AC3E}">
        <p14:creationId xmlns:p14="http://schemas.microsoft.com/office/powerpoint/2010/main" val="2682534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7060179" y="1260757"/>
            <a:ext cx="5382917" cy="4678204"/>
          </a:xfrm>
          <a:prstGeom prst="rect">
            <a:avLst/>
          </a:prstGeom>
          <a:noFill/>
        </p:spPr>
        <p:txBody>
          <a:bodyPr wrap="square">
            <a:spAutoFit/>
          </a:bodyPr>
          <a:lstStyle/>
          <a:p>
            <a:r>
              <a:rPr lang="en-US" sz="2800" b="1">
                <a:solidFill>
                  <a:srgbClr val="000000"/>
                </a:solidFill>
                <a:latin typeface="Verdana" panose="020B0604030504040204" pitchFamily="34" charset="0"/>
                <a:ea typeface="Verdana" panose="020B0604030504040204" pitchFamily="34" charset="0"/>
              </a:rPr>
              <a:t>Global warming is the increase in global average temperature.</a:t>
            </a:r>
          </a:p>
          <a:p>
            <a:endParaRPr lang="en-US" sz="2800" b="1">
              <a:solidFill>
                <a:srgbClr val="000000"/>
              </a:solidFill>
              <a:latin typeface="Verdana" panose="020B0604030504040204" pitchFamily="34" charset="0"/>
              <a:ea typeface="Verdana" panose="020B0604030504040204" pitchFamily="34" charset="0"/>
            </a:endParaRPr>
          </a:p>
          <a:p>
            <a:r>
              <a:rPr lang="en-US" sz="2800" b="1">
                <a:solidFill>
                  <a:srgbClr val="000000"/>
                </a:solidFill>
                <a:latin typeface="Verdana" panose="020B0604030504040204" pitchFamily="34" charset="0"/>
                <a:ea typeface="Verdana" panose="020B0604030504040204" pitchFamily="34" charset="0"/>
              </a:rPr>
              <a:t>Climate change is the shift in long-term weather patterns.</a:t>
            </a:r>
          </a:p>
          <a:p>
            <a:endParaRPr lang="en-US" sz="2800" b="1">
              <a:solidFill>
                <a:srgbClr val="000000"/>
              </a:solidFill>
              <a:latin typeface="Verdana" panose="020B0604030504040204" pitchFamily="34" charset="0"/>
              <a:ea typeface="Verdana" panose="020B0604030504040204" pitchFamily="34" charset="0"/>
            </a:endParaRPr>
          </a:p>
          <a:p>
            <a:r>
              <a:rPr lang="en-US" sz="2800" b="1">
                <a:solidFill>
                  <a:srgbClr val="000000"/>
                </a:solidFill>
                <a:latin typeface="Verdana" panose="020B0604030504040204" pitchFamily="34" charset="0"/>
                <a:ea typeface="Verdana" panose="020B0604030504040204" pitchFamily="34" charset="0"/>
              </a:rPr>
              <a:t>Climate change leads to intense weather events.</a:t>
            </a:r>
          </a:p>
          <a:p>
            <a:endParaRPr lang="en-US" b="1">
              <a:solidFill>
                <a:srgbClr val="000000"/>
              </a:solidFill>
              <a:latin typeface="Verdana" panose="020B0604030504040204" pitchFamily="34" charset="0"/>
              <a:ea typeface="Verdana" panose="020B0604030504040204" pitchFamily="34" charset="0"/>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Climate Science</a:t>
            </a:r>
          </a:p>
        </p:txBody>
      </p:sp>
      <p:grpSp>
        <p:nvGrpSpPr>
          <p:cNvPr id="6" name="Group 5">
            <a:extLst>
              <a:ext uri="{FF2B5EF4-FFF2-40B4-BE49-F238E27FC236}">
                <a16:creationId xmlns:a16="http://schemas.microsoft.com/office/drawing/2014/main" id="{60B3F031-824F-A32B-E985-F1A17568AACE}"/>
              </a:ext>
            </a:extLst>
          </p:cNvPr>
          <p:cNvGrpSpPr/>
          <p:nvPr/>
        </p:nvGrpSpPr>
        <p:grpSpPr>
          <a:xfrm>
            <a:off x="199912" y="1980228"/>
            <a:ext cx="6800229" cy="2897543"/>
            <a:chOff x="1628807" y="2132066"/>
            <a:chExt cx="8934386" cy="3806896"/>
          </a:xfrm>
        </p:grpSpPr>
        <p:pic>
          <p:nvPicPr>
            <p:cNvPr id="7" name="Picture 6">
              <a:extLst>
                <a:ext uri="{FF2B5EF4-FFF2-40B4-BE49-F238E27FC236}">
                  <a16:creationId xmlns:a16="http://schemas.microsoft.com/office/drawing/2014/main" id="{510940C2-E36D-98F2-D5E6-33750941E2A8}"/>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1628807" y="2132066"/>
              <a:ext cx="8934386" cy="3806896"/>
            </a:xfrm>
            <a:prstGeom prst="rect">
              <a:avLst/>
            </a:prstGeom>
            <a:ln w="28575">
              <a:noFill/>
            </a:ln>
          </p:spPr>
        </p:pic>
        <p:cxnSp>
          <p:nvCxnSpPr>
            <p:cNvPr id="8" name="Straight Connector 7">
              <a:extLst>
                <a:ext uri="{FF2B5EF4-FFF2-40B4-BE49-F238E27FC236}">
                  <a16:creationId xmlns:a16="http://schemas.microsoft.com/office/drawing/2014/main" id="{EB8D01DD-5E73-7B25-8499-C9BF1DF0097E}"/>
                </a:ext>
              </a:extLst>
            </p:cNvPr>
            <p:cNvCxnSpPr/>
            <p:nvPr/>
          </p:nvCxnSpPr>
          <p:spPr>
            <a:xfrm>
              <a:off x="2187147" y="4596713"/>
              <a:ext cx="7933038"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7013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DA5D15C-093E-7D57-4726-7B95D6A145CC}"/>
              </a:ext>
            </a:extLst>
          </p:cNvPr>
          <p:cNvSpPr txBox="1">
            <a:spLocks/>
          </p:cNvSpPr>
          <p:nvPr/>
        </p:nvSpPr>
        <p:spPr>
          <a:xfrm>
            <a:off x="152400" y="1308719"/>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30" normalizeH="0" baseline="0" noProof="0">
              <a:ln>
                <a:noFill/>
              </a:ln>
              <a:solidFill>
                <a:srgbClr val="005CB9"/>
              </a:solidFill>
              <a:effectLst/>
              <a:uLnTx/>
              <a:uFillTx/>
              <a:latin typeface="Verdana" panose="020B0604030504040204" pitchFamily="34" charset="0"/>
              <a:ea typeface="Verdana" panose="020B0604030504040204" pitchFamily="34" charset="0"/>
            </a:endParaRPr>
          </a:p>
        </p:txBody>
      </p:sp>
      <p:pic>
        <p:nvPicPr>
          <p:cNvPr id="13" name="Picture 12">
            <a:extLst>
              <a:ext uri="{FF2B5EF4-FFF2-40B4-BE49-F238E27FC236}">
                <a16:creationId xmlns:a16="http://schemas.microsoft.com/office/drawing/2014/main" id="{FD7A3E1B-B8C0-5A64-C307-AE2DF316981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7253" r="-27322" b="-12966"/>
          <a:stretch/>
        </p:blipFill>
        <p:spPr>
          <a:xfrm>
            <a:off x="6094976" y="1060120"/>
            <a:ext cx="7829267" cy="4778856"/>
          </a:xfrm>
          <a:prstGeom prst="ellipse">
            <a:avLst/>
          </a:prstGeom>
        </p:spPr>
      </p:pic>
      <p:pic>
        <p:nvPicPr>
          <p:cNvPr id="3076" name="Picture 4" descr="Free vector graphics of Petrochemical">
            <a:extLst>
              <a:ext uri="{FF2B5EF4-FFF2-40B4-BE49-F238E27FC236}">
                <a16:creationId xmlns:a16="http://schemas.microsoft.com/office/drawing/2014/main" id="{524D1F36-7440-35F3-6A84-FF85901E744B}"/>
              </a:ext>
            </a:extLst>
          </p:cNvPr>
          <p:cNvPicPr>
            <a:picLocks noChangeAspect="1" noChangeArrowheads="1"/>
          </p:cNvPicPr>
          <p:nvPr/>
        </p:nvPicPr>
        <p:blipFill>
          <a:blip r:embed="rId4" cstate="screen">
            <a:alphaModFix amt="20000"/>
            <a:extLst>
              <a:ext uri="{28A0092B-C50C-407E-A947-70E740481C1C}">
                <a14:useLocalDpi xmlns:a14="http://schemas.microsoft.com/office/drawing/2010/main"/>
              </a:ext>
            </a:extLst>
          </a:blip>
          <a:srcRect/>
          <a:stretch>
            <a:fillRect/>
          </a:stretch>
        </p:blipFill>
        <p:spPr bwMode="auto">
          <a:xfrm>
            <a:off x="0" y="4337787"/>
            <a:ext cx="4460240" cy="20199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2FE5A469-A74F-99F7-A028-E5F0B17103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99970" y="5347751"/>
            <a:ext cx="1720540" cy="982450"/>
          </a:xfrm>
          <a:prstGeom prst="rect">
            <a:avLst/>
          </a:prstGeom>
        </p:spPr>
      </p:pic>
      <p:sp>
        <p:nvSpPr>
          <p:cNvPr id="15" name="TextBox 14">
            <a:extLst>
              <a:ext uri="{FF2B5EF4-FFF2-40B4-BE49-F238E27FC236}">
                <a16:creationId xmlns:a16="http://schemas.microsoft.com/office/drawing/2014/main" id="{C6460B29-C6B3-0D42-7022-611BB8F3DF7F}"/>
              </a:ext>
            </a:extLst>
          </p:cNvPr>
          <p:cNvSpPr txBox="1"/>
          <p:nvPr/>
        </p:nvSpPr>
        <p:spPr>
          <a:xfrm>
            <a:off x="620107" y="1303339"/>
            <a:ext cx="6437427" cy="35394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Greenhouse gases in Earth's atmosphere trap heat           and warm the planet.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Humans emit greenhouse gases like CO</a:t>
            </a:r>
            <a:r>
              <a:rPr kumimoji="0" lang="en-US" sz="2800" b="1" i="0" u="none" strike="noStrike" kern="1200" cap="none" spc="0" normalizeH="0" baseline="-25000" noProof="0">
                <a:ln>
                  <a:noFill/>
                </a:ln>
                <a:solidFill>
                  <a:srgbClr val="000000"/>
                </a:solidFill>
                <a:effectLst/>
                <a:uLnTx/>
                <a:uFillTx/>
                <a:latin typeface="Verdana" panose="020B0604030504040204" pitchFamily="34" charset="0"/>
                <a:ea typeface="Verdana" panose="020B0604030504040204" pitchFamily="34" charset="0"/>
                <a:cs typeface="+mn-cs"/>
              </a:rPr>
              <a:t>2</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and </a:t>
            </a:r>
            <a:r>
              <a:rPr kumimoji="0" lang="en-US" sz="2800" b="1" i="0" u="none" strike="noStrike" kern="1200" cap="none" spc="0" normalizeH="0" baseline="0" noProof="0" err="1">
                <a:ln>
                  <a:noFill/>
                </a:ln>
                <a:solidFill>
                  <a:srgbClr val="000000"/>
                </a:solidFill>
                <a:effectLst/>
                <a:uLnTx/>
                <a:uFillTx/>
                <a:latin typeface="Verdana" panose="020B0604030504040204" pitchFamily="34" charset="0"/>
                <a:ea typeface="Verdana" panose="020B0604030504040204" pitchFamily="34" charset="0"/>
                <a:cs typeface="+mn-cs"/>
              </a:rPr>
              <a:t>CH</a:t>
            </a:r>
            <a:r>
              <a:rPr kumimoji="0" lang="en-US" sz="2800" b="1" i="0" u="none" strike="noStrike" kern="1200" cap="none" spc="0" normalizeH="0" baseline="-25000" noProof="0" err="1">
                <a:ln>
                  <a:noFill/>
                </a:ln>
                <a:solidFill>
                  <a:srgbClr val="000000"/>
                </a:solidFill>
                <a:effectLst/>
                <a:uLnTx/>
                <a:uFillTx/>
                <a:latin typeface="Verdana" panose="020B0604030504040204" pitchFamily="34" charset="0"/>
                <a:ea typeface="Verdana" panose="020B0604030504040204" pitchFamily="34" charset="0"/>
                <a:cs typeface="+mn-cs"/>
              </a:rPr>
              <a:t>4</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 through</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a:t>
            </a: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activities such          as travel.</a:t>
            </a:r>
            <a:endParaRPr kumimoji="0" lang="en-US" sz="2800" b="0" i="0" u="none" strike="noStrike" kern="1200" cap="none" spc="0" normalizeH="0" baseline="0" noProof="0">
              <a:ln>
                <a:noFill/>
              </a:ln>
              <a:solidFill>
                <a:srgbClr val="000000"/>
              </a:solidFill>
              <a:effectLst/>
              <a:uLnTx/>
              <a:uFillTx/>
              <a:latin typeface="Calibri" panose="020F0502020204030204"/>
              <a:cs typeface="+mn-cs"/>
            </a:endParaRPr>
          </a:p>
        </p:txBody>
      </p:sp>
      <p:pic>
        <p:nvPicPr>
          <p:cNvPr id="7" name="Graphic 6" descr="Thought bubble with solid fill">
            <a:extLst>
              <a:ext uri="{FF2B5EF4-FFF2-40B4-BE49-F238E27FC236}">
                <a16:creationId xmlns:a16="http://schemas.microsoft.com/office/drawing/2014/main" id="{06D24B55-72BE-B473-96D8-733FE7E3A00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flipH="1">
            <a:off x="2495006" y="4937912"/>
            <a:ext cx="1104964" cy="1104964"/>
          </a:xfrm>
          <a:prstGeom prst="rect">
            <a:avLst/>
          </a:prstGeom>
        </p:spPr>
      </p:pic>
      <p:sp>
        <p:nvSpPr>
          <p:cNvPr id="4" name="Title 1">
            <a:extLst>
              <a:ext uri="{FF2B5EF4-FFF2-40B4-BE49-F238E27FC236}">
                <a16:creationId xmlns:a16="http://schemas.microsoft.com/office/drawing/2014/main" id="{EA225962-65AC-6C5E-7DBD-97B5C5B26B52}"/>
              </a:ext>
            </a:extLst>
          </p:cNvPr>
          <p:cNvSpPr txBox="1">
            <a:spLocks/>
          </p:cNvSpPr>
          <p:nvPr/>
        </p:nvSpPr>
        <p:spPr>
          <a:xfrm>
            <a:off x="315690" y="235071"/>
            <a:ext cx="1183207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The Role of Greenhouse Gases</a:t>
            </a:r>
          </a:p>
        </p:txBody>
      </p:sp>
    </p:spTree>
    <p:extLst>
      <p:ext uri="{BB962C8B-B14F-4D97-AF65-F5344CB8AC3E}">
        <p14:creationId xmlns:p14="http://schemas.microsoft.com/office/powerpoint/2010/main" val="61049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4.58333E-6 1.11111E-6 L 0.74804 0.01528 " pathEditMode="relative" rAng="0" ptsTypes="AA">
                                      <p:cBhvr>
                                        <p:cTn id="8" dur="3000" fill="hold"/>
                                        <p:tgtEl>
                                          <p:spTgt spid="16"/>
                                        </p:tgtEl>
                                        <p:attrNameLst>
                                          <p:attrName>ppt_x</p:attrName>
                                          <p:attrName>ppt_y</p:attrName>
                                        </p:attrNameLst>
                                      </p:cBhvr>
                                      <p:rCtr x="37396" y="764"/>
                                    </p:animMotion>
                                  </p:childTnLst>
                                </p:cTn>
                              </p:par>
                              <p:par>
                                <p:cTn id="9" presetID="0" presetClass="path" presetSubtype="0" accel="50000" decel="50000" fill="hold" nodeType="withEffect">
                                  <p:stCondLst>
                                    <p:cond delay="0"/>
                                  </p:stCondLst>
                                  <p:childTnLst>
                                    <p:animMotion origin="layout" path="M 2.08333E-6 3.7037E-6 L 2.08333E-6 0.00046 C -0.00755 -0.00741 -0.01732 -0.01019 -0.02253 -0.02246 C -0.02656 -0.03218 -0.02422 -0.02871 -0.02891 -0.03426 C -0.03008 -0.03658 -0.03099 -0.03912 -0.03216 -0.04167 C -0.03347 -0.04445 -0.03542 -0.0463 -0.03646 -0.04908 C -0.03802 -0.05394 -0.03841 -0.05949 -0.03972 -0.06436 C -0.04636 -0.09167 -0.04232 -0.07061 -0.04505 -0.08542 C -0.04427 -0.09167 -0.04427 -0.09838 -0.04284 -0.10463 C -0.04232 -0.10695 -0.04089 -0.10857 -0.03972 -0.11019 C -0.03659 -0.11389 -0.03334 -0.11667 -0.03008 -0.11968 C -0.02357 -0.12547 -0.01315 -0.13287 -0.00651 -0.13519 C -0.00052 -0.13658 0.00573 -0.13588 0.01172 -0.13704 C 0.02747 -0.13982 0.04349 -0.14005 0.05885 -0.1463 C 0.07786 -0.1544 0.06823 -0.15 0.08789 -0.15996 C 0.09075 -0.16297 0.09375 -0.16574 0.09635 -0.16945 C 0.09987 -0.17431 0.10599 -0.19931 0.10599 -0.2 C 0.10716 -0.20811 0.10911 -0.21598 0.10924 -0.22477 C 0.1095 -0.23287 0.10833 -0.24144 0.10716 -0.24931 C 0.10612 -0.25579 0.10521 -0.26297 0.10286 -0.26852 C 0.09661 -0.28264 0.08776 -0.28797 0.07825 -0.29144 C 0.07357 -0.2926 0.06888 -0.2926 0.06432 -0.29329 C 0.05456 -0.29144 0.04492 -0.29028 0.03528 -0.28727 C 0.02838 -0.28519 0.02187 -0.28056 0.01497 -0.27778 C -0.01302 -0.26667 -0.01042 -0.26875 -0.0375 -0.26436 C -0.04284 -0.26505 -0.0556 -0.26412 -0.06107 -0.27223 C -0.07214 -0.28797 -0.07826 -0.30857 -0.08581 -0.32917 C -0.09102 -0.36505 -0.09531 -0.38635 -0.09649 -0.42246 C -0.09714 -0.44167 -0.09649 -0.44699 -0.09115 -0.46065 C -0.08412 -0.47871 -0.07643 -0.48519 -0.06432 -0.49676 C -0.05495 -0.50602 -0.04518 -0.51412 -0.03542 -0.52153 C -0.03021 -0.52593 -0.02461 -0.52778 -0.01927 -0.53149 C -0.01459 -0.53426 -0.0099 -0.53704 -0.00534 -0.54074 C -0.00169 -0.54352 0.00156 -0.54769 0.00534 -0.55024 C 0.03268 -0.56852 0.00794 -0.54561 0.0375 -0.56945 C 0.04948 -0.57871 0.06146 -0.5882 0.07278 -0.6 C 0.08008 -0.60695 0.08021 -0.60695 0.08672 -0.61505 C 0.11133 -0.64561 0.06875 -0.59283 0.09531 -0.62824 C 0.10963 -0.64746 0.10924 -0.6338 0.12851 -0.66852 C 0.14518 -0.69792 0.12265 -0.65695 0.14362 -0.69885 C 0.14622 -0.70417 0.14948 -0.7088 0.15208 -0.71412 C 0.15586 -0.7213 0.15937 -0.72917 0.16289 -0.73681 C 0.16393 -0.73936 0.16484 -0.74213 0.16601 -0.74445 C 0.16745 -0.74723 0.16914 -0.74931 0.17031 -0.75209 C 0.17331 -0.75949 0.17604 -0.77037 0.17786 -0.77848 C 0.18073 -0.7919 0.18255 -0.80602 0.18646 -0.81852 C 0.18815 -0.82431 0.1901 -0.82986 0.19179 -0.83565 C 0.19297 -0.83959 0.19388 -0.84352 0.19505 -0.84723 C 0.19596 -0.85047 0.19726 -0.85348 0.19818 -0.85672 C 0.19909 -0.85973 0.19961 -0.8632 0.20039 -0.86621 C 0.2013 -0.87014 0.2026 -0.87385 0.20351 -0.87755 C 0.20469 -0.88195 0.20547 -0.88681 0.20677 -0.89098 C 0.21341 -0.9132 0.21315 -0.90232 0.21315 -0.91204 " pathEditMode="relative" rAng="0" ptsTypes="AAAAAAAAAAAAAAAAAAAAAAAAAAAAAAAAAAAAAAAAAAAAAAAAAAAAA">
                                      <p:cBhvr>
                                        <p:cTn id="10" dur="3000" fill="hold"/>
                                        <p:tgtEl>
                                          <p:spTgt spid="7"/>
                                        </p:tgtEl>
                                        <p:attrNameLst>
                                          <p:attrName>ppt_x</p:attrName>
                                          <p:attrName>ppt_y</p:attrName>
                                        </p:attrNameLst>
                                      </p:cBhvr>
                                      <p:rCtr x="5820" y="-455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20487" y="1131792"/>
            <a:ext cx="9499698"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As Earth warms due to greenhouse gases, climate patterns change. </a:t>
            </a:r>
          </a:p>
        </p:txBody>
      </p:sp>
      <p:sp>
        <p:nvSpPr>
          <p:cNvPr id="3" name="Title 1">
            <a:extLst>
              <a:ext uri="{FF2B5EF4-FFF2-40B4-BE49-F238E27FC236}">
                <a16:creationId xmlns:a16="http://schemas.microsoft.com/office/drawing/2014/main" id="{C959903D-2327-3D8F-46D5-2BAB6EA8913A}"/>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4B2884"/>
                </a:solidFill>
                <a:effectLst/>
                <a:uLnTx/>
                <a:uFillTx/>
                <a:latin typeface="Verdana" panose="020B0604030504040204" pitchFamily="34" charset="0"/>
                <a:ea typeface="Verdana" panose="020B0604030504040204" pitchFamily="34" charset="0"/>
              </a:rPr>
              <a:t>Global Warming and Climate</a:t>
            </a:r>
          </a:p>
        </p:txBody>
      </p:sp>
      <p:grpSp>
        <p:nvGrpSpPr>
          <p:cNvPr id="8" name="Group 7">
            <a:extLst>
              <a:ext uri="{FF2B5EF4-FFF2-40B4-BE49-F238E27FC236}">
                <a16:creationId xmlns:a16="http://schemas.microsoft.com/office/drawing/2014/main" id="{4E410851-44EF-2EAE-D4E2-70294CEB08AF}"/>
              </a:ext>
            </a:extLst>
          </p:cNvPr>
          <p:cNvGrpSpPr/>
          <p:nvPr/>
        </p:nvGrpSpPr>
        <p:grpSpPr>
          <a:xfrm>
            <a:off x="1628807" y="2132066"/>
            <a:ext cx="8934385" cy="3806896"/>
            <a:chOff x="1628807" y="2132066"/>
            <a:chExt cx="8934385" cy="3806896"/>
          </a:xfrm>
        </p:grpSpPr>
        <p:pic>
          <p:nvPicPr>
            <p:cNvPr id="5" name="Picture 4">
              <a:extLst>
                <a:ext uri="{FF2B5EF4-FFF2-40B4-BE49-F238E27FC236}">
                  <a16:creationId xmlns:a16="http://schemas.microsoft.com/office/drawing/2014/main" id="{B1FB3156-BD14-4D19-6A74-8531CDC58AB6}"/>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1628807" y="2132066"/>
              <a:ext cx="8934385" cy="3806896"/>
            </a:xfrm>
            <a:prstGeom prst="rect">
              <a:avLst/>
            </a:prstGeom>
            <a:ln w="28575">
              <a:noFill/>
            </a:ln>
          </p:spPr>
        </p:pic>
        <p:cxnSp>
          <p:nvCxnSpPr>
            <p:cNvPr id="7" name="Straight Connector 6">
              <a:extLst>
                <a:ext uri="{FF2B5EF4-FFF2-40B4-BE49-F238E27FC236}">
                  <a16:creationId xmlns:a16="http://schemas.microsoft.com/office/drawing/2014/main" id="{507F31B7-80BA-0B8E-41FB-B5EFAA86C83A}"/>
                </a:ext>
              </a:extLst>
            </p:cNvPr>
            <p:cNvCxnSpPr/>
            <p:nvPr/>
          </p:nvCxnSpPr>
          <p:spPr>
            <a:xfrm>
              <a:off x="2187147" y="4596713"/>
              <a:ext cx="7933038"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2" name="Arrow: Right 1">
            <a:extLst>
              <a:ext uri="{FF2B5EF4-FFF2-40B4-BE49-F238E27FC236}">
                <a16:creationId xmlns:a16="http://schemas.microsoft.com/office/drawing/2014/main" id="{40F2822A-0FFD-676D-DCA1-FFF67C270BF3}"/>
              </a:ext>
            </a:extLst>
          </p:cNvPr>
          <p:cNvSpPr/>
          <p:nvPr/>
        </p:nvSpPr>
        <p:spPr>
          <a:xfrm rot="696865" flipH="1">
            <a:off x="9690349" y="3916126"/>
            <a:ext cx="2174682" cy="112564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rPr>
              <a:t>Global Warming</a:t>
            </a:r>
          </a:p>
        </p:txBody>
      </p:sp>
    </p:spTree>
    <p:extLst>
      <p:ext uri="{BB962C8B-B14F-4D97-AF65-F5344CB8AC3E}">
        <p14:creationId xmlns:p14="http://schemas.microsoft.com/office/powerpoint/2010/main" val="396984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7DE38F8-9284-AF18-AC2E-B2619C57A5DC}"/>
              </a:ext>
            </a:extLst>
          </p:cNvPr>
          <p:cNvSpPr txBox="1">
            <a:spLocks/>
          </p:cNvSpPr>
          <p:nvPr/>
        </p:nvSpPr>
        <p:spPr>
          <a:xfrm>
            <a:off x="355600" y="1704951"/>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climate change impact you?</a:t>
            </a:r>
            <a:endParaRPr lang="en-US" sz="5000">
              <a:solidFill>
                <a:schemeClr val="tx1">
                  <a:lumMod val="50000"/>
                </a:schemeClr>
              </a:solidFill>
            </a:endParaRPr>
          </a:p>
        </p:txBody>
      </p:sp>
    </p:spTree>
    <p:extLst>
      <p:ext uri="{BB962C8B-B14F-4D97-AF65-F5344CB8AC3E}">
        <p14:creationId xmlns:p14="http://schemas.microsoft.com/office/powerpoint/2010/main" val="817137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F704F9FB-F348-AFAB-11B0-BFD05869FF7E}"/>
              </a:ext>
            </a:extLst>
          </p:cNvPr>
          <p:cNvGrpSpPr/>
          <p:nvPr/>
        </p:nvGrpSpPr>
        <p:grpSpPr>
          <a:xfrm>
            <a:off x="4518300" y="1100815"/>
            <a:ext cx="3657600" cy="2308196"/>
            <a:chOff x="4518300" y="1100815"/>
            <a:chExt cx="3657600" cy="2308196"/>
          </a:xfrm>
        </p:grpSpPr>
        <p:sp>
          <p:nvSpPr>
            <p:cNvPr id="4" name="TextBox 3">
              <a:extLst>
                <a:ext uri="{FF2B5EF4-FFF2-40B4-BE49-F238E27FC236}">
                  <a16:creationId xmlns:a16="http://schemas.microsoft.com/office/drawing/2014/main" id="{60DF8898-BB91-E067-5DC8-84BB305F4D64}"/>
                </a:ext>
              </a:extLst>
            </p:cNvPr>
            <p:cNvSpPr txBox="1"/>
            <p:nvPr/>
          </p:nvSpPr>
          <p:spPr>
            <a:xfrm>
              <a:off x="4518300" y="1100815"/>
              <a:ext cx="3657600" cy="2286000"/>
            </a:xfrm>
            <a:prstGeom prst="rect">
              <a:avLst/>
            </a:prstGeom>
            <a:noFill/>
            <a:ln w="38100">
              <a:solidFill>
                <a:srgbClr val="00196F"/>
              </a:solidFill>
            </a:ln>
          </p:spPr>
          <p:txBody>
            <a:bodyPr wrap="square" rtlCol="0">
              <a:spAutoFit/>
            </a:bodyPr>
            <a:lstStyle/>
            <a:p>
              <a:r>
                <a:rPr lang="en-US" sz="2800" b="1" dirty="0"/>
                <a:t>HUMAN HEALTH</a:t>
              </a:r>
            </a:p>
            <a:p>
              <a:r>
                <a:rPr lang="en-US" sz="2800" dirty="0"/>
                <a:t>Increased heat can lead to more illnesses and more hospitalizations. </a:t>
              </a:r>
            </a:p>
          </p:txBody>
        </p:sp>
        <p:pic>
          <p:nvPicPr>
            <p:cNvPr id="18" name="Graphic 17" descr="Medical with solid fill">
              <a:extLst>
                <a:ext uri="{FF2B5EF4-FFF2-40B4-BE49-F238E27FC236}">
                  <a16:creationId xmlns:a16="http://schemas.microsoft.com/office/drawing/2014/main" id="{F1A90E4A-4B71-0051-6B8F-A4F6407E3C9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456994" y="2713126"/>
              <a:ext cx="695885" cy="695885"/>
            </a:xfrm>
            <a:prstGeom prst="rect">
              <a:avLst/>
            </a:prstGeom>
          </p:spPr>
        </p:pic>
      </p:grpSp>
      <p:grpSp>
        <p:nvGrpSpPr>
          <p:cNvPr id="8" name="Group 7">
            <a:extLst>
              <a:ext uri="{FF2B5EF4-FFF2-40B4-BE49-F238E27FC236}">
                <a16:creationId xmlns:a16="http://schemas.microsoft.com/office/drawing/2014/main" id="{DEDFE8E7-C21D-FD1B-6D6B-E4EFE4B34B40}"/>
              </a:ext>
            </a:extLst>
          </p:cNvPr>
          <p:cNvGrpSpPr/>
          <p:nvPr/>
        </p:nvGrpSpPr>
        <p:grpSpPr>
          <a:xfrm>
            <a:off x="8348300" y="1116378"/>
            <a:ext cx="3657600" cy="2480760"/>
            <a:chOff x="8348300" y="1116378"/>
            <a:chExt cx="3657600" cy="2480760"/>
          </a:xfrm>
        </p:grpSpPr>
        <p:sp>
          <p:nvSpPr>
            <p:cNvPr id="5" name="TextBox 4">
              <a:extLst>
                <a:ext uri="{FF2B5EF4-FFF2-40B4-BE49-F238E27FC236}">
                  <a16:creationId xmlns:a16="http://schemas.microsoft.com/office/drawing/2014/main" id="{22CDBAAE-2E5B-A916-637E-F9E42CAA9269}"/>
                </a:ext>
              </a:extLst>
            </p:cNvPr>
            <p:cNvSpPr txBox="1"/>
            <p:nvPr/>
          </p:nvSpPr>
          <p:spPr>
            <a:xfrm>
              <a:off x="8348300" y="1116378"/>
              <a:ext cx="3657600" cy="2286000"/>
            </a:xfrm>
            <a:prstGeom prst="rect">
              <a:avLst/>
            </a:prstGeom>
            <a:noFill/>
            <a:ln w="38100">
              <a:solidFill>
                <a:srgbClr val="00196F"/>
              </a:solidFill>
            </a:ln>
          </p:spPr>
          <p:txBody>
            <a:bodyPr wrap="square" rtlCol="0">
              <a:spAutoFit/>
            </a:bodyPr>
            <a:lstStyle/>
            <a:p>
              <a:r>
                <a:rPr lang="en-US" sz="2800" b="1" dirty="0"/>
                <a:t>LESS SNOW</a:t>
              </a:r>
            </a:p>
            <a:p>
              <a:r>
                <a:rPr lang="en-US" sz="2800" dirty="0"/>
                <a:t>The average cascade snowpack is decreasing. </a:t>
              </a:r>
            </a:p>
          </p:txBody>
        </p:sp>
        <p:pic>
          <p:nvPicPr>
            <p:cNvPr id="20" name="Graphic 19" descr="Mountains with solid fill">
              <a:extLst>
                <a:ext uri="{FF2B5EF4-FFF2-40B4-BE49-F238E27FC236}">
                  <a16:creationId xmlns:a16="http://schemas.microsoft.com/office/drawing/2014/main" id="{21620119-5CFA-FC88-C572-4390945BFE6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677685" y="2334809"/>
              <a:ext cx="1262329" cy="1262329"/>
            </a:xfrm>
            <a:prstGeom prst="rect">
              <a:avLst/>
            </a:prstGeom>
          </p:spPr>
        </p:pic>
        <p:pic>
          <p:nvPicPr>
            <p:cNvPr id="22" name="Graphic 21" descr="Snow with solid fill">
              <a:extLst>
                <a:ext uri="{FF2B5EF4-FFF2-40B4-BE49-F238E27FC236}">
                  <a16:creationId xmlns:a16="http://schemas.microsoft.com/office/drawing/2014/main" id="{91933771-A712-95BF-3747-2AE7A2A416E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1212122" y="2348784"/>
              <a:ext cx="727892" cy="606577"/>
            </a:xfrm>
            <a:prstGeom prst="rect">
              <a:avLst/>
            </a:prstGeom>
          </p:spPr>
        </p:pic>
      </p:grpSp>
      <p:grpSp>
        <p:nvGrpSpPr>
          <p:cNvPr id="9" name="Group 8">
            <a:extLst>
              <a:ext uri="{FF2B5EF4-FFF2-40B4-BE49-F238E27FC236}">
                <a16:creationId xmlns:a16="http://schemas.microsoft.com/office/drawing/2014/main" id="{BCFC89A4-4FCC-4FED-4FAB-1DDB8582B9ED}"/>
              </a:ext>
            </a:extLst>
          </p:cNvPr>
          <p:cNvGrpSpPr/>
          <p:nvPr/>
        </p:nvGrpSpPr>
        <p:grpSpPr>
          <a:xfrm>
            <a:off x="4495279" y="3564577"/>
            <a:ext cx="3657601" cy="2362009"/>
            <a:chOff x="4495279" y="3564577"/>
            <a:chExt cx="3657601" cy="2362009"/>
          </a:xfrm>
        </p:grpSpPr>
        <p:sp>
          <p:nvSpPr>
            <p:cNvPr id="7" name="TextBox 6">
              <a:extLst>
                <a:ext uri="{FF2B5EF4-FFF2-40B4-BE49-F238E27FC236}">
                  <a16:creationId xmlns:a16="http://schemas.microsoft.com/office/drawing/2014/main" id="{73A38E75-6DF6-4ED5-ED27-8842CDE2A343}"/>
                </a:ext>
              </a:extLst>
            </p:cNvPr>
            <p:cNvSpPr txBox="1"/>
            <p:nvPr/>
          </p:nvSpPr>
          <p:spPr>
            <a:xfrm>
              <a:off x="4495279" y="3564577"/>
              <a:ext cx="3657600" cy="2286000"/>
            </a:xfrm>
            <a:prstGeom prst="rect">
              <a:avLst/>
            </a:prstGeom>
            <a:noFill/>
            <a:ln w="38100">
              <a:solidFill>
                <a:srgbClr val="00196F"/>
              </a:solidFill>
            </a:ln>
          </p:spPr>
          <p:txBody>
            <a:bodyPr wrap="square" rtlCol="0">
              <a:spAutoFit/>
            </a:bodyPr>
            <a:lstStyle/>
            <a:p>
              <a:r>
                <a:rPr lang="en-US" sz="2800" b="1" dirty="0"/>
                <a:t>MORE RAIN EVENTS</a:t>
              </a:r>
            </a:p>
            <a:p>
              <a:r>
                <a:rPr lang="en-US" sz="2800" dirty="0"/>
                <a:t>The number and intensity of heavy rain events is expected</a:t>
              </a:r>
              <a:br>
                <a:rPr lang="en-US" sz="2800" dirty="0"/>
              </a:br>
              <a:r>
                <a:rPr lang="en-US" sz="2800" dirty="0"/>
                <a:t>to increase. </a:t>
              </a:r>
            </a:p>
          </p:txBody>
        </p:sp>
        <p:pic>
          <p:nvPicPr>
            <p:cNvPr id="24" name="Graphic 23" descr="Cloud With Lightning And Rain with solid fill">
              <a:extLst>
                <a:ext uri="{FF2B5EF4-FFF2-40B4-BE49-F238E27FC236}">
                  <a16:creationId xmlns:a16="http://schemas.microsoft.com/office/drawing/2014/main" id="{FBEE00E8-0BFB-CF1C-7777-9EF6CEDA851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190914" y="4964620"/>
              <a:ext cx="961966" cy="961966"/>
            </a:xfrm>
            <a:prstGeom prst="rect">
              <a:avLst/>
            </a:prstGeom>
          </p:spPr>
        </p:pic>
      </p:grpSp>
      <p:grpSp>
        <p:nvGrpSpPr>
          <p:cNvPr id="11" name="Group 10">
            <a:extLst>
              <a:ext uri="{FF2B5EF4-FFF2-40B4-BE49-F238E27FC236}">
                <a16:creationId xmlns:a16="http://schemas.microsoft.com/office/drawing/2014/main" id="{9230AD23-CB98-8BC7-DB3B-9C03F5F0E9E3}"/>
              </a:ext>
            </a:extLst>
          </p:cNvPr>
          <p:cNvGrpSpPr/>
          <p:nvPr/>
        </p:nvGrpSpPr>
        <p:grpSpPr>
          <a:xfrm>
            <a:off x="8317441" y="3564577"/>
            <a:ext cx="3657600" cy="2448199"/>
            <a:chOff x="8317441" y="3564577"/>
            <a:chExt cx="3657600" cy="2448199"/>
          </a:xfrm>
        </p:grpSpPr>
        <p:sp>
          <p:nvSpPr>
            <p:cNvPr id="10" name="TextBox 9">
              <a:extLst>
                <a:ext uri="{FF2B5EF4-FFF2-40B4-BE49-F238E27FC236}">
                  <a16:creationId xmlns:a16="http://schemas.microsoft.com/office/drawing/2014/main" id="{0EFB09F5-AF67-D51C-E6DE-C32F0FE588CC}"/>
                </a:ext>
              </a:extLst>
            </p:cNvPr>
            <p:cNvSpPr txBox="1"/>
            <p:nvPr/>
          </p:nvSpPr>
          <p:spPr>
            <a:xfrm>
              <a:off x="8317441" y="3564577"/>
              <a:ext cx="3657600" cy="2286000"/>
            </a:xfrm>
            <a:prstGeom prst="rect">
              <a:avLst/>
            </a:prstGeom>
            <a:noFill/>
            <a:ln w="38100">
              <a:solidFill>
                <a:srgbClr val="00196F"/>
              </a:solidFill>
            </a:ln>
          </p:spPr>
          <p:txBody>
            <a:bodyPr wrap="square" rtlCol="0">
              <a:spAutoFit/>
            </a:bodyPr>
            <a:lstStyle/>
            <a:p>
              <a:r>
                <a:rPr lang="en-US" sz="2800" b="1" dirty="0"/>
                <a:t>RISING SEA LEVEL</a:t>
              </a:r>
            </a:p>
            <a:p>
              <a:r>
                <a:rPr lang="en-US" sz="2800" dirty="0"/>
                <a:t>Areas around the region may experience coastal flooding. </a:t>
              </a:r>
            </a:p>
          </p:txBody>
        </p:sp>
        <p:pic>
          <p:nvPicPr>
            <p:cNvPr id="26" name="Graphic 25" descr="Wave with solid fill">
              <a:extLst>
                <a:ext uri="{FF2B5EF4-FFF2-40B4-BE49-F238E27FC236}">
                  <a16:creationId xmlns:a16="http://schemas.microsoft.com/office/drawing/2014/main" id="{A4D74BA6-A8DD-0245-EA82-F04BD8A9911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825830" y="4863565"/>
              <a:ext cx="1149211" cy="1149211"/>
            </a:xfrm>
            <a:prstGeom prst="rect">
              <a:avLst/>
            </a:prstGeom>
          </p:spPr>
        </p:pic>
      </p:grpSp>
      <p:grpSp>
        <p:nvGrpSpPr>
          <p:cNvPr id="34" name="Group 33">
            <a:extLst>
              <a:ext uri="{FF2B5EF4-FFF2-40B4-BE49-F238E27FC236}">
                <a16:creationId xmlns:a16="http://schemas.microsoft.com/office/drawing/2014/main" id="{126BA78C-3084-6783-FBD0-FC0FEEA1F2EA}"/>
              </a:ext>
            </a:extLst>
          </p:cNvPr>
          <p:cNvGrpSpPr/>
          <p:nvPr/>
        </p:nvGrpSpPr>
        <p:grpSpPr>
          <a:xfrm>
            <a:off x="389999" y="1344978"/>
            <a:ext cx="2743200" cy="1828800"/>
            <a:chOff x="380475" y="708008"/>
            <a:chExt cx="2743200" cy="1828800"/>
          </a:xfrm>
        </p:grpSpPr>
        <p:sp>
          <p:nvSpPr>
            <p:cNvPr id="3" name="TextBox 2">
              <a:extLst>
                <a:ext uri="{FF2B5EF4-FFF2-40B4-BE49-F238E27FC236}">
                  <a16:creationId xmlns:a16="http://schemas.microsoft.com/office/drawing/2014/main" id="{CFC3F4A8-463D-8B33-2948-25F5A81421CC}"/>
                </a:ext>
              </a:extLst>
            </p:cNvPr>
            <p:cNvSpPr txBox="1"/>
            <p:nvPr/>
          </p:nvSpPr>
          <p:spPr>
            <a:xfrm>
              <a:off x="380475" y="708008"/>
              <a:ext cx="2743200" cy="1828800"/>
            </a:xfrm>
            <a:prstGeom prst="rect">
              <a:avLst/>
            </a:prstGeom>
            <a:noFill/>
            <a:ln w="38100">
              <a:solidFill>
                <a:srgbClr val="00196F"/>
              </a:solidFill>
            </a:ln>
          </p:spPr>
          <p:txBody>
            <a:bodyPr wrap="square" rtlCol="0">
              <a:spAutoFit/>
            </a:bodyPr>
            <a:lstStyle/>
            <a:p>
              <a:r>
                <a:rPr lang="en-US" sz="2800" b="1" dirty="0"/>
                <a:t>INCREASED HEAT</a:t>
              </a:r>
            </a:p>
          </p:txBody>
        </p:sp>
        <p:pic>
          <p:nvPicPr>
            <p:cNvPr id="28" name="Graphic 27" descr="High temperature with solid fill">
              <a:extLst>
                <a:ext uri="{FF2B5EF4-FFF2-40B4-BE49-F238E27FC236}">
                  <a16:creationId xmlns:a16="http://schemas.microsoft.com/office/drawing/2014/main" id="{2B4D29E9-F12F-747B-DD65-415FB302F49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64691" y="1142991"/>
              <a:ext cx="1393817" cy="1393817"/>
            </a:xfrm>
            <a:prstGeom prst="rect">
              <a:avLst/>
            </a:prstGeom>
          </p:spPr>
        </p:pic>
      </p:grpSp>
      <p:sp>
        <p:nvSpPr>
          <p:cNvPr id="29" name="Arrow: Right 28">
            <a:extLst>
              <a:ext uri="{FF2B5EF4-FFF2-40B4-BE49-F238E27FC236}">
                <a16:creationId xmlns:a16="http://schemas.microsoft.com/office/drawing/2014/main" id="{C8A5704B-FB18-BF82-072F-86DBBE1FB6AA}"/>
              </a:ext>
            </a:extLst>
          </p:cNvPr>
          <p:cNvSpPr/>
          <p:nvPr/>
        </p:nvSpPr>
        <p:spPr>
          <a:xfrm>
            <a:off x="3233999" y="1933472"/>
            <a:ext cx="1147784" cy="660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8C8D7D53-0FDC-A39B-1978-9488B281C27B}"/>
              </a:ext>
            </a:extLst>
          </p:cNvPr>
          <p:cNvSpPr/>
          <p:nvPr/>
        </p:nvSpPr>
        <p:spPr>
          <a:xfrm>
            <a:off x="3252951" y="4377469"/>
            <a:ext cx="1147784" cy="660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62AE64A7-9E45-F314-C244-5E927967A30D}"/>
              </a:ext>
            </a:extLst>
          </p:cNvPr>
          <p:cNvGrpSpPr/>
          <p:nvPr/>
        </p:nvGrpSpPr>
        <p:grpSpPr>
          <a:xfrm>
            <a:off x="389999" y="3793177"/>
            <a:ext cx="2743200" cy="1828800"/>
            <a:chOff x="380475" y="3613407"/>
            <a:chExt cx="2743200" cy="1828800"/>
          </a:xfrm>
        </p:grpSpPr>
        <p:sp>
          <p:nvSpPr>
            <p:cNvPr id="30" name="TextBox 29">
              <a:extLst>
                <a:ext uri="{FF2B5EF4-FFF2-40B4-BE49-F238E27FC236}">
                  <a16:creationId xmlns:a16="http://schemas.microsoft.com/office/drawing/2014/main" id="{8F5A5225-73CC-1AFE-614E-CDBA21DDDD94}"/>
                </a:ext>
              </a:extLst>
            </p:cNvPr>
            <p:cNvSpPr txBox="1"/>
            <p:nvPr/>
          </p:nvSpPr>
          <p:spPr>
            <a:xfrm>
              <a:off x="380475" y="3613407"/>
              <a:ext cx="2743200" cy="1828800"/>
            </a:xfrm>
            <a:prstGeom prst="rect">
              <a:avLst/>
            </a:prstGeom>
            <a:noFill/>
            <a:ln w="38100">
              <a:solidFill>
                <a:srgbClr val="00196F"/>
              </a:solidFill>
            </a:ln>
          </p:spPr>
          <p:txBody>
            <a:bodyPr wrap="square" rtlCol="0">
              <a:spAutoFit/>
            </a:bodyPr>
            <a:lstStyle/>
            <a:p>
              <a:pPr algn="ctr"/>
              <a:r>
                <a:rPr lang="en-US" sz="2800" b="1" dirty="0"/>
                <a:t>INCREASED FLOODING</a:t>
              </a:r>
            </a:p>
          </p:txBody>
        </p:sp>
        <p:pic>
          <p:nvPicPr>
            <p:cNvPr id="33" name="Graphic 32" descr="Water with solid fill">
              <a:extLst>
                <a:ext uri="{FF2B5EF4-FFF2-40B4-BE49-F238E27FC236}">
                  <a16:creationId xmlns:a16="http://schemas.microsoft.com/office/drawing/2014/main" id="{CD27996A-CFE4-D8E7-849C-7FF6826D5E8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294875" y="4499232"/>
              <a:ext cx="914400" cy="914400"/>
            </a:xfrm>
            <a:prstGeom prst="rect">
              <a:avLst/>
            </a:prstGeom>
          </p:spPr>
        </p:pic>
      </p:grpSp>
      <p:sp>
        <p:nvSpPr>
          <p:cNvPr id="2" name="Title 1">
            <a:extLst>
              <a:ext uri="{FF2B5EF4-FFF2-40B4-BE49-F238E27FC236}">
                <a16:creationId xmlns:a16="http://schemas.microsoft.com/office/drawing/2014/main" id="{258D22B0-1987-32E8-F0A8-1CBFBFFC7211}"/>
              </a:ext>
            </a:extLst>
          </p:cNvPr>
          <p:cNvSpPr txBox="1">
            <a:spLocks/>
          </p:cNvSpPr>
          <p:nvPr/>
        </p:nvSpPr>
        <p:spPr>
          <a:xfrm>
            <a:off x="315690" y="235071"/>
            <a:ext cx="1183207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Climate Change Impacts</a:t>
            </a:r>
          </a:p>
        </p:txBody>
      </p:sp>
    </p:spTree>
    <p:extLst>
      <p:ext uri="{BB962C8B-B14F-4D97-AF65-F5344CB8AC3E}">
        <p14:creationId xmlns:p14="http://schemas.microsoft.com/office/powerpoint/2010/main" val="1970427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C003408-D858-0484-F436-78E3AA5712B8}"/>
              </a:ext>
            </a:extLst>
          </p:cNvPr>
          <p:cNvPicPr>
            <a:picLocks noChangeAspect="1"/>
          </p:cNvPicPr>
          <p:nvPr/>
        </p:nvPicPr>
        <p:blipFill rotWithShape="1">
          <a:blip r:embed="rId3"/>
          <a:srcRect/>
          <a:stretch/>
        </p:blipFill>
        <p:spPr>
          <a:xfrm>
            <a:off x="5723574" y="1047629"/>
            <a:ext cx="5215228" cy="5575300"/>
          </a:xfrm>
          <a:prstGeom prst="rect">
            <a:avLst/>
          </a:prstGeom>
        </p:spPr>
      </p:pic>
      <p:sp>
        <p:nvSpPr>
          <p:cNvPr id="7" name="Title 1">
            <a:extLst>
              <a:ext uri="{FF2B5EF4-FFF2-40B4-BE49-F238E27FC236}">
                <a16:creationId xmlns:a16="http://schemas.microsoft.com/office/drawing/2014/main" id="{7DE362A0-A08C-F6B2-35EA-AE747762E718}"/>
              </a:ext>
            </a:extLst>
          </p:cNvPr>
          <p:cNvSpPr>
            <a:spLocks noGrp="1"/>
          </p:cNvSpPr>
          <p:nvPr>
            <p:ph type="title"/>
          </p:nvPr>
        </p:nvSpPr>
        <p:spPr>
          <a:xfrm>
            <a:off x="326569" y="235071"/>
            <a:ext cx="10540314" cy="789736"/>
          </a:xfrm>
        </p:spPr>
        <p:txBody>
          <a:bodyPr/>
          <a:lstStyle/>
          <a:p>
            <a:r>
              <a:rPr lang="en-US" sz="5000" b="1">
                <a:solidFill>
                  <a:srgbClr val="4B2884"/>
                </a:solidFill>
              </a:rPr>
              <a:t>Greenhouse Gases</a:t>
            </a:r>
            <a:endParaRPr lang="en-US" sz="5000">
              <a:solidFill>
                <a:srgbClr val="4B2884"/>
              </a:solidFill>
            </a:endParaRPr>
          </a:p>
        </p:txBody>
      </p:sp>
      <p:sp>
        <p:nvSpPr>
          <p:cNvPr id="8" name="Title 1">
            <a:extLst>
              <a:ext uri="{FF2B5EF4-FFF2-40B4-BE49-F238E27FC236}">
                <a16:creationId xmlns:a16="http://schemas.microsoft.com/office/drawing/2014/main" id="{0BCDB6AD-F4C8-757E-5ED7-E133EEAA51D0}"/>
              </a:ext>
            </a:extLst>
          </p:cNvPr>
          <p:cNvSpPr txBox="1">
            <a:spLocks/>
          </p:cNvSpPr>
          <p:nvPr/>
        </p:nvSpPr>
        <p:spPr>
          <a:xfrm>
            <a:off x="326569" y="2833657"/>
            <a:ext cx="52106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800" dirty="0">
                <a:solidFill>
                  <a:srgbClr val="000000"/>
                </a:solidFill>
              </a:rPr>
              <a:t>What do you notice?</a:t>
            </a:r>
          </a:p>
        </p:txBody>
      </p:sp>
      <p:cxnSp>
        <p:nvCxnSpPr>
          <p:cNvPr id="10" name="Connector: Elbow 9">
            <a:extLst>
              <a:ext uri="{FF2B5EF4-FFF2-40B4-BE49-F238E27FC236}">
                <a16:creationId xmlns:a16="http://schemas.microsoft.com/office/drawing/2014/main" id="{1079702C-67ED-CED5-90B8-26B21825B77C}"/>
              </a:ext>
            </a:extLst>
          </p:cNvPr>
          <p:cNvCxnSpPr>
            <a:cxnSpLocks/>
          </p:cNvCxnSpPr>
          <p:nvPr/>
        </p:nvCxnSpPr>
        <p:spPr>
          <a:xfrm>
            <a:off x="3276600" y="3607586"/>
            <a:ext cx="2202564" cy="1656178"/>
          </a:xfrm>
          <a:prstGeom prst="bentConnector3">
            <a:avLst/>
          </a:prstGeom>
          <a:ln w="76200">
            <a:solidFill>
              <a:srgbClr val="000000"/>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A6EF6A1F-A3E9-9A10-C16F-4802E17401E5}"/>
              </a:ext>
            </a:extLst>
          </p:cNvPr>
          <p:cNvGrpSpPr/>
          <p:nvPr/>
        </p:nvGrpSpPr>
        <p:grpSpPr>
          <a:xfrm>
            <a:off x="-34451" y="4247120"/>
            <a:ext cx="3995057" cy="1941214"/>
            <a:chOff x="0" y="4699468"/>
            <a:chExt cx="2825504" cy="1392289"/>
          </a:xfrm>
        </p:grpSpPr>
        <p:pic>
          <p:nvPicPr>
            <p:cNvPr id="3" name="Picture 2">
              <a:extLst>
                <a:ext uri="{FF2B5EF4-FFF2-40B4-BE49-F238E27FC236}">
                  <a16:creationId xmlns:a16="http://schemas.microsoft.com/office/drawing/2014/main" id="{EBA6014C-1BA0-0A4C-9E2E-BD194ED275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4" name="Graphic 3" descr="Thought bubble with solid fill">
              <a:extLst>
                <a:ext uri="{FF2B5EF4-FFF2-40B4-BE49-F238E27FC236}">
                  <a16:creationId xmlns:a16="http://schemas.microsoft.com/office/drawing/2014/main" id="{A116DC8A-D7A5-021F-CAEB-3632303873D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spTree>
    <p:extLst>
      <p:ext uri="{BB962C8B-B14F-4D97-AF65-F5344CB8AC3E}">
        <p14:creationId xmlns:p14="http://schemas.microsoft.com/office/powerpoint/2010/main" val="3243756403"/>
      </p:ext>
    </p:extLst>
  </p:cSld>
  <p:clrMapOvr>
    <a:masterClrMapping/>
  </p:clrMapOvr>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4F4313-3381-4F68-97D1-AA3264A05797}">
  <ds:schemaRefs>
    <ds:schemaRef ds:uri="http://schemas.microsoft.com/office/infopath/2007/PartnerControls"/>
    <ds:schemaRef ds:uri="http://purl.org/dc/terms/"/>
    <ds:schemaRef ds:uri="http://www.w3.org/XML/1998/namespace"/>
    <ds:schemaRef ds:uri="2beaef9f-cf1f-479f-a374-c737fe2c05cb"/>
    <ds:schemaRef ds:uri="http://schemas.microsoft.com/office/2006/metadata/properties"/>
    <ds:schemaRef ds:uri="536606c0-5a0f-44fc-8c3c-4d2c10c887ce"/>
    <ds:schemaRef ds:uri="http://purl.org/dc/dcmitype/"/>
    <ds:schemaRef ds:uri="http://schemas.microsoft.com/office/2006/documentManagement/type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F190AB3C-7AE0-462B-8355-92F22A1BF2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72A255A-BABB-47C8-B4CF-61B50C8B2F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337</TotalTime>
  <Words>2716</Words>
  <Application>Microsoft Office PowerPoint</Application>
  <PresentationFormat>Widescreen</PresentationFormat>
  <Paragraphs>258</Paragraphs>
  <Slides>30</Slides>
  <Notes>30</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1_Metro Green</vt:lpstr>
      <vt:lpstr>Metro Green</vt:lpstr>
      <vt:lpstr>PowerPoint Presentation</vt:lpstr>
      <vt:lpstr>Public Transit</vt:lpstr>
      <vt:lpstr>PowerPoint Presentation</vt:lpstr>
      <vt:lpstr>PowerPoint Presentation</vt:lpstr>
      <vt:lpstr>PowerPoint Presentation</vt:lpstr>
      <vt:lpstr>PowerPoint Presentation</vt:lpstr>
      <vt:lpstr>PowerPoint Presentation</vt:lpstr>
      <vt:lpstr>PowerPoint Presentation</vt:lpstr>
      <vt:lpstr>Greenhouse Gases</vt:lpstr>
      <vt:lpstr>Transportation</vt:lpstr>
      <vt:lpstr>Planning for Climate 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DeCordoba, Rachel</cp:lastModifiedBy>
  <cp:revision>20</cp:revision>
  <cp:lastPrinted>2018-10-29T21:04:04Z</cp:lastPrinted>
  <dcterms:created xsi:type="dcterms:W3CDTF">2018-04-25T20:30:18Z</dcterms:created>
  <dcterms:modified xsi:type="dcterms:W3CDTF">2026-09-11T16:45:44Z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11364800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SharedWithUsers">
    <vt:lpwstr>120;#Lee, Carrie;#81;#Mayer, Jennifer</vt:lpwstr>
  </property>
</Properties>
</file>