
<file path=[Content_Types].xml><?xml version="1.0" encoding="utf-8"?>
<Types xmlns="http://schemas.openxmlformats.org/package/2006/content-types">
  <Default Extension="emf" ContentType="image/x-emf"/>
  <Default Extension="jpeg" ContentType="image/jpeg"/>
  <Default Extension="jp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33" r:id="rId4"/>
    <p:sldMasterId id="2147483648" r:id="rId5"/>
  </p:sldMasterIdLst>
  <p:notesMasterIdLst>
    <p:notesMasterId r:id="rId40"/>
  </p:notesMasterIdLst>
  <p:handoutMasterIdLst>
    <p:handoutMasterId r:id="rId41"/>
  </p:handoutMasterIdLst>
  <p:sldIdLst>
    <p:sldId id="293" r:id="rId6"/>
    <p:sldId id="259" r:id="rId7"/>
    <p:sldId id="320" r:id="rId8"/>
    <p:sldId id="324" r:id="rId9"/>
    <p:sldId id="262" r:id="rId10"/>
    <p:sldId id="326" r:id="rId11"/>
    <p:sldId id="329" r:id="rId12"/>
    <p:sldId id="294" r:id="rId13"/>
    <p:sldId id="321" r:id="rId14"/>
    <p:sldId id="297" r:id="rId15"/>
    <p:sldId id="322" r:id="rId16"/>
    <p:sldId id="296" r:id="rId17"/>
    <p:sldId id="325" r:id="rId18"/>
    <p:sldId id="303" r:id="rId19"/>
    <p:sldId id="305" r:id="rId20"/>
    <p:sldId id="298" r:id="rId21"/>
    <p:sldId id="292" r:id="rId22"/>
    <p:sldId id="327" r:id="rId23"/>
    <p:sldId id="328" r:id="rId24"/>
    <p:sldId id="330" r:id="rId25"/>
    <p:sldId id="331" r:id="rId26"/>
    <p:sldId id="332" r:id="rId27"/>
    <p:sldId id="333" r:id="rId28"/>
    <p:sldId id="334" r:id="rId29"/>
    <p:sldId id="335" r:id="rId30"/>
    <p:sldId id="336" r:id="rId31"/>
    <p:sldId id="337" r:id="rId32"/>
    <p:sldId id="338" r:id="rId33"/>
    <p:sldId id="339" r:id="rId34"/>
    <p:sldId id="340" r:id="rId35"/>
    <p:sldId id="341" r:id="rId36"/>
    <p:sldId id="342" r:id="rId37"/>
    <p:sldId id="343" r:id="rId38"/>
    <p:sldId id="344" r:id="rId39"/>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Default Section" id="{5F290F66-D7AF-4799-A664-9B12E9DF1206}">
          <p14:sldIdLst>
            <p14:sldId id="293"/>
            <p14:sldId id="259"/>
            <p14:sldId id="320"/>
            <p14:sldId id="324"/>
            <p14:sldId id="262"/>
            <p14:sldId id="326"/>
            <p14:sldId id="329"/>
            <p14:sldId id="294"/>
            <p14:sldId id="321"/>
            <p14:sldId id="297"/>
            <p14:sldId id="322"/>
            <p14:sldId id="296"/>
            <p14:sldId id="325"/>
            <p14:sldId id="303"/>
            <p14:sldId id="305"/>
            <p14:sldId id="298"/>
            <p14:sldId id="292"/>
          </p14:sldIdLst>
        </p14:section>
        <p14:section name="Bingo slides" id="{CED0679E-BE80-43DC-A5CE-65CB867F0142}">
          <p14:sldIdLst>
            <p14:sldId id="327"/>
            <p14:sldId id="328"/>
            <p14:sldId id="330"/>
            <p14:sldId id="331"/>
            <p14:sldId id="332"/>
            <p14:sldId id="333"/>
            <p14:sldId id="334"/>
            <p14:sldId id="335"/>
            <p14:sldId id="336"/>
            <p14:sldId id="337"/>
            <p14:sldId id="338"/>
            <p14:sldId id="339"/>
            <p14:sldId id="340"/>
            <p14:sldId id="341"/>
            <p14:sldId id="342"/>
            <p14:sldId id="343"/>
            <p14:sldId id="344"/>
          </p14:sldIdLst>
        </p14:section>
      </p14:sectionLst>
    </p:ex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659B5B-9E3D-0DBB-4639-7F7BBC8D02D5}" name="Rachel DeCordoba" initials="RD" userId="S::rdecordoba@kingcounty.gov::fa0ecc3f-1411-4b1d-8da5-4c579ff3a23b" providerId="AD"/>
  <p188:author id="{C647116C-6D98-EF33-683D-02DEC386E070}" name="Megan Soland" initials="MS" userId="S::msoland@triangleassociates.com::6cfc8087-67f9-4cc2-893b-f9702fff9396" providerId="AD"/>
  <p188:author id="{12831AA6-C013-9F90-C7A7-222353230E38}" name="Kareiva, Celina" initials="KC" userId="S::ckareiva@kingcounty.gov::b494622c-6afa-4061-88b1-de1296a4ee78" providerId="AD"/>
  <p188:author id="{3967FBB5-08CB-71C9-36A3-CC2E140CA88B}" name="Jeff Welke" initials="JW" userId="S::jwelke@triangleassociates.com::5144fc03-1140-454d-8c26-5a2de940d530" providerId="AD"/>
  <p188:author id="{603A26C5-1269-DDE1-EC69-A607562B5943}" name="Jennifer Scales" initials="JS" userId="S::jscales@triangleassociates.com::b03ed167-cafd-4fa1-994a-16696c7e09a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nders, Amy" initials="SA" lastIdx="3" clrIdx="0"/>
  <p:cmAuthor id="2" name="Jeff Welke" initials="JW" lastIdx="5" clrIdx="1">
    <p:extLst>
      <p:ext uri="{19B8F6BF-5375-455C-9EA6-DF929625EA0E}">
        <p15:presenceInfo xmlns:p15="http://schemas.microsoft.com/office/powerpoint/2012/main" userId="S::jwelke@triangleassociates.com::5144fc03-1140-454d-8c26-5a2de940d530" providerId="AD"/>
      </p:ext>
    </p:extLst>
  </p:cmAuthor>
  <p:cmAuthor id="3" name="Campos, Jason" initials="CJ" lastIdx="1" clrIdx="2">
    <p:extLst>
      <p:ext uri="{19B8F6BF-5375-455C-9EA6-DF929625EA0E}">
        <p15:presenceInfo xmlns:p15="http://schemas.microsoft.com/office/powerpoint/2012/main" userId="S::jcampos@kingcounty.gov::6c472f5f-6871-477d-b5a3-e41a78ed92b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00"/>
    <a:srgbClr val="006848"/>
    <a:srgbClr val="0072BC"/>
    <a:srgbClr val="263287"/>
    <a:srgbClr val="001A71"/>
    <a:srgbClr val="FF7600"/>
    <a:srgbClr val="F1B02E"/>
    <a:srgbClr val="4E4540"/>
    <a:srgbClr val="00196F"/>
    <a:srgbClr val="3849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B997626D-6584-453B-98BA-C8005D0456BE}" v="1" dt="2025-02-18T22:13:32.849"/>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76947" autoAdjust="0"/>
  </p:normalViewPr>
  <p:slideViewPr>
    <p:cSldViewPr snapToGrid="0">
      <p:cViewPr varScale="1">
        <p:scale>
          <a:sx n="48" d="100"/>
          <a:sy n="48" d="100"/>
        </p:scale>
        <p:origin x="1340" y="68"/>
      </p:cViewPr>
      <p:guideLst/>
    </p:cSldViewPr>
  </p:slideViewPr>
  <p:notesTextViewPr>
    <p:cViewPr>
      <p:scale>
        <a:sx n="1" d="1"/>
        <a:sy n="1" d="1"/>
      </p:scale>
      <p:origin x="0" y="0"/>
    </p:cViewPr>
  </p:notesTextViewPr>
  <p:notesViewPr>
    <p:cSldViewPr snapToGrid="0">
      <p:cViewPr>
        <p:scale>
          <a:sx n="1" d="2"/>
          <a:sy n="1" d="2"/>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slide" Target="slides/slide21.xml"/><Relationship Id="rId39" Type="http://schemas.openxmlformats.org/officeDocument/2006/relationships/slide" Target="slides/slide34.xml"/><Relationship Id="rId21" Type="http://schemas.openxmlformats.org/officeDocument/2006/relationships/slide" Target="slides/slide16.xml"/><Relationship Id="rId34" Type="http://schemas.openxmlformats.org/officeDocument/2006/relationships/slide" Target="slides/slide29.xml"/><Relationship Id="rId42" Type="http://schemas.openxmlformats.org/officeDocument/2006/relationships/commentAuthors" Target="commentAuthors.xml"/><Relationship Id="rId47" Type="http://schemas.microsoft.com/office/2015/10/relationships/revisionInfo" Target="revisionInfo.xml"/><Relationship Id="rId7" Type="http://schemas.openxmlformats.org/officeDocument/2006/relationships/slide" Target="slides/slide2.xml"/><Relationship Id="rId2" Type="http://schemas.openxmlformats.org/officeDocument/2006/relationships/customXml" Target="../customXml/item2.xml"/><Relationship Id="rId16" Type="http://schemas.openxmlformats.org/officeDocument/2006/relationships/slide" Target="slides/slide11.xml"/><Relationship Id="rId29" Type="http://schemas.openxmlformats.org/officeDocument/2006/relationships/slide" Target="slides/slide24.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slide" Target="slides/slide27.xml"/><Relationship Id="rId37" Type="http://schemas.openxmlformats.org/officeDocument/2006/relationships/slide" Target="slides/slide32.xml"/><Relationship Id="rId40" Type="http://schemas.openxmlformats.org/officeDocument/2006/relationships/notesMaster" Target="notesMasters/notesMaster1.xml"/><Relationship Id="rId45"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slide" Target="slides/slide23.xml"/><Relationship Id="rId36" Type="http://schemas.openxmlformats.org/officeDocument/2006/relationships/slide" Target="slides/slide31.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slide" Target="slides/slide26.xml"/><Relationship Id="rId44" Type="http://schemas.openxmlformats.org/officeDocument/2006/relationships/viewProps" Target="viewProps.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slide" Target="slides/slide22.xml"/><Relationship Id="rId30" Type="http://schemas.openxmlformats.org/officeDocument/2006/relationships/slide" Target="slides/slide25.xml"/><Relationship Id="rId35" Type="http://schemas.openxmlformats.org/officeDocument/2006/relationships/slide" Target="slides/slide30.xml"/><Relationship Id="rId43" Type="http://schemas.openxmlformats.org/officeDocument/2006/relationships/presProps" Target="presProps.xml"/><Relationship Id="rId48" Type="http://schemas.microsoft.com/office/2018/10/relationships/authors" Target="authors.xml"/><Relationship Id="rId8" Type="http://schemas.openxmlformats.org/officeDocument/2006/relationships/slide" Target="slides/slide3.xml"/><Relationship Id="rId3" Type="http://schemas.openxmlformats.org/officeDocument/2006/relationships/customXml" Target="../customXml/item3.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openxmlformats.org/officeDocument/2006/relationships/slide" Target="slides/slide28.xml"/><Relationship Id="rId38" Type="http://schemas.openxmlformats.org/officeDocument/2006/relationships/slide" Target="slides/slide33.xml"/><Relationship Id="rId46" Type="http://schemas.openxmlformats.org/officeDocument/2006/relationships/tableStyles" Target="tableStyles.xml"/><Relationship Id="rId20" Type="http://schemas.openxmlformats.org/officeDocument/2006/relationships/slide" Target="slides/slide15.xml"/><Relationship Id="rId41" Type="http://schemas.openxmlformats.org/officeDocument/2006/relationships/handoutMaster" Target="handoutMasters/handout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2D5650-DB3E-5A40-9F6F-1A9907145A8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E8A0E2B-A843-CA44-93AB-F2692865B6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389041-FEC0-A04A-9B42-01C28B75F111}" type="datetimeFigureOut">
              <a:rPr lang="en-US" smtClean="0"/>
              <a:t>2/18/2025</a:t>
            </a:fld>
            <a:endParaRPr lang="en-US"/>
          </a:p>
        </p:txBody>
      </p:sp>
      <p:sp>
        <p:nvSpPr>
          <p:cNvPr id="4" name="Footer Placeholder 3">
            <a:extLst>
              <a:ext uri="{FF2B5EF4-FFF2-40B4-BE49-F238E27FC236}">
                <a16:creationId xmlns:a16="http://schemas.microsoft.com/office/drawing/2014/main" id="{206B231A-8500-4440-BEA2-4BE8E4F9257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6C3F37-31CB-1B4E-B019-9F35E2E180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792650-7300-F54D-8C1F-AF07B74D2A4E}" type="slidenum">
              <a:rPr lang="en-US" smtClean="0"/>
              <a:t>‹#›</a:t>
            </a:fld>
            <a:endParaRPr lang="en-US"/>
          </a:p>
        </p:txBody>
      </p:sp>
    </p:spTree>
    <p:extLst>
      <p:ext uri="{BB962C8B-B14F-4D97-AF65-F5344CB8AC3E}">
        <p14:creationId xmlns:p14="http://schemas.microsoft.com/office/powerpoint/2010/main" val="1421353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94013E-3162-A741-AEDE-817A77735676}" type="datetimeFigureOut">
              <a:rPr lang="en-US" smtClean="0"/>
              <a:t>2/18/2025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BF0254-5D7A-E24F-B646-2A5FBDBFD4F7}" type="slidenum">
              <a:rPr lang="en-US" smtClean="0"/>
              <a:t>‹#›</a:t>
            </a:fld>
            <a:endParaRPr lang="en-US"/>
          </a:p>
        </p:txBody>
      </p:sp>
    </p:spTree>
    <p:extLst>
      <p:ext uri="{BB962C8B-B14F-4D97-AF65-F5344CB8AC3E}">
        <p14:creationId xmlns:p14="http://schemas.microsoft.com/office/powerpoint/2010/main" val="2126797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3" Type="http://schemas.openxmlformats.org/officeDocument/2006/relationships/hyperlink" Target="https://kingcounty.gov/en/dept/metro/rider-tools/how-to-ride" TargetMode="External"/><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Introduce King County Metro – “The organization in our government that provides bus and other transportation services” and the Free Youth Transit Pass program (“</a:t>
            </a:r>
            <a:r>
              <a:rPr lang="en-US" b="0" i="0" dirty="0">
                <a:solidFill>
                  <a:srgbClr val="23221F"/>
                </a:solidFill>
                <a:effectLst/>
                <a:latin typeface="Open Sans" panose="020B0606030504020204" pitchFamily="34" charset="0"/>
              </a:rPr>
              <a:t>riders 18 and younger can take transit for free”)</a:t>
            </a:r>
            <a:endParaRPr lang="en-US" dirty="0"/>
          </a:p>
          <a:p>
            <a:pPr marL="171450" indent="-171450">
              <a:buFont typeface="Arial" panose="020B0604020202020204" pitchFamily="34" charset="0"/>
              <a:buChar char="•"/>
            </a:pPr>
            <a:r>
              <a:rPr lang="en-US" dirty="0"/>
              <a:t>Explain to students that they will be learning about how to be considerate riders on their local buses and transit systems.</a:t>
            </a:r>
          </a:p>
        </p:txBody>
      </p:sp>
      <p:sp>
        <p:nvSpPr>
          <p:cNvPr id="4" name="Slide Number Placeholder 3"/>
          <p:cNvSpPr>
            <a:spLocks noGrp="1"/>
          </p:cNvSpPr>
          <p:nvPr>
            <p:ph type="sldNum" sz="quarter" idx="5"/>
          </p:nvPr>
        </p:nvSpPr>
        <p:spPr/>
        <p:txBody>
          <a:bodyPr/>
          <a:lstStyle/>
          <a:p>
            <a:fld id="{F3BF0254-5D7A-E24F-B646-2A5FBDBFD4F7}" type="slidenum">
              <a:rPr lang="en-US" smtClean="0"/>
              <a:t>1</a:t>
            </a:fld>
            <a:endParaRPr lang="en-US"/>
          </a:p>
        </p:txBody>
      </p:sp>
    </p:spTree>
    <p:extLst>
      <p:ext uri="{BB962C8B-B14F-4D97-AF65-F5344CB8AC3E}">
        <p14:creationId xmlns:p14="http://schemas.microsoft.com/office/powerpoint/2010/main" val="1203403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dirty="0"/>
              <a:t>Explain that waiting for and riding the Link light rail is very similar to the bus with a few differences including the following:</a:t>
            </a:r>
          </a:p>
          <a:p>
            <a:pPr marL="628650" marR="0" lvl="1" indent="-171450">
              <a:lnSpc>
                <a:spcPct val="107000"/>
              </a:lnSpc>
              <a:spcBef>
                <a:spcPts val="0"/>
              </a:spcBef>
              <a:spcAft>
                <a:spcPts val="800"/>
              </a:spcAft>
              <a:buFont typeface="Arial" panose="020B0604020202020204" pitchFamily="34" charset="0"/>
              <a:buChar char="•"/>
            </a:pPr>
            <a:r>
              <a:rPr lang="en-US" dirty="0"/>
              <a:t>Wait behind the yellow line at the station; stand back when the train is arriving or leaving. Stay alert when you are waiting for a train. </a:t>
            </a:r>
          </a:p>
          <a:p>
            <a:pPr marL="628650" marR="0" lvl="1" indent="-171450">
              <a:lnSpc>
                <a:spcPct val="107000"/>
              </a:lnSpc>
              <a:spcBef>
                <a:spcPts val="0"/>
              </a:spcBef>
              <a:spcAft>
                <a:spcPts val="800"/>
              </a:spcAft>
              <a:buFont typeface="Arial" panose="020B0604020202020204" pitchFamily="34" charset="0"/>
              <a:buChar char="•"/>
            </a:pPr>
            <a:r>
              <a:rPr lang="en-US" dirty="0"/>
              <a:t>Make sure you are all the way on the light rail; don’t stand in the doorway.</a:t>
            </a:r>
          </a:p>
          <a:p>
            <a:pPr marL="628650" marR="0" lvl="1" indent="-171450">
              <a:lnSpc>
                <a:spcPct val="107000"/>
              </a:lnSpc>
              <a:spcBef>
                <a:spcPts val="0"/>
              </a:spcBef>
              <a:spcAft>
                <a:spcPts val="800"/>
              </a:spcAft>
              <a:buFont typeface="Arial" panose="020B0604020202020204" pitchFamily="34" charset="0"/>
              <a:buChar char="•"/>
            </a:pPr>
            <a:r>
              <a:rPr lang="en-US" dirty="0"/>
              <a:t>Always look both ways before you cross tracks. Expect a second train. </a:t>
            </a:r>
          </a:p>
          <a:p>
            <a:pPr marL="628650" marR="0" lvl="1" indent="-171450">
              <a:lnSpc>
                <a:spcPct val="107000"/>
              </a:lnSpc>
              <a:spcBef>
                <a:spcPts val="0"/>
              </a:spcBef>
              <a:spcAft>
                <a:spcPts val="800"/>
              </a:spcAft>
              <a:buFont typeface="Arial" panose="020B0604020202020204" pitchFamily="34" charset="0"/>
              <a:buChar char="•"/>
            </a:pPr>
            <a:r>
              <a:rPr lang="en-US" dirty="0"/>
              <a:t>Never stand on or near the rails.</a:t>
            </a:r>
          </a:p>
          <a:p>
            <a:pPr marL="628650" marR="0" lvl="1" indent="-171450">
              <a:lnSpc>
                <a:spcPct val="107000"/>
              </a:lnSpc>
              <a:spcBef>
                <a:spcPts val="0"/>
              </a:spcBef>
              <a:spcAft>
                <a:spcPts val="800"/>
              </a:spcAft>
              <a:buFont typeface="Arial" panose="020B0604020202020204" pitchFamily="34" charset="0"/>
              <a:buChar char="•"/>
            </a:pPr>
            <a:r>
              <a:rPr lang="en-US" dirty="0"/>
              <a:t>Be aware of where you stand on the light rail some parts of the floor may move around turns. </a:t>
            </a:r>
          </a:p>
          <a:p>
            <a:pPr marL="628650" marR="0" lvl="1" indent="-171450">
              <a:lnSpc>
                <a:spcPct val="107000"/>
              </a:lnSpc>
              <a:spcBef>
                <a:spcPts val="0"/>
              </a:spcBef>
              <a:spcAft>
                <a:spcPts val="800"/>
              </a:spcAft>
              <a:buFont typeface="Arial" panose="020B0604020202020204" pitchFamily="34" charset="0"/>
              <a:buChar char="•"/>
            </a:pPr>
            <a:r>
              <a:rPr lang="en-US" dirty="0"/>
              <a:t>Use a crosswalk when available. Do not walk around or under a rail crossing gate. </a:t>
            </a:r>
          </a:p>
          <a:p>
            <a:pPr marL="628650" marR="0" lvl="1" indent="-171450">
              <a:lnSpc>
                <a:spcPct val="107000"/>
              </a:lnSpc>
              <a:spcBef>
                <a:spcPts val="0"/>
              </a:spcBef>
              <a:spcAft>
                <a:spcPts val="800"/>
              </a:spcAft>
              <a:buFont typeface="Arial" panose="020B0604020202020204" pitchFamily="34" charset="0"/>
              <a:buChar char="•"/>
            </a:pPr>
            <a:r>
              <a:rPr lang="en-US" dirty="0"/>
              <a:t>When riding a bike or scooter near or over rail tracks pay attention, look both ways, and keep your wheels at a right angle when you cross tracks. </a:t>
            </a:r>
          </a:p>
          <a:p>
            <a:pPr algn="l"/>
            <a:endParaRPr lang="en-US" b="0" i="0" dirty="0">
              <a:solidFill>
                <a:srgbClr val="333333"/>
              </a:solidFill>
              <a:effectLst/>
              <a:latin typeface="Hind" panose="02000000000000000000" pitchFamily="2" charset="0"/>
            </a:endParaRPr>
          </a:p>
          <a:p>
            <a:pPr algn="l"/>
            <a:r>
              <a:rPr lang="en-US" b="0" i="0" dirty="0">
                <a:solidFill>
                  <a:srgbClr val="333333"/>
                </a:solidFill>
                <a:effectLst/>
                <a:latin typeface="Hind" panose="02000000000000000000" pitchFamily="2" charset="0"/>
              </a:rPr>
              <a:t>Remember, trains can’t stop, but you can. Being safe around trains only takes a few seconds. </a:t>
            </a:r>
          </a:p>
        </p:txBody>
      </p:sp>
      <p:sp>
        <p:nvSpPr>
          <p:cNvPr id="4" name="Slide Number Placeholder 3"/>
          <p:cNvSpPr>
            <a:spLocks noGrp="1"/>
          </p:cNvSpPr>
          <p:nvPr>
            <p:ph type="sldNum" sz="quarter" idx="5"/>
          </p:nvPr>
        </p:nvSpPr>
        <p:spPr/>
        <p:txBody>
          <a:bodyPr/>
          <a:lstStyle/>
          <a:p>
            <a:fld id="{E146E02B-197E-4B39-AF0F-91DB6E566B0C}" type="slidenum">
              <a:rPr lang="en-US" smtClean="0"/>
              <a:t>10</a:t>
            </a:fld>
            <a:endParaRPr lang="en-US"/>
          </a:p>
        </p:txBody>
      </p:sp>
    </p:spTree>
    <p:extLst>
      <p:ext uri="{BB962C8B-B14F-4D97-AF65-F5344CB8AC3E}">
        <p14:creationId xmlns:p14="http://schemas.microsoft.com/office/powerpoint/2010/main" val="280257594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lgn="l" defTabSz="914400" rtl="0" eaLnBrk="1" fontAlgn="auto" latinLnBrk="0" hangingPunct="1">
              <a:lnSpc>
                <a:spcPct val="100000"/>
              </a:lnSpc>
              <a:spcBef>
                <a:spcPts val="0"/>
              </a:spcBef>
              <a:spcAft>
                <a:spcPts val="0"/>
              </a:spcAft>
              <a:buClrTx/>
              <a:buSzTx/>
              <a:buFont typeface="Symbol" panose="05050102010706020507" pitchFamily="18" charset="2"/>
              <a:buNone/>
              <a:tabLst/>
              <a:defRPr/>
            </a:pPr>
            <a:r>
              <a:rPr lang="en-US" sz="1800" b="0" i="0" u="none" strike="noStrike" baseline="0" dirty="0">
                <a:solidFill>
                  <a:srgbClr val="000000"/>
                </a:solidFill>
                <a:latin typeface="Humanist 777 Condensed"/>
              </a:rPr>
              <a:t>If you are on the train and feel unsafe or are concerned about an issue here are some tips. Youth should do what is most comfortable for them, with options including getting off the bus, reporting the issue to Metro via phone or online, or calling 911 for an emergency.</a:t>
            </a:r>
          </a:p>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3041205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dirty="0"/>
              <a:t>Explain that when you are on public transit there are adults in place to help keep you safer. </a:t>
            </a:r>
          </a:p>
          <a:p>
            <a:pPr marL="0" marR="0" indent="0">
              <a:lnSpc>
                <a:spcPct val="107000"/>
              </a:lnSpc>
              <a:spcBef>
                <a:spcPts val="0"/>
              </a:spcBef>
              <a:spcAft>
                <a:spcPts val="800"/>
              </a:spcAft>
              <a:buFont typeface="Arial" panose="020B0604020202020204" pitchFamily="34" charset="0"/>
              <a:buNone/>
            </a:pPr>
            <a:endParaRPr lang="en-US" dirty="0"/>
          </a:p>
          <a:p>
            <a:pPr marL="171450" marR="0" indent="-171450">
              <a:lnSpc>
                <a:spcPct val="107000"/>
              </a:lnSpc>
              <a:spcBef>
                <a:spcPts val="0"/>
              </a:spcBef>
              <a:spcAft>
                <a:spcPts val="800"/>
              </a:spcAft>
              <a:buFont typeface="Arial" panose="020B0604020202020204" pitchFamily="34" charset="0"/>
              <a:buChar char="•"/>
            </a:pPr>
            <a:r>
              <a:rPr lang="en-US" dirty="0"/>
              <a:t>Metro transit drivers are always present and should be the first person you ask for help. </a:t>
            </a:r>
          </a:p>
          <a:p>
            <a:pPr marL="171450" marR="0" indent="-171450">
              <a:lnSpc>
                <a:spcPct val="107000"/>
              </a:lnSpc>
              <a:spcBef>
                <a:spcPts val="0"/>
              </a:spcBef>
              <a:spcAft>
                <a:spcPts val="800"/>
              </a:spcAft>
              <a:buFont typeface="Arial" panose="020B0604020202020204" pitchFamily="34" charset="0"/>
              <a:buChar char="•"/>
            </a:pPr>
            <a:r>
              <a:rPr lang="en-US" dirty="0"/>
              <a:t>If a transit security officer or transit police officer is aboard or at a stop, they are another great safety resource.</a:t>
            </a:r>
          </a:p>
          <a:p>
            <a:pPr marL="171450" marR="0" indent="-171450">
              <a:lnSpc>
                <a:spcPct val="107000"/>
              </a:lnSpc>
              <a:spcBef>
                <a:spcPts val="0"/>
              </a:spcBef>
              <a:spcAft>
                <a:spcPts val="800"/>
              </a:spcAft>
              <a:buFont typeface="Arial" panose="020B0604020202020204" pitchFamily="34" charset="0"/>
              <a:buChar char="•"/>
            </a:pPr>
            <a:r>
              <a:rPr lang="en-US" dirty="0"/>
              <a:t>You can also talk with peers on transit for help or support.</a:t>
            </a:r>
          </a:p>
          <a:p>
            <a:pPr marL="171450" marR="0" indent="-171450">
              <a:lnSpc>
                <a:spcPct val="107000"/>
              </a:lnSpc>
              <a:spcBef>
                <a:spcPts val="0"/>
              </a:spcBef>
              <a:spcAft>
                <a:spcPts val="800"/>
              </a:spcAft>
              <a:buFont typeface="Arial" panose="020B0604020202020204" pitchFamily="34" charset="0"/>
              <a:buChar char="•"/>
            </a:pPr>
            <a:r>
              <a:rPr lang="en-US" dirty="0"/>
              <a:t>There are ways to report transit safety issues or ridership concerns including calling to report on Metro buses, submitting an online comment form, and texting Sound Transit Security.</a:t>
            </a:r>
          </a:p>
          <a:p>
            <a:pPr marL="0" marR="0" indent="0">
              <a:lnSpc>
                <a:spcPct val="107000"/>
              </a:lnSpc>
              <a:spcBef>
                <a:spcPts val="0"/>
              </a:spcBef>
              <a:spcAft>
                <a:spcPts val="800"/>
              </a:spcAft>
              <a:buFont typeface="Arial" panose="020B0604020202020204" pitchFamily="34" charset="0"/>
              <a:buNone/>
            </a:pPr>
            <a:endParaRPr lang="en-US" dirty="0"/>
          </a:p>
        </p:txBody>
      </p:sp>
      <p:sp>
        <p:nvSpPr>
          <p:cNvPr id="4" name="Slide Number Placeholder 3"/>
          <p:cNvSpPr>
            <a:spLocks noGrp="1"/>
          </p:cNvSpPr>
          <p:nvPr>
            <p:ph type="sldNum" sz="quarter" idx="5"/>
          </p:nvPr>
        </p:nvSpPr>
        <p:spPr/>
        <p:txBody>
          <a:bodyPr/>
          <a:lstStyle/>
          <a:p>
            <a:fld id="{E146E02B-197E-4B39-AF0F-91DB6E566B0C}" type="slidenum">
              <a:rPr lang="en-US" smtClean="0"/>
              <a:t>12</a:t>
            </a:fld>
            <a:endParaRPr lang="en-US"/>
          </a:p>
        </p:txBody>
      </p:sp>
    </p:spTree>
    <p:extLst>
      <p:ext uri="{BB962C8B-B14F-4D97-AF65-F5344CB8AC3E}">
        <p14:creationId xmlns:p14="http://schemas.microsoft.com/office/powerpoint/2010/main" val="380128177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200" u="sng" dirty="0">
              <a:effectLst/>
              <a:latin typeface="Arial" panose="020B060402020202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US" sz="1200" dirty="0">
                <a:effectLst/>
                <a:latin typeface="Arial"/>
                <a:ea typeface="Calibri" panose="020F0502020204030204" pitchFamily="34" charset="0"/>
                <a:cs typeface="Arial"/>
              </a:rPr>
              <a:t>Ask what they know about </a:t>
            </a:r>
            <a:r>
              <a:rPr lang="en-US" sz="1200" dirty="0">
                <a:latin typeface="Arial"/>
                <a:ea typeface="Calibri" panose="020F0502020204030204" pitchFamily="34" charset="0"/>
                <a:cs typeface="Arial"/>
              </a:rPr>
              <a:t>transit rules and safety</a:t>
            </a:r>
            <a:r>
              <a:rPr lang="en-US" sz="1200" dirty="0">
                <a:effectLst/>
                <a:latin typeface="Arial"/>
                <a:ea typeface="Calibri" panose="020F0502020204030204" pitchFamily="34" charset="0"/>
                <a:cs typeface="Arial"/>
              </a:rPr>
              <a:t>. Students can share out as a class, in small groups, or with partners. </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Explain that public transit is a service to help people move around their communities.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Explain that there are rider codes of conduct and expected behaviors to help keep yourself and others safer. </a:t>
            </a:r>
            <a:endParaRPr lang="en-US" dirty="0"/>
          </a:p>
        </p:txBody>
      </p:sp>
      <p:sp>
        <p:nvSpPr>
          <p:cNvPr id="4" name="Slide Number Placeholder 3"/>
          <p:cNvSpPr>
            <a:spLocks noGrp="1"/>
          </p:cNvSpPr>
          <p:nvPr>
            <p:ph type="sldNum" sz="quarter" idx="5"/>
          </p:nvPr>
        </p:nvSpPr>
        <p:spPr/>
        <p:txBody>
          <a:bodyPr/>
          <a:lstStyle/>
          <a:p>
            <a:fld id="{F3BF0254-5D7A-E24F-B646-2A5FBDBFD4F7}" type="slidenum">
              <a:rPr lang="en-US" smtClean="0"/>
              <a:t>13</a:t>
            </a:fld>
            <a:endParaRPr lang="en-US"/>
          </a:p>
        </p:txBody>
      </p:sp>
    </p:spTree>
    <p:extLst>
      <p:ext uri="{BB962C8B-B14F-4D97-AF65-F5344CB8AC3E}">
        <p14:creationId xmlns:p14="http://schemas.microsoft.com/office/powerpoint/2010/main" val="222623388"/>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Ask if they know any other rules or recommendations for riding right. </a:t>
            </a:r>
          </a:p>
        </p:txBody>
      </p:sp>
      <p:sp>
        <p:nvSpPr>
          <p:cNvPr id="4" name="Slide Number Placeholder 3"/>
          <p:cNvSpPr>
            <a:spLocks noGrp="1"/>
          </p:cNvSpPr>
          <p:nvPr>
            <p:ph type="sldNum" sz="quarter" idx="5"/>
          </p:nvPr>
        </p:nvSpPr>
        <p:spPr/>
        <p:txBody>
          <a:bodyPr/>
          <a:lstStyle/>
          <a:p>
            <a:fld id="{E146E02B-197E-4B39-AF0F-91DB6E566B0C}" type="slidenum">
              <a:rPr lang="en-US" smtClean="0"/>
              <a:t>14</a:t>
            </a:fld>
            <a:endParaRPr lang="en-US"/>
          </a:p>
        </p:txBody>
      </p:sp>
    </p:spTree>
    <p:extLst>
      <p:ext uri="{BB962C8B-B14F-4D97-AF65-F5344CB8AC3E}">
        <p14:creationId xmlns:p14="http://schemas.microsoft.com/office/powerpoint/2010/main" val="3324445906"/>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indent="0">
              <a:buFont typeface="Arial" panose="020B0604020202020204" pitchFamily="34" charset="0"/>
              <a:buNone/>
            </a:pPr>
            <a:r>
              <a:rPr lang="en-US" dirty="0">
                <a:cs typeface="Calibri"/>
              </a:rPr>
              <a:t>Explain there are things you can do to feel more confident on public transit. Here are a few tips:</a:t>
            </a:r>
            <a:endParaRPr lang="en-US" dirty="0"/>
          </a:p>
          <a:p>
            <a:pPr lvl="1" indent="-171450">
              <a:buFont typeface="Arial" panose="020B0604020202020204" pitchFamily="34" charset="0"/>
              <a:buChar char="•"/>
            </a:pPr>
            <a:r>
              <a:rPr lang="en-US" dirty="0"/>
              <a:t>Plan your trip ahead of time (Where will you get on and off transit? How long will it take you to travel?)</a:t>
            </a:r>
            <a:endParaRPr lang="en-US" dirty="0">
              <a:cs typeface="Calibri"/>
            </a:endParaRPr>
          </a:p>
          <a:p>
            <a:pPr lvl="1" indent="-171450">
              <a:buFont typeface="Arial" panose="020B0604020202020204" pitchFamily="34" charset="0"/>
              <a:buChar char="•"/>
            </a:pPr>
            <a:r>
              <a:rPr lang="en-US" dirty="0"/>
              <a:t>Tell a trusted adult if you are planning to ride alone.</a:t>
            </a:r>
            <a:endParaRPr lang="en-US" dirty="0">
              <a:cs typeface="Calibri"/>
            </a:endParaRPr>
          </a:p>
          <a:p>
            <a:pPr lvl="1" indent="-171450">
              <a:buFont typeface="Arial" panose="020B0604020202020204" pitchFamily="34" charset="0"/>
              <a:buChar char="•"/>
            </a:pPr>
            <a:r>
              <a:rPr lang="en-US" dirty="0"/>
              <a:t>Ride with a friend or guardian.</a:t>
            </a:r>
          </a:p>
          <a:p>
            <a:pPr lvl="1" indent="-171450">
              <a:buFont typeface="Arial" panose="020B0604020202020204" pitchFamily="34" charset="0"/>
              <a:buChar char="•"/>
            </a:pPr>
            <a:endParaRPr lang="en-US" dirty="0"/>
          </a:p>
          <a:p>
            <a:pPr marL="285750" lvl="1" indent="0">
              <a:buFont typeface="Arial" panose="020B0604020202020204" pitchFamily="34" charset="0"/>
              <a:buNone/>
            </a:pPr>
            <a:r>
              <a:rPr lang="en-US" dirty="0"/>
              <a:t>Once on transit:</a:t>
            </a:r>
          </a:p>
          <a:p>
            <a:pPr marL="457200" lvl="1" indent="-171450">
              <a:buFont typeface="Arial" panose="020B0604020202020204" pitchFamily="34" charset="0"/>
              <a:buChar char="•"/>
            </a:pPr>
            <a:r>
              <a:rPr lang="en-US" dirty="0"/>
              <a:t>Think about others and be considerate</a:t>
            </a:r>
          </a:p>
          <a:p>
            <a:pPr marL="457200" lvl="1" indent="-171450">
              <a:buFont typeface="Arial" panose="020B0604020202020204" pitchFamily="34" charset="0"/>
              <a:buChar char="•"/>
            </a:pPr>
            <a:r>
              <a:rPr lang="en-US" dirty="0"/>
              <a:t>Use headphones</a:t>
            </a:r>
          </a:p>
          <a:p>
            <a:pPr marL="457200" lvl="1" indent="-171450">
              <a:buFont typeface="Arial" panose="020B0604020202020204" pitchFamily="34" charset="0"/>
              <a:buChar char="•"/>
            </a:pPr>
            <a:r>
              <a:rPr lang="en-US" dirty="0"/>
              <a:t>Do not eat or drink</a:t>
            </a:r>
          </a:p>
          <a:p>
            <a:pPr marL="457200" lvl="1" indent="-171450">
              <a:buFont typeface="Arial" panose="020B0604020202020204" pitchFamily="34" charset="0"/>
              <a:buChar char="•"/>
            </a:pPr>
            <a:r>
              <a:rPr lang="en-US" dirty="0"/>
              <a:t>Stay seated or stand holding the handrail</a:t>
            </a:r>
          </a:p>
          <a:p>
            <a:pPr marL="457200" lvl="1" indent="-171450">
              <a:buFont typeface="Arial" panose="020B0604020202020204" pitchFamily="34" charset="0"/>
              <a:buChar char="•"/>
            </a:pPr>
            <a:r>
              <a:rPr lang="en-US" dirty="0"/>
              <a:t>Stay alert</a:t>
            </a:r>
            <a:endParaRPr lang="en-US" dirty="0">
              <a:cs typeface="Calibri"/>
            </a:endParaRPr>
          </a:p>
          <a:p>
            <a:pPr marL="285750" lvl="1" indent="0">
              <a:buFont typeface="Arial" panose="020B0604020202020204" pitchFamily="34" charset="0"/>
              <a:buNone/>
            </a:pPr>
            <a:endParaRPr lang="en-US" dirty="0">
              <a:cs typeface="Calibri"/>
            </a:endParaRPr>
          </a:p>
          <a:p>
            <a:pPr marL="171450" indent="-171450">
              <a:buFont typeface="Arial" panose="020B0604020202020204" pitchFamily="34" charset="0"/>
              <a:buChar char="•"/>
            </a:pPr>
            <a:endParaRPr lang="en-US" dirty="0"/>
          </a:p>
        </p:txBody>
      </p:sp>
      <p:sp>
        <p:nvSpPr>
          <p:cNvPr id="4" name="Slide Number Placeholder 3"/>
          <p:cNvSpPr>
            <a:spLocks noGrp="1"/>
          </p:cNvSpPr>
          <p:nvPr>
            <p:ph type="sldNum" sz="quarter" idx="5"/>
          </p:nvPr>
        </p:nvSpPr>
        <p:spPr/>
        <p:txBody>
          <a:bodyPr/>
          <a:lstStyle/>
          <a:p>
            <a:fld id="{E146E02B-197E-4B39-AF0F-91DB6E566B0C}" type="slidenum">
              <a:rPr lang="en-US" smtClean="0"/>
              <a:t>15</a:t>
            </a:fld>
            <a:endParaRPr lang="en-US"/>
          </a:p>
        </p:txBody>
      </p:sp>
    </p:spTree>
    <p:extLst>
      <p:ext uri="{BB962C8B-B14F-4D97-AF65-F5344CB8AC3E}">
        <p14:creationId xmlns:p14="http://schemas.microsoft.com/office/powerpoint/2010/main" val="2482880648"/>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It may be helpful to show students the website so they can share information with their families.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Extra information can be found at: </a:t>
            </a:r>
            <a:r>
              <a:rPr lang="en-US" sz="1800" dirty="0"/>
              <a:t>https://kingcounty.gov/en/dept/metro/rider-tools/rider-safety</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16</a:t>
            </a:fld>
            <a:endParaRPr lang="en-US"/>
          </a:p>
        </p:txBody>
      </p:sp>
    </p:spTree>
    <p:extLst>
      <p:ext uri="{BB962C8B-B14F-4D97-AF65-F5344CB8AC3E}">
        <p14:creationId xmlns:p14="http://schemas.microsoft.com/office/powerpoint/2010/main" val="386086725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It may be helpful to show students the website so they can share information with their families. </a:t>
            </a: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Show students how to navigate the website to get a new Youth ORCA card or register an existing card.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Extra information can be found at: </a:t>
            </a:r>
            <a:r>
              <a:rPr lang="en-US" sz="1800" dirty="0">
                <a:hlinkClick r:id="rId3"/>
              </a:rPr>
              <a:t>https://kingcounty.gov/en/dept/metro/rider-tools/how-to-ride</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17</a:t>
            </a:fld>
            <a:endParaRPr lang="en-US"/>
          </a:p>
        </p:txBody>
      </p:sp>
    </p:spTree>
    <p:extLst>
      <p:ext uri="{BB962C8B-B14F-4D97-AF65-F5344CB8AC3E}">
        <p14:creationId xmlns:p14="http://schemas.microsoft.com/office/powerpoint/2010/main" val="59861533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Optional resource for classes playing Ride Right Bingo (in the curriculum packet). We recommend randomizing the following slides before each bingo game. </a:t>
            </a:r>
          </a:p>
        </p:txBody>
      </p:sp>
      <p:sp>
        <p:nvSpPr>
          <p:cNvPr id="4" name="Slide Number Placeholder 3"/>
          <p:cNvSpPr>
            <a:spLocks noGrp="1"/>
          </p:cNvSpPr>
          <p:nvPr>
            <p:ph type="sldNum" sz="quarter" idx="5"/>
          </p:nvPr>
        </p:nvSpPr>
        <p:spPr/>
        <p:txBody>
          <a:bodyPr/>
          <a:lstStyle/>
          <a:p>
            <a:fld id="{F3BF0254-5D7A-E24F-B646-2A5FBDBFD4F7}" type="slidenum">
              <a:rPr lang="en-US" smtClean="0"/>
              <a:t>18</a:t>
            </a:fld>
            <a:endParaRPr lang="en-US"/>
          </a:p>
        </p:txBody>
      </p:sp>
    </p:spTree>
    <p:extLst>
      <p:ext uri="{BB962C8B-B14F-4D97-AF65-F5344CB8AC3E}">
        <p14:creationId xmlns:p14="http://schemas.microsoft.com/office/powerpoint/2010/main" val="1295056417"/>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8795368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2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Explain that public transit is a service to help people move around their communities. Public transit provides access to community spaces and resources supporting community members of different abilities and backgrounds.</a:t>
            </a:r>
          </a:p>
          <a:p>
            <a:pPr marL="285750" marR="0" indent="-285750">
              <a:lnSpc>
                <a:spcPct val="107000"/>
              </a:lnSpc>
              <a:spcBef>
                <a:spcPts val="0"/>
              </a:spcBef>
              <a:spcAft>
                <a:spcPts val="800"/>
              </a:spcAft>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Times New Roman" panose="02020603050405020304" pitchFamily="18" charset="0"/>
              </a:rPr>
              <a:t>Ask students why are public transit systems important for a community? </a:t>
            </a:r>
          </a:p>
          <a:p>
            <a:endParaRPr lang="en-US" dirty="0"/>
          </a:p>
        </p:txBody>
      </p:sp>
      <p:sp>
        <p:nvSpPr>
          <p:cNvPr id="4" name="Slide Number Placeholder 3"/>
          <p:cNvSpPr>
            <a:spLocks noGrp="1"/>
          </p:cNvSpPr>
          <p:nvPr>
            <p:ph type="sldNum" sz="quarter" idx="5"/>
          </p:nvPr>
        </p:nvSpPr>
        <p:spPr/>
        <p:txBody>
          <a:bodyPr/>
          <a:lstStyle/>
          <a:p>
            <a:fld id="{F3BF0254-5D7A-E24F-B646-2A5FBDBFD4F7}" type="slidenum">
              <a:rPr lang="en-US" smtClean="0"/>
              <a:t>2</a:t>
            </a:fld>
            <a:endParaRPr lang="en-US"/>
          </a:p>
        </p:txBody>
      </p:sp>
    </p:spTree>
    <p:extLst>
      <p:ext uri="{BB962C8B-B14F-4D97-AF65-F5344CB8AC3E}">
        <p14:creationId xmlns:p14="http://schemas.microsoft.com/office/powerpoint/2010/main" val="1088410742"/>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67942348"/>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018308983"/>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72898456"/>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38082058"/>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625601990"/>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25</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085794142"/>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65395617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27</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60837974"/>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28</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77393238"/>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464962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07000"/>
              </a:lnSpc>
              <a:buFont typeface="Arial" panose="020B0604020202020204" pitchFamily="34" charset="0"/>
              <a:buChar char="•"/>
            </a:pPr>
            <a:r>
              <a:rPr lang="en-US" sz="1800" dirty="0">
                <a:effectLst/>
                <a:latin typeface="Arial"/>
                <a:ea typeface="Calibri" panose="020F0502020204030204" pitchFamily="34" charset="0"/>
                <a:cs typeface="Arial"/>
              </a:rPr>
              <a:t>Explain that public transit can take many forms. Here in King County, </a:t>
            </a:r>
            <a:r>
              <a:rPr lang="en-US" sz="1800" dirty="0">
                <a:latin typeface="Arial"/>
                <a:ea typeface="Calibri" panose="020F0502020204030204" pitchFamily="34" charset="0"/>
                <a:cs typeface="Arial"/>
              </a:rPr>
              <a:t>some primary</a:t>
            </a:r>
            <a:r>
              <a:rPr lang="en-US" sz="1800" dirty="0">
                <a:effectLst/>
                <a:latin typeface="Arial"/>
                <a:ea typeface="Calibri" panose="020F0502020204030204" pitchFamily="34" charset="0"/>
                <a:cs typeface="Arial"/>
              </a:rPr>
              <a:t> forms of transit are buses, light rail trains, water taxis, and ferries.</a:t>
            </a:r>
          </a:p>
          <a:p>
            <a:pPr marL="285750" marR="0" indent="-285750">
              <a:lnSpc>
                <a:spcPct val="107000"/>
              </a:lnSpc>
              <a:spcBef>
                <a:spcPts val="0"/>
              </a:spcBef>
              <a:spcAft>
                <a:spcPts val="0"/>
              </a:spcAft>
              <a:buFont typeface="Arial" panose="020B0604020202020204" pitchFamily="34" charset="0"/>
              <a:buChar char="•"/>
            </a:pP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p>
          <a:p>
            <a:pPr marL="285750" marR="0" indent="-285750">
              <a:lnSpc>
                <a:spcPct val="107000"/>
              </a:lnSpc>
              <a:spcBef>
                <a:spcPts val="0"/>
              </a:spcBef>
              <a:spcAft>
                <a:spcPts val="0"/>
              </a:spcAft>
              <a:buFont typeface="Arial" panose="020B0604020202020204" pitchFamily="34" charset="0"/>
              <a:buChar char="•"/>
            </a:pPr>
            <a:r>
              <a:rPr lang="en-US" sz="1800" u="none" dirty="0">
                <a:effectLst/>
                <a:latin typeface="Arial" panose="020B0604020202020204" pitchFamily="34" charset="0"/>
                <a:ea typeface="Calibri" panose="020F0502020204030204" pitchFamily="34" charset="0"/>
                <a:cs typeface="Times New Roman" panose="02020603050405020304" pitchFamily="18" charset="0"/>
              </a:rPr>
              <a:t>Ask students what kinds of transit they have seen in their communities. Have they ever ridden any of these forms of transit? Have they seen forms of transit in other places?</a:t>
            </a:r>
            <a:endParaRPr lang="en-US" sz="1800" u="none" dirty="0">
              <a:effectLst/>
              <a:latin typeface="Calibri" panose="020F050202020403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0"/>
              </a:spcAft>
              <a:buFont typeface="Arial" panose="020B0604020202020204" pitchFamily="34" charset="0"/>
              <a:buChar char="•"/>
            </a:pPr>
            <a:endParaRPr lang="en-US" sz="1800" u="none"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7784324"/>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377410543"/>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05121140"/>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2365209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4182777943"/>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1" indent="0">
              <a:spcBef>
                <a:spcPts val="0"/>
              </a:spcBef>
              <a:spcAft>
                <a:spcPts val="0"/>
              </a:spcAft>
              <a:buFont typeface="Symbol" panose="05050102010706020507" pitchFamily="18" charset="2"/>
              <a:buNone/>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965134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200" u="sng" dirty="0">
              <a:effectLst/>
              <a:latin typeface="Arial" panose="020B060402020202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US" sz="1200" dirty="0">
                <a:effectLst/>
                <a:latin typeface="Arial"/>
                <a:ea typeface="Calibri" panose="020F0502020204030204" pitchFamily="34" charset="0"/>
                <a:cs typeface="Arial"/>
              </a:rPr>
              <a:t>Ask what they know about </a:t>
            </a:r>
            <a:r>
              <a:rPr lang="en-US" sz="1200" dirty="0">
                <a:latin typeface="Arial"/>
                <a:ea typeface="Calibri" panose="020F0502020204030204" pitchFamily="34" charset="0"/>
                <a:cs typeface="Arial"/>
              </a:rPr>
              <a:t>transit rules and safety</a:t>
            </a:r>
            <a:r>
              <a:rPr lang="en-US" sz="1200" dirty="0">
                <a:effectLst/>
                <a:latin typeface="Arial"/>
                <a:ea typeface="Calibri" panose="020F0502020204030204" pitchFamily="34" charset="0"/>
                <a:cs typeface="Arial"/>
              </a:rPr>
              <a:t>. Students can share out as a class, in small groups, or with partners. </a:t>
            </a:r>
            <a:endParaRPr lang="en-US" sz="1200"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Explore with the class what the word “safe” means to them.</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panose="020B0604020202020204" pitchFamily="34" charset="0"/>
                <a:ea typeface="Calibri" panose="020F0502020204030204" pitchFamily="34" charset="0"/>
                <a:cs typeface="Times New Roman" panose="02020603050405020304" pitchFamily="18" charset="0"/>
              </a:rPr>
              <a:t>Explore what they think it means to ride safely?</a:t>
            </a:r>
          </a:p>
          <a:p>
            <a:endParaRPr lang="en-US" dirty="0"/>
          </a:p>
        </p:txBody>
      </p:sp>
      <p:sp>
        <p:nvSpPr>
          <p:cNvPr id="4" name="Slide Number Placeholder 3"/>
          <p:cNvSpPr>
            <a:spLocks noGrp="1"/>
          </p:cNvSpPr>
          <p:nvPr>
            <p:ph type="sldNum" sz="quarter" idx="5"/>
          </p:nvPr>
        </p:nvSpPr>
        <p:spPr/>
        <p:txBody>
          <a:bodyPr/>
          <a:lstStyle/>
          <a:p>
            <a:fld id="{F3BF0254-5D7A-E24F-B646-2A5FBDBFD4F7}" type="slidenum">
              <a:rPr lang="en-US" smtClean="0"/>
              <a:t>4</a:t>
            </a:fld>
            <a:endParaRPr lang="en-US"/>
          </a:p>
        </p:txBody>
      </p:sp>
    </p:spTree>
    <p:extLst>
      <p:ext uri="{BB962C8B-B14F-4D97-AF65-F5344CB8AC3E}">
        <p14:creationId xmlns:p14="http://schemas.microsoft.com/office/powerpoint/2010/main" val="2284507262"/>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Explain there are rules we all follow to stay safer while waiting for a bus:</a:t>
            </a:r>
          </a:p>
          <a:p>
            <a:pPr marL="285750" marR="0" indent="-285750">
              <a:lnSpc>
                <a:spcPct val="107000"/>
              </a:lnSpc>
              <a:spcBef>
                <a:spcPts val="0"/>
              </a:spcBef>
              <a:spcAft>
                <a:spcPts val="800"/>
              </a:spcAft>
              <a:buFont typeface="Arial" panose="020B0604020202020204" pitchFamily="34" charset="0"/>
              <a:buChar char="•"/>
            </a:pPr>
            <a:r>
              <a:rPr lang="en-US" sz="1800" u="none" dirty="0">
                <a:effectLst/>
                <a:latin typeface="Arial" panose="020B0604020202020204" pitchFamily="34" charset="0"/>
                <a:ea typeface="Calibri" panose="020F0502020204030204" pitchFamily="34" charset="0"/>
                <a:cs typeface="Times New Roman" panose="02020603050405020304" pitchFamily="18" charset="0"/>
              </a:rPr>
              <a:t>Never run after a bus, or alongside a bus. The driver may not see you, and you could be putting yourself and others at risk by distracting the driver. </a:t>
            </a:r>
          </a:p>
          <a:p>
            <a:pPr marL="285750" marR="0" indent="-285750">
              <a:lnSpc>
                <a:spcPct val="107000"/>
              </a:lnSpc>
              <a:spcBef>
                <a:spcPts val="0"/>
              </a:spcBef>
              <a:spcAft>
                <a:spcPts val="800"/>
              </a:spcAft>
              <a:buFont typeface="Arial" panose="020B0604020202020204" pitchFamily="34" charset="0"/>
              <a:buChar char="•"/>
            </a:pPr>
            <a:r>
              <a:rPr lang="en-US" sz="1800" u="none" dirty="0">
                <a:effectLst/>
                <a:latin typeface="Arial" panose="020B0604020202020204" pitchFamily="34" charset="0"/>
                <a:ea typeface="Calibri" panose="020F0502020204030204" pitchFamily="34" charset="0"/>
                <a:cs typeface="Times New Roman" panose="02020603050405020304" pitchFamily="18" charset="0"/>
              </a:rPr>
              <a:t>Look up for safety. Be aware of what is going on around you, especially when you cross the street. Always make sure the driver sees you. </a:t>
            </a:r>
          </a:p>
          <a:p>
            <a:pPr marL="285750" marR="0" indent="-285750">
              <a:lnSpc>
                <a:spcPct val="107000"/>
              </a:lnSpc>
              <a:spcBef>
                <a:spcPts val="0"/>
              </a:spcBef>
              <a:spcAft>
                <a:spcPts val="800"/>
              </a:spcAft>
              <a:buFont typeface="Arial" panose="020B0604020202020204" pitchFamily="34" charset="0"/>
              <a:buChar char="•"/>
            </a:pPr>
            <a:r>
              <a:rPr lang="en-US" sz="1800" u="none" dirty="0">
                <a:effectLst/>
                <a:latin typeface="Arial" panose="020B0604020202020204" pitchFamily="34" charset="0"/>
                <a:ea typeface="Calibri" panose="020F0502020204030204" pitchFamily="34" charset="0"/>
                <a:cs typeface="Times New Roman" panose="02020603050405020304" pitchFamily="18" charset="0"/>
              </a:rPr>
              <a:t>Do not cross in front of a bus. Wait until the bus leaves then cross carefully. </a:t>
            </a:r>
          </a:p>
          <a:p>
            <a:pPr marL="285750" marR="0" indent="-285750">
              <a:lnSpc>
                <a:spcPct val="107000"/>
              </a:lnSpc>
              <a:spcBef>
                <a:spcPts val="0"/>
              </a:spcBef>
              <a:spcAft>
                <a:spcPts val="800"/>
              </a:spcAft>
              <a:buFont typeface="Arial" panose="020B0604020202020204" pitchFamily="34" charset="0"/>
              <a:buChar char="•"/>
            </a:pPr>
            <a:r>
              <a:rPr lang="en-US" sz="1800" u="none" dirty="0">
                <a:effectLst/>
                <a:latin typeface="Arial" panose="020B0604020202020204" pitchFamily="34" charset="0"/>
                <a:ea typeface="Calibri" panose="020F0502020204030204" pitchFamily="34" charset="0"/>
                <a:cs typeface="Times New Roman" panose="02020603050405020304" pitchFamily="18" charset="0"/>
              </a:rPr>
              <a:t>Allow passengers to exit before you board the bus.</a:t>
            </a:r>
          </a:p>
          <a:p>
            <a:pPr marL="0" marR="0" indent="0">
              <a:lnSpc>
                <a:spcPct val="107000"/>
              </a:lnSpc>
              <a:spcBef>
                <a:spcPts val="0"/>
              </a:spcBef>
              <a:spcAft>
                <a:spcPts val="800"/>
              </a:spcAft>
              <a:buFont typeface="Arial" panose="020B0604020202020204" pitchFamily="34" charset="0"/>
              <a:buNone/>
            </a:pP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80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indent="-285750">
              <a:lnSpc>
                <a:spcPct val="107000"/>
              </a:lnSpc>
              <a:spcAft>
                <a:spcPts val="800"/>
              </a:spcAft>
              <a:buFont typeface="Arial" panose="020B0604020202020204" pitchFamily="34" charset="0"/>
              <a:buChar char="•"/>
            </a:pPr>
            <a:r>
              <a:rPr lang="en-US" sz="1800" dirty="0">
                <a:effectLst/>
                <a:latin typeface="Arial"/>
                <a:ea typeface="Calibri" panose="020F0502020204030204" pitchFamily="34" charset="0"/>
                <a:cs typeface="Arial"/>
              </a:rPr>
              <a:t>Ask what they know about </a:t>
            </a:r>
            <a:r>
              <a:rPr lang="en-US" sz="1800" dirty="0">
                <a:latin typeface="Arial"/>
                <a:ea typeface="Calibri" panose="020F0502020204030204" pitchFamily="34" charset="0"/>
                <a:cs typeface="Arial"/>
              </a:rPr>
              <a:t>transit rules and safety</a:t>
            </a:r>
            <a:r>
              <a:rPr lang="en-US" sz="1800" dirty="0">
                <a:effectLst/>
                <a:latin typeface="Arial"/>
                <a:ea typeface="Calibri" panose="020F0502020204030204" pitchFamily="34" charset="0"/>
                <a:cs typeface="Arial"/>
              </a:rPr>
              <a:t>. Students can share out as a class, in small groups, or with partners. </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What do they notice in this picture? What are some safe behaviors and what are some behaviors that could be safer?</a:t>
            </a:r>
          </a:p>
        </p:txBody>
      </p:sp>
      <p:sp>
        <p:nvSpPr>
          <p:cNvPr id="4" name="Slide Number Placeholder 3"/>
          <p:cNvSpPr>
            <a:spLocks noGrp="1"/>
          </p:cNvSpPr>
          <p:nvPr>
            <p:ph type="sldNum" sz="quarter" idx="5"/>
          </p:nvPr>
        </p:nvSpPr>
        <p:spPr/>
        <p:txBody>
          <a:bodyPr/>
          <a:lstStyle/>
          <a:p>
            <a:fld id="{E146E02B-197E-4B39-AF0F-91DB6E566B0C}" type="slidenum">
              <a:rPr lang="en-US" smtClean="0"/>
              <a:t>5</a:t>
            </a:fld>
            <a:endParaRPr lang="en-US"/>
          </a:p>
        </p:txBody>
      </p:sp>
    </p:spTree>
    <p:extLst>
      <p:ext uri="{BB962C8B-B14F-4D97-AF65-F5344CB8AC3E}">
        <p14:creationId xmlns:p14="http://schemas.microsoft.com/office/powerpoint/2010/main" val="1468405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200" dirty="0">
                <a:effectLst/>
                <a:latin typeface="Times New Roman" panose="02020603050405020304" pitchFamily="18" charset="0"/>
                <a:ea typeface="Times New Roman" panose="02020603050405020304" pitchFamily="18" charset="0"/>
              </a:rPr>
              <a:t>Explain there are rules everyone should follow to stay safe while riding the bus. </a:t>
            </a: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200" dirty="0">
                <a:effectLst/>
                <a:latin typeface="Times New Roman" panose="02020603050405020304" pitchFamily="18" charset="0"/>
                <a:ea typeface="Times New Roman" panose="02020603050405020304" pitchFamily="18" charset="0"/>
              </a:rPr>
              <a:t>Have students list some of the safe behaviors they see in the pictures:</a:t>
            </a:r>
          </a:p>
          <a:p>
            <a:pPr marL="800100" marR="0" lvl="1"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If you are standing, hang onto the handrails provided in the event the bus makes a quick stop.</a:t>
            </a:r>
          </a:p>
          <a:p>
            <a:pPr marL="800100" marR="0" lvl="1"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Stand behind the yellow line on the floor. This helps give drivers as much visibility as possible.</a:t>
            </a:r>
          </a:p>
          <a:p>
            <a:pPr marL="800100" marR="0" lvl="1"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Stay clear of the doors.</a:t>
            </a:r>
          </a:p>
          <a:p>
            <a:pPr marL="800100" marR="0" lvl="1"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Keep your head, arms, and all objects inside bus windows.</a:t>
            </a: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Others include:</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Sit with your feet towards the floor, not on the seat.</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dirty="0">
                <a:effectLst/>
                <a:latin typeface="Calibri" panose="020F0502020204030204" pitchFamily="34" charset="0"/>
                <a:ea typeface="Calibri" panose="020F0502020204030204" pitchFamily="34" charset="0"/>
                <a:cs typeface="Times New Roman" panose="02020603050405020304" pitchFamily="18" charset="0"/>
              </a:rPr>
              <a:t>Keep the aisles clear. Do not put your backpack in an aisle. </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6</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96922086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0"/>
              </a:spcAft>
              <a:buClrTx/>
              <a:buSzTx/>
              <a:buFont typeface="Arial" panose="020B0604020202020204" pitchFamily="34" charset="0"/>
              <a:buNone/>
              <a:tabLst/>
              <a:defRPr/>
            </a:pPr>
            <a:r>
              <a:rPr lang="en-US" sz="1200" dirty="0">
                <a:effectLst/>
                <a:latin typeface="Times New Roman" panose="02020603050405020304" pitchFamily="18" charset="0"/>
                <a:ea typeface="Times New Roman" panose="02020603050405020304" pitchFamily="18" charset="0"/>
              </a:rPr>
              <a:t>Explain there are priority seats for those that need them on all buses. These seats are reserved for people with mobility or other needs. </a:t>
            </a: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7</a:t>
            </a:fld>
            <a:endParaRPr lang="en-US"/>
          </a:p>
        </p:txBody>
      </p:sp>
    </p:spTree>
    <p:extLst>
      <p:ext uri="{BB962C8B-B14F-4D97-AF65-F5344CB8AC3E}">
        <p14:creationId xmlns:p14="http://schemas.microsoft.com/office/powerpoint/2010/main" val="56601145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r>
              <a:rPr lang="en-US" sz="1200" dirty="0">
                <a:effectLst/>
                <a:latin typeface="Times New Roman" panose="02020603050405020304" pitchFamily="18" charset="0"/>
                <a:ea typeface="Times New Roman" panose="02020603050405020304" pitchFamily="18" charset="0"/>
              </a:rPr>
              <a:t>Explain there are rules everyone should follow to safely exit the bus including the following:</a:t>
            </a:r>
          </a:p>
          <a:p>
            <a:pPr marL="800100" marR="0" lvl="1"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Using the yellow cord along the interior of the bus, or a red stop button, signal the bus driver at least one block before your stop so they have sufficient time to stop smoothly.</a:t>
            </a:r>
          </a:p>
          <a:p>
            <a:pPr marL="800100" marR="0" lvl="1"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Hold onto the railing when exiting the bus. Bus steps and sidewalks can become slippery from rain.</a:t>
            </a:r>
          </a:p>
          <a:p>
            <a:pPr marL="800100" marR="0" lvl="1" indent="-342900">
              <a:spcBef>
                <a:spcPts val="0"/>
              </a:spcBef>
              <a:spcAft>
                <a:spcPts val="0"/>
              </a:spcAft>
              <a:buFont typeface="Symbol" panose="05050102010706020507" pitchFamily="18" charset="2"/>
              <a:buChar char=""/>
            </a:pPr>
            <a:r>
              <a:rPr lang="en-US" sz="1800" dirty="0">
                <a:effectLst/>
                <a:latin typeface="Calibri" panose="020F0502020204030204" pitchFamily="34" charset="0"/>
                <a:ea typeface="Calibri" panose="020F0502020204030204" pitchFamily="34" charset="0"/>
                <a:cs typeface="Times New Roman" panose="02020603050405020304" pitchFamily="18" charset="0"/>
              </a:rPr>
              <a:t>As you leave the bus, watch for cars.</a:t>
            </a:r>
          </a:p>
          <a:p>
            <a:pPr marL="0" marR="0" lvl="0" indent="0" algn="l" defTabSz="914400" rtl="0" eaLnBrk="1" fontAlgn="auto" latinLnBrk="0" hangingPunct="1">
              <a:lnSpc>
                <a:spcPct val="107000"/>
              </a:lnSpc>
              <a:spcBef>
                <a:spcPts val="0"/>
              </a:spcBef>
              <a:spcAft>
                <a:spcPts val="800"/>
              </a:spcAft>
              <a:buClrTx/>
              <a:buSzTx/>
              <a:buFont typeface="Arial" panose="020B0604020202020204" pitchFamily="34" charset="0"/>
              <a:buNone/>
              <a:tabLst/>
              <a:defRPr/>
            </a:pPr>
            <a:endParaRPr lang="en-US" sz="1800"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8</a:t>
            </a:fld>
            <a:endParaRPr lang="en-US"/>
          </a:p>
        </p:txBody>
      </p:sp>
    </p:spTree>
    <p:extLst>
      <p:ext uri="{BB962C8B-B14F-4D97-AF65-F5344CB8AC3E}">
        <p14:creationId xmlns:p14="http://schemas.microsoft.com/office/powerpoint/2010/main" val="1042510488"/>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en-US" sz="1800" b="0" i="0" u="none" strike="noStrike" baseline="0" dirty="0">
                <a:solidFill>
                  <a:srgbClr val="000000"/>
                </a:solidFill>
                <a:latin typeface="Humanist 777 Condensed"/>
              </a:rPr>
              <a:t>If you are on the bus and feel unsafe or are concerned about an issue here are some tips. Youth should do what is most comfortable for them, with options including getting off the bus, reporting the issue to Metro via phone or online, or calling 911 for an emergency.</a:t>
            </a:r>
          </a:p>
          <a:p>
            <a:pPr algn="l"/>
            <a:endParaRPr lang="en-US" sz="1800" b="0" i="0" u="none" strike="noStrike" baseline="0" dirty="0">
              <a:solidFill>
                <a:srgbClr val="000000"/>
              </a:solidFill>
              <a:latin typeface="Humanist 777 Condensed"/>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62508674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7" name="Rectangle 6">
            <a:extLst>
              <a:ext uri="{FF2B5EF4-FFF2-40B4-BE49-F238E27FC236}">
                <a16:creationId xmlns:a16="http://schemas.microsoft.com/office/drawing/2014/main" id="{0F351381-F5B4-A745-B071-B83687DA4DB4}"/>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72CF6EFF-1816-CD40-9ADC-53321CD9AE88}"/>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9" name="Text Placeholder 69">
            <a:extLst>
              <a:ext uri="{FF2B5EF4-FFF2-40B4-BE49-F238E27FC236}">
                <a16:creationId xmlns:a16="http://schemas.microsoft.com/office/drawing/2014/main" id="{FD9BCF11-AAE0-DB48-9992-1F7210BCA382}"/>
              </a:ext>
            </a:extLst>
          </p:cNvPr>
          <p:cNvSpPr>
            <a:spLocks noGrp="1"/>
          </p:cNvSpPr>
          <p:nvPr>
            <p:ph type="body" sz="quarter" idx="11"/>
          </p:nvPr>
        </p:nvSpPr>
        <p:spPr>
          <a:xfrm>
            <a:off x="736600" y="1496133"/>
            <a:ext cx="10193853" cy="3907565"/>
          </a:xfrm>
        </p:spPr>
        <p:txBody>
          <a:bodyPr>
            <a:normAutofit/>
          </a:bodyPr>
          <a:lstStyle>
            <a:lvl1pPr>
              <a:lnSpc>
                <a:spcPct val="100000"/>
              </a:lnSpc>
              <a:buClr>
                <a:srgbClr val="263287"/>
              </a:buClr>
              <a:defRPr sz="20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a:defRPr sz="2000">
                <a:solidFill>
                  <a:srgbClr val="4E4540"/>
                </a:solidFill>
              </a:defRPr>
            </a:lvl2pPr>
            <a:lvl3pPr>
              <a:defRPr>
                <a:solidFill>
                  <a:srgbClr val="4E4540"/>
                </a:solidFill>
              </a:defRPr>
            </a:lvl3pPr>
            <a:lvl4pPr>
              <a:defRPr>
                <a:solidFill>
                  <a:srgbClr val="4E4540"/>
                </a:solidFill>
              </a:defRPr>
            </a:lvl4pPr>
            <a:lvl5pPr>
              <a:defRPr>
                <a:solidFill>
                  <a:srgbClr val="4E4540"/>
                </a:solidFill>
              </a:defRPr>
            </a:lvl5pPr>
          </a:lstStyle>
          <a:p>
            <a:pPr lvl="0"/>
            <a:r>
              <a:rPr lang="en-US"/>
              <a:t>Edit Master text styles</a:t>
            </a:r>
          </a:p>
        </p:txBody>
      </p:sp>
    </p:spTree>
    <p:extLst>
      <p:ext uri="{BB962C8B-B14F-4D97-AF65-F5344CB8AC3E}">
        <p14:creationId xmlns:p14="http://schemas.microsoft.com/office/powerpoint/2010/main" val="2553848344"/>
      </p:ext>
    </p:extLst>
  </p:cSld>
  <p:clrMapOvr>
    <a:masterClrMapping/>
  </p:clrMapOvr>
  <p:extLst>
    <p:ext uri="{DCECCB84-F9BA-43D5-87BE-67443E8EF086}">
      <p15:sldGuideLst xmlns:p15="http://schemas.microsoft.com/office/powerpoint/2012/main">
        <p15:guide id="1" orient="horz" pos="2160">
          <p15:clr>
            <a:srgbClr val="FBAE40"/>
          </p15:clr>
        </p15:guide>
        <p15:guide id="2" pos="2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13DC6CF-61EB-45B2-9732-7BB674F176D2}" type="datetimeFigureOut">
              <a:rPr lang="en-US" smtClean="0"/>
              <a:t>2/18/2025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616019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9595064"/>
      </p:ext>
    </p:extLst>
  </p:cSld>
  <p:clrMapOvr>
    <a:masterClrMapping/>
  </p:clrMapOvr>
  <p:extLst>
    <p:ext uri="{DCECCB84-F9BA-43D5-87BE-67443E8EF086}">
      <p15:sldGuideLst xmlns:p15="http://schemas.microsoft.com/office/powerpoint/2012/main">
        <p15:guide id="1" orient="horz" pos="3360" userDrawn="1">
          <p15:clr>
            <a:srgbClr val="FBAE40"/>
          </p15:clr>
        </p15:guide>
        <p15:guide id="2" pos="7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rgbClr val="000000"/>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8594751"/>
      </p:ext>
    </p:extLst>
  </p:cSld>
  <p:clrMapOvr>
    <a:masterClrMapping/>
  </p:clrMapOvr>
  <p:extLst>
    <p:ext uri="{DCECCB84-F9BA-43D5-87BE-67443E8EF086}">
      <p15:sldGuideLst xmlns:p15="http://schemas.microsoft.com/office/powerpoint/2012/main">
        <p15:guide id="1" orient="horz" pos="3360">
          <p15:clr>
            <a:srgbClr val="FBAE40"/>
          </p15:clr>
        </p15:guide>
        <p15:guide id="2" pos="79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Tree>
    <p:extLst>
      <p:ext uri="{BB962C8B-B14F-4D97-AF65-F5344CB8AC3E}">
        <p14:creationId xmlns:p14="http://schemas.microsoft.com/office/powerpoint/2010/main" val="509632337"/>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 Slide - Whit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solidFill>
                  <a:srgbClr val="263287"/>
                </a:solidFill>
              </a:rPr>
              <a:t>Click to edit Master title style</a:t>
            </a:r>
          </a:p>
        </p:txBody>
      </p:sp>
    </p:spTree>
    <p:extLst>
      <p:ext uri="{BB962C8B-B14F-4D97-AF65-F5344CB8AC3E}">
        <p14:creationId xmlns:p14="http://schemas.microsoft.com/office/powerpoint/2010/main" val="3802023094"/>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Break -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F1B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29858"/>
            <a:ext cx="10515600" cy="1325563"/>
          </a:xfrm>
        </p:spPr>
        <p:txBody>
          <a:bodyPr/>
          <a:lstStyle>
            <a:lvl1pPr algn="ctr">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34156430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Break -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263287"/>
              </a:highlight>
            </a:endParaRPr>
          </a:p>
        </p:txBody>
      </p:sp>
      <p:sp>
        <p:nvSpPr>
          <p:cNvPr id="2" name="Title 1"/>
          <p:cNvSpPr>
            <a:spLocks noGrp="1"/>
          </p:cNvSpPr>
          <p:nvPr>
            <p:ph type="title"/>
          </p:nvPr>
        </p:nvSpPr>
        <p:spPr>
          <a:xfrm>
            <a:off x="838200" y="1829858"/>
            <a:ext cx="10515600" cy="1325563"/>
          </a:xfrm>
        </p:spPr>
        <p:txBody>
          <a:bodyPr/>
          <a:lstStyle>
            <a:lvl1pPr algn="ctr">
              <a:defRPr>
                <a:solidFill>
                  <a:srgbClr val="F1B02E"/>
                </a:solidFill>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889091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F1B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29858"/>
            <a:ext cx="10515600" cy="1325563"/>
          </a:xfrm>
        </p:spPr>
        <p:txBody>
          <a:bodyPr/>
          <a:lstStyle>
            <a:lvl1pPr algn="ctr">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721725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25" name="Text Placeholder 6">
            <a:extLst>
              <a:ext uri="{FF2B5EF4-FFF2-40B4-BE49-F238E27FC236}">
                <a16:creationId xmlns:a16="http://schemas.microsoft.com/office/drawing/2014/main" id="{57318049-EB44-0447-B9A8-2B5E990B301A}"/>
              </a:ext>
            </a:extLst>
          </p:cNvPr>
          <p:cNvSpPr>
            <a:spLocks noGrp="1"/>
          </p:cNvSpPr>
          <p:nvPr>
            <p:ph type="body" sz="quarter" idx="12" hasCustomPrompt="1"/>
          </p:nvPr>
        </p:nvSpPr>
        <p:spPr>
          <a:xfrm>
            <a:off x="773010" y="1559465"/>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sp>
        <p:nvSpPr>
          <p:cNvPr id="26" name="Text Placeholder 6">
            <a:extLst>
              <a:ext uri="{FF2B5EF4-FFF2-40B4-BE49-F238E27FC236}">
                <a16:creationId xmlns:a16="http://schemas.microsoft.com/office/drawing/2014/main" id="{98E20FE5-4CAD-5A41-BFA0-1246E7838AE2}"/>
              </a:ext>
            </a:extLst>
          </p:cNvPr>
          <p:cNvSpPr>
            <a:spLocks noGrp="1"/>
          </p:cNvSpPr>
          <p:nvPr>
            <p:ph type="body" sz="quarter" idx="14" hasCustomPrompt="1"/>
          </p:nvPr>
        </p:nvSpPr>
        <p:spPr>
          <a:xfrm>
            <a:off x="4563071" y="1558054"/>
            <a:ext cx="3106022" cy="918928"/>
          </a:xfrm>
        </p:spPr>
        <p:txBody>
          <a:bodyPr anchor="ctr">
            <a:normAutofit/>
          </a:bodyPr>
          <a:lstStyle>
            <a:lvl1pPr marL="0" indent="0">
              <a:lnSpc>
                <a:spcPct val="100000"/>
              </a:lnSpc>
              <a:buNone/>
              <a:defRPr lang="en-US" sz="2000" b="1" kern="1200" dirty="0">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marL="0" lvl="0" indent="0" algn="l" defTabSz="914400" rtl="0" eaLnBrk="1" latinLnBrk="0" hangingPunct="1">
              <a:lnSpc>
                <a:spcPct val="90000"/>
              </a:lnSpc>
              <a:spcBef>
                <a:spcPts val="1000"/>
              </a:spcBef>
              <a:buClr>
                <a:srgbClr val="005CB9"/>
              </a:buClr>
              <a:buSzPct val="120000"/>
              <a:buFont typeface="Arial" panose="020B0604020202020204" pitchFamily="34" charset="0"/>
              <a:buNone/>
            </a:pPr>
            <a:r>
              <a:rPr lang="en-US"/>
              <a:t>Header</a:t>
            </a:r>
          </a:p>
        </p:txBody>
      </p:sp>
      <p:sp>
        <p:nvSpPr>
          <p:cNvPr id="27" name="Text Placeholder 2">
            <a:extLst>
              <a:ext uri="{FF2B5EF4-FFF2-40B4-BE49-F238E27FC236}">
                <a16:creationId xmlns:a16="http://schemas.microsoft.com/office/drawing/2014/main" id="{A80157CC-C557-4C49-919B-4DF25FC92552}"/>
              </a:ext>
            </a:extLst>
          </p:cNvPr>
          <p:cNvSpPr>
            <a:spLocks noGrp="1"/>
          </p:cNvSpPr>
          <p:nvPr>
            <p:ph type="body" sz="quarter" idx="17"/>
          </p:nvPr>
        </p:nvSpPr>
        <p:spPr>
          <a:xfrm>
            <a:off x="77301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2">
            <a:extLst>
              <a:ext uri="{FF2B5EF4-FFF2-40B4-BE49-F238E27FC236}">
                <a16:creationId xmlns:a16="http://schemas.microsoft.com/office/drawing/2014/main" id="{F1AEB4F5-B1EE-B347-96A6-79B055737D33}"/>
              </a:ext>
            </a:extLst>
          </p:cNvPr>
          <p:cNvSpPr>
            <a:spLocks noGrp="1"/>
          </p:cNvSpPr>
          <p:nvPr>
            <p:ph type="body" sz="quarter" idx="18"/>
          </p:nvPr>
        </p:nvSpPr>
        <p:spPr>
          <a:xfrm>
            <a:off x="4575738"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
            <a:extLst>
              <a:ext uri="{FF2B5EF4-FFF2-40B4-BE49-F238E27FC236}">
                <a16:creationId xmlns:a16="http://schemas.microsoft.com/office/drawing/2014/main" id="{E9D3350A-7908-A34B-832D-3E68D7089415}"/>
              </a:ext>
            </a:extLst>
          </p:cNvPr>
          <p:cNvSpPr>
            <a:spLocks noGrp="1"/>
          </p:cNvSpPr>
          <p:nvPr>
            <p:ph type="body" sz="quarter" idx="19"/>
          </p:nvPr>
        </p:nvSpPr>
        <p:spPr>
          <a:xfrm>
            <a:off x="833670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Text Placeholder 6">
            <a:extLst>
              <a:ext uri="{FF2B5EF4-FFF2-40B4-BE49-F238E27FC236}">
                <a16:creationId xmlns:a16="http://schemas.microsoft.com/office/drawing/2014/main" id="{DE189133-2CAE-BE43-81DC-56CE76BC456E}"/>
              </a:ext>
            </a:extLst>
          </p:cNvPr>
          <p:cNvSpPr>
            <a:spLocks noGrp="1"/>
          </p:cNvSpPr>
          <p:nvPr>
            <p:ph type="body" sz="quarter" idx="20" hasCustomPrompt="1"/>
          </p:nvPr>
        </p:nvSpPr>
        <p:spPr>
          <a:xfrm>
            <a:off x="8340916" y="1580980"/>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cxnSp>
        <p:nvCxnSpPr>
          <p:cNvPr id="14" name="Straight Connector 13"/>
          <p:cNvCxnSpPr/>
          <p:nvPr userDrawn="1"/>
        </p:nvCxnSpPr>
        <p:spPr>
          <a:xfrm>
            <a:off x="8011887" y="1584960"/>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4193180"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6129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and Tabl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able Placeholder 7">
            <a:extLst>
              <a:ext uri="{FF2B5EF4-FFF2-40B4-BE49-F238E27FC236}">
                <a16:creationId xmlns:a16="http://schemas.microsoft.com/office/drawing/2014/main" id="{299F3BD8-F31E-1243-A72A-D31F0AAC6DE7}"/>
              </a:ext>
            </a:extLst>
          </p:cNvPr>
          <p:cNvSpPr>
            <a:spLocks noGrp="1"/>
          </p:cNvSpPr>
          <p:nvPr>
            <p:ph type="tbl" sz="quarter" idx="19"/>
          </p:nvPr>
        </p:nvSpPr>
        <p:spPr>
          <a:xfrm>
            <a:off x="5021308" y="1522413"/>
            <a:ext cx="6436667" cy="3908425"/>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97771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and Char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hart Placeholder 6">
            <a:extLst>
              <a:ext uri="{FF2B5EF4-FFF2-40B4-BE49-F238E27FC236}">
                <a16:creationId xmlns:a16="http://schemas.microsoft.com/office/drawing/2014/main" id="{6F3C6651-CD6F-3241-89BB-E6A7627AF289}"/>
              </a:ext>
            </a:extLst>
          </p:cNvPr>
          <p:cNvSpPr>
            <a:spLocks noGrp="1"/>
          </p:cNvSpPr>
          <p:nvPr>
            <p:ph type="chart" sz="quarter" idx="18"/>
          </p:nvPr>
        </p:nvSpPr>
        <p:spPr>
          <a:xfrm>
            <a:off x="5021308" y="1522034"/>
            <a:ext cx="6437267" cy="3908804"/>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12167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nd Photo">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5DA9ADEB-7E88-1245-98C0-DC5694096D03}"/>
              </a:ext>
            </a:extLst>
          </p:cNvPr>
          <p:cNvSpPr>
            <a:spLocks noGrp="1"/>
          </p:cNvSpPr>
          <p:nvPr>
            <p:ph type="pic" sz="quarter" idx="18"/>
          </p:nvPr>
        </p:nvSpPr>
        <p:spPr>
          <a:xfrm>
            <a:off x="4986338" y="1522413"/>
            <a:ext cx="6437376" cy="3904487"/>
          </a:xfrm>
        </p:spPr>
        <p:txBody>
          <a:bodyPr/>
          <a:lstStyle/>
          <a:p>
            <a:endParaRPr lang="en-US"/>
          </a:p>
        </p:txBody>
      </p:sp>
    </p:spTree>
    <p:extLst>
      <p:ext uri="{BB962C8B-B14F-4D97-AF65-F5344CB8AC3E}">
        <p14:creationId xmlns:p14="http://schemas.microsoft.com/office/powerpoint/2010/main" val="1112320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13DC6CF-61EB-45B2-9732-7BB674F176D2}" type="datetimeFigureOut">
              <a:rPr lang="en-US" smtClean="0"/>
              <a:t>2/18/2025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1199696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3DC6CF-61EB-45B2-9732-7BB674F176D2}" type="datetimeFigureOut">
              <a:rPr lang="en-US" smtClean="0"/>
              <a:t>2/18/2025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3261470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A75F15-9D49-254C-80F8-4394510F59FC}"/>
              </a:ext>
            </a:extLst>
          </p:cNvPr>
          <p:cNvSpPr/>
          <p:nvPr userDrawn="1"/>
        </p:nvSpPr>
        <p:spPr>
          <a:xfrm>
            <a:off x="-20422" y="-11575"/>
            <a:ext cx="12212422" cy="5966757"/>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pic>
        <p:nvPicPr>
          <p:cNvPr id="5" name="Picture 4">
            <a:extLst>
              <a:ext uri="{FF2B5EF4-FFF2-40B4-BE49-F238E27FC236}">
                <a16:creationId xmlns:a16="http://schemas.microsoft.com/office/drawing/2014/main" id="{FCE86B72-7903-E648-8268-3472977B0219}"/>
              </a:ext>
            </a:extLst>
          </p:cNvPr>
          <p:cNvPicPr>
            <a:picLocks noChangeAspect="1"/>
          </p:cNvPicPr>
          <p:nvPr userDrawn="1"/>
        </p:nvPicPr>
        <p:blipFill>
          <a:blip r:embed="rId12"/>
          <a:stretch>
            <a:fillRect/>
          </a:stretch>
        </p:blipFill>
        <p:spPr>
          <a:xfrm>
            <a:off x="289308" y="6134960"/>
            <a:ext cx="1549665" cy="553452"/>
          </a:xfrm>
          <a:prstGeom prst="rect">
            <a:avLst/>
          </a:prstGeom>
        </p:spPr>
      </p:pic>
    </p:spTree>
    <p:extLst>
      <p:ext uri="{BB962C8B-B14F-4D97-AF65-F5344CB8AC3E}">
        <p14:creationId xmlns:p14="http://schemas.microsoft.com/office/powerpoint/2010/main" val="1390170334"/>
      </p:ext>
    </p:extLst>
  </p:cSld>
  <p:clrMap bg1="lt1" tx1="dk1" bg2="lt2" tx2="dk2" accent1="accent1" accent2="accent2" accent3="accent3" accent4="accent4" accent5="accent5" accent6="accent6" hlink="hlink" folHlink="folHlink"/>
  <p:sldLayoutIdLst>
    <p:sldLayoutId id="2147483837" r:id="rId1"/>
    <p:sldLayoutId id="2147483845" r:id="rId2"/>
    <p:sldLayoutId id="2147483836" r:id="rId3"/>
    <p:sldLayoutId id="2147483838" r:id="rId4"/>
    <p:sldLayoutId id="2147483839" r:id="rId5"/>
    <p:sldLayoutId id="2147483840" r:id="rId6"/>
    <p:sldLayoutId id="2147483846" r:id="rId7"/>
    <p:sldLayoutId id="2147483847" r:id="rId8"/>
    <p:sldLayoutId id="2147483848" r:id="rId9"/>
    <p:sldLayoutId id="2147483849" r:id="rId10"/>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5" name="Rectangle 4">
            <a:extLst>
              <a:ext uri="{FF2B5EF4-FFF2-40B4-BE49-F238E27FC236}">
                <a16:creationId xmlns:a16="http://schemas.microsoft.com/office/drawing/2014/main" id="{EB67CAAA-5699-844B-993C-2F1FADDAC53A}"/>
              </a:ext>
            </a:extLst>
          </p:cNvPr>
          <p:cNvSpPr/>
          <p:nvPr userDrawn="1"/>
        </p:nvSpPr>
        <p:spPr>
          <a:xfrm>
            <a:off x="-20422" y="0"/>
            <a:ext cx="12212422" cy="5480613"/>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3736783"/>
      </p:ext>
    </p:extLst>
  </p:cSld>
  <p:clrMap bg1="lt1" tx1="dk1" bg2="lt2" tx2="dk2" accent1="accent1" accent2="accent2" accent3="accent3" accent4="accent4" accent5="accent5" accent6="accent6" hlink="hlink" folHlink="folHlink"/>
  <p:sldLayoutIdLst>
    <p:sldLayoutId id="2147483829" r:id="rId1"/>
    <p:sldLayoutId id="2147483843" r:id="rId2"/>
    <p:sldLayoutId id="2147483842" r:id="rId3"/>
    <p:sldLayoutId id="2147483844" r:id="rId4"/>
    <p:sldLayoutId id="2147483851" r:id="rId5"/>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11.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24.jpeg"/><Relationship Id="rId4" Type="http://schemas.openxmlformats.org/officeDocument/2006/relationships/image" Target="../media/image23.jpeg"/></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3.xml"/></Relationships>
</file>

<file path=ppt/slides/_rels/slide14.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notesSlide" Target="../notesSlides/notesSlide14.xm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8" Type="http://schemas.openxmlformats.org/officeDocument/2006/relationships/image" Target="../media/image31.svg"/><Relationship Id="rId13" Type="http://schemas.openxmlformats.org/officeDocument/2006/relationships/image" Target="../media/image36.png"/><Relationship Id="rId18" Type="http://schemas.openxmlformats.org/officeDocument/2006/relationships/image" Target="../media/image41.svg"/><Relationship Id="rId3" Type="http://schemas.openxmlformats.org/officeDocument/2006/relationships/image" Target="../media/image26.png"/><Relationship Id="rId21" Type="http://schemas.openxmlformats.org/officeDocument/2006/relationships/image" Target="../media/image44.png"/><Relationship Id="rId7" Type="http://schemas.openxmlformats.org/officeDocument/2006/relationships/image" Target="../media/image30.png"/><Relationship Id="rId12" Type="http://schemas.openxmlformats.org/officeDocument/2006/relationships/image" Target="../media/image35.svg"/><Relationship Id="rId17" Type="http://schemas.openxmlformats.org/officeDocument/2006/relationships/image" Target="../media/image40.png"/><Relationship Id="rId2" Type="http://schemas.openxmlformats.org/officeDocument/2006/relationships/notesSlide" Target="../notesSlides/notesSlide15.xml"/><Relationship Id="rId16" Type="http://schemas.openxmlformats.org/officeDocument/2006/relationships/image" Target="../media/image39.svg"/><Relationship Id="rId20" Type="http://schemas.openxmlformats.org/officeDocument/2006/relationships/image" Target="../media/image43.svg"/><Relationship Id="rId1" Type="http://schemas.openxmlformats.org/officeDocument/2006/relationships/slideLayout" Target="../slideLayouts/slideLayout1.xml"/><Relationship Id="rId6" Type="http://schemas.openxmlformats.org/officeDocument/2006/relationships/image" Target="../media/image29.svg"/><Relationship Id="rId11" Type="http://schemas.openxmlformats.org/officeDocument/2006/relationships/image" Target="../media/image34.png"/><Relationship Id="rId5" Type="http://schemas.openxmlformats.org/officeDocument/2006/relationships/image" Target="../media/image28.png"/><Relationship Id="rId15" Type="http://schemas.openxmlformats.org/officeDocument/2006/relationships/image" Target="../media/image38.png"/><Relationship Id="rId10" Type="http://schemas.openxmlformats.org/officeDocument/2006/relationships/image" Target="../media/image33.svg"/><Relationship Id="rId19" Type="http://schemas.openxmlformats.org/officeDocument/2006/relationships/image" Target="../media/image42.png"/><Relationship Id="rId4" Type="http://schemas.openxmlformats.org/officeDocument/2006/relationships/image" Target="../media/image27.svg"/><Relationship Id="rId9" Type="http://schemas.openxmlformats.org/officeDocument/2006/relationships/image" Target="../media/image32.png"/><Relationship Id="rId14" Type="http://schemas.openxmlformats.org/officeDocument/2006/relationships/image" Target="../media/image37.svg"/><Relationship Id="rId22" Type="http://schemas.openxmlformats.org/officeDocument/2006/relationships/image" Target="../media/image45.svg"/></Relationships>
</file>

<file path=ppt/slides/_rels/slide16.xml.rels><?xml version="1.0" encoding="UTF-8" standalone="yes"?>
<Relationships xmlns="http://schemas.openxmlformats.org/package/2006/relationships"><Relationship Id="rId3" Type="http://schemas.openxmlformats.org/officeDocument/2006/relationships/hyperlink" Target="https://kingcounty.gov/en/dept/metro/rider-tools/rider-safety" TargetMode="External"/><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hyperlink" Target="https://info.myorca.com/youth-ride-free/" TargetMode="External"/><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image" Target="../media/image46.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20.xml.rels><?xml version="1.0" encoding="UTF-8" standalone="yes"?>
<Relationships xmlns="http://schemas.openxmlformats.org/package/2006/relationships"><Relationship Id="rId3" Type="http://schemas.openxmlformats.org/officeDocument/2006/relationships/image" Target="../media/image47.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notesSlide" Target="../notesSlides/notesSlide21.xml"/><Relationship Id="rId1" Type="http://schemas.openxmlformats.org/officeDocument/2006/relationships/slideLayout" Target="../slideLayouts/slideLayout1.xml"/></Relationships>
</file>

<file path=ppt/slides/_rels/slide22.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2.xml"/><Relationship Id="rId1" Type="http://schemas.openxmlformats.org/officeDocument/2006/relationships/slideLayout" Target="../slideLayouts/slideLayout1.xml"/></Relationships>
</file>

<file path=ppt/slides/_rels/slide23.xml.rels><?xml version="1.0" encoding="UTF-8" standalone="yes"?>
<Relationships xmlns="http://schemas.openxmlformats.org/package/2006/relationships"><Relationship Id="rId3" Type="http://schemas.openxmlformats.org/officeDocument/2006/relationships/image" Target="../media/image50.png"/><Relationship Id="rId2" Type="http://schemas.openxmlformats.org/officeDocument/2006/relationships/notesSlide" Target="../notesSlides/notesSlide23.xml"/><Relationship Id="rId1" Type="http://schemas.openxmlformats.org/officeDocument/2006/relationships/slideLayout" Target="../slideLayouts/slideLayout1.xml"/></Relationships>
</file>

<file path=ppt/slides/_rels/slide24.xml.rels><?xml version="1.0" encoding="UTF-8" standalone="yes"?>
<Relationships xmlns="http://schemas.openxmlformats.org/package/2006/relationships"><Relationship Id="rId3" Type="http://schemas.openxmlformats.org/officeDocument/2006/relationships/image" Target="../media/image51.png"/><Relationship Id="rId2" Type="http://schemas.openxmlformats.org/officeDocument/2006/relationships/notesSlide" Target="../notesSlides/notesSlide24.xml"/><Relationship Id="rId1" Type="http://schemas.openxmlformats.org/officeDocument/2006/relationships/slideLayout" Target="../slideLayouts/slideLayout1.xml"/></Relationships>
</file>

<file path=ppt/slides/_rels/slide25.xml.rels><?xml version="1.0" encoding="UTF-8" standalone="yes"?>
<Relationships xmlns="http://schemas.openxmlformats.org/package/2006/relationships"><Relationship Id="rId2" Type="http://schemas.openxmlformats.org/officeDocument/2006/relationships/notesSlide" Target="../notesSlides/notesSlide25.xml"/><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3" Type="http://schemas.openxmlformats.org/officeDocument/2006/relationships/image" Target="../media/image52.png"/><Relationship Id="rId2" Type="http://schemas.openxmlformats.org/officeDocument/2006/relationships/notesSlide" Target="../notesSlides/notesSlide26.xml"/><Relationship Id="rId1" Type="http://schemas.openxmlformats.org/officeDocument/2006/relationships/slideLayout" Target="../slideLayouts/slideLayout1.xml"/></Relationships>
</file>

<file path=ppt/slides/_rels/slide27.xml.rels><?xml version="1.0" encoding="UTF-8" standalone="yes"?>
<Relationships xmlns="http://schemas.openxmlformats.org/package/2006/relationships"><Relationship Id="rId3" Type="http://schemas.openxmlformats.org/officeDocument/2006/relationships/image" Target="../media/image53.png"/><Relationship Id="rId2" Type="http://schemas.openxmlformats.org/officeDocument/2006/relationships/notesSlide" Target="../notesSlides/notesSlide27.xml"/><Relationship Id="rId1" Type="http://schemas.openxmlformats.org/officeDocument/2006/relationships/slideLayout" Target="../slideLayouts/slideLayout1.xml"/></Relationships>
</file>

<file path=ppt/slides/_rels/slide28.xml.rels><?xml version="1.0" encoding="UTF-8" standalone="yes"?>
<Relationships xmlns="http://schemas.openxmlformats.org/package/2006/relationships"><Relationship Id="rId3" Type="http://schemas.openxmlformats.org/officeDocument/2006/relationships/image" Target="../media/image54.png"/><Relationship Id="rId2" Type="http://schemas.openxmlformats.org/officeDocument/2006/relationships/notesSlide" Target="../notesSlides/notesSlide28.xml"/><Relationship Id="rId1" Type="http://schemas.openxmlformats.org/officeDocument/2006/relationships/slideLayout" Target="../slideLayouts/slideLayout1.xml"/></Relationships>
</file>

<file path=ppt/slides/_rels/slide29.xml.rels><?xml version="1.0" encoding="UTF-8" standalone="yes"?>
<Relationships xmlns="http://schemas.openxmlformats.org/package/2006/relationships"><Relationship Id="rId3" Type="http://schemas.openxmlformats.org/officeDocument/2006/relationships/image" Target="../media/image55.png"/><Relationship Id="rId2" Type="http://schemas.openxmlformats.org/officeDocument/2006/relationships/notesSlide" Target="../notesSlides/notesSlide29.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8" Type="http://schemas.openxmlformats.org/officeDocument/2006/relationships/image" Target="../media/image9.jpeg"/><Relationship Id="rId3" Type="http://schemas.openxmlformats.org/officeDocument/2006/relationships/image" Target="../media/image4.jpeg"/><Relationship Id="rId7" Type="http://schemas.openxmlformats.org/officeDocument/2006/relationships/image" Target="../media/image8.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7.png"/><Relationship Id="rId5" Type="http://schemas.openxmlformats.org/officeDocument/2006/relationships/image" Target="../media/image6.jpeg"/><Relationship Id="rId4" Type="http://schemas.openxmlformats.org/officeDocument/2006/relationships/image" Target="../media/image5.jpeg"/><Relationship Id="rId9" Type="http://schemas.openxmlformats.org/officeDocument/2006/relationships/image" Target="../media/image10.jpeg"/></Relationships>
</file>

<file path=ppt/slides/_rels/slide30.xml.rels><?xml version="1.0" encoding="UTF-8" standalone="yes"?>
<Relationships xmlns="http://schemas.openxmlformats.org/package/2006/relationships"><Relationship Id="rId3" Type="http://schemas.openxmlformats.org/officeDocument/2006/relationships/image" Target="../media/image56.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3" Type="http://schemas.openxmlformats.org/officeDocument/2006/relationships/image" Target="../media/image57.png"/><Relationship Id="rId2" Type="http://schemas.openxmlformats.org/officeDocument/2006/relationships/notesSlide" Target="../notesSlides/notesSlide31.xml"/><Relationship Id="rId1" Type="http://schemas.openxmlformats.org/officeDocument/2006/relationships/slideLayout" Target="../slideLayouts/slideLayout1.xml"/></Relationships>
</file>

<file path=ppt/slides/_rels/slide32.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32.xml"/><Relationship Id="rId1" Type="http://schemas.openxmlformats.org/officeDocument/2006/relationships/slideLayout" Target="../slideLayouts/slideLayout1.xml"/></Relationships>
</file>

<file path=ppt/slides/_rels/slide33.xml.rels><?xml version="1.0" encoding="UTF-8" standalone="yes"?>
<Relationships xmlns="http://schemas.openxmlformats.org/package/2006/relationships"><Relationship Id="rId3" Type="http://schemas.openxmlformats.org/officeDocument/2006/relationships/image" Target="../media/image59.png"/><Relationship Id="rId2" Type="http://schemas.openxmlformats.org/officeDocument/2006/relationships/notesSlide" Target="../notesSlides/notesSlide33.xml"/><Relationship Id="rId1" Type="http://schemas.openxmlformats.org/officeDocument/2006/relationships/slideLayout" Target="../slideLayouts/slideLayout1.xml"/></Relationships>
</file>

<file path=ppt/slides/_rels/slide34.xml.rels><?xml version="1.0" encoding="UTF-8" standalone="yes"?>
<Relationships xmlns="http://schemas.openxmlformats.org/package/2006/relationships"><Relationship Id="rId3" Type="http://schemas.openxmlformats.org/officeDocument/2006/relationships/image" Target="../media/image60.png"/><Relationship Id="rId2" Type="http://schemas.openxmlformats.org/officeDocument/2006/relationships/notesSlide" Target="../notesSlides/notesSlide34.xml"/><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notesSlide" Target="../notesSlides/notesSlide5.xml"/><Relationship Id="rId1" Type="http://schemas.openxmlformats.org/officeDocument/2006/relationships/slideLayout" Target="../slideLayouts/slideLayout1.xml"/><Relationship Id="rId4" Type="http://schemas.openxmlformats.org/officeDocument/2006/relationships/image" Target="../media/image12.jpeg"/></Relationships>
</file>

<file path=ppt/slides/_rels/slide6.xml.rels><?xml version="1.0" encoding="UTF-8" standalone="yes"?>
<Relationships xmlns="http://schemas.openxmlformats.org/package/2006/relationships"><Relationship Id="rId3" Type="http://schemas.openxmlformats.org/officeDocument/2006/relationships/image" Target="../media/image13.pn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5.jpeg"/></Relationships>
</file>

<file path=ppt/slides/_rels/slide8.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7.jpg"/></Relationships>
</file>

<file path=ppt/slides/_rels/slide9.xml.rels><?xml version="1.0" encoding="UTF-8" standalone="yes"?>
<Relationships xmlns="http://schemas.openxmlformats.org/package/2006/relationships"><Relationship Id="rId3" Type="http://schemas.openxmlformats.org/officeDocument/2006/relationships/image" Target="../media/image18.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7900696-95BF-2F48-9366-2BB8C291F2D8}"/>
              </a:ext>
            </a:extLst>
          </p:cNvPr>
          <p:cNvSpPr>
            <a:spLocks noGrp="1"/>
          </p:cNvSpPr>
          <p:nvPr>
            <p:ph type="title"/>
          </p:nvPr>
        </p:nvSpPr>
        <p:spPr>
          <a:xfrm>
            <a:off x="370391" y="352995"/>
            <a:ext cx="4603693" cy="2854382"/>
          </a:xfrm>
        </p:spPr>
        <p:txBody>
          <a:bodyPr/>
          <a:lstStyle/>
          <a:p>
            <a:r>
              <a:rPr lang="en-US" sz="4800" b="1" dirty="0"/>
              <a:t>Safety and Riding Right</a:t>
            </a:r>
            <a:endParaRPr lang="en-US" sz="4800" dirty="0"/>
          </a:p>
        </p:txBody>
      </p:sp>
      <p:pic>
        <p:nvPicPr>
          <p:cNvPr id="6" name="Picture 5" descr="Sept. 19 service change: Metro helping to prepare riders – Metro Matters">
            <a:extLst>
              <a:ext uri="{FF2B5EF4-FFF2-40B4-BE49-F238E27FC236}">
                <a16:creationId xmlns:a16="http://schemas.microsoft.com/office/drawing/2014/main" id="{2635E41C-0AD2-4347-B108-5962519A422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175578" y="807869"/>
            <a:ext cx="6496446" cy="3764129"/>
          </a:xfrm>
          <a:prstGeom prst="rect">
            <a:avLst/>
          </a:prstGeom>
          <a:noFill/>
          <a:ln w="762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11967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5688" y="533404"/>
            <a:ext cx="12192000" cy="957943"/>
          </a:xfrm>
        </p:spPr>
        <p:txBody>
          <a:bodyPr/>
          <a:lstStyle/>
          <a:p>
            <a:r>
              <a:rPr lang="en-US" sz="5000" dirty="0">
                <a:solidFill>
                  <a:srgbClr val="006848"/>
                </a:solidFill>
              </a:rPr>
              <a:t>Waiting for and Boarding Link Light Rail</a:t>
            </a:r>
          </a:p>
        </p:txBody>
      </p:sp>
      <p:pic>
        <p:nvPicPr>
          <p:cNvPr id="3" name="Picture 2" descr="A train pulling into a station&#10;&#10;Description automatically generated with medium confidence">
            <a:extLst>
              <a:ext uri="{FF2B5EF4-FFF2-40B4-BE49-F238E27FC236}">
                <a16:creationId xmlns:a16="http://schemas.microsoft.com/office/drawing/2014/main" id="{81046EBD-5939-4529-7265-1AAC0333D37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72144" y="1817358"/>
            <a:ext cx="5250456" cy="3996396"/>
          </a:xfrm>
          <a:prstGeom prst="rect">
            <a:avLst/>
          </a:prstGeom>
          <a:ln>
            <a:noFill/>
          </a:ln>
          <a:effectLst/>
        </p:spPr>
      </p:pic>
      <p:pic>
        <p:nvPicPr>
          <p:cNvPr id="4" name="Picture 3">
            <a:extLst>
              <a:ext uri="{FF2B5EF4-FFF2-40B4-BE49-F238E27FC236}">
                <a16:creationId xmlns:a16="http://schemas.microsoft.com/office/drawing/2014/main" id="{B346AA94-6594-7C1A-2A0B-DC03CB4F452A}"/>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5808682" y="1817358"/>
            <a:ext cx="5994595" cy="3996396"/>
          </a:xfrm>
          <a:prstGeom prst="rect">
            <a:avLst/>
          </a:prstGeom>
          <a:ln>
            <a:noFill/>
          </a:ln>
          <a:effectLst/>
        </p:spPr>
      </p:pic>
    </p:spTree>
    <p:extLst>
      <p:ext uri="{BB962C8B-B14F-4D97-AF65-F5344CB8AC3E}">
        <p14:creationId xmlns:p14="http://schemas.microsoft.com/office/powerpoint/2010/main" val="309965681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693C2C9A-37E0-B90A-CAA6-CDA36389992D}"/>
              </a:ext>
            </a:extLst>
          </p:cNvPr>
          <p:cNvSpPr txBox="1">
            <a:spLocks/>
          </p:cNvSpPr>
          <p:nvPr/>
        </p:nvSpPr>
        <p:spPr>
          <a:xfrm>
            <a:off x="462571" y="1194136"/>
            <a:ext cx="11152486" cy="4295552"/>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457200" lvl="0" indent="-457200">
              <a:spcBef>
                <a:spcPts val="1800"/>
              </a:spcBef>
              <a:buFont typeface="Arial" panose="020B0604020202020204" pitchFamily="34" charset="0"/>
              <a:buChar char="•"/>
              <a:defRPr/>
            </a:pPr>
            <a:r>
              <a:rPr lang="en-US" dirty="0">
                <a:solidFill>
                  <a:srgbClr val="000000"/>
                </a:solidFill>
              </a:rPr>
              <a:t>Stay alert and pay attention.</a:t>
            </a:r>
          </a:p>
          <a:p>
            <a:pPr marL="457200" lvl="0" indent="-457200">
              <a:spcBef>
                <a:spcPts val="1800"/>
              </a:spcBef>
              <a:buFont typeface="Arial" panose="020B0604020202020204" pitchFamily="34" charset="0"/>
              <a:buChar char="•"/>
              <a:defRPr/>
            </a:pPr>
            <a:r>
              <a:rPr lang="en-US" dirty="0">
                <a:solidFill>
                  <a:srgbClr val="000000"/>
                </a:solidFill>
              </a:rPr>
              <a:t>Get off at the next stop, change train cars.</a:t>
            </a:r>
          </a:p>
          <a:p>
            <a:pPr marL="457200" lvl="0" indent="-457200">
              <a:spcBef>
                <a:spcPts val="1800"/>
              </a:spcBef>
              <a:buFont typeface="Arial" panose="020B0604020202020204" pitchFamily="34" charset="0"/>
              <a:buChar char="•"/>
              <a:defRPr/>
            </a:pPr>
            <a:r>
              <a:rPr lang="en-US" dirty="0">
                <a:solidFill>
                  <a:srgbClr val="000000"/>
                </a:solidFill>
              </a:rPr>
              <a:t>Take a photo/video of the situation.</a:t>
            </a:r>
          </a:p>
          <a:p>
            <a:pPr marL="457200" lvl="0" indent="-457200">
              <a:spcBef>
                <a:spcPts val="1800"/>
              </a:spcBef>
              <a:buFont typeface="Arial" panose="020B0604020202020204" pitchFamily="34" charset="0"/>
              <a:buChar char="•"/>
              <a:defRPr/>
            </a:pPr>
            <a:r>
              <a:rPr lang="en-US" dirty="0">
                <a:solidFill>
                  <a:srgbClr val="000000"/>
                </a:solidFill>
              </a:rPr>
              <a:t>Call or text Sound Transit security at</a:t>
            </a:r>
            <a:br>
              <a:rPr lang="en-US" dirty="0">
                <a:solidFill>
                  <a:srgbClr val="000000"/>
                </a:solidFill>
              </a:rPr>
            </a:br>
            <a:r>
              <a:rPr lang="en-US" dirty="0">
                <a:solidFill>
                  <a:srgbClr val="000000"/>
                </a:solidFill>
              </a:rPr>
              <a:t> 206-398-5268.</a:t>
            </a:r>
          </a:p>
          <a:p>
            <a:pPr marL="457200" lvl="0" indent="-457200">
              <a:spcBef>
                <a:spcPts val="1800"/>
              </a:spcBef>
              <a:buFont typeface="Arial" panose="020B0604020202020204" pitchFamily="34" charset="0"/>
              <a:buChar char="•"/>
              <a:defRPr/>
            </a:pPr>
            <a:r>
              <a:rPr lang="en-US" dirty="0">
                <a:solidFill>
                  <a:srgbClr val="000000"/>
                </a:solidFill>
              </a:rPr>
              <a:t>Press the emergency intercom button on the train or platform.</a:t>
            </a:r>
          </a:p>
          <a:p>
            <a:pPr marL="457200" lvl="0" indent="-457200">
              <a:spcBef>
                <a:spcPts val="1800"/>
              </a:spcBef>
              <a:buFont typeface="Arial" panose="020B0604020202020204" pitchFamily="34" charset="0"/>
              <a:buChar char="•"/>
              <a:defRPr/>
            </a:pPr>
            <a:r>
              <a:rPr lang="en-US">
                <a:solidFill>
                  <a:srgbClr val="000000"/>
                </a:solidFill>
              </a:rPr>
              <a:t>For emergencies, call or text 911</a:t>
            </a:r>
            <a:r>
              <a:rPr lang="en-US" dirty="0">
                <a:solidFill>
                  <a:srgbClr val="000000"/>
                </a:solidFill>
              </a:rPr>
              <a:t>.</a:t>
            </a:r>
            <a:endParaRPr kumimoji="0" lang="en-US" i="0" strike="noStrike" kern="1200" cap="none" spc="30" normalizeH="0" baseline="0" noProof="0" dirty="0">
              <a:ln>
                <a:noFill/>
              </a:ln>
              <a:solidFill>
                <a:srgbClr val="000000"/>
              </a:solidFill>
              <a:effectLst/>
              <a:uLnTx/>
              <a:uFillTx/>
            </a:endParaRPr>
          </a:p>
        </p:txBody>
      </p:sp>
      <p:pic>
        <p:nvPicPr>
          <p:cNvPr id="5" name="Picture 4">
            <a:extLst>
              <a:ext uri="{FF2B5EF4-FFF2-40B4-BE49-F238E27FC236}">
                <a16:creationId xmlns:a16="http://schemas.microsoft.com/office/drawing/2014/main" id="{3A6BA206-1D8F-2C43-34D9-AF3E999A0A7A}"/>
              </a:ext>
            </a:extLst>
          </p:cNvPr>
          <p:cNvPicPr>
            <a:picLocks noChangeAspect="1"/>
          </p:cNvPicPr>
          <p:nvPr/>
        </p:nvPicPr>
        <p:blipFill>
          <a:blip r:embed="rId3">
            <a:clrChange>
              <a:clrFrom>
                <a:srgbClr val="FFFFFF"/>
              </a:clrFrom>
              <a:clrTo>
                <a:srgbClr val="FFFFFF">
                  <a:alpha val="0"/>
                </a:srgbClr>
              </a:clrTo>
            </a:clrChange>
          </a:blip>
          <a:stretch>
            <a:fillRect/>
          </a:stretch>
        </p:blipFill>
        <p:spPr>
          <a:xfrm>
            <a:off x="9531125" y="1126343"/>
            <a:ext cx="2448417" cy="3057593"/>
          </a:xfrm>
          <a:prstGeom prst="rect">
            <a:avLst/>
          </a:prstGeom>
        </p:spPr>
      </p:pic>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Safety</a:t>
            </a:r>
            <a:r>
              <a:rPr lang="en-US" sz="5400" dirty="0">
                <a:solidFill>
                  <a:srgbClr val="006848"/>
                </a:solidFill>
              </a:rPr>
              <a:t> Tips for Link Light Rail</a:t>
            </a:r>
            <a:endParaRPr lang="en-US" sz="5000" dirty="0">
              <a:solidFill>
                <a:srgbClr val="006848"/>
              </a:solidFill>
            </a:endParaRP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395540" y="1286540"/>
            <a:ext cx="9510955"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457200" marR="0" lvl="0" indent="-457200" algn="l" defTabSz="914400" rtl="0" eaLnBrk="1" fontAlgn="auto" latinLnBrk="0" hangingPunct="1">
              <a:lnSpc>
                <a:spcPct val="150000"/>
              </a:lnSpc>
              <a:spcBef>
                <a:spcPct val="0"/>
              </a:spcBef>
              <a:spcAft>
                <a:spcPts val="0"/>
              </a:spcAft>
              <a:buClrTx/>
              <a:buSzTx/>
              <a:buFont typeface="Arial" panose="020B0604020202020204" pitchFamily="34" charset="0"/>
              <a:buChar char="•"/>
              <a:tabLst/>
              <a:defRPr/>
            </a:pPr>
            <a:endParaRPr kumimoji="0" lang="en-US" sz="2800" b="1" i="0" u="none" strike="noStrike" kern="1200" cap="none" spc="30" normalizeH="0" baseline="0" noProof="0" dirty="0">
              <a:ln>
                <a:noFill/>
              </a:ln>
              <a:solidFill>
                <a:srgbClr val="000000"/>
              </a:solidFill>
              <a:effectLst/>
              <a:uLnTx/>
              <a:uFillTx/>
              <a:latin typeface="Verdana" panose="020B0604030504040204" pitchFamily="34" charset="0"/>
              <a:ea typeface="Verdana" panose="020B0604030504040204" pitchFamily="34" charset="0"/>
            </a:endParaRPr>
          </a:p>
        </p:txBody>
      </p:sp>
    </p:spTree>
    <p:extLst>
      <p:ext uri="{BB962C8B-B14F-4D97-AF65-F5344CB8AC3E}">
        <p14:creationId xmlns:p14="http://schemas.microsoft.com/office/powerpoint/2010/main" val="181508953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nodePh="1">
                                  <p:stCondLst>
                                    <p:cond delay="0"/>
                                  </p:stCondLst>
                                  <p:endCondLst>
                                    <p:cond evt="begin" delay="0">
                                      <p:tn val="5"/>
                                    </p:cond>
                                  </p:endCondLst>
                                  <p:childTnLst>
                                    <p:set>
                                      <p:cBhvr>
                                        <p:cTn id="6" dur="1" fill="hold">
                                          <p:stCondLst>
                                            <p:cond delay="0"/>
                                          </p:stCondLst>
                                        </p:cTn>
                                        <p:tgtEl>
                                          <p:spTgt spid="3">
                                            <p:txEl>
                                              <p:pRg st="0" end="0"/>
                                            </p:txEl>
                                          </p:spTgt>
                                        </p:tgtEl>
                                        <p:attrNameLst>
                                          <p:attrName>style.visibility</p:attrName>
                                        </p:attrNameLst>
                                      </p:cBhvr>
                                      <p:to>
                                        <p:strVal val="visible"/>
                                      </p:to>
                                    </p:set>
                                    <p:animEffect transition="in" filter="fade">
                                      <p:cBhvr>
                                        <p:cTn id="7" dur="500"/>
                                        <p:tgtEl>
                                          <p:spTgt spid="3">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0" end="0"/>
                                            </p:txEl>
                                          </p:spTgt>
                                        </p:tgtEl>
                                        <p:attrNameLst>
                                          <p:attrName>style.visibility</p:attrName>
                                        </p:attrNameLst>
                                      </p:cBhvr>
                                      <p:to>
                                        <p:strVal val="visible"/>
                                      </p:to>
                                    </p:set>
                                    <p:animEffect transition="in" filter="fade">
                                      <p:cBhvr>
                                        <p:cTn id="12" dur="500"/>
                                        <p:tgtEl>
                                          <p:spTgt spid="4">
                                            <p:txEl>
                                              <p:pRg st="0" end="0"/>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1" end="1"/>
                                            </p:txEl>
                                          </p:spTgt>
                                        </p:tgtEl>
                                        <p:attrNameLst>
                                          <p:attrName>style.visibility</p:attrName>
                                        </p:attrNameLst>
                                      </p:cBhvr>
                                      <p:to>
                                        <p:strVal val="visible"/>
                                      </p:to>
                                    </p:set>
                                    <p:animEffect transition="in" filter="fade">
                                      <p:cBhvr>
                                        <p:cTn id="17" dur="500"/>
                                        <p:tgtEl>
                                          <p:spTgt spid="4">
                                            <p:txEl>
                                              <p:pRg st="1" end="1"/>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2" end="2"/>
                                            </p:txEl>
                                          </p:spTgt>
                                        </p:tgtEl>
                                        <p:attrNameLst>
                                          <p:attrName>style.visibility</p:attrName>
                                        </p:attrNameLst>
                                      </p:cBhvr>
                                      <p:to>
                                        <p:strVal val="visible"/>
                                      </p:to>
                                    </p:set>
                                    <p:animEffect transition="in" filter="fade">
                                      <p:cBhvr>
                                        <p:cTn id="22" dur="500"/>
                                        <p:tgtEl>
                                          <p:spTgt spid="4">
                                            <p:txEl>
                                              <p:pRg st="2" end="2"/>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3" end="3"/>
                                            </p:txEl>
                                          </p:spTgt>
                                        </p:tgtEl>
                                        <p:attrNameLst>
                                          <p:attrName>style.visibility</p:attrName>
                                        </p:attrNameLst>
                                      </p:cBhvr>
                                      <p:to>
                                        <p:strVal val="visible"/>
                                      </p:to>
                                    </p:set>
                                    <p:animEffect transition="in" filter="fade">
                                      <p:cBhvr>
                                        <p:cTn id="27" dur="500"/>
                                        <p:tgtEl>
                                          <p:spTgt spid="4">
                                            <p:txEl>
                                              <p:pRg st="3" end="3"/>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4" end="4"/>
                                            </p:txEl>
                                          </p:spTgt>
                                        </p:tgtEl>
                                        <p:attrNameLst>
                                          <p:attrName>style.visibility</p:attrName>
                                        </p:attrNameLst>
                                      </p:cBhvr>
                                      <p:to>
                                        <p:strVal val="visible"/>
                                      </p:to>
                                    </p:set>
                                    <p:animEffect transition="in" filter="fade">
                                      <p:cBhvr>
                                        <p:cTn id="32" dur="500"/>
                                        <p:tgtEl>
                                          <p:spTgt spid="4">
                                            <p:txEl>
                                              <p:pRg st="4" end="4"/>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4">
                                            <p:txEl>
                                              <p:pRg st="5" end="5"/>
                                            </p:txEl>
                                          </p:spTgt>
                                        </p:tgtEl>
                                        <p:attrNameLst>
                                          <p:attrName>style.visibility</p:attrName>
                                        </p:attrNameLst>
                                      </p:cBhvr>
                                      <p:to>
                                        <p:strVal val="visible"/>
                                      </p:to>
                                    </p:set>
                                    <p:animEffect transition="in" filter="fade">
                                      <p:cBhvr>
                                        <p:cTn id="37"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27984AD1-1AF5-9659-A902-584285CFF7ED}"/>
              </a:ext>
            </a:extLst>
          </p:cNvPr>
          <p:cNvSpPr txBox="1">
            <a:spLocks/>
          </p:cNvSpPr>
          <p:nvPr/>
        </p:nvSpPr>
        <p:spPr>
          <a:xfrm>
            <a:off x="315683" y="238807"/>
            <a:ext cx="11233230"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Who can you ask for help?</a:t>
            </a:r>
          </a:p>
        </p:txBody>
      </p:sp>
      <p:pic>
        <p:nvPicPr>
          <p:cNvPr id="1026" name="Picture 2">
            <a:extLst>
              <a:ext uri="{FF2B5EF4-FFF2-40B4-BE49-F238E27FC236}">
                <a16:creationId xmlns:a16="http://schemas.microsoft.com/office/drawing/2014/main" id="{D6FF05A8-EC99-C7B2-AE5F-EE74EA91FCA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31016" y="1512798"/>
            <a:ext cx="4372078" cy="3200400"/>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1028" name="Picture 4">
            <a:extLst>
              <a:ext uri="{FF2B5EF4-FFF2-40B4-BE49-F238E27FC236}">
                <a16:creationId xmlns:a16="http://schemas.microsoft.com/office/drawing/2014/main" id="{D52AC22A-157E-4201-A586-357BD6462B77}"/>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p:blipFill>
        <p:spPr bwMode="auto">
          <a:xfrm>
            <a:off x="4737429" y="1512798"/>
            <a:ext cx="2929707" cy="3200400"/>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1030" name="Picture 6">
            <a:extLst>
              <a:ext uri="{FF2B5EF4-FFF2-40B4-BE49-F238E27FC236}">
                <a16:creationId xmlns:a16="http://schemas.microsoft.com/office/drawing/2014/main" id="{C565D3B8-5059-6C4F-397F-067221A95E4D}"/>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7901471" y="1512798"/>
            <a:ext cx="4145335" cy="3200400"/>
          </a:xfrm>
          <a:prstGeom prst="rect">
            <a:avLst/>
          </a:prstGeom>
          <a:ln>
            <a:noFill/>
          </a:ln>
          <a:effectLst/>
          <a:extLst>
            <a:ext uri="{909E8E84-426E-40DD-AFC4-6F175D3DCCD1}">
              <a14:hiddenFill xmlns:a14="http://schemas.microsoft.com/office/drawing/2010/main">
                <a:solidFill>
                  <a:srgbClr val="FFFFFF"/>
                </a:solidFill>
              </a14:hiddenFill>
            </a:ext>
          </a:extLst>
        </p:spPr>
      </p:pic>
      <p:sp>
        <p:nvSpPr>
          <p:cNvPr id="2" name="Title 1">
            <a:extLst>
              <a:ext uri="{FF2B5EF4-FFF2-40B4-BE49-F238E27FC236}">
                <a16:creationId xmlns:a16="http://schemas.microsoft.com/office/drawing/2014/main" id="{3E9E9DA2-0444-EB81-2318-56C74AA881C4}"/>
              </a:ext>
            </a:extLst>
          </p:cNvPr>
          <p:cNvSpPr>
            <a:spLocks noGrp="1"/>
          </p:cNvSpPr>
          <p:nvPr>
            <p:ph type="title"/>
          </p:nvPr>
        </p:nvSpPr>
        <p:spPr>
          <a:xfrm>
            <a:off x="9322784" y="4913744"/>
            <a:ext cx="1736124" cy="789736"/>
          </a:xfrm>
        </p:spPr>
        <p:txBody>
          <a:bodyPr/>
          <a:lstStyle/>
          <a:p>
            <a:pPr algn="ctr"/>
            <a:r>
              <a:rPr lang="en-US" b="1" dirty="0">
                <a:solidFill>
                  <a:srgbClr val="0070C0"/>
                </a:solidFill>
              </a:rPr>
              <a:t>Transit Police</a:t>
            </a:r>
            <a:endParaRPr lang="en-US" sz="3600" b="1" dirty="0">
              <a:solidFill>
                <a:srgbClr val="0070C0"/>
              </a:solidFill>
            </a:endParaRPr>
          </a:p>
        </p:txBody>
      </p:sp>
      <p:sp>
        <p:nvSpPr>
          <p:cNvPr id="4" name="Title 1">
            <a:extLst>
              <a:ext uri="{FF2B5EF4-FFF2-40B4-BE49-F238E27FC236}">
                <a16:creationId xmlns:a16="http://schemas.microsoft.com/office/drawing/2014/main" id="{B42D8BF1-E651-BEE8-6FDE-F8C7B0809CB3}"/>
              </a:ext>
            </a:extLst>
          </p:cNvPr>
          <p:cNvSpPr txBox="1">
            <a:spLocks/>
          </p:cNvSpPr>
          <p:nvPr/>
        </p:nvSpPr>
        <p:spPr>
          <a:xfrm>
            <a:off x="1304847" y="4913744"/>
            <a:ext cx="154674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dirty="0">
                <a:solidFill>
                  <a:srgbClr val="0070C0"/>
                </a:solidFill>
              </a:rPr>
              <a:t>Driver</a:t>
            </a:r>
            <a:endParaRPr lang="en-US" sz="3600" dirty="0">
              <a:solidFill>
                <a:srgbClr val="0070C0"/>
              </a:solidFill>
            </a:endParaRPr>
          </a:p>
        </p:txBody>
      </p:sp>
      <p:sp>
        <p:nvSpPr>
          <p:cNvPr id="5" name="Title 1">
            <a:extLst>
              <a:ext uri="{FF2B5EF4-FFF2-40B4-BE49-F238E27FC236}">
                <a16:creationId xmlns:a16="http://schemas.microsoft.com/office/drawing/2014/main" id="{D18634F8-87CC-8B29-2556-9EC98E1FA9B9}"/>
              </a:ext>
            </a:extLst>
          </p:cNvPr>
          <p:cNvSpPr txBox="1">
            <a:spLocks/>
          </p:cNvSpPr>
          <p:nvPr/>
        </p:nvSpPr>
        <p:spPr>
          <a:xfrm>
            <a:off x="5386097" y="4913744"/>
            <a:ext cx="21410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dirty="0">
                <a:solidFill>
                  <a:srgbClr val="0070C0"/>
                </a:solidFill>
              </a:rPr>
              <a:t>Transit Security</a:t>
            </a:r>
            <a:endParaRPr lang="en-US" sz="3600" dirty="0">
              <a:solidFill>
                <a:srgbClr val="0070C0"/>
              </a:solidFill>
            </a:endParaRPr>
          </a:p>
        </p:txBody>
      </p:sp>
    </p:spTree>
    <p:extLst>
      <p:ext uri="{BB962C8B-B14F-4D97-AF65-F5344CB8AC3E}">
        <p14:creationId xmlns:p14="http://schemas.microsoft.com/office/powerpoint/2010/main" val="205583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E74DEF2A-E58A-CEB4-CB69-E353632B67F4}"/>
              </a:ext>
            </a:extLst>
          </p:cNvPr>
          <p:cNvSpPr txBox="1">
            <a:spLocks/>
          </p:cNvSpPr>
          <p:nvPr/>
        </p:nvSpPr>
        <p:spPr>
          <a:xfrm>
            <a:off x="329197" y="444890"/>
            <a:ext cx="11533605" cy="514981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6000" dirty="0"/>
              <a:t>What does it</a:t>
            </a:r>
            <a:br>
              <a:rPr lang="en-US" sz="6000" dirty="0"/>
            </a:br>
            <a:r>
              <a:rPr lang="en-US" sz="6000" dirty="0"/>
              <a:t>mean to </a:t>
            </a:r>
            <a:r>
              <a:rPr lang="en-US" sz="6000" i="1" dirty="0"/>
              <a:t>ride right </a:t>
            </a:r>
            <a:br>
              <a:rPr lang="en-US" sz="6000" dirty="0"/>
            </a:br>
            <a:r>
              <a:rPr lang="en-US" sz="6000" dirty="0"/>
              <a:t>on public transit?</a:t>
            </a:r>
          </a:p>
        </p:txBody>
      </p:sp>
    </p:spTree>
    <p:extLst>
      <p:ext uri="{BB962C8B-B14F-4D97-AF65-F5344CB8AC3E}">
        <p14:creationId xmlns:p14="http://schemas.microsoft.com/office/powerpoint/2010/main" val="3835655754"/>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C44DB8C-61D9-4403-B815-731936B68C68}"/>
              </a:ext>
            </a:extLst>
          </p:cNvPr>
          <p:cNvSpPr>
            <a:spLocks noGrp="1"/>
          </p:cNvSpPr>
          <p:nvPr>
            <p:ph type="title"/>
          </p:nvPr>
        </p:nvSpPr>
        <p:spPr>
          <a:xfrm>
            <a:off x="312634" y="239955"/>
            <a:ext cx="11533605" cy="946588"/>
          </a:xfrm>
        </p:spPr>
        <p:txBody>
          <a:bodyPr/>
          <a:lstStyle/>
          <a:p>
            <a:r>
              <a:rPr lang="en-US" sz="5000" b="1" dirty="0">
                <a:solidFill>
                  <a:srgbClr val="006848"/>
                </a:solidFill>
              </a:rPr>
              <a:t>Metro’s Code of Conduct</a:t>
            </a:r>
          </a:p>
        </p:txBody>
      </p:sp>
      <p:pic>
        <p:nvPicPr>
          <p:cNvPr id="13" name="Picture 12">
            <a:extLst>
              <a:ext uri="{FF2B5EF4-FFF2-40B4-BE49-F238E27FC236}">
                <a16:creationId xmlns:a16="http://schemas.microsoft.com/office/drawing/2014/main" id="{59E891D0-A263-C22E-E911-B2084AEA4B9A}"/>
              </a:ext>
            </a:extLst>
          </p:cNvPr>
          <p:cNvPicPr>
            <a:picLocks noChangeAspect="1"/>
          </p:cNvPicPr>
          <p:nvPr/>
        </p:nvPicPr>
        <p:blipFill>
          <a:blip r:embed="rId3"/>
          <a:stretch>
            <a:fillRect/>
          </a:stretch>
        </p:blipFill>
        <p:spPr>
          <a:xfrm>
            <a:off x="6382341" y="2264734"/>
            <a:ext cx="5753552" cy="3512863"/>
          </a:xfrm>
          <a:prstGeom prst="rect">
            <a:avLst/>
          </a:prstGeom>
          <a:ln>
            <a:noFill/>
          </a:ln>
          <a:effectLst/>
        </p:spPr>
      </p:pic>
      <p:sp>
        <p:nvSpPr>
          <p:cNvPr id="2" name="Title 1">
            <a:extLst>
              <a:ext uri="{FF2B5EF4-FFF2-40B4-BE49-F238E27FC236}">
                <a16:creationId xmlns:a16="http://schemas.microsoft.com/office/drawing/2014/main" id="{71C67FBB-044D-D056-287D-21D6322449B4}"/>
              </a:ext>
            </a:extLst>
          </p:cNvPr>
          <p:cNvSpPr txBox="1">
            <a:spLocks/>
          </p:cNvSpPr>
          <p:nvPr/>
        </p:nvSpPr>
        <p:spPr>
          <a:xfrm>
            <a:off x="457461" y="792760"/>
            <a:ext cx="11533605" cy="4902361"/>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342900" indent="-342900">
              <a:spcBef>
                <a:spcPts val="1800"/>
              </a:spcBef>
              <a:buFont typeface="Arial" panose="020B0604020202020204" pitchFamily="34" charset="0"/>
              <a:buChar char="•"/>
            </a:pPr>
            <a:r>
              <a:rPr lang="en-US" dirty="0">
                <a:solidFill>
                  <a:srgbClr val="000000"/>
                </a:solidFill>
              </a:rPr>
              <a:t>Show respect to the driver and other riders.</a:t>
            </a:r>
          </a:p>
          <a:p>
            <a:pPr marL="342900" indent="-342900">
              <a:spcBef>
                <a:spcPts val="1800"/>
              </a:spcBef>
              <a:buFont typeface="Arial" panose="020B0604020202020204" pitchFamily="34" charset="0"/>
              <a:buChar char="•"/>
            </a:pPr>
            <a:r>
              <a:rPr lang="en-US" dirty="0">
                <a:solidFill>
                  <a:srgbClr val="000000"/>
                </a:solidFill>
              </a:rPr>
              <a:t>Pay the right fare (free for youth 18 and younger).</a:t>
            </a:r>
          </a:p>
          <a:p>
            <a:pPr marL="342900" indent="-342900">
              <a:spcBef>
                <a:spcPts val="1800"/>
              </a:spcBef>
              <a:buFont typeface="Arial" panose="020B0604020202020204" pitchFamily="34" charset="0"/>
              <a:buChar char="•"/>
            </a:pPr>
            <a:r>
              <a:rPr lang="en-US" dirty="0">
                <a:solidFill>
                  <a:srgbClr val="000000"/>
                </a:solidFill>
              </a:rPr>
              <a:t>Use headphones.</a:t>
            </a:r>
          </a:p>
          <a:p>
            <a:pPr marL="342900" indent="-342900">
              <a:spcBef>
                <a:spcPts val="1800"/>
              </a:spcBef>
              <a:buFont typeface="Arial" panose="020B0604020202020204" pitchFamily="34" charset="0"/>
              <a:buChar char="•"/>
            </a:pPr>
            <a:r>
              <a:rPr lang="en-US" dirty="0">
                <a:solidFill>
                  <a:srgbClr val="000000"/>
                </a:solidFill>
              </a:rPr>
              <a:t>No eating or littering.</a:t>
            </a:r>
          </a:p>
          <a:p>
            <a:pPr marL="342900" indent="-342900">
              <a:spcBef>
                <a:spcPts val="1800"/>
              </a:spcBef>
              <a:buFont typeface="Arial" panose="020B0604020202020204" pitchFamily="34" charset="0"/>
              <a:buChar char="•"/>
            </a:pPr>
            <a:r>
              <a:rPr lang="en-US" dirty="0">
                <a:solidFill>
                  <a:srgbClr val="000000"/>
                </a:solidFill>
              </a:rPr>
              <a:t>Sit properly on the seats.</a:t>
            </a:r>
          </a:p>
          <a:p>
            <a:pPr marL="342900" indent="-342900">
              <a:spcBef>
                <a:spcPts val="1800"/>
              </a:spcBef>
              <a:buFont typeface="Arial" panose="020B0604020202020204" pitchFamily="34" charset="0"/>
              <a:buChar char="•"/>
            </a:pPr>
            <a:r>
              <a:rPr lang="en-US" dirty="0">
                <a:solidFill>
                  <a:srgbClr val="000000"/>
                </a:solidFill>
              </a:rPr>
              <a:t>Offer priority seats if able.</a:t>
            </a:r>
          </a:p>
          <a:p>
            <a:pPr marL="342900" indent="-342900">
              <a:spcBef>
                <a:spcPts val="1800"/>
              </a:spcBef>
              <a:buFont typeface="Arial" panose="020B0604020202020204" pitchFamily="34" charset="0"/>
              <a:buChar char="•"/>
            </a:pPr>
            <a:r>
              <a:rPr lang="en-US" dirty="0">
                <a:solidFill>
                  <a:srgbClr val="000000"/>
                </a:solidFill>
              </a:rPr>
              <a:t>Respect transit property.</a:t>
            </a:r>
          </a:p>
        </p:txBody>
      </p:sp>
    </p:spTree>
    <p:extLst>
      <p:ext uri="{BB962C8B-B14F-4D97-AF65-F5344CB8AC3E}">
        <p14:creationId xmlns:p14="http://schemas.microsoft.com/office/powerpoint/2010/main" val="260239004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2">
                                            <p:txEl>
                                              <p:pRg st="0" end="0"/>
                                            </p:txEl>
                                          </p:spTgt>
                                        </p:tgtEl>
                                        <p:attrNameLst>
                                          <p:attrName>style.visibility</p:attrName>
                                        </p:attrNameLst>
                                      </p:cBhvr>
                                      <p:to>
                                        <p:strVal val="visible"/>
                                      </p:to>
                                    </p:set>
                                    <p:animEffect transition="in" filter="fade">
                                      <p:cBhvr>
                                        <p:cTn id="7" dur="500"/>
                                        <p:tgtEl>
                                          <p:spTgt spid="2">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2">
                                            <p:txEl>
                                              <p:pRg st="1" end="1"/>
                                            </p:txEl>
                                          </p:spTgt>
                                        </p:tgtEl>
                                        <p:attrNameLst>
                                          <p:attrName>style.visibility</p:attrName>
                                        </p:attrNameLst>
                                      </p:cBhvr>
                                      <p:to>
                                        <p:strVal val="visible"/>
                                      </p:to>
                                    </p:set>
                                    <p:animEffect transition="in" filter="fade">
                                      <p:cBhvr>
                                        <p:cTn id="12" dur="500"/>
                                        <p:tgtEl>
                                          <p:spTgt spid="2">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2">
                                            <p:txEl>
                                              <p:pRg st="2" end="2"/>
                                            </p:txEl>
                                          </p:spTgt>
                                        </p:tgtEl>
                                        <p:attrNameLst>
                                          <p:attrName>style.visibility</p:attrName>
                                        </p:attrNameLst>
                                      </p:cBhvr>
                                      <p:to>
                                        <p:strVal val="visible"/>
                                      </p:to>
                                    </p:set>
                                    <p:animEffect transition="in" filter="fade">
                                      <p:cBhvr>
                                        <p:cTn id="17" dur="500"/>
                                        <p:tgtEl>
                                          <p:spTgt spid="2">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2">
                                            <p:txEl>
                                              <p:pRg st="3" end="3"/>
                                            </p:txEl>
                                          </p:spTgt>
                                        </p:tgtEl>
                                        <p:attrNameLst>
                                          <p:attrName>style.visibility</p:attrName>
                                        </p:attrNameLst>
                                      </p:cBhvr>
                                      <p:to>
                                        <p:strVal val="visible"/>
                                      </p:to>
                                    </p:set>
                                    <p:animEffect transition="in" filter="fade">
                                      <p:cBhvr>
                                        <p:cTn id="22" dur="500"/>
                                        <p:tgtEl>
                                          <p:spTgt spid="2">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2">
                                            <p:txEl>
                                              <p:pRg st="4" end="4"/>
                                            </p:txEl>
                                          </p:spTgt>
                                        </p:tgtEl>
                                        <p:attrNameLst>
                                          <p:attrName>style.visibility</p:attrName>
                                        </p:attrNameLst>
                                      </p:cBhvr>
                                      <p:to>
                                        <p:strVal val="visible"/>
                                      </p:to>
                                    </p:set>
                                    <p:animEffect transition="in" filter="fade">
                                      <p:cBhvr>
                                        <p:cTn id="27" dur="500"/>
                                        <p:tgtEl>
                                          <p:spTgt spid="2">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2">
                                            <p:txEl>
                                              <p:pRg st="5" end="5"/>
                                            </p:txEl>
                                          </p:spTgt>
                                        </p:tgtEl>
                                        <p:attrNameLst>
                                          <p:attrName>style.visibility</p:attrName>
                                        </p:attrNameLst>
                                      </p:cBhvr>
                                      <p:to>
                                        <p:strVal val="visible"/>
                                      </p:to>
                                    </p:set>
                                    <p:animEffect transition="in" filter="fade">
                                      <p:cBhvr>
                                        <p:cTn id="32" dur="500"/>
                                        <p:tgtEl>
                                          <p:spTgt spid="2">
                                            <p:txEl>
                                              <p:pRg st="5" end="5"/>
                                            </p:txEl>
                                          </p:spTgt>
                                        </p:tgtEl>
                                      </p:cBhvr>
                                    </p:animEffect>
                                  </p:childTnLst>
                                </p:cTn>
                              </p:par>
                            </p:childTnLst>
                          </p:cTn>
                        </p:par>
                      </p:childTnLst>
                    </p:cTn>
                  </p:par>
                  <p:par>
                    <p:cTn id="33" fill="hold">
                      <p:stCondLst>
                        <p:cond delay="indefinite"/>
                      </p:stCondLst>
                      <p:childTnLst>
                        <p:par>
                          <p:cTn id="34" fill="hold">
                            <p:stCondLst>
                              <p:cond delay="0"/>
                            </p:stCondLst>
                            <p:childTnLst>
                              <p:par>
                                <p:cTn id="35" presetID="10" presetClass="entr" presetSubtype="0" fill="hold" nodeType="clickEffect">
                                  <p:stCondLst>
                                    <p:cond delay="0"/>
                                  </p:stCondLst>
                                  <p:childTnLst>
                                    <p:set>
                                      <p:cBhvr>
                                        <p:cTn id="36" dur="1" fill="hold">
                                          <p:stCondLst>
                                            <p:cond delay="0"/>
                                          </p:stCondLst>
                                        </p:cTn>
                                        <p:tgtEl>
                                          <p:spTgt spid="2">
                                            <p:txEl>
                                              <p:pRg st="6" end="6"/>
                                            </p:txEl>
                                          </p:spTgt>
                                        </p:tgtEl>
                                        <p:attrNameLst>
                                          <p:attrName>style.visibility</p:attrName>
                                        </p:attrNameLst>
                                      </p:cBhvr>
                                      <p:to>
                                        <p:strVal val="visible"/>
                                      </p:to>
                                    </p:set>
                                    <p:animEffect transition="in" filter="fade">
                                      <p:cBhvr>
                                        <p:cTn id="37"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descr="Playbook with solid fill">
            <a:extLst>
              <a:ext uri="{FF2B5EF4-FFF2-40B4-BE49-F238E27FC236}">
                <a16:creationId xmlns:a16="http://schemas.microsoft.com/office/drawing/2014/main" id="{2ADF1460-A3AD-493C-9D64-0CEA26B5D58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109413" y="1000066"/>
            <a:ext cx="2428934" cy="2428934"/>
          </a:xfrm>
          <a:prstGeom prst="rect">
            <a:avLst/>
          </a:prstGeom>
        </p:spPr>
      </p:pic>
      <p:pic>
        <p:nvPicPr>
          <p:cNvPr id="17" name="Graphic 16" descr="Chat with solid fill">
            <a:extLst>
              <a:ext uri="{FF2B5EF4-FFF2-40B4-BE49-F238E27FC236}">
                <a16:creationId xmlns:a16="http://schemas.microsoft.com/office/drawing/2014/main" id="{8D9359C8-A0E3-47B1-90B8-0FB20317828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442925" y="3297005"/>
            <a:ext cx="2296940" cy="2296940"/>
          </a:xfrm>
          <a:prstGeom prst="rect">
            <a:avLst/>
          </a:prstGeom>
        </p:spPr>
      </p:pic>
      <p:pic>
        <p:nvPicPr>
          <p:cNvPr id="19" name="Graphic 18" descr="Eyes with solid fill">
            <a:extLst>
              <a:ext uri="{FF2B5EF4-FFF2-40B4-BE49-F238E27FC236}">
                <a16:creationId xmlns:a16="http://schemas.microsoft.com/office/drawing/2014/main" id="{0CBB7A65-71F1-46D4-811B-23B24C900BF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8106314" y="3923878"/>
            <a:ext cx="2596202" cy="2596202"/>
          </a:xfrm>
          <a:prstGeom prst="rect">
            <a:avLst/>
          </a:prstGeom>
        </p:spPr>
      </p:pic>
      <p:sp>
        <p:nvSpPr>
          <p:cNvPr id="2" name="Title 1">
            <a:extLst>
              <a:ext uri="{FF2B5EF4-FFF2-40B4-BE49-F238E27FC236}">
                <a16:creationId xmlns:a16="http://schemas.microsoft.com/office/drawing/2014/main" id="{472B0DBA-A65B-A7B7-81E9-EFEAF9F3BE2D}"/>
              </a:ext>
            </a:extLst>
          </p:cNvPr>
          <p:cNvSpPr txBox="1">
            <a:spLocks/>
          </p:cNvSpPr>
          <p:nvPr/>
        </p:nvSpPr>
        <p:spPr>
          <a:xfrm>
            <a:off x="-25401" y="242207"/>
            <a:ext cx="6096000"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5000" dirty="0">
                <a:solidFill>
                  <a:srgbClr val="006848"/>
                </a:solidFill>
              </a:rPr>
              <a:t>Before You Ride</a:t>
            </a:r>
          </a:p>
        </p:txBody>
      </p:sp>
      <p:pic>
        <p:nvPicPr>
          <p:cNvPr id="10" name="Graphic 9" descr="Children with solid fill">
            <a:extLst>
              <a:ext uri="{FF2B5EF4-FFF2-40B4-BE49-F238E27FC236}">
                <a16:creationId xmlns:a16="http://schemas.microsoft.com/office/drawing/2014/main" id="{254C6354-C0CE-92CD-96B1-244AC3ECA73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886894" y="1000066"/>
            <a:ext cx="2581334" cy="2581334"/>
          </a:xfrm>
          <a:prstGeom prst="rect">
            <a:avLst/>
          </a:prstGeom>
        </p:spPr>
      </p:pic>
      <p:sp>
        <p:nvSpPr>
          <p:cNvPr id="4" name="Title 1">
            <a:extLst>
              <a:ext uri="{FF2B5EF4-FFF2-40B4-BE49-F238E27FC236}">
                <a16:creationId xmlns:a16="http://schemas.microsoft.com/office/drawing/2014/main" id="{33E0B925-787C-55DA-5108-B2C337542BB5}"/>
              </a:ext>
            </a:extLst>
          </p:cNvPr>
          <p:cNvSpPr txBox="1">
            <a:spLocks/>
          </p:cNvSpPr>
          <p:nvPr/>
        </p:nvSpPr>
        <p:spPr>
          <a:xfrm>
            <a:off x="6096000" y="240846"/>
            <a:ext cx="6096000"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r>
              <a:rPr lang="en-US" sz="5000" dirty="0">
                <a:solidFill>
                  <a:srgbClr val="006848"/>
                </a:solidFill>
              </a:rPr>
              <a:t>While Riding</a:t>
            </a:r>
          </a:p>
        </p:txBody>
      </p:sp>
      <p:pic>
        <p:nvPicPr>
          <p:cNvPr id="8" name="Graphic 7" descr="Headphones with solid fill">
            <a:extLst>
              <a:ext uri="{FF2B5EF4-FFF2-40B4-BE49-F238E27FC236}">
                <a16:creationId xmlns:a16="http://schemas.microsoft.com/office/drawing/2014/main" id="{1C9A8A6C-9727-896F-2BAD-EFA1EB42A39C}"/>
              </a:ext>
            </a:extLst>
          </p:cNvPr>
          <p:cNvPicPr>
            <a:picLocks noChangeAspect="1"/>
          </p:cNvPicPr>
          <p:nvPr/>
        </p:nvPicPr>
        <p:blipFill>
          <a:blip r:embed="rId11">
            <a:extLst>
              <a:ext uri="{96DAC541-7B7A-43D3-8B79-37D633B846F1}">
                <asvg:svgBlip xmlns:asvg="http://schemas.microsoft.com/office/drawing/2016/SVG/main" r:embed="rId12"/>
              </a:ext>
            </a:extLst>
          </a:blip>
          <a:stretch>
            <a:fillRect/>
          </a:stretch>
        </p:blipFill>
        <p:spPr>
          <a:xfrm>
            <a:off x="9790613" y="1070229"/>
            <a:ext cx="1744148" cy="1744148"/>
          </a:xfrm>
          <a:prstGeom prst="rect">
            <a:avLst/>
          </a:prstGeom>
        </p:spPr>
      </p:pic>
      <p:pic>
        <p:nvPicPr>
          <p:cNvPr id="12" name="Graphic 11" descr="Fork and knife with solid fill">
            <a:extLst>
              <a:ext uri="{FF2B5EF4-FFF2-40B4-BE49-F238E27FC236}">
                <a16:creationId xmlns:a16="http://schemas.microsoft.com/office/drawing/2014/main" id="{AFF56918-5B13-54AB-9EAF-70A4B3DE415E}"/>
              </a:ext>
            </a:extLst>
          </p:cNvPr>
          <p:cNvPicPr>
            <a:picLocks noChangeAspect="1"/>
          </p:cNvPicPr>
          <p:nvPr/>
        </p:nvPicPr>
        <p:blipFill>
          <a:blip r:embed="rId13">
            <a:extLst>
              <a:ext uri="{96DAC541-7B7A-43D3-8B79-37D633B846F1}">
                <asvg:svgBlip xmlns:asvg="http://schemas.microsoft.com/office/drawing/2016/SVG/main" r:embed="rId14"/>
              </a:ext>
            </a:extLst>
          </a:blip>
          <a:stretch>
            <a:fillRect/>
          </a:stretch>
        </p:blipFill>
        <p:spPr>
          <a:xfrm>
            <a:off x="7205757" y="2937107"/>
            <a:ext cx="1508369" cy="1508369"/>
          </a:xfrm>
          <a:prstGeom prst="rect">
            <a:avLst/>
          </a:prstGeom>
        </p:spPr>
      </p:pic>
      <p:pic>
        <p:nvPicPr>
          <p:cNvPr id="14" name="Graphic 13" descr="Couch with solid fill">
            <a:extLst>
              <a:ext uri="{FF2B5EF4-FFF2-40B4-BE49-F238E27FC236}">
                <a16:creationId xmlns:a16="http://schemas.microsoft.com/office/drawing/2014/main" id="{5C9D1A63-57B7-2B4A-33F6-133032C4CAAB}"/>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961914" y="2674072"/>
            <a:ext cx="696999" cy="1992455"/>
          </a:xfrm>
          <a:prstGeom prst="rect">
            <a:avLst/>
          </a:prstGeom>
        </p:spPr>
      </p:pic>
      <p:pic>
        <p:nvPicPr>
          <p:cNvPr id="5" name="Graphic 4" descr="Brain in head with solid fill">
            <a:extLst>
              <a:ext uri="{FF2B5EF4-FFF2-40B4-BE49-F238E27FC236}">
                <a16:creationId xmlns:a16="http://schemas.microsoft.com/office/drawing/2014/main" id="{919FD46C-A8AA-A691-6B02-C80593AABACE}"/>
              </a:ext>
            </a:extLst>
          </p:cNvPr>
          <p:cNvPicPr>
            <a:picLocks noChangeAspect="1"/>
          </p:cNvPicPr>
          <p:nvPr/>
        </p:nvPicPr>
        <p:blipFill>
          <a:blip r:embed="rId17">
            <a:extLst>
              <a:ext uri="{96DAC541-7B7A-43D3-8B79-37D633B846F1}">
                <asvg:svgBlip xmlns:asvg="http://schemas.microsoft.com/office/drawing/2016/SVG/main" r:embed="rId18"/>
              </a:ext>
            </a:extLst>
          </a:blip>
          <a:stretch>
            <a:fillRect/>
          </a:stretch>
        </p:blipFill>
        <p:spPr>
          <a:xfrm>
            <a:off x="7311935" y="1253233"/>
            <a:ext cx="1262743" cy="1262743"/>
          </a:xfrm>
          <a:prstGeom prst="rect">
            <a:avLst/>
          </a:prstGeom>
        </p:spPr>
      </p:pic>
      <p:pic>
        <p:nvPicPr>
          <p:cNvPr id="11" name="Graphic 10" descr="No sign outline">
            <a:extLst>
              <a:ext uri="{FF2B5EF4-FFF2-40B4-BE49-F238E27FC236}">
                <a16:creationId xmlns:a16="http://schemas.microsoft.com/office/drawing/2014/main" id="{8442FC9A-A7BA-17BD-02A7-5DC6C6C77380}"/>
              </a:ext>
            </a:extLst>
          </p:cNvPr>
          <p:cNvPicPr>
            <a:picLocks noChangeAspect="1"/>
          </p:cNvPicPr>
          <p:nvPr/>
        </p:nvPicPr>
        <p:blipFill>
          <a:blip r:embed="rId19">
            <a:extLst>
              <a:ext uri="{96DAC541-7B7A-43D3-8B79-37D633B846F1}">
                <asvg:svgBlip xmlns:asvg="http://schemas.microsoft.com/office/drawing/2016/SVG/main" r:embed="rId20"/>
              </a:ext>
            </a:extLst>
          </a:blip>
          <a:stretch>
            <a:fillRect/>
          </a:stretch>
        </p:blipFill>
        <p:spPr>
          <a:xfrm>
            <a:off x="6712779" y="2370817"/>
            <a:ext cx="2618747" cy="2618747"/>
          </a:xfrm>
          <a:prstGeom prst="rect">
            <a:avLst/>
          </a:prstGeom>
        </p:spPr>
      </p:pic>
      <p:pic>
        <p:nvPicPr>
          <p:cNvPr id="13" name="Graphic 12" descr="Couch with solid fill">
            <a:extLst>
              <a:ext uri="{FF2B5EF4-FFF2-40B4-BE49-F238E27FC236}">
                <a16:creationId xmlns:a16="http://schemas.microsoft.com/office/drawing/2014/main" id="{BEAFA78D-D35D-1C9A-9AF5-FC942B546C01}"/>
              </a:ext>
            </a:extLst>
          </p:cNvPr>
          <p:cNvPicPr>
            <a:picLocks noChangeAspect="1"/>
          </p:cNvPicPr>
          <p:nvPr/>
        </p:nvPicPr>
        <p:blipFill>
          <a:blip r:embed="rId15">
            <a:extLst>
              <a:ext uri="{96DAC541-7B7A-43D3-8B79-37D633B846F1}">
                <asvg:svgBlip xmlns:asvg="http://schemas.microsoft.com/office/drawing/2016/SVG/main" r:embed="rId16"/>
              </a:ext>
            </a:extLst>
          </a:blip>
          <a:stretch>
            <a:fillRect/>
          </a:stretch>
        </p:blipFill>
        <p:spPr>
          <a:xfrm>
            <a:off x="10271530" y="2674072"/>
            <a:ext cx="696999" cy="1992455"/>
          </a:xfrm>
          <a:prstGeom prst="rect">
            <a:avLst/>
          </a:prstGeom>
        </p:spPr>
      </p:pic>
      <p:cxnSp>
        <p:nvCxnSpPr>
          <p:cNvPr id="16" name="Straight Connector 15">
            <a:extLst>
              <a:ext uri="{FF2B5EF4-FFF2-40B4-BE49-F238E27FC236}">
                <a16:creationId xmlns:a16="http://schemas.microsoft.com/office/drawing/2014/main" id="{5D825359-C72A-BC10-CF53-A99B2718F6EA}"/>
              </a:ext>
            </a:extLst>
          </p:cNvPr>
          <p:cNvCxnSpPr/>
          <p:nvPr/>
        </p:nvCxnSpPr>
        <p:spPr>
          <a:xfrm>
            <a:off x="10125735" y="2918356"/>
            <a:ext cx="0" cy="1326087"/>
          </a:xfrm>
          <a:prstGeom prst="line">
            <a:avLst/>
          </a:prstGeom>
          <a:ln w="76200">
            <a:solidFill>
              <a:srgbClr val="0072BC"/>
            </a:solidFill>
          </a:ln>
        </p:spPr>
        <p:style>
          <a:lnRef idx="1">
            <a:schemeClr val="accent1"/>
          </a:lnRef>
          <a:fillRef idx="0">
            <a:schemeClr val="accent1"/>
          </a:fillRef>
          <a:effectRef idx="0">
            <a:schemeClr val="accent1"/>
          </a:effectRef>
          <a:fontRef idx="minor">
            <a:schemeClr val="tx1"/>
          </a:fontRef>
        </p:style>
      </p:cxnSp>
      <p:cxnSp>
        <p:nvCxnSpPr>
          <p:cNvPr id="6" name="Straight Connector 5">
            <a:extLst>
              <a:ext uri="{FF2B5EF4-FFF2-40B4-BE49-F238E27FC236}">
                <a16:creationId xmlns:a16="http://schemas.microsoft.com/office/drawing/2014/main" id="{AF110BA1-7DDC-EEAE-5962-5D044669BB79}"/>
              </a:ext>
            </a:extLst>
          </p:cNvPr>
          <p:cNvCxnSpPr>
            <a:cxnSpLocks/>
          </p:cNvCxnSpPr>
          <p:nvPr/>
        </p:nvCxnSpPr>
        <p:spPr>
          <a:xfrm>
            <a:off x="6096000" y="36743"/>
            <a:ext cx="0" cy="5887815"/>
          </a:xfrm>
          <a:prstGeom prst="line">
            <a:avLst/>
          </a:prstGeom>
          <a:ln w="57150"/>
        </p:spPr>
        <p:style>
          <a:lnRef idx="1">
            <a:schemeClr val="accent1"/>
          </a:lnRef>
          <a:fillRef idx="0">
            <a:schemeClr val="accent1"/>
          </a:fillRef>
          <a:effectRef idx="0">
            <a:schemeClr val="accent1"/>
          </a:effectRef>
          <a:fontRef idx="minor">
            <a:schemeClr val="tx1"/>
          </a:fontRef>
        </p:style>
      </p:cxnSp>
      <p:pic>
        <p:nvPicPr>
          <p:cNvPr id="7" name="Graphic 7" descr="Smart Phone with solid fill">
            <a:extLst>
              <a:ext uri="{FF2B5EF4-FFF2-40B4-BE49-F238E27FC236}">
                <a16:creationId xmlns:a16="http://schemas.microsoft.com/office/drawing/2014/main" id="{25E275AA-82F7-0E9F-6D54-AF16E8D20982}"/>
              </a:ext>
            </a:extLst>
          </p:cNvPr>
          <p:cNvPicPr>
            <a:picLocks noChangeAspect="1"/>
          </p:cNvPicPr>
          <p:nvPr/>
        </p:nvPicPr>
        <p:blipFill>
          <a:blip r:embed="rId21">
            <a:extLst>
              <a:ext uri="{96DAC541-7B7A-43D3-8B79-37D633B846F1}">
                <asvg:svgBlip xmlns:asvg="http://schemas.microsoft.com/office/drawing/2016/SVG/main" r:embed="rId22"/>
              </a:ext>
            </a:extLst>
          </a:blip>
          <a:stretch>
            <a:fillRect/>
          </a:stretch>
        </p:blipFill>
        <p:spPr>
          <a:xfrm>
            <a:off x="3300648" y="3568562"/>
            <a:ext cx="1753825" cy="1753825"/>
          </a:xfrm>
          <a:prstGeom prst="rect">
            <a:avLst/>
          </a:prstGeom>
        </p:spPr>
      </p:pic>
    </p:spTree>
    <p:extLst>
      <p:ext uri="{BB962C8B-B14F-4D97-AF65-F5344CB8AC3E}">
        <p14:creationId xmlns:p14="http://schemas.microsoft.com/office/powerpoint/2010/main" val="17206810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10"/>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17"/>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12"/>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14"/>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5"/>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11"/>
                                        </p:tgtEl>
                                        <p:attrNameLst>
                                          <p:attrName>style.visibility</p:attrName>
                                        </p:attrNameLst>
                                      </p:cBhvr>
                                      <p:to>
                                        <p:strVal val="visible"/>
                                      </p:to>
                                    </p:set>
                                  </p:childTnLst>
                                </p:cTn>
                              </p:par>
                              <p:par>
                                <p:cTn id="23" presetID="1" presetClass="entr" presetSubtype="0" fill="hold" nodeType="withEffect">
                                  <p:stCondLst>
                                    <p:cond delay="0"/>
                                  </p:stCondLst>
                                  <p:childTnLst>
                                    <p:set>
                                      <p:cBhvr>
                                        <p:cTn id="24" dur="1" fill="hold">
                                          <p:stCondLst>
                                            <p:cond delay="0"/>
                                          </p:stCondLst>
                                        </p:cTn>
                                        <p:tgtEl>
                                          <p:spTgt spid="13"/>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16"/>
                                        </p:tgtEl>
                                        <p:attrNameLst>
                                          <p:attrName>style.visibility</p:attrName>
                                        </p:attrNameLst>
                                      </p:cBhvr>
                                      <p:to>
                                        <p:strVal val="visible"/>
                                      </p:to>
                                    </p:set>
                                  </p:childTnLst>
                                </p:cTn>
                              </p:par>
                              <p:par>
                                <p:cTn id="27" presetID="1" presetClass="entr" presetSubtype="0" fill="hold" nodeType="withEffect">
                                  <p:stCondLst>
                                    <p:cond delay="0"/>
                                  </p:stCondLst>
                                  <p:childTnLst>
                                    <p:set>
                                      <p:cBhvr>
                                        <p:cTn id="28" dur="1" fill="hold">
                                          <p:stCondLst>
                                            <p:cond delay="0"/>
                                          </p:stCondLst>
                                        </p:cTn>
                                        <p:tgtEl>
                                          <p:spTgt spid="1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4BBA2D66-E67A-B3B3-B5DF-B9917E646557}"/>
              </a:ext>
            </a:extLst>
          </p:cNvPr>
          <p:cNvSpPr>
            <a:spLocks noGrp="1"/>
          </p:cNvSpPr>
          <p:nvPr>
            <p:ph type="title"/>
          </p:nvPr>
        </p:nvSpPr>
        <p:spPr>
          <a:xfrm>
            <a:off x="329197" y="2760971"/>
            <a:ext cx="11533605" cy="2016525"/>
          </a:xfrm>
        </p:spPr>
        <p:txBody>
          <a:bodyPr/>
          <a:lstStyle/>
          <a:p>
            <a:pPr algn="ctr">
              <a:spcAft>
                <a:spcPts val="1200"/>
              </a:spcAft>
            </a:pPr>
            <a:r>
              <a:rPr lang="en-US" sz="5000" dirty="0">
                <a:solidFill>
                  <a:srgbClr val="006848"/>
                </a:solidFill>
              </a:rPr>
              <a:t>To learn more safety tips and initiatives, visit</a:t>
            </a:r>
            <a:br>
              <a:rPr lang="en-US" sz="5000" dirty="0">
                <a:solidFill>
                  <a:schemeClr val="accent5"/>
                </a:solidFill>
              </a:rPr>
            </a:br>
            <a:br>
              <a:rPr lang="en-US" sz="5000" dirty="0">
                <a:solidFill>
                  <a:schemeClr val="accent5"/>
                </a:solidFill>
              </a:rPr>
            </a:br>
            <a:r>
              <a:rPr lang="en-US" sz="5000" u="sng" dirty="0">
                <a:solidFill>
                  <a:srgbClr val="0070C0"/>
                </a:solidFill>
                <a:effectLst/>
                <a:hlinkClick r:id="rId3"/>
              </a:rPr>
              <a:t>kingcounty.gov/</a:t>
            </a:r>
            <a:r>
              <a:rPr lang="en-US" sz="5000" u="sng" dirty="0" err="1">
                <a:solidFill>
                  <a:srgbClr val="0070C0"/>
                </a:solidFill>
                <a:effectLst/>
                <a:hlinkClick r:id="rId3"/>
              </a:rPr>
              <a:t>en</a:t>
            </a:r>
            <a:r>
              <a:rPr lang="en-US" sz="5000" u="sng" dirty="0">
                <a:solidFill>
                  <a:srgbClr val="0070C0"/>
                </a:solidFill>
                <a:effectLst/>
                <a:hlinkClick r:id="rId3"/>
              </a:rPr>
              <a:t>/dept/metro/rider-tools/rider-safety</a:t>
            </a:r>
            <a:br>
              <a:rPr lang="en-US" sz="5000" b="1" dirty="0">
                <a:solidFill>
                  <a:srgbClr val="0072BC"/>
                </a:solidFill>
              </a:rPr>
            </a:br>
            <a:endParaRPr lang="en-US" sz="5000" b="1" u="sng" dirty="0">
              <a:solidFill>
                <a:srgbClr val="0070C0"/>
              </a:solidFill>
            </a:endParaRPr>
          </a:p>
        </p:txBody>
      </p:sp>
    </p:spTree>
    <p:extLst>
      <p:ext uri="{BB962C8B-B14F-4D97-AF65-F5344CB8AC3E}">
        <p14:creationId xmlns:p14="http://schemas.microsoft.com/office/powerpoint/2010/main" val="345323808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C44DB8C-61D9-4403-B815-731936B68C68}"/>
              </a:ext>
            </a:extLst>
          </p:cNvPr>
          <p:cNvSpPr>
            <a:spLocks noGrp="1"/>
          </p:cNvSpPr>
          <p:nvPr>
            <p:ph type="title"/>
          </p:nvPr>
        </p:nvSpPr>
        <p:spPr>
          <a:xfrm>
            <a:off x="329197" y="2163242"/>
            <a:ext cx="11533605" cy="2016525"/>
          </a:xfrm>
        </p:spPr>
        <p:txBody>
          <a:bodyPr/>
          <a:lstStyle/>
          <a:p>
            <a:pPr algn="ctr">
              <a:spcAft>
                <a:spcPts val="1200"/>
              </a:spcAft>
            </a:pPr>
            <a:r>
              <a:rPr lang="en-US" sz="5000" dirty="0">
                <a:solidFill>
                  <a:srgbClr val="006848"/>
                </a:solidFill>
              </a:rPr>
              <a:t>To learn more, visit</a:t>
            </a:r>
            <a:br>
              <a:rPr lang="en-US" sz="5000" dirty="0">
                <a:solidFill>
                  <a:srgbClr val="006848"/>
                </a:solidFill>
              </a:rPr>
            </a:br>
            <a:br>
              <a:rPr lang="en-US" sz="5000" dirty="0">
                <a:solidFill>
                  <a:srgbClr val="006848"/>
                </a:solidFill>
              </a:rPr>
            </a:br>
            <a:r>
              <a:rPr lang="en-US" sz="5000" b="1" u="sng" dirty="0">
                <a:solidFill>
                  <a:srgbClr val="0070C0"/>
                </a:solidFill>
                <a:hlinkClick r:id="rId3">
                  <a:extLst>
                    <a:ext uri="{A12FA001-AC4F-418D-AE19-62706E023703}">
                      <ahyp:hlinkClr xmlns:ahyp="http://schemas.microsoft.com/office/drawing/2018/hyperlinkcolor" val="tx"/>
                    </a:ext>
                  </a:extLst>
                </a:hlinkClick>
              </a:rPr>
              <a:t>FreeYouthTransitPass.com</a:t>
            </a:r>
            <a:endParaRPr lang="en-US" sz="5000" b="1" u="sng" dirty="0">
              <a:solidFill>
                <a:srgbClr val="0070C0"/>
              </a:solidFill>
            </a:endParaRPr>
          </a:p>
        </p:txBody>
      </p:sp>
    </p:spTree>
    <p:extLst>
      <p:ext uri="{BB962C8B-B14F-4D97-AF65-F5344CB8AC3E}">
        <p14:creationId xmlns:p14="http://schemas.microsoft.com/office/powerpoint/2010/main" val="268253407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C326C2E-2089-59AC-A2FB-C04FB77A3F3D}"/>
              </a:ext>
            </a:extLst>
          </p:cNvPr>
          <p:cNvSpPr txBox="1">
            <a:spLocks/>
          </p:cNvSpPr>
          <p:nvPr/>
        </p:nvSpPr>
        <p:spPr>
          <a:xfrm>
            <a:off x="329197" y="444890"/>
            <a:ext cx="11533605" cy="514981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6000" dirty="0"/>
              <a:t>Ride Right Bingo Material- transit safety statements</a:t>
            </a:r>
          </a:p>
        </p:txBody>
      </p:sp>
    </p:spTree>
    <p:extLst>
      <p:ext uri="{BB962C8B-B14F-4D97-AF65-F5344CB8AC3E}">
        <p14:creationId xmlns:p14="http://schemas.microsoft.com/office/powerpoint/2010/main" val="149467057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250689"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Keep the bus aisles clear of ______ and other things you may bring on the bus with you.</a:t>
            </a:r>
          </a:p>
          <a:p>
            <a:pPr lvl="0">
              <a:defRPr/>
            </a:pPr>
            <a:endParaRPr lang="en-US" dirty="0">
              <a:solidFill>
                <a:srgbClr val="000000"/>
              </a:solidFill>
            </a:endParaRPr>
          </a:p>
        </p:txBody>
      </p:sp>
      <p:pic>
        <p:nvPicPr>
          <p:cNvPr id="4" name="docshape251">
            <a:extLst>
              <a:ext uri="{FF2B5EF4-FFF2-40B4-BE49-F238E27FC236}">
                <a16:creationId xmlns:a16="http://schemas.microsoft.com/office/drawing/2014/main" id="{622EB15B-E5A5-B550-E000-7EB6710C1F4D}"/>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461497" y="3628359"/>
            <a:ext cx="2286000" cy="2286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861774"/>
          </a:xfrm>
          <a:prstGeom prst="rect">
            <a:avLst/>
          </a:prstGeom>
          <a:noFill/>
        </p:spPr>
        <p:txBody>
          <a:bodyPr wrap="square" rtlCol="0">
            <a:spAutoFit/>
          </a:bodyPr>
          <a:lstStyle/>
          <a:p>
            <a:r>
              <a:rPr lang="en-US" sz="3200" dirty="0">
                <a:solidFill>
                  <a:srgbClr val="000000"/>
                </a:solidFill>
              </a:rPr>
              <a:t>[backpacks] </a:t>
            </a:r>
          </a:p>
          <a:p>
            <a:endParaRPr lang="en-US" dirty="0"/>
          </a:p>
        </p:txBody>
      </p:sp>
    </p:spTree>
    <p:extLst>
      <p:ext uri="{BB962C8B-B14F-4D97-AF65-F5344CB8AC3E}">
        <p14:creationId xmlns:p14="http://schemas.microsoft.com/office/powerpoint/2010/main" val="21915356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C326C2E-2089-59AC-A2FB-C04FB77A3F3D}"/>
              </a:ext>
            </a:extLst>
          </p:cNvPr>
          <p:cNvSpPr txBox="1">
            <a:spLocks/>
          </p:cNvSpPr>
          <p:nvPr/>
        </p:nvSpPr>
        <p:spPr>
          <a:xfrm>
            <a:off x="329197" y="444890"/>
            <a:ext cx="11533605" cy="514981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6000" dirty="0"/>
              <a:t>What is Public Transit?</a:t>
            </a:r>
          </a:p>
        </p:txBody>
      </p:sp>
    </p:spTree>
    <p:extLst>
      <p:ext uri="{BB962C8B-B14F-4D97-AF65-F5344CB8AC3E}">
        <p14:creationId xmlns:p14="http://schemas.microsoft.com/office/powerpoint/2010/main" val="143991817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250689"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Keep your head, legs, and ____ inside the bus windows. </a:t>
            </a:r>
          </a:p>
          <a:p>
            <a:pPr lvl="0">
              <a:defRPr/>
            </a:pP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[arms]</a:t>
            </a:r>
            <a:endParaRPr lang="en-US" dirty="0"/>
          </a:p>
        </p:txBody>
      </p:sp>
      <p:pic>
        <p:nvPicPr>
          <p:cNvPr id="6" name="docshape263">
            <a:extLst>
              <a:ext uri="{FF2B5EF4-FFF2-40B4-BE49-F238E27FC236}">
                <a16:creationId xmlns:a16="http://schemas.microsoft.com/office/drawing/2014/main" id="{F15BD78D-8BB5-0691-5999-1B10EF0900A7}"/>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312025" y="3628359"/>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78065225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250689"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Hold onto the railing when exiting the bus. Bus stairs and sidewalks may be slippery from ______.</a:t>
            </a:r>
          </a:p>
          <a:p>
            <a:pPr lvl="0">
              <a:defRPr/>
            </a:pPr>
            <a:endParaRPr lang="en-US" dirty="0">
              <a:solidFill>
                <a:srgbClr val="000000"/>
              </a:solidFill>
            </a:endParaRPr>
          </a:p>
        </p:txBody>
      </p:sp>
      <p:pic>
        <p:nvPicPr>
          <p:cNvPr id="4" name="docshape264">
            <a:extLst>
              <a:ext uri="{FF2B5EF4-FFF2-40B4-BE49-F238E27FC236}">
                <a16:creationId xmlns:a16="http://schemas.microsoft.com/office/drawing/2014/main" id="{8280AC22-D000-E7DE-ED56-9A8340E46FE0}"/>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610969" y="3628359"/>
            <a:ext cx="2286000" cy="2286000"/>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[rain]</a:t>
            </a:r>
          </a:p>
        </p:txBody>
      </p:sp>
    </p:spTree>
    <p:extLst>
      <p:ext uri="{BB962C8B-B14F-4D97-AF65-F5344CB8AC3E}">
        <p14:creationId xmlns:p14="http://schemas.microsoft.com/office/powerpoint/2010/main" val="20820968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250689"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As you leave the bus, watch out for _____.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949048" y="5145480"/>
            <a:ext cx="2242952" cy="584775"/>
          </a:xfrm>
          <a:prstGeom prst="rect">
            <a:avLst/>
          </a:prstGeom>
          <a:noFill/>
        </p:spPr>
        <p:txBody>
          <a:bodyPr wrap="square" rtlCol="0">
            <a:spAutoFit/>
          </a:bodyPr>
          <a:lstStyle/>
          <a:p>
            <a:r>
              <a:rPr lang="en-US" sz="3200" dirty="0">
                <a:solidFill>
                  <a:srgbClr val="000000"/>
                </a:solidFill>
              </a:rPr>
              <a:t>[cars]</a:t>
            </a:r>
          </a:p>
        </p:txBody>
      </p:sp>
      <p:pic>
        <p:nvPicPr>
          <p:cNvPr id="6" name="docshape259">
            <a:extLst>
              <a:ext uri="{FF2B5EF4-FFF2-40B4-BE49-F238E27FC236}">
                <a16:creationId xmlns:a16="http://schemas.microsoft.com/office/drawing/2014/main" id="{41FEF9D7-4379-8F29-0137-3AA2DFB32026}"/>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555408" y="3742236"/>
            <a:ext cx="2244353"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78915630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250689"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Allow passengers to _____ the bus before you board.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949048" y="5145480"/>
            <a:ext cx="2242952" cy="584775"/>
          </a:xfrm>
          <a:prstGeom prst="rect">
            <a:avLst/>
          </a:prstGeom>
          <a:noFill/>
        </p:spPr>
        <p:txBody>
          <a:bodyPr wrap="square" rtlCol="0">
            <a:spAutoFit/>
          </a:bodyPr>
          <a:lstStyle/>
          <a:p>
            <a:r>
              <a:rPr lang="en-US" sz="3200" dirty="0">
                <a:solidFill>
                  <a:srgbClr val="000000"/>
                </a:solidFill>
              </a:rPr>
              <a:t>[exit]</a:t>
            </a:r>
          </a:p>
        </p:txBody>
      </p:sp>
      <p:pic>
        <p:nvPicPr>
          <p:cNvPr id="4" name="docshape253">
            <a:extLst>
              <a:ext uri="{FF2B5EF4-FFF2-40B4-BE49-F238E27FC236}">
                <a16:creationId xmlns:a16="http://schemas.microsoft.com/office/drawing/2014/main" id="{8B853AD6-F6F9-46BB-1C78-39DF06A5AD14}"/>
              </a:ext>
            </a:extLst>
          </p:cNvPr>
          <p:cNvPicPr>
            <a:picLocks noChangeAspect="1"/>
          </p:cNvPicPr>
          <p:nvPr/>
        </p:nvPicPr>
        <p:blipFill>
          <a:blip r:embed="rId3">
            <a:extLst>
              <a:ext uri="{28A0092B-C50C-407E-A947-70E740481C1C}">
                <a14:useLocalDpi xmlns:a14="http://schemas.microsoft.com/office/drawing/2010/main"/>
              </a:ext>
            </a:extLst>
          </a:blip>
          <a:srcRect/>
          <a:stretch>
            <a:fillRect/>
          </a:stretch>
        </p:blipFill>
        <p:spPr bwMode="auto">
          <a:xfrm>
            <a:off x="7519339" y="3622494"/>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4658596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50691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If you are standing on the bus, be sure to ______ the handrails to keep from falling.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[hold]</a:t>
            </a:r>
          </a:p>
        </p:txBody>
      </p:sp>
      <p:pic>
        <p:nvPicPr>
          <p:cNvPr id="6" name="docshape257">
            <a:extLst>
              <a:ext uri="{FF2B5EF4-FFF2-40B4-BE49-F238E27FC236}">
                <a16:creationId xmlns:a16="http://schemas.microsoft.com/office/drawing/2014/main" id="{0FD45B93-4A76-DA97-CD05-8E06716E8D0A}"/>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628437" y="3720465"/>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6206679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50691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King County residents can ride all Metro buses and Link light rail trains for free until they are _____ years old.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[19]</a:t>
            </a:r>
          </a:p>
        </p:txBody>
      </p:sp>
      <p:sp>
        <p:nvSpPr>
          <p:cNvPr id="9" name="TextBox 8">
            <a:extLst>
              <a:ext uri="{FF2B5EF4-FFF2-40B4-BE49-F238E27FC236}">
                <a16:creationId xmlns:a16="http://schemas.microsoft.com/office/drawing/2014/main" id="{3ECDA1FC-98E5-4888-A6B3-5865E5FB43F2}"/>
              </a:ext>
            </a:extLst>
          </p:cNvPr>
          <p:cNvSpPr txBox="1"/>
          <p:nvPr/>
        </p:nvSpPr>
        <p:spPr>
          <a:xfrm>
            <a:off x="7728857" y="3832898"/>
            <a:ext cx="2018640" cy="2042130"/>
          </a:xfrm>
          <a:prstGeom prst="roundRect">
            <a:avLst/>
          </a:prstGeom>
          <a:noFill/>
          <a:ln w="38100">
            <a:solidFill>
              <a:srgbClr val="0072BC"/>
            </a:solidFill>
          </a:ln>
        </p:spPr>
        <p:txBody>
          <a:bodyPr wrap="square" rtlCol="0">
            <a:spAutoFit/>
          </a:bodyPr>
          <a:lstStyle/>
          <a:p>
            <a:pPr algn="ctr"/>
            <a:r>
              <a:rPr lang="en-US" sz="11500" b="1" dirty="0">
                <a:solidFill>
                  <a:srgbClr val="000000"/>
                </a:solidFill>
              </a:rPr>
              <a:t>19</a:t>
            </a:r>
          </a:p>
        </p:txBody>
      </p:sp>
    </p:spTree>
    <p:extLst>
      <p:ext uri="{BB962C8B-B14F-4D97-AF65-F5344CB8AC3E}">
        <p14:creationId xmlns:p14="http://schemas.microsoft.com/office/powerpoint/2010/main" val="49142758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9" grpId="0" animBg="1"/>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50691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If watching a video or listening to music on the bus, you should use ______.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612086" y="5195458"/>
            <a:ext cx="2579913" cy="584775"/>
          </a:xfrm>
          <a:prstGeom prst="rect">
            <a:avLst/>
          </a:prstGeom>
          <a:noFill/>
        </p:spPr>
        <p:txBody>
          <a:bodyPr wrap="square" rtlCol="0">
            <a:spAutoFit/>
          </a:bodyPr>
          <a:lstStyle/>
          <a:p>
            <a:r>
              <a:rPr lang="en-US" sz="3200" dirty="0">
                <a:solidFill>
                  <a:srgbClr val="000000"/>
                </a:solidFill>
              </a:rPr>
              <a:t>[headphones]</a:t>
            </a:r>
          </a:p>
        </p:txBody>
      </p:sp>
      <p:pic>
        <p:nvPicPr>
          <p:cNvPr id="6" name="docshape256">
            <a:extLst>
              <a:ext uri="{FF2B5EF4-FFF2-40B4-BE49-F238E27FC236}">
                <a16:creationId xmlns:a16="http://schemas.microsoft.com/office/drawing/2014/main" id="{C2E9C2F6-5D16-ECFA-A188-E496060D0177}"/>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388707" y="3622494"/>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6318892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96411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If you have questions about your route or need assistance, you should ask the ______ when the bus is stopped.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[bus driver]</a:t>
            </a:r>
          </a:p>
        </p:txBody>
      </p:sp>
      <p:pic>
        <p:nvPicPr>
          <p:cNvPr id="6" name="docshape260">
            <a:extLst>
              <a:ext uri="{FF2B5EF4-FFF2-40B4-BE49-F238E27FC236}">
                <a16:creationId xmlns:a16="http://schemas.microsoft.com/office/drawing/2014/main" id="{B7E5413C-CFF3-637B-9924-49700EBB4706}"/>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617550" y="3613979"/>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19356353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96411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Never _____ on a bus or in front of a bus.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[run]</a:t>
            </a:r>
          </a:p>
        </p:txBody>
      </p:sp>
      <p:pic>
        <p:nvPicPr>
          <p:cNvPr id="6" name="docshape258">
            <a:extLst>
              <a:ext uri="{FF2B5EF4-FFF2-40B4-BE49-F238E27FC236}">
                <a16:creationId xmlns:a16="http://schemas.microsoft.com/office/drawing/2014/main" id="{1218F0B6-764A-74C9-E2F8-66EA57C948DC}"/>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519339" y="3837213"/>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8894350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96411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If a bus is _______ , move to the back to make space for others.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[crowded]</a:t>
            </a:r>
          </a:p>
        </p:txBody>
      </p:sp>
      <p:pic>
        <p:nvPicPr>
          <p:cNvPr id="9" name="Picture 8">
            <a:extLst>
              <a:ext uri="{FF2B5EF4-FFF2-40B4-BE49-F238E27FC236}">
                <a16:creationId xmlns:a16="http://schemas.microsoft.com/office/drawing/2014/main" id="{5559DE84-D52D-9F5C-9D1B-EE19DF5F3DF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278004" y="3646026"/>
            <a:ext cx="2560477" cy="2349661"/>
          </a:xfrm>
          <a:prstGeom prst="rect">
            <a:avLst/>
          </a:prstGeom>
        </p:spPr>
      </p:pic>
    </p:spTree>
    <p:extLst>
      <p:ext uri="{BB962C8B-B14F-4D97-AF65-F5344CB8AC3E}">
        <p14:creationId xmlns:p14="http://schemas.microsoft.com/office/powerpoint/2010/main" val="98206250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animEffect transition="in" filter="fade">
                                      <p:cBhvr>
                                        <p:cTn id="10"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C44DB8C-61D9-4403-B815-731936B68C68}"/>
              </a:ext>
            </a:extLst>
          </p:cNvPr>
          <p:cNvSpPr>
            <a:spLocks noGrp="1"/>
          </p:cNvSpPr>
          <p:nvPr>
            <p:ph type="title"/>
          </p:nvPr>
        </p:nvSpPr>
        <p:spPr>
          <a:xfrm>
            <a:off x="457200" y="280553"/>
            <a:ext cx="11655136" cy="789736"/>
          </a:xfrm>
        </p:spPr>
        <p:txBody>
          <a:bodyPr/>
          <a:lstStyle/>
          <a:p>
            <a:r>
              <a:rPr lang="en-US" sz="5000" b="1" dirty="0">
                <a:solidFill>
                  <a:srgbClr val="006848"/>
                </a:solidFill>
              </a:rPr>
              <a:t>Public Transit</a:t>
            </a:r>
          </a:p>
        </p:txBody>
      </p:sp>
      <p:pic>
        <p:nvPicPr>
          <p:cNvPr id="2" name="Picture 1" descr="A train pulling into a station&#10;&#10;Description automatically generated with medium confidence">
            <a:extLst>
              <a:ext uri="{FF2B5EF4-FFF2-40B4-BE49-F238E27FC236}">
                <a16:creationId xmlns:a16="http://schemas.microsoft.com/office/drawing/2014/main" id="{2851D02A-D3AD-52F7-4A9F-3546E5DE3F6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127941" y="1202966"/>
            <a:ext cx="2721602" cy="2078965"/>
          </a:xfrm>
          <a:prstGeom prst="rect">
            <a:avLst/>
          </a:prstGeom>
          <a:solidFill>
            <a:srgbClr val="FFFFFF">
              <a:shade val="85000"/>
            </a:srgbClr>
          </a:solidFill>
          <a:ln w="88900" cap="sq">
            <a:noFill/>
            <a:miter lim="800000"/>
          </a:ln>
          <a:effectLst/>
        </p:spPr>
      </p:pic>
      <p:pic>
        <p:nvPicPr>
          <p:cNvPr id="4" name="Picture 3" descr="A bus travels down the street&#10;&#10;Description automatically generated with medium confidence">
            <a:extLst>
              <a:ext uri="{FF2B5EF4-FFF2-40B4-BE49-F238E27FC236}">
                <a16:creationId xmlns:a16="http://schemas.microsoft.com/office/drawing/2014/main" id="{22C93F94-139F-E786-52DA-66FDF21B041A}"/>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185255" y="1181519"/>
            <a:ext cx="2407224" cy="2078965"/>
          </a:xfrm>
          <a:prstGeom prst="rect">
            <a:avLst/>
          </a:prstGeom>
          <a:solidFill>
            <a:srgbClr val="FFFFFF">
              <a:shade val="85000"/>
            </a:srgbClr>
          </a:solidFill>
          <a:ln w="88900" cap="sq">
            <a:noFill/>
            <a:miter lim="800000"/>
          </a:ln>
          <a:effectLst/>
        </p:spPr>
      </p:pic>
      <p:pic>
        <p:nvPicPr>
          <p:cNvPr id="7" name="Picture 2" descr="Restart your Vanpool Commute - Rideshare - King County Metro Transit - King  County">
            <a:extLst>
              <a:ext uri="{FF2B5EF4-FFF2-40B4-BE49-F238E27FC236}">
                <a16:creationId xmlns:a16="http://schemas.microsoft.com/office/drawing/2014/main" id="{A4CED426-9076-0DC0-F9E0-7D333B085D33}"/>
              </a:ext>
            </a:extLst>
          </p:cNvPr>
          <p:cNvPicPr>
            <a:picLocks noChangeAspect="1" noChangeArrowheads="1"/>
          </p:cNvPicPr>
          <p:nvPr/>
        </p:nvPicPr>
        <p:blipFill>
          <a:blip r:embed="rId5" cstate="screen">
            <a:extLst>
              <a:ext uri="{28A0092B-C50C-407E-A947-70E740481C1C}">
                <a14:useLocalDpi xmlns:a14="http://schemas.microsoft.com/office/drawing/2010/main"/>
              </a:ext>
            </a:extLst>
          </a:blip>
          <a:srcRect/>
          <a:stretch>
            <a:fillRect/>
          </a:stretch>
        </p:blipFill>
        <p:spPr bwMode="auto">
          <a:xfrm>
            <a:off x="457200" y="3779573"/>
            <a:ext cx="3604515" cy="2234365"/>
          </a:xfrm>
          <a:prstGeom prst="rect">
            <a:avLst/>
          </a:prstGeom>
          <a:solidFill>
            <a:srgbClr val="FFFFFF">
              <a:shade val="85000"/>
            </a:srgbClr>
          </a:solidFill>
          <a:ln w="88900" cap="sq">
            <a:noFill/>
            <a:miter lim="800000"/>
          </a:ln>
          <a:effectLst/>
        </p:spPr>
      </p:pic>
      <p:pic>
        <p:nvPicPr>
          <p:cNvPr id="10" name="Picture 9" descr="A picture containing text, sky, road, outdoor&#10;&#10;Description automatically generated">
            <a:extLst>
              <a:ext uri="{FF2B5EF4-FFF2-40B4-BE49-F238E27FC236}">
                <a16:creationId xmlns:a16="http://schemas.microsoft.com/office/drawing/2014/main" id="{67E82600-1DD1-77CD-C32D-862948EF8052}"/>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2856569" y="1181519"/>
            <a:ext cx="3007281" cy="2100412"/>
          </a:xfrm>
          <a:prstGeom prst="rect">
            <a:avLst/>
          </a:prstGeom>
          <a:solidFill>
            <a:srgbClr val="FFFFFF">
              <a:shade val="85000"/>
            </a:srgbClr>
          </a:solidFill>
          <a:ln w="88900" cap="sq">
            <a:noFill/>
            <a:miter lim="800000"/>
          </a:ln>
          <a:effectLst/>
        </p:spPr>
      </p:pic>
      <p:pic>
        <p:nvPicPr>
          <p:cNvPr id="11" name="Picture 4" descr="King County Water Taxi - King County">
            <a:extLst>
              <a:ext uri="{FF2B5EF4-FFF2-40B4-BE49-F238E27FC236}">
                <a16:creationId xmlns:a16="http://schemas.microsoft.com/office/drawing/2014/main" id="{FD404679-B9ED-8CB2-D68D-48D148833E7C}"/>
              </a:ext>
            </a:extLst>
          </p:cNvPr>
          <p:cNvPicPr>
            <a:picLocks noChangeAspect="1" noChangeArrowheads="1"/>
          </p:cNvPicPr>
          <p:nvPr/>
        </p:nvPicPr>
        <p:blipFill>
          <a:blip r:embed="rId7" cstate="screen">
            <a:extLst>
              <a:ext uri="{28A0092B-C50C-407E-A947-70E740481C1C}">
                <a14:useLocalDpi xmlns:a14="http://schemas.microsoft.com/office/drawing/2010/main"/>
              </a:ext>
            </a:extLst>
          </a:blip>
          <a:srcRect/>
          <a:stretch>
            <a:fillRect/>
          </a:stretch>
        </p:blipFill>
        <p:spPr bwMode="auto">
          <a:xfrm>
            <a:off x="4238858" y="3769005"/>
            <a:ext cx="3746675" cy="2244933"/>
          </a:xfrm>
          <a:prstGeom prst="rect">
            <a:avLst/>
          </a:prstGeom>
          <a:solidFill>
            <a:srgbClr val="FFFFFF">
              <a:shade val="85000"/>
            </a:srgbClr>
          </a:solidFill>
          <a:ln w="88900" cap="sq">
            <a:noFill/>
            <a:miter lim="800000"/>
          </a:ln>
          <a:effectLst/>
        </p:spPr>
      </p:pic>
      <p:pic>
        <p:nvPicPr>
          <p:cNvPr id="12" name="Picture 11" descr="A bus parked in front of a building&#10;&#10;Description automatically generated with medium confidence">
            <a:extLst>
              <a:ext uri="{FF2B5EF4-FFF2-40B4-BE49-F238E27FC236}">
                <a16:creationId xmlns:a16="http://schemas.microsoft.com/office/drawing/2014/main" id="{F2C56C7A-B2CE-852E-EEE6-D0A97A64D699}"/>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9113634" y="1192372"/>
            <a:ext cx="2855493" cy="2078965"/>
          </a:xfrm>
          <a:prstGeom prst="rect">
            <a:avLst/>
          </a:prstGeom>
          <a:solidFill>
            <a:srgbClr val="FFFFFF">
              <a:shade val="85000"/>
            </a:srgbClr>
          </a:solidFill>
          <a:ln w="88900" cap="sq">
            <a:noFill/>
            <a:miter lim="800000"/>
          </a:ln>
          <a:effectLst/>
        </p:spPr>
      </p:pic>
      <p:pic>
        <p:nvPicPr>
          <p:cNvPr id="13" name="Picture 6" descr="Buses on shoulder mean faster transit trips on I-5 southbound from Lynnwood  | Sound Transit">
            <a:extLst>
              <a:ext uri="{FF2B5EF4-FFF2-40B4-BE49-F238E27FC236}">
                <a16:creationId xmlns:a16="http://schemas.microsoft.com/office/drawing/2014/main" id="{4F496DAE-AA3E-8A71-D5BD-8C249ACD780E}"/>
              </a:ext>
            </a:extLst>
          </p:cNvPr>
          <p:cNvPicPr>
            <a:picLocks noChangeAspect="1" noChangeArrowheads="1"/>
          </p:cNvPicPr>
          <p:nvPr/>
        </p:nvPicPr>
        <p:blipFill rotWithShape="1">
          <a:blip r:embed="rId9" cstate="screen">
            <a:extLst>
              <a:ext uri="{28A0092B-C50C-407E-A947-70E740481C1C}">
                <a14:useLocalDpi xmlns:a14="http://schemas.microsoft.com/office/drawing/2010/main"/>
              </a:ext>
            </a:extLst>
          </a:blip>
          <a:srcRect/>
          <a:stretch/>
        </p:blipFill>
        <p:spPr bwMode="auto">
          <a:xfrm>
            <a:off x="8275237" y="3779573"/>
            <a:ext cx="3375058" cy="2244933"/>
          </a:xfrm>
          <a:prstGeom prst="rect">
            <a:avLst/>
          </a:prstGeom>
          <a:solidFill>
            <a:srgbClr val="FFFFFF">
              <a:shade val="85000"/>
            </a:srgbClr>
          </a:solidFill>
          <a:ln w="88900" cap="sq">
            <a:noFill/>
            <a:miter lim="800000"/>
          </a:ln>
          <a:effectLst/>
        </p:spPr>
      </p:pic>
    </p:spTree>
    <p:extLst>
      <p:ext uri="{BB962C8B-B14F-4D97-AF65-F5344CB8AC3E}">
        <p14:creationId xmlns:p14="http://schemas.microsoft.com/office/powerpoint/2010/main" val="425885052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96411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Never _______ on the bus because you could startle the driver or other passengers.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[yell]</a:t>
            </a:r>
          </a:p>
        </p:txBody>
      </p:sp>
      <p:pic>
        <p:nvPicPr>
          <p:cNvPr id="6" name="docshape262">
            <a:extLst>
              <a:ext uri="{FF2B5EF4-FFF2-40B4-BE49-F238E27FC236}">
                <a16:creationId xmlns:a16="http://schemas.microsoft.com/office/drawing/2014/main" id="{AEB75D4B-B059-0730-2AC9-9E2DC71E2C84}"/>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811794" y="3851094"/>
            <a:ext cx="2057400" cy="20574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1355682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96411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To request a ______ , pull on the signal cord along the walls of the bus to inform the driver.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[stop]</a:t>
            </a:r>
          </a:p>
        </p:txBody>
      </p:sp>
      <p:pic>
        <p:nvPicPr>
          <p:cNvPr id="6" name="docshape255">
            <a:extLst>
              <a:ext uri="{FF2B5EF4-FFF2-40B4-BE49-F238E27FC236}">
                <a16:creationId xmlns:a16="http://schemas.microsoft.com/office/drawing/2014/main" id="{7768A3C7-929C-34DC-A5DF-E5365DD867A8}"/>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628437" y="3837213"/>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097447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096411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The driver will not move the bus if a passenger is standing in the ______.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[doorway]</a:t>
            </a:r>
          </a:p>
        </p:txBody>
      </p:sp>
      <p:pic>
        <p:nvPicPr>
          <p:cNvPr id="6" name="Picture 5">
            <a:extLst>
              <a:ext uri="{FF2B5EF4-FFF2-40B4-BE49-F238E27FC236}">
                <a16:creationId xmlns:a16="http://schemas.microsoft.com/office/drawing/2014/main" id="{5724B61E-F16F-CB2B-EFCB-EDFBBE400A9B}"/>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7743464" y="3545422"/>
            <a:ext cx="2004034" cy="2234812"/>
          </a:xfrm>
          <a:prstGeom prst="rect">
            <a:avLst/>
          </a:prstGeom>
        </p:spPr>
      </p:pic>
    </p:spTree>
    <p:extLst>
      <p:ext uri="{BB962C8B-B14F-4D97-AF65-F5344CB8AC3E}">
        <p14:creationId xmlns:p14="http://schemas.microsoft.com/office/powerpoint/2010/main" val="219523644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500"/>
                                        <p:tgtEl>
                                          <p:spTgt spid="5"/>
                                        </p:tgtEl>
                                      </p:cBhvr>
                                    </p:animEffect>
                                  </p:childTnLst>
                                </p:cTn>
                              </p:par>
                              <p:par>
                                <p:cTn id="8" presetID="10" presetClass="entr" presetSubtype="0" fill="hold" nodeType="withEffect">
                                  <p:stCondLst>
                                    <p:cond delay="0"/>
                                  </p:stCondLst>
                                  <p:childTnLst>
                                    <p:set>
                                      <p:cBhvr>
                                        <p:cTn id="9" dur="1" fill="hold">
                                          <p:stCondLst>
                                            <p:cond delay="0"/>
                                          </p:stCondLst>
                                        </p:cTn>
                                        <p:tgtEl>
                                          <p:spTgt spid="6"/>
                                        </p:tgtEl>
                                        <p:attrNameLst>
                                          <p:attrName>style.visibility</p:attrName>
                                        </p:attrNameLst>
                                      </p:cBhvr>
                                      <p:to>
                                        <p:strVal val="visible"/>
                                      </p:to>
                                    </p:set>
                                    <p:animEffect transition="in" filter="fade">
                                      <p:cBhvr>
                                        <p:cTn id="10" dur="500"/>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125437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Do not put your ___ on a bus seat.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[feet]</a:t>
            </a:r>
          </a:p>
        </p:txBody>
      </p:sp>
      <p:pic>
        <p:nvPicPr>
          <p:cNvPr id="7" name="docshape267">
            <a:extLst>
              <a:ext uri="{FF2B5EF4-FFF2-40B4-BE49-F238E27FC236}">
                <a16:creationId xmlns:a16="http://schemas.microsoft.com/office/drawing/2014/main" id="{5BCC9692-DE01-1DC8-4539-7608037B755C}"/>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133698" y="4052458"/>
            <a:ext cx="2464327"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42735063"/>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19340" y="237639"/>
            <a:ext cx="12043144" cy="789736"/>
          </a:xfrm>
        </p:spPr>
        <p:txBody>
          <a:bodyPr/>
          <a:lstStyle/>
          <a:p>
            <a:r>
              <a:rPr lang="en-US" sz="5000" dirty="0">
                <a:solidFill>
                  <a:srgbClr val="006848"/>
                </a:solidFill>
              </a:rPr>
              <a:t>Ride Right Bingo</a:t>
            </a:r>
          </a:p>
        </p:txBody>
      </p:sp>
      <p:sp>
        <p:nvSpPr>
          <p:cNvPr id="3" name="Title 1">
            <a:extLst>
              <a:ext uri="{FF2B5EF4-FFF2-40B4-BE49-F238E27FC236}">
                <a16:creationId xmlns:a16="http://schemas.microsoft.com/office/drawing/2014/main" id="{C61D114F-E967-ABCF-5508-FF7951EC55B3}"/>
              </a:ext>
            </a:extLst>
          </p:cNvPr>
          <p:cNvSpPr txBox="1">
            <a:spLocks/>
          </p:cNvSpPr>
          <p:nvPr/>
        </p:nvSpPr>
        <p:spPr>
          <a:xfrm>
            <a:off x="618284" y="695294"/>
            <a:ext cx="11254376" cy="4284919"/>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lvl="0">
              <a:defRPr/>
            </a:pPr>
            <a:r>
              <a:rPr lang="en-US" sz="4400" dirty="0">
                <a:solidFill>
                  <a:srgbClr val="000000"/>
                </a:solidFill>
              </a:rPr>
              <a:t>Plan your bus trip ahead of time to avoid getting ______. </a:t>
            </a:r>
            <a:endParaRPr lang="en-US" dirty="0">
              <a:solidFill>
                <a:srgbClr val="000000"/>
              </a:solidFill>
            </a:endParaRPr>
          </a:p>
        </p:txBody>
      </p:sp>
      <p:sp>
        <p:nvSpPr>
          <p:cNvPr id="5" name="TextBox 4">
            <a:extLst>
              <a:ext uri="{FF2B5EF4-FFF2-40B4-BE49-F238E27FC236}">
                <a16:creationId xmlns:a16="http://schemas.microsoft.com/office/drawing/2014/main" id="{52B01E98-C5F4-ED25-BA25-986D4CA73C50}"/>
              </a:ext>
            </a:extLst>
          </p:cNvPr>
          <p:cNvSpPr txBox="1"/>
          <p:nvPr/>
        </p:nvSpPr>
        <p:spPr>
          <a:xfrm>
            <a:off x="9747497" y="5195458"/>
            <a:ext cx="2242952" cy="584775"/>
          </a:xfrm>
          <a:prstGeom prst="rect">
            <a:avLst/>
          </a:prstGeom>
          <a:noFill/>
        </p:spPr>
        <p:txBody>
          <a:bodyPr wrap="square" rtlCol="0">
            <a:spAutoFit/>
          </a:bodyPr>
          <a:lstStyle/>
          <a:p>
            <a:r>
              <a:rPr lang="en-US" sz="3200" dirty="0">
                <a:solidFill>
                  <a:srgbClr val="000000"/>
                </a:solidFill>
              </a:rPr>
              <a:t>[lost]</a:t>
            </a:r>
          </a:p>
        </p:txBody>
      </p:sp>
      <p:pic>
        <p:nvPicPr>
          <p:cNvPr id="6" name="docshape252">
            <a:extLst>
              <a:ext uri="{FF2B5EF4-FFF2-40B4-BE49-F238E27FC236}">
                <a16:creationId xmlns:a16="http://schemas.microsoft.com/office/drawing/2014/main" id="{AEF796B8-0EBB-A36E-F2F5-B4068CCCFFF1}"/>
              </a:ext>
            </a:extLst>
          </p:cNvPr>
          <p:cNvPicPr>
            <a:picLocks noChangeAspect="1"/>
          </p:cNvPicPr>
          <p:nvPr/>
        </p:nvPicPr>
        <p:blipFill>
          <a:blip r:embed="rId3" cstate="print">
            <a:extLst>
              <a:ext uri="{28A0092B-C50C-407E-A947-70E740481C1C}">
                <a14:useLocalDpi xmlns:a14="http://schemas.microsoft.com/office/drawing/2010/main"/>
              </a:ext>
            </a:extLst>
          </a:blip>
          <a:srcRect/>
          <a:stretch>
            <a:fillRect/>
          </a:stretch>
        </p:blipFill>
        <p:spPr bwMode="auto">
          <a:xfrm>
            <a:off x="7639323" y="3622494"/>
            <a:ext cx="2286000" cy="2286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3655445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childTnLst>
                                </p:cTn>
                              </p:par>
                              <p:par>
                                <p:cTn id="8" presetID="10" presetClass="entr" presetSubtype="0" fill="hold" grpId="0" nodeType="withEffect">
                                  <p:stCondLst>
                                    <p:cond delay="0"/>
                                  </p:stCondLst>
                                  <p:childTnLst>
                                    <p:set>
                                      <p:cBhvr>
                                        <p:cTn id="9" dur="1" fill="hold">
                                          <p:stCondLst>
                                            <p:cond delay="0"/>
                                          </p:stCondLst>
                                        </p:cTn>
                                        <p:tgtEl>
                                          <p:spTgt spid="5"/>
                                        </p:tgtEl>
                                        <p:attrNameLst>
                                          <p:attrName>style.visibility</p:attrName>
                                        </p:attrNameLst>
                                      </p:cBhvr>
                                      <p:to>
                                        <p:strVal val="visible"/>
                                      </p:to>
                                    </p:set>
                                    <p:animEffect transition="in" filter="fade">
                                      <p:cBhvr>
                                        <p:cTn id="10" dur="5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C326C2E-2089-59AC-A2FB-C04FB77A3F3D}"/>
              </a:ext>
            </a:extLst>
          </p:cNvPr>
          <p:cNvSpPr txBox="1">
            <a:spLocks/>
          </p:cNvSpPr>
          <p:nvPr/>
        </p:nvSpPr>
        <p:spPr>
          <a:xfrm>
            <a:off x="329197" y="444890"/>
            <a:ext cx="11533605" cy="514981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6000" dirty="0"/>
              <a:t>What does it</a:t>
            </a:r>
            <a:br>
              <a:rPr lang="en-US" sz="6000" dirty="0"/>
            </a:br>
            <a:r>
              <a:rPr lang="en-US" sz="6000" dirty="0"/>
              <a:t>mean to be safe on </a:t>
            </a:r>
            <a:br>
              <a:rPr lang="en-US" sz="6000" dirty="0"/>
            </a:br>
            <a:r>
              <a:rPr lang="en-US" sz="6000" dirty="0"/>
              <a:t>public transit?</a:t>
            </a:r>
          </a:p>
        </p:txBody>
      </p:sp>
    </p:spTree>
    <p:extLst>
      <p:ext uri="{BB962C8B-B14F-4D97-AF65-F5344CB8AC3E}">
        <p14:creationId xmlns:p14="http://schemas.microsoft.com/office/powerpoint/2010/main" val="135145041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88F6947-25EB-43FB-84FC-C542FABD09D6}"/>
              </a:ext>
            </a:extLst>
          </p:cNvPr>
          <p:cNvSpPr>
            <a:spLocks noGrp="1"/>
          </p:cNvSpPr>
          <p:nvPr>
            <p:ph type="title"/>
          </p:nvPr>
        </p:nvSpPr>
        <p:spPr>
          <a:xfrm>
            <a:off x="315685" y="236025"/>
            <a:ext cx="11713029" cy="789736"/>
          </a:xfrm>
        </p:spPr>
        <p:txBody>
          <a:bodyPr/>
          <a:lstStyle/>
          <a:p>
            <a:r>
              <a:rPr lang="en-US" sz="5000" b="1" dirty="0">
                <a:solidFill>
                  <a:srgbClr val="006848"/>
                </a:solidFill>
              </a:rPr>
              <a:t>Waiting for and Boarding Buses</a:t>
            </a:r>
            <a:endParaRPr lang="en-US" sz="5000" dirty="0">
              <a:solidFill>
                <a:srgbClr val="006848"/>
              </a:solidFill>
            </a:endParaRPr>
          </a:p>
        </p:txBody>
      </p:sp>
      <p:pic>
        <p:nvPicPr>
          <p:cNvPr id="8" name="Picture 7">
            <a:extLst>
              <a:ext uri="{FF2B5EF4-FFF2-40B4-BE49-F238E27FC236}">
                <a16:creationId xmlns:a16="http://schemas.microsoft.com/office/drawing/2014/main" id="{210600B3-E910-7D82-B2A5-C572673D363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27325" y="1408965"/>
            <a:ext cx="4506686" cy="4053154"/>
          </a:xfrm>
          <a:prstGeom prst="rect">
            <a:avLst/>
          </a:prstGeom>
          <a:ln>
            <a:noFill/>
          </a:ln>
          <a:effectLst/>
        </p:spPr>
      </p:pic>
      <p:pic>
        <p:nvPicPr>
          <p:cNvPr id="1026" name="Picture 2">
            <a:extLst>
              <a:ext uri="{FF2B5EF4-FFF2-40B4-BE49-F238E27FC236}">
                <a16:creationId xmlns:a16="http://schemas.microsoft.com/office/drawing/2014/main" id="{4C27A040-7A21-FE8C-65EB-CE0F61B944A7}"/>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709578" y="1408965"/>
            <a:ext cx="6083697" cy="4053154"/>
          </a:xfrm>
          <a:prstGeom prst="rect">
            <a:avLst/>
          </a:prstGeom>
          <a:ln>
            <a:noFill/>
          </a:ln>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781807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F8B715E-8C70-E2C3-53EF-A86C1DA8401C}"/>
              </a:ext>
            </a:extLst>
          </p:cNvPr>
          <p:cNvSpPr>
            <a:spLocks noGrp="1"/>
          </p:cNvSpPr>
          <p:nvPr>
            <p:ph type="title"/>
          </p:nvPr>
        </p:nvSpPr>
        <p:spPr>
          <a:xfrm>
            <a:off x="326573" y="239481"/>
            <a:ext cx="8891461" cy="789736"/>
          </a:xfrm>
        </p:spPr>
        <p:txBody>
          <a:bodyPr/>
          <a:lstStyle/>
          <a:p>
            <a:r>
              <a:rPr lang="en-US" sz="5000" b="1" dirty="0">
                <a:solidFill>
                  <a:srgbClr val="006848"/>
                </a:solidFill>
              </a:rPr>
              <a:t>Riding the Bus</a:t>
            </a:r>
            <a:endParaRPr lang="en-US" sz="5000" dirty="0">
              <a:solidFill>
                <a:srgbClr val="006848"/>
              </a:solidFill>
            </a:endParaRPr>
          </a:p>
        </p:txBody>
      </p:sp>
      <p:pic>
        <p:nvPicPr>
          <p:cNvPr id="3" name="Picture 2">
            <a:extLst>
              <a:ext uri="{FF2B5EF4-FFF2-40B4-BE49-F238E27FC236}">
                <a16:creationId xmlns:a16="http://schemas.microsoft.com/office/drawing/2014/main" id="{0C840CF9-D014-D8BD-B617-CCAB53DC69A7}"/>
              </a:ext>
            </a:extLst>
          </p:cNvPr>
          <p:cNvPicPr>
            <a:picLocks noChangeAspect="1"/>
          </p:cNvPicPr>
          <p:nvPr/>
        </p:nvPicPr>
        <p:blipFill rotWithShape="1">
          <a:blip r:embed="rId3" cstate="screen">
            <a:clrChange>
              <a:clrFrom>
                <a:srgbClr val="FFFFFF"/>
              </a:clrFrom>
              <a:clrTo>
                <a:srgbClr val="FFFFFF">
                  <a:alpha val="0"/>
                </a:srgbClr>
              </a:clrTo>
            </a:clrChange>
            <a:extLst>
              <a:ext uri="{28A0092B-C50C-407E-A947-70E740481C1C}">
                <a14:useLocalDpi xmlns:a14="http://schemas.microsoft.com/office/drawing/2010/main"/>
              </a:ext>
            </a:extLst>
          </a:blip>
          <a:srcRect/>
          <a:stretch/>
        </p:blipFill>
        <p:spPr>
          <a:xfrm>
            <a:off x="1301163" y="920357"/>
            <a:ext cx="9807387" cy="5212306"/>
          </a:xfrm>
          <a:prstGeom prst="rect">
            <a:avLst/>
          </a:prstGeom>
        </p:spPr>
      </p:pic>
    </p:spTree>
    <p:extLst>
      <p:ext uri="{BB962C8B-B14F-4D97-AF65-F5344CB8AC3E}">
        <p14:creationId xmlns:p14="http://schemas.microsoft.com/office/powerpoint/2010/main" val="3500484677"/>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AF8B715E-8C70-E2C3-53EF-A86C1DA8401C}"/>
              </a:ext>
            </a:extLst>
          </p:cNvPr>
          <p:cNvSpPr>
            <a:spLocks noGrp="1"/>
          </p:cNvSpPr>
          <p:nvPr>
            <p:ph type="title"/>
          </p:nvPr>
        </p:nvSpPr>
        <p:spPr>
          <a:xfrm>
            <a:off x="311287" y="243184"/>
            <a:ext cx="8891461" cy="789736"/>
          </a:xfrm>
        </p:spPr>
        <p:txBody>
          <a:bodyPr/>
          <a:lstStyle/>
          <a:p>
            <a:r>
              <a:rPr lang="en-US" sz="5000" dirty="0">
                <a:solidFill>
                  <a:srgbClr val="006848"/>
                </a:solidFill>
              </a:rPr>
              <a:t>Priority Seating</a:t>
            </a:r>
          </a:p>
        </p:txBody>
      </p:sp>
      <p:pic>
        <p:nvPicPr>
          <p:cNvPr id="1026" name="Picture 2" descr="Priority Seating &amp; Securement - Accessible Services - King County Metro - King County">
            <a:extLst>
              <a:ext uri="{FF2B5EF4-FFF2-40B4-BE49-F238E27FC236}">
                <a16:creationId xmlns:a16="http://schemas.microsoft.com/office/drawing/2014/main" id="{F6DD061D-3F67-9408-025B-A2B9076A6B5E}"/>
              </a:ext>
            </a:extLst>
          </p:cNvPr>
          <p:cNvPicPr>
            <a:picLocks noChangeAspect="1" noChangeArrowheads="1"/>
          </p:cNvPicPr>
          <p:nvPr/>
        </p:nvPicPr>
        <p:blipFill>
          <a:blip r:embed="rId3">
            <a:extLst>
              <a:ext uri="{28A0092B-C50C-407E-A947-70E740481C1C}">
                <a14:useLocalDpi xmlns:a14="http://schemas.microsoft.com/office/drawing/2010/main"/>
              </a:ext>
            </a:extLst>
          </a:blip>
          <a:srcRect/>
          <a:stretch>
            <a:fillRect/>
          </a:stretch>
        </p:blipFill>
        <p:spPr bwMode="auto">
          <a:xfrm>
            <a:off x="6655194" y="1206873"/>
            <a:ext cx="5225519" cy="4444253"/>
          </a:xfrm>
          <a:prstGeom prst="rect">
            <a:avLst/>
          </a:prstGeom>
          <a:noFill/>
          <a:extLst>
            <a:ext uri="{909E8E84-426E-40DD-AFC4-6F175D3DCCD1}">
              <a14:hiddenFill xmlns:a14="http://schemas.microsoft.com/office/drawing/2010/main">
                <a:solidFill>
                  <a:srgbClr val="FFFFFF"/>
                </a:solidFill>
              </a14:hiddenFill>
            </a:ext>
          </a:extLst>
        </p:spPr>
      </p:pic>
      <p:pic>
        <p:nvPicPr>
          <p:cNvPr id="1028" name="Picture 4" descr="Priority Seating &amp; Securement - Accessible Services - King County Metro - King County">
            <a:extLst>
              <a:ext uri="{FF2B5EF4-FFF2-40B4-BE49-F238E27FC236}">
                <a16:creationId xmlns:a16="http://schemas.microsoft.com/office/drawing/2014/main" id="{1E55BF8C-4F4B-1016-7B31-5FBD141AA3AC}"/>
              </a:ext>
            </a:extLst>
          </p:cNvPr>
          <p:cNvPicPr>
            <a:picLocks noChangeAspect="1" noChangeArrowheads="1"/>
          </p:cNvPicPr>
          <p:nvPr/>
        </p:nvPicPr>
        <p:blipFill>
          <a:blip r:embed="rId4" cstate="screen">
            <a:extLst>
              <a:ext uri="{28A0092B-C50C-407E-A947-70E740481C1C}">
                <a14:useLocalDpi xmlns:a14="http://schemas.microsoft.com/office/drawing/2010/main"/>
              </a:ext>
            </a:extLst>
          </a:blip>
          <a:srcRect/>
          <a:stretch>
            <a:fillRect/>
          </a:stretch>
        </p:blipFill>
        <p:spPr bwMode="auto">
          <a:xfrm>
            <a:off x="311287" y="1206874"/>
            <a:ext cx="5949331" cy="4444252"/>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02897836"/>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B289D0-C184-22B4-EF17-789299554171}"/>
              </a:ext>
            </a:extLst>
          </p:cNvPr>
          <p:cNvSpPr>
            <a:spLocks noGrp="1"/>
          </p:cNvSpPr>
          <p:nvPr>
            <p:ph type="title"/>
          </p:nvPr>
        </p:nvSpPr>
        <p:spPr>
          <a:xfrm>
            <a:off x="315683" y="239485"/>
            <a:ext cx="8891461" cy="789736"/>
          </a:xfrm>
        </p:spPr>
        <p:txBody>
          <a:bodyPr/>
          <a:lstStyle/>
          <a:p>
            <a:r>
              <a:rPr lang="en-US" sz="5000" b="1" dirty="0">
                <a:solidFill>
                  <a:srgbClr val="006848"/>
                </a:solidFill>
              </a:rPr>
              <a:t>Exiting the Bus</a:t>
            </a:r>
            <a:endParaRPr lang="en-US" sz="5000" dirty="0">
              <a:solidFill>
                <a:srgbClr val="006848"/>
              </a:solidFill>
            </a:endParaRPr>
          </a:p>
        </p:txBody>
      </p:sp>
      <p:pic>
        <p:nvPicPr>
          <p:cNvPr id="6146" name="Picture 2">
            <a:extLst>
              <a:ext uri="{FF2B5EF4-FFF2-40B4-BE49-F238E27FC236}">
                <a16:creationId xmlns:a16="http://schemas.microsoft.com/office/drawing/2014/main" id="{76C464CC-C045-B854-2174-85898480BCD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82076" y="1413895"/>
            <a:ext cx="5888057" cy="3886200"/>
          </a:xfrm>
          <a:prstGeom prst="rect">
            <a:avLst/>
          </a:prstGeom>
          <a:ln>
            <a:noFill/>
          </a:ln>
          <a:effectLst/>
          <a:extLst>
            <a:ext uri="{909E8E84-426E-40DD-AFC4-6F175D3DCCD1}">
              <a14:hiddenFill xmlns:a14="http://schemas.microsoft.com/office/drawing/2010/main">
                <a:solidFill>
                  <a:srgbClr val="FFFFFF"/>
                </a:solidFill>
              </a14:hiddenFill>
            </a:ext>
          </a:extLst>
        </p:spPr>
      </p:pic>
      <p:pic>
        <p:nvPicPr>
          <p:cNvPr id="4" name="Picture 3" descr="A bus picking up passengers at a train station&#10;&#10;Description automatically generated with low confidence">
            <a:extLst>
              <a:ext uri="{FF2B5EF4-FFF2-40B4-BE49-F238E27FC236}">
                <a16:creationId xmlns:a16="http://schemas.microsoft.com/office/drawing/2014/main" id="{D6B6767C-075A-A04F-A591-970F9EBAE22C}"/>
              </a:ext>
            </a:extLst>
          </p:cNvPr>
          <p:cNvPicPr>
            <a:picLocks noChangeAspect="1"/>
          </p:cNvPicPr>
          <p:nvPr/>
        </p:nvPicPr>
        <p:blipFill>
          <a:blip r:embed="rId4"/>
          <a:stretch>
            <a:fillRect/>
          </a:stretch>
        </p:blipFill>
        <p:spPr>
          <a:xfrm>
            <a:off x="6221868" y="1413895"/>
            <a:ext cx="5829300" cy="3886200"/>
          </a:xfrm>
          <a:prstGeom prst="rect">
            <a:avLst/>
          </a:prstGeom>
          <a:ln>
            <a:noFill/>
          </a:ln>
          <a:effectLst/>
        </p:spPr>
      </p:pic>
    </p:spTree>
    <p:extLst>
      <p:ext uri="{BB962C8B-B14F-4D97-AF65-F5344CB8AC3E}">
        <p14:creationId xmlns:p14="http://schemas.microsoft.com/office/powerpoint/2010/main" val="7635541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D607CAEE-56EE-4F9B-E317-08AAEB7EA89B}"/>
              </a:ext>
            </a:extLst>
          </p:cNvPr>
          <p:cNvSpPr txBox="1">
            <a:spLocks/>
          </p:cNvSpPr>
          <p:nvPr/>
        </p:nvSpPr>
        <p:spPr>
          <a:xfrm>
            <a:off x="462570" y="1302996"/>
            <a:ext cx="11457287" cy="4295552"/>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457200" marR="0" lvl="0" indent="-4572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b="1" i="0" u="none" strike="noStrike" kern="1200" cap="none" spc="30" normalizeH="0" baseline="0" noProof="0" dirty="0">
                <a:ln>
                  <a:noFill/>
                </a:ln>
                <a:solidFill>
                  <a:srgbClr val="000000"/>
                </a:solidFill>
                <a:effectLst/>
                <a:uLnTx/>
                <a:uFillTx/>
              </a:rPr>
              <a:t>Get off at the next stop.</a:t>
            </a:r>
          </a:p>
          <a:p>
            <a:pPr marL="457200" marR="0" lvl="0" indent="-4572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b="1" i="0" u="none" strike="noStrike" kern="1200" cap="none" spc="30" normalizeH="0" baseline="0" noProof="0" dirty="0">
                <a:ln>
                  <a:noFill/>
                </a:ln>
                <a:solidFill>
                  <a:srgbClr val="000000"/>
                </a:solidFill>
                <a:effectLst/>
                <a:uLnTx/>
                <a:uFillTx/>
              </a:rPr>
              <a:t>Move closer to the bus driver.</a:t>
            </a:r>
          </a:p>
          <a:p>
            <a:pPr marL="457200" marR="0" lvl="0" indent="-4572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b="1" i="0" u="none" strike="noStrike" kern="1200" cap="none" spc="30" normalizeH="0" baseline="0" noProof="0" dirty="0">
                <a:ln>
                  <a:noFill/>
                </a:ln>
                <a:solidFill>
                  <a:srgbClr val="000000"/>
                </a:solidFill>
                <a:effectLst/>
                <a:uLnTx/>
                <a:uFillTx/>
              </a:rPr>
              <a:t>Report the problem to the bus driver.</a:t>
            </a:r>
          </a:p>
          <a:p>
            <a:pPr marL="457200" marR="0" lvl="0" indent="-4572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b="1" i="0" u="none" strike="noStrike" kern="1200" cap="none" spc="30" normalizeH="0" baseline="0" noProof="0" dirty="0">
                <a:ln>
                  <a:noFill/>
                </a:ln>
                <a:solidFill>
                  <a:srgbClr val="000000"/>
                </a:solidFill>
                <a:effectLst/>
                <a:uLnTx/>
                <a:uFillTx/>
              </a:rPr>
              <a:t>Take a photo or video of the situation.</a:t>
            </a:r>
          </a:p>
          <a:p>
            <a:pPr marL="457200" marR="0" lvl="0" indent="-4572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b="1" i="0" u="none" strike="noStrike" kern="1200" cap="none" spc="30" normalizeH="0" baseline="0" noProof="0" dirty="0">
                <a:ln>
                  <a:noFill/>
                </a:ln>
                <a:solidFill>
                  <a:srgbClr val="000000"/>
                </a:solidFill>
                <a:effectLst/>
                <a:uLnTx/>
                <a:uFillTx/>
              </a:rPr>
              <a:t>For emergencies, call or text 911.</a:t>
            </a:r>
          </a:p>
          <a:p>
            <a:pPr marL="457200" marR="0" lvl="0" indent="-457200" algn="l" defTabSz="914400" rtl="0" eaLnBrk="1" fontAlgn="auto" latinLnBrk="0" hangingPunct="1">
              <a:lnSpc>
                <a:spcPct val="100000"/>
              </a:lnSpc>
              <a:spcBef>
                <a:spcPts val="1800"/>
              </a:spcBef>
              <a:spcAft>
                <a:spcPts val="0"/>
              </a:spcAft>
              <a:buClrTx/>
              <a:buSzTx/>
              <a:buFont typeface="Arial" panose="020B0604020202020204" pitchFamily="34" charset="0"/>
              <a:buChar char="•"/>
              <a:tabLst/>
              <a:defRPr/>
            </a:pPr>
            <a:r>
              <a:rPr kumimoji="0" lang="en-US" i="0" u="none" strike="noStrike" kern="1200" cap="none" spc="30" normalizeH="0" baseline="0" noProof="0" dirty="0">
                <a:ln>
                  <a:noFill/>
                </a:ln>
                <a:solidFill>
                  <a:srgbClr val="000000"/>
                </a:solidFill>
                <a:effectLst/>
                <a:uLnTx/>
                <a:uFillTx/>
              </a:rPr>
              <a:t>Leave a comment</a:t>
            </a:r>
            <a:r>
              <a:rPr kumimoji="0" lang="en-US" i="0" u="none" strike="noStrike" kern="1200" cap="none" spc="30" normalizeH="0" noProof="0" dirty="0">
                <a:ln>
                  <a:noFill/>
                </a:ln>
                <a:solidFill>
                  <a:srgbClr val="000000"/>
                </a:solidFill>
                <a:effectLst/>
                <a:uLnTx/>
                <a:uFillTx/>
              </a:rPr>
              <a:t> at</a:t>
            </a:r>
            <a:r>
              <a:rPr kumimoji="0" lang="en-US" i="0" u="none" strike="noStrike" kern="1200" cap="none" spc="30" normalizeH="0" baseline="0" noProof="0" dirty="0">
                <a:ln>
                  <a:noFill/>
                </a:ln>
                <a:solidFill>
                  <a:srgbClr val="000000"/>
                </a:solidFill>
                <a:effectLst/>
                <a:uLnTx/>
                <a:uFillTx/>
              </a:rPr>
              <a:t> </a:t>
            </a:r>
            <a:r>
              <a:rPr kumimoji="0" lang="en-US" i="0" u="sng" strike="noStrike" kern="1200" cap="none" spc="30" normalizeH="0" baseline="0" noProof="0" dirty="0">
                <a:ln>
                  <a:noFill/>
                </a:ln>
                <a:solidFill>
                  <a:srgbClr val="000000"/>
                </a:solidFill>
                <a:effectLst/>
                <a:uLnTx/>
                <a:uFillTx/>
              </a:rPr>
              <a:t>kingcounty.gov/metro/contact</a:t>
            </a:r>
            <a:r>
              <a:rPr kumimoji="0" lang="en-US" i="0" strike="noStrike" kern="1200" cap="none" spc="30" normalizeH="0" baseline="0" noProof="0" dirty="0">
                <a:ln>
                  <a:noFill/>
                </a:ln>
                <a:solidFill>
                  <a:srgbClr val="000000"/>
                </a:solidFill>
                <a:effectLst/>
                <a:uLnTx/>
                <a:uFillTx/>
              </a:rPr>
              <a:t>, or call 206-553-3000.</a:t>
            </a:r>
          </a:p>
        </p:txBody>
      </p:sp>
      <p:sp>
        <p:nvSpPr>
          <p:cNvPr id="2" name="Title 1">
            <a:extLst>
              <a:ext uri="{FF2B5EF4-FFF2-40B4-BE49-F238E27FC236}">
                <a16:creationId xmlns:a16="http://schemas.microsoft.com/office/drawing/2014/main" id="{D1A0110F-AE8E-1BE3-EFEE-5569E9E06262}"/>
              </a:ext>
            </a:extLst>
          </p:cNvPr>
          <p:cNvSpPr>
            <a:spLocks noGrp="1"/>
          </p:cNvSpPr>
          <p:nvPr>
            <p:ph type="title"/>
          </p:nvPr>
        </p:nvSpPr>
        <p:spPr>
          <a:xfrm>
            <a:off x="303285" y="242740"/>
            <a:ext cx="11788816" cy="789736"/>
          </a:xfrm>
        </p:spPr>
        <p:txBody>
          <a:bodyPr/>
          <a:lstStyle/>
          <a:p>
            <a:r>
              <a:rPr lang="en-US" sz="5000" dirty="0">
                <a:solidFill>
                  <a:srgbClr val="006848"/>
                </a:solidFill>
              </a:rPr>
              <a:t>Safety Tips for the Bus</a:t>
            </a:r>
          </a:p>
        </p:txBody>
      </p:sp>
      <p:pic>
        <p:nvPicPr>
          <p:cNvPr id="5" name="Picture 4">
            <a:extLst>
              <a:ext uri="{FF2B5EF4-FFF2-40B4-BE49-F238E27FC236}">
                <a16:creationId xmlns:a16="http://schemas.microsoft.com/office/drawing/2014/main" id="{AAEF9C04-42B3-5DC2-180C-9835C96F44B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9540524" y="1312935"/>
            <a:ext cx="2307772" cy="3246048"/>
          </a:xfrm>
          <a:prstGeom prst="rect">
            <a:avLst/>
          </a:prstGeom>
        </p:spPr>
      </p:pic>
    </p:spTree>
    <p:extLst>
      <p:ext uri="{BB962C8B-B14F-4D97-AF65-F5344CB8AC3E}">
        <p14:creationId xmlns:p14="http://schemas.microsoft.com/office/powerpoint/2010/main" val="402042125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xEl>
                                              <p:pRg st="0" end="0"/>
                                            </p:txEl>
                                          </p:spTgt>
                                        </p:tgtEl>
                                        <p:attrNameLst>
                                          <p:attrName>style.visibility</p:attrName>
                                        </p:attrNameLst>
                                      </p:cBhvr>
                                      <p:to>
                                        <p:strVal val="visible"/>
                                      </p:to>
                                    </p:set>
                                    <p:animEffect transition="in" filter="fade">
                                      <p:cBhvr>
                                        <p:cTn id="7" dur="500"/>
                                        <p:tgtEl>
                                          <p:spTgt spid="4">
                                            <p:txEl>
                                              <p:pRg st="0" end="0"/>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4">
                                            <p:txEl>
                                              <p:pRg st="1" end="1"/>
                                            </p:txEl>
                                          </p:spTgt>
                                        </p:tgtEl>
                                        <p:attrNameLst>
                                          <p:attrName>style.visibility</p:attrName>
                                        </p:attrNameLst>
                                      </p:cBhvr>
                                      <p:to>
                                        <p:strVal val="visible"/>
                                      </p:to>
                                    </p:set>
                                    <p:animEffect transition="in" filter="fade">
                                      <p:cBhvr>
                                        <p:cTn id="12" dur="500"/>
                                        <p:tgtEl>
                                          <p:spTgt spid="4">
                                            <p:txEl>
                                              <p:pRg st="1" end="1"/>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4">
                                            <p:txEl>
                                              <p:pRg st="2" end="2"/>
                                            </p:txEl>
                                          </p:spTgt>
                                        </p:tgtEl>
                                        <p:attrNameLst>
                                          <p:attrName>style.visibility</p:attrName>
                                        </p:attrNameLst>
                                      </p:cBhvr>
                                      <p:to>
                                        <p:strVal val="visible"/>
                                      </p:to>
                                    </p:set>
                                    <p:animEffect transition="in" filter="fade">
                                      <p:cBhvr>
                                        <p:cTn id="17" dur="500"/>
                                        <p:tgtEl>
                                          <p:spTgt spid="4">
                                            <p:txEl>
                                              <p:pRg st="2" end="2"/>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4">
                                            <p:txEl>
                                              <p:pRg st="3" end="3"/>
                                            </p:txEl>
                                          </p:spTgt>
                                        </p:tgtEl>
                                        <p:attrNameLst>
                                          <p:attrName>style.visibility</p:attrName>
                                        </p:attrNameLst>
                                      </p:cBhvr>
                                      <p:to>
                                        <p:strVal val="visible"/>
                                      </p:to>
                                    </p:set>
                                    <p:animEffect transition="in" filter="fade">
                                      <p:cBhvr>
                                        <p:cTn id="22" dur="500"/>
                                        <p:tgtEl>
                                          <p:spTgt spid="4">
                                            <p:txEl>
                                              <p:pRg st="3" end="3"/>
                                            </p:txEl>
                                          </p:spTgt>
                                        </p:tgtEl>
                                      </p:cBhvr>
                                    </p:animEffect>
                                  </p:childTnLst>
                                </p:cTn>
                              </p:par>
                            </p:childTnLst>
                          </p:cTn>
                        </p:par>
                      </p:childTnLst>
                    </p:cTn>
                  </p:par>
                  <p:par>
                    <p:cTn id="23" fill="hold">
                      <p:stCondLst>
                        <p:cond delay="indefinite"/>
                      </p:stCondLst>
                      <p:childTnLst>
                        <p:par>
                          <p:cTn id="24" fill="hold">
                            <p:stCondLst>
                              <p:cond delay="0"/>
                            </p:stCondLst>
                            <p:childTnLst>
                              <p:par>
                                <p:cTn id="25" presetID="10" presetClass="entr" presetSubtype="0" fill="hold" nodeType="clickEffect">
                                  <p:stCondLst>
                                    <p:cond delay="0"/>
                                  </p:stCondLst>
                                  <p:childTnLst>
                                    <p:set>
                                      <p:cBhvr>
                                        <p:cTn id="26" dur="1" fill="hold">
                                          <p:stCondLst>
                                            <p:cond delay="0"/>
                                          </p:stCondLst>
                                        </p:cTn>
                                        <p:tgtEl>
                                          <p:spTgt spid="4">
                                            <p:txEl>
                                              <p:pRg st="4" end="4"/>
                                            </p:txEl>
                                          </p:spTgt>
                                        </p:tgtEl>
                                        <p:attrNameLst>
                                          <p:attrName>style.visibility</p:attrName>
                                        </p:attrNameLst>
                                      </p:cBhvr>
                                      <p:to>
                                        <p:strVal val="visible"/>
                                      </p:to>
                                    </p:set>
                                    <p:animEffect transition="in" filter="fade">
                                      <p:cBhvr>
                                        <p:cTn id="27" dur="500"/>
                                        <p:tgtEl>
                                          <p:spTgt spid="4">
                                            <p:txEl>
                                              <p:pRg st="4" end="4"/>
                                            </p:txEl>
                                          </p:spTgt>
                                        </p:tgtEl>
                                      </p:cBhvr>
                                    </p:animEffect>
                                  </p:childTnLst>
                                </p:cTn>
                              </p:par>
                            </p:childTnLst>
                          </p:cTn>
                        </p:par>
                      </p:childTnLst>
                    </p:cTn>
                  </p:par>
                  <p:par>
                    <p:cTn id="28" fill="hold">
                      <p:stCondLst>
                        <p:cond delay="indefinite"/>
                      </p:stCondLst>
                      <p:childTnLst>
                        <p:par>
                          <p:cTn id="29" fill="hold">
                            <p:stCondLst>
                              <p:cond delay="0"/>
                            </p:stCondLst>
                            <p:childTnLst>
                              <p:par>
                                <p:cTn id="30" presetID="10" presetClass="entr" presetSubtype="0" fill="hold" nodeType="clickEffect">
                                  <p:stCondLst>
                                    <p:cond delay="0"/>
                                  </p:stCondLst>
                                  <p:childTnLst>
                                    <p:set>
                                      <p:cBhvr>
                                        <p:cTn id="31" dur="1" fill="hold">
                                          <p:stCondLst>
                                            <p:cond delay="0"/>
                                          </p:stCondLst>
                                        </p:cTn>
                                        <p:tgtEl>
                                          <p:spTgt spid="4">
                                            <p:txEl>
                                              <p:pRg st="5" end="5"/>
                                            </p:txEl>
                                          </p:spTgt>
                                        </p:tgtEl>
                                        <p:attrNameLst>
                                          <p:attrName>style.visibility</p:attrName>
                                        </p:attrNameLst>
                                      </p:cBhvr>
                                      <p:to>
                                        <p:strVal val="visible"/>
                                      </p:to>
                                    </p:set>
                                    <p:animEffect transition="in" filter="fade">
                                      <p:cBhvr>
                                        <p:cTn id="32" dur="500"/>
                                        <p:tgtEl>
                                          <p:spTgt spid="4">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1_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ct:contentTypeSchema xmlns:ct="http://schemas.microsoft.com/office/2006/metadata/contentType" xmlns:ma="http://schemas.microsoft.com/office/2006/metadata/properties/metaAttributes" ct:_="" ma:_="" ma:contentTypeName="Document" ma:contentTypeID="0x01010088A795BC1D8DA849B4ED5290665C0CCA" ma:contentTypeVersion="13" ma:contentTypeDescription="Create a new document." ma:contentTypeScope="" ma:versionID="b8b27f84449200078720e0509458621d">
  <xsd:schema xmlns:xsd="http://www.w3.org/2001/XMLSchema" xmlns:xs="http://www.w3.org/2001/XMLSchema" xmlns:p="http://schemas.microsoft.com/office/2006/metadata/properties" xmlns:ns2="536606c0-5a0f-44fc-8c3c-4d2c10c887ce" xmlns:ns3="2beaef9f-cf1f-479f-a374-c737fe2c05cb" targetNamespace="http://schemas.microsoft.com/office/2006/metadata/properties" ma:root="true" ma:fieldsID="51508c2d5237efa681e971f7fc757486" ns2:_="" ns3:_="">
    <xsd:import namespace="536606c0-5a0f-44fc-8c3c-4d2c10c887ce"/>
    <xsd:import namespace="2beaef9f-cf1f-479f-a374-c737fe2c05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lcf76f155ced4ddcb4097134ff3c332f" minOccurs="0"/>
                <xsd:element ref="ns3:TaxCatchAll" minOccurs="0"/>
                <xsd:element ref="ns2:MediaServiceDateTaken"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6606c0-5a0f-44fc-8c3c-4d2c10c887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87192d8-99aa-4f2d-82ad-d3af49b789f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beaef9f-cf1f-479f-a374-c737fe2c05cb"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a4747800-6616-4cc6-8b91-33e7199fa09a}" ma:internalName="TaxCatchAll" ma:showField="CatchAllData" ma:web="7a0efaa9-41e7-410d-b3b8-c14552915b2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p:properties xmlns:p="http://schemas.microsoft.com/office/2006/metadata/properties" xmlns:xsi="http://www.w3.org/2001/XMLSchema-instance" xmlns:pc="http://schemas.microsoft.com/office/infopath/2007/PartnerControls">
  <documentManagement>
    <lcf76f155ced4ddcb4097134ff3c332f xmlns="536606c0-5a0f-44fc-8c3c-4d2c10c887ce">
      <Terms xmlns="http://schemas.microsoft.com/office/infopath/2007/PartnerControls"/>
    </lcf76f155ced4ddcb4097134ff3c332f>
    <TaxCatchAll xmlns="2beaef9f-cf1f-479f-a374-c737fe2c05cb" xsi:nil="true"/>
  </documentManagement>
</p:properties>
</file>

<file path=customXml/itemProps1.xml><?xml version="1.0" encoding="utf-8"?>
<ds:datastoreItem xmlns:ds="http://schemas.openxmlformats.org/officeDocument/2006/customXml" ds:itemID="{472A255A-BABB-47C8-B4CF-61B50C8B2F46}">
  <ds:schemaRefs>
    <ds:schemaRef ds:uri="http://schemas.microsoft.com/sharepoint/v3/contenttype/forms"/>
  </ds:schemaRefs>
</ds:datastoreItem>
</file>

<file path=customXml/itemProps2.xml><?xml version="1.0" encoding="utf-8"?>
<ds:datastoreItem xmlns:ds="http://schemas.openxmlformats.org/officeDocument/2006/customXml" ds:itemID="{9FDBF64B-3D65-40E2-BFD0-E5E5192DC99E}">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36606c0-5a0f-44fc-8c3c-4d2c10c887ce"/>
    <ds:schemaRef ds:uri="2beaef9f-cf1f-479f-a374-c737fe2c05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694F4313-3381-4F68-97D1-AA3264A05797}">
  <ds:schemaRefs>
    <ds:schemaRef ds:uri="http://schemas.microsoft.com/office/2006/documentManagement/types"/>
    <ds:schemaRef ds:uri="http://purl.org/dc/dcmitype/"/>
    <ds:schemaRef ds:uri="536606c0-5a0f-44fc-8c3c-4d2c10c887ce"/>
    <ds:schemaRef ds:uri="http://purl.org/dc/terms/"/>
    <ds:schemaRef ds:uri="http://schemas.microsoft.com/office/2006/metadata/properties"/>
    <ds:schemaRef ds:uri="http://purl.org/dc/elements/1.1/"/>
    <ds:schemaRef ds:uri="http://schemas.openxmlformats.org/package/2006/metadata/core-properties"/>
    <ds:schemaRef ds:uri="http://schemas.microsoft.com/office/infopath/2007/PartnerControls"/>
    <ds:schemaRef ds:uri="2beaef9f-cf1f-479f-a374-c737fe2c05cb"/>
    <ds:schemaRef ds:uri="http://www.w3.org/XML/1998/namespace"/>
  </ds:schemaRefs>
</ds:datastoreItem>
</file>

<file path=docProps/app.xml><?xml version="1.0" encoding="utf-8"?>
<Properties xmlns="http://schemas.openxmlformats.org/officeDocument/2006/extended-properties" xmlns:vt="http://schemas.openxmlformats.org/officeDocument/2006/docPropsVTypes">
  <Template/>
  <TotalTime>575</TotalTime>
  <Words>1976</Words>
  <Application>Microsoft Office PowerPoint</Application>
  <PresentationFormat>Widescreen</PresentationFormat>
  <Paragraphs>203</Paragraphs>
  <Slides>34</Slides>
  <Notes>34</Notes>
  <HiddenSlides>0</HiddenSlides>
  <MMClips>0</MMClips>
  <ScaleCrop>false</ScaleCrop>
  <HeadingPairs>
    <vt:vector size="6" baseType="variant">
      <vt:variant>
        <vt:lpstr>Fonts Used</vt:lpstr>
      </vt:variant>
      <vt:variant>
        <vt:i4>9</vt:i4>
      </vt:variant>
      <vt:variant>
        <vt:lpstr>Theme</vt:lpstr>
      </vt:variant>
      <vt:variant>
        <vt:i4>2</vt:i4>
      </vt:variant>
      <vt:variant>
        <vt:lpstr>Slide Titles</vt:lpstr>
      </vt:variant>
      <vt:variant>
        <vt:i4>34</vt:i4>
      </vt:variant>
    </vt:vector>
  </HeadingPairs>
  <TitlesOfParts>
    <vt:vector size="45" baseType="lpstr">
      <vt:lpstr>Arial</vt:lpstr>
      <vt:lpstr>Calibri</vt:lpstr>
      <vt:lpstr>Courier New</vt:lpstr>
      <vt:lpstr>Hind</vt:lpstr>
      <vt:lpstr>Humanist 777 Condensed</vt:lpstr>
      <vt:lpstr>Open Sans</vt:lpstr>
      <vt:lpstr>Symbol</vt:lpstr>
      <vt:lpstr>Times New Roman</vt:lpstr>
      <vt:lpstr>Verdana</vt:lpstr>
      <vt:lpstr>1_Metro Green</vt:lpstr>
      <vt:lpstr>Metro Green</vt:lpstr>
      <vt:lpstr>Safety and Riding Right</vt:lpstr>
      <vt:lpstr>PowerPoint Presentation</vt:lpstr>
      <vt:lpstr>Public Transit</vt:lpstr>
      <vt:lpstr>PowerPoint Presentation</vt:lpstr>
      <vt:lpstr>Waiting for and Boarding Buses</vt:lpstr>
      <vt:lpstr>Riding the Bus</vt:lpstr>
      <vt:lpstr>Priority Seating</vt:lpstr>
      <vt:lpstr>Exiting the Bus</vt:lpstr>
      <vt:lpstr>Safety Tips for the Bus</vt:lpstr>
      <vt:lpstr>Waiting for and Boarding Link Light Rail</vt:lpstr>
      <vt:lpstr>Safety Tips for Link Light Rail</vt:lpstr>
      <vt:lpstr>Transit Police</vt:lpstr>
      <vt:lpstr>PowerPoint Presentation</vt:lpstr>
      <vt:lpstr>Metro’s Code of Conduct</vt:lpstr>
      <vt:lpstr>PowerPoint Presentation</vt:lpstr>
      <vt:lpstr>To learn more safety tips and initiatives, visit  kingcounty.gov/en/dept/metro/rider-tools/rider-safety </vt:lpstr>
      <vt:lpstr>To learn more, visit  FreeYouthTransitPass.com</vt:lpstr>
      <vt:lpstr>PowerPoint Presentation</vt:lpstr>
      <vt:lpstr>Ride Right Bingo</vt:lpstr>
      <vt:lpstr>Ride Right Bingo</vt:lpstr>
      <vt:lpstr>Ride Right Bingo</vt:lpstr>
      <vt:lpstr>Ride Right Bingo</vt:lpstr>
      <vt:lpstr>Ride Right Bingo</vt:lpstr>
      <vt:lpstr>Ride Right Bingo</vt:lpstr>
      <vt:lpstr>Ride Right Bingo</vt:lpstr>
      <vt:lpstr>Ride Right Bingo</vt:lpstr>
      <vt:lpstr>Ride Right Bingo</vt:lpstr>
      <vt:lpstr>Ride Right Bingo</vt:lpstr>
      <vt:lpstr>Ride Right Bingo</vt:lpstr>
      <vt:lpstr>Ride Right Bingo</vt:lpstr>
      <vt:lpstr>Ride Right Bingo</vt:lpstr>
      <vt:lpstr>Ride Right Bingo</vt:lpstr>
      <vt:lpstr>Ride Right Bingo</vt:lpstr>
      <vt:lpstr>Ride Right Bingo</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Francesca Davidson</dc:creator>
  <cp:lastModifiedBy>Mayock, Melanie</cp:lastModifiedBy>
  <cp:revision>79</cp:revision>
  <cp:lastPrinted>2018-10-29T21:04:04Z</cp:lastPrinted>
  <dcterms:created xsi:type="dcterms:W3CDTF">2018-04-25T20:30:18Z</dcterms:created>
  <dcterms:modified xsi:type="dcterms:W3CDTF">2025-02-18T22:13:34Z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0x01010088A795BC1D8DA849B4ED5290665C0CCA</vt:lpwstr>
  </property>
  <property fmtid="{D5CDD505-2E9C-101B-9397-08002B2CF9AE}" pid="3" name="MediaServiceImageTags">
    <vt:lpwstr/>
  </property>
  <property fmtid="{D5CDD505-2E9C-101B-9397-08002B2CF9AE}" pid="4" name="Order">
    <vt:r8>57700</vt:r8>
  </property>
  <property fmtid="{D5CDD505-2E9C-101B-9397-08002B2CF9AE}" pid="5" name="xd_Signature">
    <vt:bool>false</vt:bool>
  </property>
  <property fmtid="{D5CDD505-2E9C-101B-9397-08002B2CF9AE}" pid="6" name="xd_ProgID">
    <vt:lpwstr/>
  </property>
  <property fmtid="{D5CDD505-2E9C-101B-9397-08002B2CF9AE}" pid="7" name="ComplianceAssetId">
    <vt:lpwstr/>
  </property>
  <property fmtid="{D5CDD505-2E9C-101B-9397-08002B2CF9AE}" pid="8" name="TemplateUrl">
    <vt:lpwstr/>
  </property>
  <property fmtid="{D5CDD505-2E9C-101B-9397-08002B2CF9AE}" pid="9" name="_ExtendedDescription">
    <vt:lpwstr/>
  </property>
  <property fmtid="{D5CDD505-2E9C-101B-9397-08002B2CF9AE}" pid="10" name="TriggerFlowInfo">
    <vt:lpwstr/>
  </property>
  <property fmtid="{D5CDD505-2E9C-101B-9397-08002B2CF9AE}" pid="11" name="SharedWithUsers">
    <vt:lpwstr/>
  </property>
</Properties>
</file>