
<file path=[Content_Types].xml><?xml version="1.0" encoding="utf-8"?>
<Types xmlns="http://schemas.openxmlformats.org/package/2006/content-types">
  <Default Extension="emf" ContentType="image/x-emf"/>
  <Default Extension="jpeg" ContentType="image/jpeg"/>
  <Default Extension="png" ContentType="image/png"/>
  <Default Extension="rels" ContentType="application/vnd.openxmlformats-package.relationships+xml"/>
  <Default Extension="svg" ContentType="image/svg+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theme/theme4.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revisionInfo.xml" ContentType="application/vnd.ms-powerpoint.revisioninfo+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autoCompressPictures="0">
  <p:sldMasterIdLst>
    <p:sldMasterId id="2147483833" r:id="rId4"/>
    <p:sldMasterId id="2147483648" r:id="rId5"/>
  </p:sldMasterIdLst>
  <p:notesMasterIdLst>
    <p:notesMasterId r:id="rId19"/>
  </p:notesMasterIdLst>
  <p:handoutMasterIdLst>
    <p:handoutMasterId r:id="rId20"/>
  </p:handoutMasterIdLst>
  <p:sldIdLst>
    <p:sldId id="293" r:id="rId6"/>
    <p:sldId id="307" r:id="rId7"/>
    <p:sldId id="308" r:id="rId8"/>
    <p:sldId id="309" r:id="rId9"/>
    <p:sldId id="272" r:id="rId10"/>
    <p:sldId id="294" r:id="rId11"/>
    <p:sldId id="288" r:id="rId12"/>
    <p:sldId id="287" r:id="rId13"/>
    <p:sldId id="310" r:id="rId14"/>
    <p:sldId id="311" r:id="rId15"/>
    <p:sldId id="312" r:id="rId16"/>
    <p:sldId id="304" r:id="rId17"/>
    <p:sldId id="306" r:id="rId18"/>
  </p:sldIdLst>
  <p:sldSz cx="12192000" cy="6858000"/>
  <p:notesSz cx="6858000" cy="9144000"/>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 uri="{2D200454-40CA-4A62-9FC3-DE9A4176ACB9}">
      <p15:notes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16659B5B-9E3D-0DBB-4639-7F7BBC8D02D5}" name="DeCordoba, Rachel" initials="DR" userId="S::rdecordoba@kingcounty.gov::fa0ecc3f-1411-4b1d-8da5-4c579ff3a23b" providerId="AD"/>
  <p188:author id="{12831AA6-C013-9F90-C7A7-222353230E38}" name="Kareiva, Celina" initials="KC" userId="S::ckareiva@kingcounty.gov::b494622c-6afa-4061-88b1-de1296a4ee78" providerId="AD"/>
  <p188:author id="{603A26C5-1269-DDE1-EC69-A607562B5943}" name="Jennifer Scales" initials="JS" userId="S::jscales@triangleassociates.com::b03ed167-cafd-4fa1-994a-16696c7e09a1" providerId="AD"/>
</p188:authorLst>
</file>

<file path=ppt/commentAuthors.xml><?xml version="1.0" encoding="utf-8"?>
<p:cmAuthorLst xmlns:a="http://schemas.openxmlformats.org/drawingml/2006/main" xmlns:r="http://schemas.openxmlformats.org/officeDocument/2006/relationships" xmlns:p="http://schemas.openxmlformats.org/presentationml/2006/main">
  <p:cmAuthor id="1" name="Sanders, Amy" initials="SA" lastIdx="3" clrIdx="0"/>
  <p:cmAuthor id="2" name="Jeff Welke" initials="JW" lastIdx="5" clrIdx="1">
    <p:extLst>
      <p:ext uri="{19B8F6BF-5375-455C-9EA6-DF929625EA0E}">
        <p15:presenceInfo xmlns:p15="http://schemas.microsoft.com/office/powerpoint/2012/main" userId="S::jwelke@triangleassociates.com::5144fc03-1140-454d-8c26-5a2de940d530" providerId="AD"/>
      </p:ext>
    </p:extLst>
  </p:cmAuthor>
  <p:cmAuthor id="3" name="Campos, Jason" initials="CJ" lastIdx="1" clrIdx="2">
    <p:extLst>
      <p:ext uri="{19B8F6BF-5375-455C-9EA6-DF929625EA0E}">
        <p15:presenceInfo xmlns:p15="http://schemas.microsoft.com/office/powerpoint/2012/main" userId="S::jcampos@kingcounty.gov::6c472f5f-6871-477d-b5a3-e41a78ed92bf" providerId="AD"/>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6848"/>
    <a:srgbClr val="0072BC"/>
    <a:srgbClr val="000000"/>
    <a:srgbClr val="0143AC"/>
    <a:srgbClr val="FF7600"/>
    <a:srgbClr val="263287"/>
    <a:srgbClr val="F1B02E"/>
    <a:srgbClr val="001A71"/>
    <a:srgbClr val="4E4540"/>
    <a:srgbClr val="00196F"/>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 uri="{1BD7E111-0CB8-44D6-8891-C1BB2F81B7CC}">
      <p1710:readonlyRecommended xmlns:p1710="http://schemas.microsoft.com/office/powerpoint/2017/10/main" val="1"/>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046C421D-10BA-4DFA-81EF-3B6864F417EA}" v="1" dt="2025-02-18T22:12:53.021"/>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21E4AEA4-8DFA-4A89-87EB-49C32662AFE0}" styleName="Medium Style 2 - Accent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2">
              <a:tint val="20000"/>
            </a:schemeClr>
          </a:solidFill>
        </a:fill>
      </a:tcStyle>
    </a:wholeTbl>
    <a:band1H>
      <a:tcStyle>
        <a:tcBdr/>
        <a:fill>
          <a:solidFill>
            <a:schemeClr val="accent2">
              <a:tint val="40000"/>
            </a:schemeClr>
          </a:solidFill>
        </a:fill>
      </a:tcStyle>
    </a:band1H>
    <a:band2H>
      <a:tcStyle>
        <a:tcBdr/>
      </a:tcStyle>
    </a:band2H>
    <a:band1V>
      <a:tcStyle>
        <a:tcBdr/>
        <a:fill>
          <a:solidFill>
            <a:schemeClr val="accent2">
              <a:tint val="40000"/>
            </a:schemeClr>
          </a:solidFill>
        </a:fill>
      </a:tcStyle>
    </a:band1V>
    <a:band2V>
      <a:tcStyle>
        <a:tcBdr/>
      </a:tcStyle>
    </a:band2V>
    <a:lastCol>
      <a:tcTxStyle b="on">
        <a:fontRef idx="minor">
          <a:prstClr val="black"/>
        </a:fontRef>
        <a:schemeClr val="lt1"/>
      </a:tcTxStyle>
      <a:tcStyle>
        <a:tcBdr/>
        <a:fill>
          <a:solidFill>
            <a:schemeClr val="accent2"/>
          </a:solidFill>
        </a:fill>
      </a:tcStyle>
    </a:lastCol>
    <a:firstCol>
      <a:tcTxStyle b="on">
        <a:fontRef idx="minor">
          <a:prstClr val="black"/>
        </a:fontRef>
        <a:schemeClr val="lt1"/>
      </a:tcTxStyle>
      <a:tcStyle>
        <a:tcBdr/>
        <a:fill>
          <a:solidFill>
            <a:schemeClr val="accent2"/>
          </a:solidFill>
        </a:fill>
      </a:tcStyle>
    </a:firstCol>
    <a:lastRow>
      <a:tcTxStyle b="on">
        <a:fontRef idx="minor">
          <a:prstClr val="black"/>
        </a:fontRef>
        <a:schemeClr val="lt1"/>
      </a:tcTxStyle>
      <a:tcStyle>
        <a:tcBdr>
          <a:top>
            <a:ln w="38100" cmpd="sng">
              <a:solidFill>
                <a:schemeClr val="lt1"/>
              </a:solidFill>
            </a:ln>
          </a:top>
        </a:tcBdr>
        <a:fill>
          <a:solidFill>
            <a:schemeClr val="accent2"/>
          </a:solidFill>
        </a:fill>
      </a:tcStyle>
    </a:lastRow>
    <a:firstRow>
      <a:tcTxStyle b="on">
        <a:fontRef idx="minor">
          <a:prstClr val="black"/>
        </a:fontRef>
        <a:schemeClr val="lt1"/>
      </a:tcTxStyle>
      <a:tcStyle>
        <a:tcBdr>
          <a:bottom>
            <a:ln w="38100" cmpd="sng">
              <a:solidFill>
                <a:schemeClr val="lt1"/>
              </a:solidFill>
            </a:ln>
          </a:bottom>
        </a:tcBdr>
        <a:fill>
          <a:solidFill>
            <a:schemeClr val="accent2"/>
          </a:solidFill>
        </a:fill>
      </a:tcStyle>
    </a:firstRow>
  </a:tblStyle>
  <a:tblStyle styleId="{F5AB1C69-6EDB-4FF4-983F-18BD219EF322}" styleName="Medium Style 2 - Accent 3">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3">
              <a:tint val="20000"/>
            </a:schemeClr>
          </a:solidFill>
        </a:fill>
      </a:tcStyle>
    </a:wholeTbl>
    <a:band1H>
      <a:tcStyle>
        <a:tcBdr/>
        <a:fill>
          <a:solidFill>
            <a:schemeClr val="accent3">
              <a:tint val="40000"/>
            </a:schemeClr>
          </a:solidFill>
        </a:fill>
      </a:tcStyle>
    </a:band1H>
    <a:band2H>
      <a:tcStyle>
        <a:tcBdr/>
      </a:tcStyle>
    </a:band2H>
    <a:band1V>
      <a:tcStyle>
        <a:tcBdr/>
        <a:fill>
          <a:solidFill>
            <a:schemeClr val="accent3">
              <a:tint val="40000"/>
            </a:schemeClr>
          </a:solidFill>
        </a:fill>
      </a:tcStyle>
    </a:band1V>
    <a:band2V>
      <a:tcStyle>
        <a:tcBdr/>
      </a:tcStyle>
    </a:band2V>
    <a:lastCol>
      <a:tcTxStyle b="on">
        <a:fontRef idx="minor">
          <a:prstClr val="black"/>
        </a:fontRef>
        <a:schemeClr val="lt1"/>
      </a:tcTxStyle>
      <a:tcStyle>
        <a:tcBdr/>
        <a:fill>
          <a:solidFill>
            <a:schemeClr val="accent3"/>
          </a:solidFill>
        </a:fill>
      </a:tcStyle>
    </a:lastCol>
    <a:firstCol>
      <a:tcTxStyle b="on">
        <a:fontRef idx="minor">
          <a:prstClr val="black"/>
        </a:fontRef>
        <a:schemeClr val="lt1"/>
      </a:tcTxStyle>
      <a:tcStyle>
        <a:tcBdr/>
        <a:fill>
          <a:solidFill>
            <a:schemeClr val="accent3"/>
          </a:solidFill>
        </a:fill>
      </a:tcStyle>
    </a:firstCol>
    <a:lastRow>
      <a:tcTxStyle b="on">
        <a:fontRef idx="minor">
          <a:prstClr val="black"/>
        </a:fontRef>
        <a:schemeClr val="lt1"/>
      </a:tcTxStyle>
      <a:tcStyle>
        <a:tcBdr>
          <a:top>
            <a:ln w="38100" cmpd="sng">
              <a:solidFill>
                <a:schemeClr val="lt1"/>
              </a:solidFill>
            </a:ln>
          </a:top>
        </a:tcBdr>
        <a:fill>
          <a:solidFill>
            <a:schemeClr val="accent3"/>
          </a:solidFill>
        </a:fill>
      </a:tcStyle>
    </a:lastRow>
    <a:firstRow>
      <a:tcTxStyle b="on">
        <a:fontRef idx="minor">
          <a:prstClr val="black"/>
        </a:fontRef>
        <a:schemeClr val="lt1"/>
      </a:tcTxStyle>
      <a:tcStyle>
        <a:tcBdr>
          <a:bottom>
            <a:ln w="38100" cmpd="sng">
              <a:solidFill>
                <a:schemeClr val="lt1"/>
              </a:solidFill>
            </a:ln>
          </a:bottom>
        </a:tcBdr>
        <a:fill>
          <a:solidFill>
            <a:schemeClr val="accent3"/>
          </a:solidFill>
        </a:fill>
      </a:tcStyle>
    </a:firstRow>
  </a:tblStyle>
  <a:tblStyle styleId="{00A15C55-8517-42AA-B614-E9B94910E393}" styleName="Medium Style 2 - Accent 4">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4">
              <a:tint val="20000"/>
            </a:schemeClr>
          </a:solidFill>
        </a:fill>
      </a:tcStyle>
    </a:wholeTbl>
    <a:band1H>
      <a:tcStyle>
        <a:tcBdr/>
        <a:fill>
          <a:solidFill>
            <a:schemeClr val="accent4">
              <a:tint val="40000"/>
            </a:schemeClr>
          </a:solidFill>
        </a:fill>
      </a:tcStyle>
    </a:band1H>
    <a:band2H>
      <a:tcStyle>
        <a:tcBdr/>
      </a:tcStyle>
    </a:band2H>
    <a:band1V>
      <a:tcStyle>
        <a:tcBdr/>
        <a:fill>
          <a:solidFill>
            <a:schemeClr val="accent4">
              <a:tint val="40000"/>
            </a:schemeClr>
          </a:solidFill>
        </a:fill>
      </a:tcStyle>
    </a:band1V>
    <a:band2V>
      <a:tcStyle>
        <a:tcBdr/>
      </a:tcStyle>
    </a:band2V>
    <a:lastCol>
      <a:tcTxStyle b="on">
        <a:fontRef idx="minor">
          <a:prstClr val="black"/>
        </a:fontRef>
        <a:schemeClr val="lt1"/>
      </a:tcTxStyle>
      <a:tcStyle>
        <a:tcBdr/>
        <a:fill>
          <a:solidFill>
            <a:schemeClr val="accent4"/>
          </a:solidFill>
        </a:fill>
      </a:tcStyle>
    </a:lastCol>
    <a:firstCol>
      <a:tcTxStyle b="on">
        <a:fontRef idx="minor">
          <a:prstClr val="black"/>
        </a:fontRef>
        <a:schemeClr val="lt1"/>
      </a:tcTxStyle>
      <a:tcStyle>
        <a:tcBdr/>
        <a:fill>
          <a:solidFill>
            <a:schemeClr val="accent4"/>
          </a:solidFill>
        </a:fill>
      </a:tcStyle>
    </a:firstCol>
    <a:lastRow>
      <a:tcTxStyle b="on">
        <a:fontRef idx="minor">
          <a:prstClr val="black"/>
        </a:fontRef>
        <a:schemeClr val="lt1"/>
      </a:tcTxStyle>
      <a:tcStyle>
        <a:tcBdr>
          <a:top>
            <a:ln w="38100" cmpd="sng">
              <a:solidFill>
                <a:schemeClr val="lt1"/>
              </a:solidFill>
            </a:ln>
          </a:top>
        </a:tcBdr>
        <a:fill>
          <a:solidFill>
            <a:schemeClr val="accent4"/>
          </a:solidFill>
        </a:fill>
      </a:tcStyle>
    </a:lastRow>
    <a:firstRow>
      <a:tcTxStyle b="on">
        <a:fontRef idx="minor">
          <a:prstClr val="black"/>
        </a:fontRef>
        <a:schemeClr val="lt1"/>
      </a:tcTxStyle>
      <a:tcStyle>
        <a:tcBdr>
          <a:bottom>
            <a:ln w="38100" cmpd="sng">
              <a:solidFill>
                <a:schemeClr val="lt1"/>
              </a:solidFill>
            </a:ln>
          </a:bottom>
        </a:tcBdr>
        <a:fill>
          <a:solidFill>
            <a:schemeClr val="accent4"/>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3B4B98B0-60AC-42C2-AFA5-B58CD77FA1E5}" styleName="Light Style 1 - Accent 1">
    <a:wholeTbl>
      <a:tcTxStyle>
        <a:fontRef idx="minor">
          <a:scrgbClr r="0" g="0" b="0"/>
        </a:fontRef>
        <a:schemeClr val="tx1"/>
      </a:tcTxStyle>
      <a:tcStyle>
        <a:tcBdr>
          <a:left>
            <a:ln>
              <a:noFill/>
            </a:ln>
          </a:left>
          <a:right>
            <a:ln>
              <a:noFill/>
            </a:ln>
          </a:right>
          <a:top>
            <a:ln w="12700" cmpd="sng">
              <a:solidFill>
                <a:schemeClr val="accent1"/>
              </a:solidFill>
            </a:ln>
          </a:top>
          <a:bottom>
            <a:ln w="12700" cmpd="sng">
              <a:solidFill>
                <a:schemeClr val="accent1"/>
              </a:solidFill>
            </a:ln>
          </a:bottom>
          <a:insideH>
            <a:ln>
              <a:noFill/>
            </a:ln>
          </a:insideH>
          <a:insideV>
            <a:ln>
              <a:noFill/>
            </a:ln>
          </a:insideV>
        </a:tcBdr>
        <a:fill>
          <a:noFill/>
        </a:fill>
      </a:tcStyle>
    </a:wholeTbl>
    <a:band1H>
      <a:tcStyle>
        <a:tcBdr/>
        <a:fill>
          <a:solidFill>
            <a:schemeClr val="accent1">
              <a:alpha val="20000"/>
            </a:schemeClr>
          </a:solidFill>
        </a:fill>
      </a:tcStyle>
    </a:band1H>
    <a:band2H>
      <a:tcStyle>
        <a:tcBdr/>
      </a:tcStyle>
    </a:band2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12700" cmpd="sng">
              <a:solidFill>
                <a:schemeClr val="accent1"/>
              </a:solidFill>
            </a:ln>
          </a:top>
        </a:tcBdr>
        <a:fill>
          <a:noFill/>
        </a:fill>
      </a:tcStyle>
    </a:lastRow>
    <a:firstRow>
      <a:tcTxStyle b="on"/>
      <a:tcStyle>
        <a:tcBdr>
          <a:bottom>
            <a:ln w="12700" cmpd="sng">
              <a:solidFill>
                <a:schemeClr val="accent1"/>
              </a:solidFill>
            </a:ln>
          </a:bottom>
        </a:tcBdr>
        <a:fill>
          <a:noFill/>
        </a:fill>
      </a:tcStyle>
    </a:firstRow>
  </a:tblStyle>
  <a:tblStyle styleId="{69012ECD-51FC-41F1-AA8D-1B2483CD663E}" styleName="Light Style 2 - Accent 1">
    <a:wholeTbl>
      <a:tcTxStyle>
        <a:fontRef idx="minor">
          <a:scrgbClr r="0" g="0" b="0"/>
        </a:fontRef>
        <a:schemeClr val="tx1"/>
      </a:tcTxStyle>
      <a:tcStyle>
        <a:tcBdr>
          <a:left>
            <a:lnRef idx="1">
              <a:schemeClr val="accent1"/>
            </a:lnRef>
          </a:left>
          <a:right>
            <a:lnRef idx="1">
              <a:schemeClr val="accent1"/>
            </a:lnRef>
          </a:right>
          <a:top>
            <a:lnRef idx="1">
              <a:schemeClr val="accent1"/>
            </a:lnRef>
          </a:top>
          <a:bottom>
            <a:lnRef idx="1">
              <a:schemeClr val="accent1"/>
            </a:lnRef>
          </a:bottom>
          <a:insideH>
            <a:ln>
              <a:noFill/>
            </a:ln>
          </a:insideH>
          <a:insideV>
            <a:ln>
              <a:noFill/>
            </a:ln>
          </a:insideV>
        </a:tcBdr>
        <a:fill>
          <a:noFill/>
        </a:fill>
      </a:tcStyle>
    </a:wholeTbl>
    <a:band1H>
      <a:tcStyle>
        <a:tcBdr>
          <a:top>
            <a:lnRef idx="1">
              <a:schemeClr val="accent1"/>
            </a:lnRef>
          </a:top>
          <a:bottom>
            <a:lnRef idx="1">
              <a:schemeClr val="accent1"/>
            </a:lnRef>
          </a:bottom>
        </a:tcBdr>
      </a:tcStyle>
    </a:band1H>
    <a:band1V>
      <a:tcStyle>
        <a:tcBdr>
          <a:left>
            <a:lnRef idx="1">
              <a:schemeClr val="accent1"/>
            </a:lnRef>
          </a:left>
          <a:right>
            <a:lnRef idx="1">
              <a:schemeClr val="accent1"/>
            </a:lnRef>
          </a:right>
        </a:tcBdr>
      </a:tcStyle>
    </a:band1V>
    <a:band2V>
      <a:tcStyle>
        <a:tcBdr>
          <a:left>
            <a:lnRef idx="1">
              <a:schemeClr val="accent1"/>
            </a:lnRef>
          </a:left>
          <a:right>
            <a:lnRef idx="1">
              <a:schemeClr val="accent1"/>
            </a:lnRef>
          </a:right>
        </a:tcBdr>
      </a:tcStyle>
    </a:band2V>
    <a:lastCol>
      <a:tcTxStyle b="on"/>
      <a:tcStyle>
        <a:tcBdr/>
      </a:tcStyle>
    </a:lastCol>
    <a:firstCol>
      <a:tcTxStyle b="on"/>
      <a:tcStyle>
        <a:tcBdr/>
      </a:tcStyle>
    </a:firstCol>
    <a:lastRow>
      <a:tcTxStyle b="on"/>
      <a:tcStyle>
        <a:tcBdr>
          <a:top>
            <a:ln w="50800" cmpd="dbl">
              <a:solidFill>
                <a:schemeClr val="accent1"/>
              </a:solidFill>
            </a:ln>
          </a:top>
        </a:tcBdr>
      </a:tcStyle>
    </a:lastRow>
    <a:firstRow>
      <a:tcTxStyle b="on">
        <a:fontRef idx="minor">
          <a:scrgbClr r="0" g="0" b="0"/>
        </a:fontRef>
        <a:schemeClr val="bg1"/>
      </a:tcTxStyle>
      <a:tcStyle>
        <a:tcBdr/>
        <a:fillRef idx="1">
          <a:schemeClr val="accent1"/>
        </a:fillRef>
      </a:tcStyle>
    </a:firstRow>
  </a:tblStyle>
  <a:tblStyle styleId="{BC89EF96-8CEA-46FF-86C4-4CE0E7609802}" styleName="Light Style 3 - Accent 1">
    <a:wholeTbl>
      <a:tcTxStyle>
        <a:fontRef idx="minor">
          <a:scrgbClr r="0" g="0" b="0"/>
        </a:fontRef>
        <a:schemeClr val="tx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w="12700" cmpd="sng">
              <a:solidFill>
                <a:schemeClr val="accent1"/>
              </a:solidFill>
            </a:ln>
          </a:insideV>
        </a:tcBdr>
        <a:fill>
          <a:noFill/>
        </a:fill>
      </a:tcStyle>
    </a:wholeTbl>
    <a:band1H>
      <a:tcStyle>
        <a:tcBdr/>
        <a:fill>
          <a:solidFill>
            <a:schemeClr val="accent1">
              <a:alpha val="20000"/>
            </a:schemeClr>
          </a:solidFill>
        </a:fill>
      </a:tcStyle>
    </a:band1H>
    <a:band1V>
      <a:tcStyle>
        <a:tcBdr/>
        <a:fill>
          <a:solidFill>
            <a:schemeClr val="accent1">
              <a:alpha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noFill/>
        </a:fill>
      </a:tcStyle>
    </a:lastRow>
    <a:firstRow>
      <a:tcTxStyle b="on"/>
      <a:tcStyle>
        <a:tcBdr>
          <a:bottom>
            <a:ln w="25400" cmpd="sng">
              <a:solidFill>
                <a:schemeClr val="accent1"/>
              </a:solidFill>
            </a:ln>
          </a:bottom>
        </a:tcBdr>
        <a:fill>
          <a:noFill/>
        </a:fill>
      </a:tcStyle>
    </a:firstRow>
  </a:tblStyle>
  <a:tblStyle styleId="{D113A9D2-9D6B-4929-AA2D-F23B5EE8CBE7}" styleName="Themed Style 2 - Accent 1">
    <a:tblBg>
      <a:fillRef idx="3">
        <a:schemeClr val="accent1"/>
      </a:fillRef>
      <a:effectRef idx="3">
        <a:schemeClr val="accent1"/>
      </a:effectRef>
    </a:tblBg>
    <a:wholeTbl>
      <a:tcTxStyle>
        <a:fontRef idx="minor">
          <a:scrgbClr r="0" g="0" b="0"/>
        </a:fontRef>
        <a:schemeClr val="lt1"/>
      </a:tcTxStyle>
      <a:tcStyle>
        <a:tcBdr>
          <a:left>
            <a:lnRef idx="1">
              <a:schemeClr val="accent1">
                <a:tint val="50000"/>
              </a:schemeClr>
            </a:lnRef>
          </a:left>
          <a:right>
            <a:lnRef idx="1">
              <a:schemeClr val="accent1">
                <a:tint val="50000"/>
              </a:schemeClr>
            </a:lnRef>
          </a:right>
          <a:top>
            <a:lnRef idx="1">
              <a:schemeClr val="accent1">
                <a:tint val="50000"/>
              </a:schemeClr>
            </a:lnRef>
          </a:top>
          <a:bottom>
            <a:lnRef idx="1">
              <a:schemeClr val="accent1">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B301B821-A1FF-4177-AEE7-76D212191A09}" styleName="Medium Style 1 - Accent 1">
    <a:wholeTbl>
      <a:tcTxStyle>
        <a:fontRef idx="minor">
          <a:scrgbClr r="0" g="0" b="0"/>
        </a:fontRef>
        <a:schemeClr val="dk1"/>
      </a:tcTxStyle>
      <a:tcStyle>
        <a:tcBdr>
          <a:left>
            <a:ln w="12700" cmpd="sng">
              <a:solidFill>
                <a:schemeClr val="accent1"/>
              </a:solidFill>
            </a:ln>
          </a:left>
          <a:right>
            <a:ln w="12700" cmpd="sng">
              <a:solidFill>
                <a:schemeClr val="accent1"/>
              </a:solidFill>
            </a:ln>
          </a:right>
          <a:top>
            <a:ln w="12700" cmpd="sng">
              <a:solidFill>
                <a:schemeClr val="accent1"/>
              </a:solidFill>
            </a:ln>
          </a:top>
          <a:bottom>
            <a:ln w="12700" cmpd="sng">
              <a:solidFill>
                <a:schemeClr val="accent1"/>
              </a:solidFill>
            </a:ln>
          </a:bottom>
          <a:insideH>
            <a:ln w="12700" cmpd="sng">
              <a:solidFill>
                <a:schemeClr val="accent1"/>
              </a:solidFill>
            </a:ln>
          </a:insideH>
          <a:insideV>
            <a:ln>
              <a:noFill/>
            </a:ln>
          </a:insideV>
        </a:tcBdr>
        <a:fill>
          <a:solidFill>
            <a:schemeClr val="lt1"/>
          </a:solidFill>
        </a:fill>
      </a:tcStyle>
    </a:wholeTbl>
    <a:band1H>
      <a:tcStyle>
        <a:tcBdr/>
        <a:fill>
          <a:solidFill>
            <a:schemeClr val="accent1">
              <a:tint val="20000"/>
            </a:schemeClr>
          </a:solidFill>
        </a:fill>
      </a:tcStyle>
    </a:band1H>
    <a:band1V>
      <a:tcStyle>
        <a:tcBdr/>
        <a:fill>
          <a:solidFill>
            <a:schemeClr val="accent1">
              <a:tint val="20000"/>
            </a:schemeClr>
          </a:solidFill>
        </a:fill>
      </a:tcStyle>
    </a:band1V>
    <a:lastCol>
      <a:tcTxStyle b="on"/>
      <a:tcStyle>
        <a:tcBdr/>
      </a:tcStyle>
    </a:lastCol>
    <a:firstCol>
      <a:tcTxStyle b="on"/>
      <a:tcStyle>
        <a:tcBdr/>
      </a:tcStyle>
    </a:firstCol>
    <a:lastRow>
      <a:tcTxStyle b="on"/>
      <a:tcStyle>
        <a:tcBdr>
          <a:top>
            <a:ln w="50800" cmpd="dbl">
              <a:solidFill>
                <a:schemeClr val="accent1"/>
              </a:solidFill>
            </a:ln>
          </a:top>
        </a:tcBdr>
        <a:fill>
          <a:solidFill>
            <a:schemeClr val="lt1"/>
          </a:solidFill>
        </a:fill>
      </a:tcStyle>
    </a:lastRow>
    <a:firstRow>
      <a:tcTxStyle b="on">
        <a:fontRef idx="minor">
          <a:scrgbClr r="0" g="0" b="0"/>
        </a:fontRef>
        <a:schemeClr val="lt1"/>
      </a:tcTxStyle>
      <a:tcStyle>
        <a:tcBdr/>
        <a:fill>
          <a:solidFill>
            <a:schemeClr val="accent1"/>
          </a:solidFill>
        </a:fill>
      </a:tcStyle>
    </a:firstRow>
  </a:tblStyle>
  <a:tblStyle styleId="{6E25E649-3F16-4E02-A733-19D2CDBF48F0}" styleName="Medium Style 3 - Accent 1">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1"/>
          </a:solidFill>
        </a:fill>
      </a:tcStyle>
    </a:lastCol>
    <a:firstCol>
      <a:tcTxStyle b="on">
        <a:fontRef idx="minor">
          <a:scrgbClr r="0" g="0" b="0"/>
        </a:fontRef>
        <a:schemeClr val="lt1"/>
      </a:tcTxStyle>
      <a:tcStyle>
        <a:tcBdr/>
        <a:fill>
          <a:solidFill>
            <a:schemeClr val="accent1"/>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1"/>
          </a:solidFill>
        </a:fill>
      </a:tcStyle>
    </a:firstRow>
  </a:tblStyle>
  <a:tblStyle styleId="{073A0DAA-6AF3-43AB-8588-CEC1D06C72B9}" styleName="Medium Style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 styleId="{793D81CF-94F2-401A-BA57-92F5A7B2D0C5}" styleName="Medium Style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B9631B5-78F2-41C9-869B-9F39066F8104}" styleName="Medium Style 3 - Accent 4">
    <a:wholeTbl>
      <a:tcTxStyle>
        <a:fontRef idx="minor">
          <a:scrgbClr r="0" g="0" b="0"/>
        </a:fontRef>
        <a:schemeClr val="dk1"/>
      </a:tcTxStyle>
      <a:tcStyle>
        <a:tcBdr>
          <a:left>
            <a:ln>
              <a:noFill/>
            </a:ln>
          </a:left>
          <a:right>
            <a:ln>
              <a:noFill/>
            </a:ln>
          </a:right>
          <a:top>
            <a:ln w="25400" cmpd="sng">
              <a:solidFill>
                <a:schemeClr val="dk1"/>
              </a:solidFill>
            </a:ln>
          </a:top>
          <a:bottom>
            <a:ln w="25400" cmpd="sng">
              <a:solidFill>
                <a:schemeClr val="dk1"/>
              </a:solidFill>
            </a:ln>
          </a:bottom>
          <a:insideH>
            <a:ln>
              <a:no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fontRef idx="minor">
          <a:scrgbClr r="0" g="0" b="0"/>
        </a:fontRef>
        <a:schemeClr val="lt1"/>
      </a:tcTxStyle>
      <a:tcStyle>
        <a:tcBdr/>
        <a:fill>
          <a:solidFill>
            <a:schemeClr val="accent4"/>
          </a:solidFill>
        </a:fill>
      </a:tcStyle>
    </a:lastCol>
    <a:firstCol>
      <a:tcTxStyle b="on">
        <a:fontRef idx="minor">
          <a:scrgbClr r="0" g="0" b="0"/>
        </a:fontRef>
        <a:schemeClr val="lt1"/>
      </a:tcTxStyle>
      <a:tcStyle>
        <a:tcBdr/>
        <a:fill>
          <a:solidFill>
            <a:schemeClr val="accent4"/>
          </a:solidFill>
        </a:fill>
      </a:tcStyle>
    </a:firstCol>
    <a:lastRow>
      <a:tcTxStyle b="on"/>
      <a:tcStyle>
        <a:tcBdr>
          <a:top>
            <a:ln w="50800" cmpd="dbl">
              <a:solidFill>
                <a:schemeClr val="dk1"/>
              </a:solidFill>
            </a:ln>
          </a:top>
        </a:tcBdr>
        <a:fill>
          <a:solidFill>
            <a:schemeClr val="lt1"/>
          </a:solidFill>
        </a:fill>
      </a:tcStyle>
    </a:lastRow>
    <a:seCell>
      <a:tcTxStyle b="on">
        <a:fontRef idx="minor">
          <a:scrgbClr r="0" g="0" b="0"/>
        </a:fontRef>
        <a:schemeClr val="dk1"/>
      </a:tcTxStyle>
      <a:tcStyle>
        <a:tcBdr/>
      </a:tcStyle>
    </a:seCell>
    <a:swCell>
      <a:tcTxStyle b="on">
        <a:fontRef idx="minor">
          <a:scrgbClr r="0" g="0" b="0"/>
        </a:fontRef>
        <a:schemeClr val="dk1"/>
      </a:tcTxStyle>
      <a:tcStyle>
        <a:tcBdr/>
      </a:tcStyle>
    </a:swCell>
    <a:firstRow>
      <a:tcTxStyle b="on">
        <a:fontRef idx="minor">
          <a:scrgbClr r="0" g="0" b="0"/>
        </a:fontRef>
        <a:schemeClr val="lt1"/>
      </a:tcTxStyle>
      <a:tcStyle>
        <a:tcBdr>
          <a:bottom>
            <a:ln w="25400" cmpd="sng">
              <a:solidFill>
                <a:schemeClr val="dk1"/>
              </a:solidFill>
            </a:ln>
          </a:bottom>
        </a:tcBdr>
        <a:fill>
          <a:solidFill>
            <a:schemeClr val="accent4"/>
          </a:solidFill>
        </a:fill>
      </a:tcStyle>
    </a:firstRow>
  </a:tblStyle>
  <a:tblStyle styleId="{C4B1156A-380E-4F78-BDF5-A606A8083BF9}" styleName="Medium Style 4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solidFill>
            <a:schemeClr val="accent4">
              <a:tint val="20000"/>
            </a:schemeClr>
          </a:solidFill>
        </a:fill>
      </a:tcStyle>
    </a:wholeTbl>
    <a:band1H>
      <a:tcStyle>
        <a:tcBdr/>
        <a:fill>
          <a:solidFill>
            <a:schemeClr val="accent4">
              <a:tint val="40000"/>
            </a:schemeClr>
          </a:solidFill>
        </a:fill>
      </a:tcStyle>
    </a:band1H>
    <a:band1V>
      <a:tcStyle>
        <a:tcBdr/>
        <a:fill>
          <a:solidFill>
            <a:schemeClr val="accent4">
              <a:tint val="40000"/>
            </a:schemeClr>
          </a:solidFill>
        </a:fill>
      </a:tcStyle>
    </a:band1V>
    <a:lastCol>
      <a:tcTxStyle b="on"/>
      <a:tcStyle>
        <a:tcBdr/>
      </a:tcStyle>
    </a:lastCol>
    <a:firstCol>
      <a:tcTxStyle b="on"/>
      <a:tcStyle>
        <a:tcBdr/>
      </a:tcStyle>
    </a:firstCol>
    <a:lastRow>
      <a:tcTxStyle b="on"/>
      <a:tcStyle>
        <a:tcBdr>
          <a:top>
            <a:ln w="25400" cmpd="sng">
              <a:solidFill>
                <a:schemeClr val="accent4"/>
              </a:solidFill>
            </a:ln>
          </a:top>
        </a:tcBdr>
        <a:fill>
          <a:solidFill>
            <a:schemeClr val="accent4">
              <a:tint val="20000"/>
            </a:schemeClr>
          </a:solidFill>
        </a:fill>
      </a:tcStyle>
    </a:lastRow>
    <a:firstRow>
      <a:tcTxStyle b="on"/>
      <a:tcStyle>
        <a:tcBdr/>
        <a:fill>
          <a:solidFill>
            <a:schemeClr val="accent4">
              <a:tint val="20000"/>
            </a:schemeClr>
          </a:solidFill>
        </a:fill>
      </a:tcStyle>
    </a:firstRow>
  </a:tblStyle>
  <a:tblStyle styleId="{E929F9F4-4A8F-4326-A1B4-22849713DDAB}" styleName="Dark Style 1 - Accent 4">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accent4"/>
          </a:solidFill>
        </a:fill>
      </a:tcStyle>
    </a:wholeTbl>
    <a:band1H>
      <a:tcStyle>
        <a:tcBdr/>
        <a:fill>
          <a:solidFill>
            <a:schemeClr val="accent4">
              <a:shade val="60000"/>
            </a:schemeClr>
          </a:solidFill>
        </a:fill>
      </a:tcStyle>
    </a:band1H>
    <a:band1V>
      <a:tcStyle>
        <a:tcBdr/>
        <a:fill>
          <a:solidFill>
            <a:schemeClr val="accent4">
              <a:shade val="60000"/>
            </a:schemeClr>
          </a:solidFill>
        </a:fill>
      </a:tcStyle>
    </a:band1V>
    <a:lastCol>
      <a:tcTxStyle b="on"/>
      <a:tcStyle>
        <a:tcBdr>
          <a:left>
            <a:ln w="25400" cmpd="sng">
              <a:solidFill>
                <a:schemeClr val="lt1"/>
              </a:solidFill>
            </a:ln>
          </a:left>
        </a:tcBdr>
        <a:fill>
          <a:solidFill>
            <a:schemeClr val="accent4">
              <a:shade val="60000"/>
            </a:schemeClr>
          </a:solidFill>
        </a:fill>
      </a:tcStyle>
    </a:lastCol>
    <a:firstCol>
      <a:tcTxStyle b="on"/>
      <a:tcStyle>
        <a:tcBdr>
          <a:right>
            <a:ln w="25400" cmpd="sng">
              <a:solidFill>
                <a:schemeClr val="lt1"/>
              </a:solidFill>
            </a:ln>
          </a:right>
        </a:tcBdr>
        <a:fill>
          <a:solidFill>
            <a:schemeClr val="accent4">
              <a:shade val="60000"/>
            </a:schemeClr>
          </a:solidFill>
        </a:fill>
      </a:tcStyle>
    </a:firstCol>
    <a:lastRow>
      <a:tcTxStyle b="on"/>
      <a:tcStyle>
        <a:tcBdr>
          <a:top>
            <a:ln w="25400" cmpd="sng">
              <a:solidFill>
                <a:schemeClr val="lt1"/>
              </a:solidFill>
            </a:ln>
          </a:top>
        </a:tcBdr>
        <a:fill>
          <a:solidFill>
            <a:schemeClr val="accent4">
              <a:shade val="4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91EBBBCC-DAD2-459C-BE2E-F6DE35CF9A28}" styleName="Dark Style 2 - Accent 3/Accent 4">
    <a:wholeTbl>
      <a:tcTxStyle>
        <a:fontRef idx="minor">
          <a:scrgbClr r="0" g="0" b="0"/>
        </a:fontRef>
        <a:schemeClr val="dk1"/>
      </a:tcTxStyle>
      <a:tcStyle>
        <a:tcBdr>
          <a:left>
            <a:ln>
              <a:noFill/>
            </a:ln>
          </a:left>
          <a:right>
            <a:ln>
              <a:noFill/>
            </a:ln>
          </a:right>
          <a:top>
            <a:ln>
              <a:noFill/>
            </a:ln>
          </a:top>
          <a:bottom>
            <a:ln>
              <a:noFill/>
            </a:ln>
          </a:bottom>
          <a:insideH>
            <a:ln>
              <a:noFill/>
            </a:ln>
          </a:insideH>
          <a:insideV>
            <a:ln>
              <a:noFill/>
            </a:ln>
          </a:insideV>
        </a:tcBdr>
        <a:fill>
          <a:solidFill>
            <a:schemeClr val="accent3">
              <a:tint val="20000"/>
            </a:schemeClr>
          </a:solidFill>
        </a:fill>
      </a:tcStyle>
    </a:wholeTbl>
    <a:band1H>
      <a:tcStyle>
        <a:tcBdr/>
        <a:fill>
          <a:solidFill>
            <a:schemeClr val="accent3">
              <a:tint val="40000"/>
            </a:schemeClr>
          </a:solidFill>
        </a:fill>
      </a:tcStyle>
    </a:band1H>
    <a:band1V>
      <a:tcStyle>
        <a:tcBdr/>
        <a:fill>
          <a:solidFill>
            <a:schemeClr val="accent3">
              <a:tint val="4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accent3">
              <a:tint val="20000"/>
            </a:schemeClr>
          </a:solidFill>
        </a:fill>
      </a:tcStyle>
    </a:lastRow>
    <a:firstRow>
      <a:tcTxStyle b="on">
        <a:fontRef idx="minor">
          <a:scrgbClr r="0" g="0" b="0"/>
        </a:fontRef>
        <a:schemeClr val="lt1"/>
      </a:tcTxStyle>
      <a:tcStyle>
        <a:tcBdr/>
        <a:fill>
          <a:solidFill>
            <a:schemeClr val="accent4"/>
          </a:solidFill>
        </a:fill>
      </a:tcStyle>
    </a:firstRow>
  </a:tblStyle>
  <a:tblStyle styleId="{1E171933-4619-4E11-9A3F-F7608DF75F80}" styleName="Medium Style 1 - Accent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ED083AE6-46FA-4A59-8FB0-9F97EB10719F}" styleName="Light Style 3 - Accent 4">
    <a:wholeTbl>
      <a:tcTxStyle>
        <a:fontRef idx="minor">
          <a:scrgbClr r="0" g="0" b="0"/>
        </a:fontRef>
        <a:schemeClr val="tx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w="12700" cmpd="sng">
              <a:solidFill>
                <a:schemeClr val="accent4"/>
              </a:solidFill>
            </a:ln>
          </a:insideV>
        </a:tcBdr>
        <a:fill>
          <a:noFill/>
        </a:fill>
      </a:tcStyle>
    </a:wholeTbl>
    <a:band1H>
      <a:tcStyle>
        <a:tcBdr/>
        <a:fill>
          <a:solidFill>
            <a:schemeClr val="accent4">
              <a:alpha val="20000"/>
            </a:schemeClr>
          </a:solidFill>
        </a:fill>
      </a:tcStyle>
    </a:band1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noFill/>
        </a:fill>
      </a:tcStyle>
    </a:lastRow>
    <a:firstRow>
      <a:tcTxStyle b="on"/>
      <a:tcStyle>
        <a:tcBdr>
          <a:bottom>
            <a:ln w="25400" cmpd="sng">
              <a:solidFill>
                <a:schemeClr val="accent4"/>
              </a:solidFill>
            </a:ln>
          </a:bottom>
        </a:tcBdr>
        <a:fill>
          <a:noFill/>
        </a:fill>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D27102A9-8310-4765-A935-A1911B00CA55}" styleName="Light Style 1 - Accent 4">
    <a:wholeTbl>
      <a:tcTxStyle>
        <a:fontRef idx="minor">
          <a:scrgbClr r="0" g="0" b="0"/>
        </a:fontRef>
        <a:schemeClr val="tx1"/>
      </a:tcTxStyle>
      <a:tcStyle>
        <a:tcBdr>
          <a:left>
            <a:ln>
              <a:noFill/>
            </a:ln>
          </a:left>
          <a:right>
            <a:ln>
              <a:noFill/>
            </a:ln>
          </a:right>
          <a:top>
            <a:ln w="12700" cmpd="sng">
              <a:solidFill>
                <a:schemeClr val="accent4"/>
              </a:solidFill>
            </a:ln>
          </a:top>
          <a:bottom>
            <a:ln w="12700" cmpd="sng">
              <a:solidFill>
                <a:schemeClr val="accent4"/>
              </a:solidFill>
            </a:ln>
          </a:bottom>
          <a:insideH>
            <a:ln>
              <a:noFill/>
            </a:ln>
          </a:insideH>
          <a:insideV>
            <a:ln>
              <a:noFill/>
            </a:ln>
          </a:insideV>
        </a:tcBdr>
        <a:fill>
          <a:noFill/>
        </a:fill>
      </a:tcStyle>
    </a:wholeTbl>
    <a:band1H>
      <a:tcStyle>
        <a:tcBdr/>
        <a:fill>
          <a:solidFill>
            <a:schemeClr val="accent4">
              <a:alpha val="20000"/>
            </a:schemeClr>
          </a:solidFill>
        </a:fill>
      </a:tcStyle>
    </a:band1H>
    <a:band2H>
      <a:tcStyle>
        <a:tcBdr/>
      </a:tcStyle>
    </a:band2H>
    <a:band1V>
      <a:tcStyle>
        <a:tcBdr/>
        <a:fill>
          <a:solidFill>
            <a:schemeClr val="accent4">
              <a:alpha val="20000"/>
            </a:schemeClr>
          </a:solidFill>
        </a:fill>
      </a:tcStyle>
    </a:band1V>
    <a:lastCol>
      <a:tcTxStyle b="on"/>
      <a:tcStyle>
        <a:tcBdr/>
      </a:tcStyle>
    </a:lastCol>
    <a:firstCol>
      <a:tcTxStyle b="on"/>
      <a:tcStyle>
        <a:tcBdr/>
      </a:tcStyle>
    </a:firstCol>
    <a:lastRow>
      <a:tcTxStyle b="on"/>
      <a:tcStyle>
        <a:tcBdr>
          <a:top>
            <a:ln w="12700" cmpd="sng">
              <a:solidFill>
                <a:schemeClr val="accent4"/>
              </a:solidFill>
            </a:ln>
          </a:top>
        </a:tcBdr>
        <a:fill>
          <a:noFill/>
        </a:fill>
      </a:tcStyle>
    </a:lastRow>
    <a:firstRow>
      <a:tcTxStyle b="on"/>
      <a:tcStyle>
        <a:tcBdr>
          <a:bottom>
            <a:ln w="12700" cmpd="sng">
              <a:solidFill>
                <a:schemeClr val="accent4"/>
              </a:solidFill>
            </a:ln>
          </a:bottom>
        </a:tcBdr>
        <a:fill>
          <a:noFill/>
        </a:fill>
      </a:tcStyle>
    </a:firstRow>
  </a:tblStyle>
  <a:tblStyle styleId="{E269D01E-BC32-4049-B463-5C60D7B0CCD2}" styleName="Themed Style 2 - Accent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775DCB02-9BB8-47FD-8907-85C794F793BA}" styleName="Themed Style 1 - Accent 4">
    <a:tblBg>
      <a:fillRef idx="2">
        <a:schemeClr val="accent4"/>
      </a:fillRef>
      <a:effectRef idx="1">
        <a:schemeClr val="accent4"/>
      </a:effectRef>
    </a:tblBg>
    <a:wholeTbl>
      <a:tcTxStyle>
        <a:fontRef idx="minor">
          <a:scrgbClr r="0" g="0" b="0"/>
        </a:fontRef>
        <a:schemeClr val="dk1"/>
      </a:tcTxStyle>
      <a:tcStyle>
        <a:tcBdr>
          <a:left>
            <a:lnRef idx="1">
              <a:schemeClr val="accent4"/>
            </a:lnRef>
          </a:left>
          <a:right>
            <a:lnRef idx="1">
              <a:schemeClr val="accent4"/>
            </a:lnRef>
          </a:right>
          <a:top>
            <a:lnRef idx="1">
              <a:schemeClr val="accent4"/>
            </a:lnRef>
          </a:top>
          <a:bottom>
            <a:lnRef idx="1">
              <a:schemeClr val="accent4"/>
            </a:lnRef>
          </a:bottom>
          <a:insideH>
            <a:lnRef idx="1">
              <a:schemeClr val="accent4"/>
            </a:lnRef>
          </a:insideH>
          <a:insideV>
            <a:lnRef idx="1">
              <a:schemeClr val="accent4"/>
            </a:lnRef>
          </a:insideV>
        </a:tcBdr>
        <a:fill>
          <a:noFill/>
        </a:fill>
      </a:tcStyle>
    </a:wholeTbl>
    <a:band1H>
      <a:tcStyle>
        <a:tcBdr/>
        <a:fill>
          <a:solidFill>
            <a:schemeClr val="accent4">
              <a:alpha val="40000"/>
            </a:schemeClr>
          </a:solidFill>
        </a:fill>
      </a:tcStyle>
    </a:band1H>
    <a:band2H>
      <a:tcStyle>
        <a:tcBdr/>
      </a:tcStyle>
    </a:band2H>
    <a:band1V>
      <a:tcStyle>
        <a:tcBdr>
          <a:top>
            <a:lnRef idx="1">
              <a:schemeClr val="accent4"/>
            </a:lnRef>
          </a:top>
          <a:bottom>
            <a:lnRef idx="1">
              <a:schemeClr val="accent4"/>
            </a:lnRef>
          </a:bottom>
        </a:tcBdr>
        <a:fill>
          <a:solidFill>
            <a:schemeClr val="accent4">
              <a:alpha val="40000"/>
            </a:schemeClr>
          </a:solidFill>
        </a:fill>
      </a:tcStyle>
    </a:band1V>
    <a:band2V>
      <a:tcStyle>
        <a:tcBdr/>
      </a:tcStyle>
    </a:band2V>
    <a:lastCol>
      <a:tcTxStyle b="on"/>
      <a:tcStyle>
        <a:tcBdr>
          <a:left>
            <a:lnRef idx="2">
              <a:schemeClr val="accent4"/>
            </a:lnRef>
          </a:left>
          <a:right>
            <a:lnRef idx="1">
              <a:schemeClr val="accent4"/>
            </a:lnRef>
          </a:right>
          <a:top>
            <a:lnRef idx="1">
              <a:schemeClr val="accent4"/>
            </a:lnRef>
          </a:top>
          <a:bottom>
            <a:lnRef idx="1">
              <a:schemeClr val="accent4"/>
            </a:lnRef>
          </a:bottom>
          <a:insideH>
            <a:lnRef idx="1">
              <a:schemeClr val="accent4"/>
            </a:lnRef>
          </a:insideH>
          <a:insideV>
            <a:ln>
              <a:noFill/>
            </a:ln>
          </a:insideV>
        </a:tcBdr>
      </a:tcStyle>
    </a:lastCol>
    <a:firstCol>
      <a:tcTxStyle b="on"/>
      <a:tcStyle>
        <a:tcBdr>
          <a:left>
            <a:lnRef idx="1">
              <a:schemeClr val="accent4"/>
            </a:lnRef>
          </a:left>
          <a:right>
            <a:lnRef idx="2">
              <a:schemeClr val="accent4"/>
            </a:lnRef>
          </a:right>
          <a:top>
            <a:lnRef idx="1">
              <a:schemeClr val="accent4"/>
            </a:lnRef>
          </a:top>
          <a:bottom>
            <a:lnRef idx="1">
              <a:schemeClr val="accent4"/>
            </a:lnRef>
          </a:bottom>
          <a:insideH>
            <a:lnRef idx="1">
              <a:schemeClr val="accent4"/>
            </a:lnRef>
          </a:insideH>
          <a:insideV>
            <a:ln>
              <a:noFill/>
            </a:ln>
          </a:insideV>
        </a:tcBdr>
      </a:tcStyle>
    </a:firstCol>
    <a:lastRow>
      <a:tcTxStyle b="on"/>
      <a:tcStyle>
        <a:tcBdr>
          <a:left>
            <a:lnRef idx="1">
              <a:schemeClr val="accent4"/>
            </a:lnRef>
          </a:left>
          <a:right>
            <a:lnRef idx="1">
              <a:schemeClr val="accent4"/>
            </a:lnRef>
          </a:right>
          <a:top>
            <a:lnRef idx="2">
              <a:schemeClr val="accent4"/>
            </a:lnRef>
          </a:top>
          <a:bottom>
            <a:lnRef idx="2">
              <a:schemeClr val="accent4"/>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4"/>
            </a:lnRef>
          </a:left>
          <a:right>
            <a:lnRef idx="1">
              <a:schemeClr val="accent4"/>
            </a:lnRef>
          </a:right>
          <a:top>
            <a:lnRef idx="1">
              <a:schemeClr val="accent4"/>
            </a:lnRef>
          </a:top>
          <a:bottom>
            <a:lnRef idx="2">
              <a:schemeClr val="lt1"/>
            </a:lnRef>
          </a:bottom>
          <a:insideH>
            <a:ln>
              <a:noFill/>
            </a:ln>
          </a:insideH>
          <a:insideV>
            <a:ln>
              <a:noFill/>
            </a:ln>
          </a:insideV>
        </a:tcBdr>
        <a:fill>
          <a:solidFill>
            <a:schemeClr val="accent4"/>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2017" autoAdjust="0"/>
    <p:restoredTop sz="62353" autoAdjust="0"/>
  </p:normalViewPr>
  <p:slideViewPr>
    <p:cSldViewPr snapToGrid="0">
      <p:cViewPr varScale="1">
        <p:scale>
          <a:sx n="39" d="100"/>
          <a:sy n="39" d="100"/>
        </p:scale>
        <p:origin x="1824" y="52"/>
      </p:cViewPr>
      <p:guideLst/>
    </p:cSldViewPr>
  </p:slideViewPr>
  <p:outlineViewPr>
    <p:cViewPr>
      <p:scale>
        <a:sx n="33" d="100"/>
        <a:sy n="33" d="100"/>
      </p:scale>
      <p:origin x="0" y="0"/>
    </p:cViewPr>
  </p:outlineViewPr>
  <p:notesTextViewPr>
    <p:cViewPr>
      <p:scale>
        <a:sx n="3" d="2"/>
        <a:sy n="3" d="2"/>
      </p:scale>
      <p:origin x="0" y="0"/>
    </p:cViewPr>
  </p:notesTextViewPr>
  <p:sorterViewPr>
    <p:cViewPr varScale="1">
      <p:scale>
        <a:sx n="100" d="100"/>
        <a:sy n="100" d="100"/>
      </p:scale>
      <p:origin x="0" y="0"/>
    </p:cViewPr>
  </p:sorterViewPr>
  <p:notesViewPr>
    <p:cSldViewPr snapToGrid="0">
      <p:cViewPr varScale="1">
        <p:scale>
          <a:sx n="86" d="100"/>
          <a:sy n="86" d="100"/>
        </p:scale>
        <p:origin x="3864" y="84"/>
      </p:cViewPr>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slide" Target="slides/slide13.xml"/><Relationship Id="rId26" Type="http://schemas.microsoft.com/office/2015/10/relationships/revisionInfo" Target="revisionInfo.xml"/><Relationship Id="rId3" Type="http://schemas.openxmlformats.org/officeDocument/2006/relationships/customXml" Target="../customXml/item3.xml"/><Relationship Id="rId21" Type="http://schemas.openxmlformats.org/officeDocument/2006/relationships/commentAuthors" Target="commentAuthor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5" Type="http://schemas.openxmlformats.org/officeDocument/2006/relationships/tableStyles" Target="tableStyles.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handoutMaster" Target="handoutMasters/handoutMaster1.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heme" Target="theme/theme1.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viewProps" Target="viewProps.xml"/><Relationship Id="rId10" Type="http://schemas.openxmlformats.org/officeDocument/2006/relationships/slide" Target="slides/slide5.xml"/><Relationship Id="rId19" Type="http://schemas.openxmlformats.org/officeDocument/2006/relationships/notesMaster" Target="notesMasters/notesMaster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presProps" Target="presProps.xml"/><Relationship Id="rId27" Type="http://schemas.microsoft.com/office/2018/10/relationships/authors" Target="authors.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4.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452D5650-DB3E-5A40-9F6F-1A9907145A88}"/>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5E8A0E2B-A843-CA44-93AB-F2692865B649}"/>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9F389041-FEC0-A04A-9B42-01C28B75F111}" type="datetimeFigureOut">
              <a:rPr lang="en-US" smtClean="0"/>
              <a:t>2/18/2025</a:t>
            </a:fld>
            <a:endParaRPr lang="en-US"/>
          </a:p>
        </p:txBody>
      </p:sp>
      <p:sp>
        <p:nvSpPr>
          <p:cNvPr id="4" name="Footer Placeholder 3">
            <a:extLst>
              <a:ext uri="{FF2B5EF4-FFF2-40B4-BE49-F238E27FC236}">
                <a16:creationId xmlns:a16="http://schemas.microsoft.com/office/drawing/2014/main" id="{206B231A-8500-4440-BEA2-4BE8E4F92574}"/>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136C3F37-31CB-1B4E-B019-9F35E2E18094}"/>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2A792650-7300-F54D-8C1F-AF07B74D2A4E}" type="slidenum">
              <a:rPr lang="en-US" smtClean="0"/>
              <a:t>‹#›</a:t>
            </a:fld>
            <a:endParaRPr lang="en-US"/>
          </a:p>
        </p:txBody>
      </p:sp>
    </p:spTree>
    <p:extLst>
      <p:ext uri="{BB962C8B-B14F-4D97-AF65-F5344CB8AC3E}">
        <p14:creationId xmlns:p14="http://schemas.microsoft.com/office/powerpoint/2010/main" val="142135389"/>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A94013E-3162-A741-AEDE-817A77735676}" type="datetimeFigureOut">
              <a:rPr lang="en-US" smtClean="0"/>
              <a:t>2/18/2025</a:t>
            </a:fld>
            <a:endParaRPr lang="en-US"/>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US"/>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3BF0254-5D7A-E24F-B646-2A5FBDBFD4F7}" type="slidenum">
              <a:rPr lang="en-US" smtClean="0"/>
              <a:t>‹#›</a:t>
            </a:fld>
            <a:endParaRPr lang="en-US"/>
          </a:p>
        </p:txBody>
      </p:sp>
    </p:spTree>
    <p:extLst>
      <p:ext uri="{BB962C8B-B14F-4D97-AF65-F5344CB8AC3E}">
        <p14:creationId xmlns:p14="http://schemas.microsoft.com/office/powerpoint/2010/main" val="2126797178"/>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3" Type="http://schemas.openxmlformats.org/officeDocument/2006/relationships/hyperlink" Target="https://kingcounty.gov/en/dept/metro/rider-tools/how-to-ride" TargetMode="External"/><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3" Type="http://schemas.openxmlformats.org/officeDocument/2006/relationships/hyperlink" Target="https://kingcounty.gov/depts/transportation/metro/travel-options/bus/how-to-ride.aspx" TargetMode="External"/><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Introduce King County Metro – “The organization in our government that provides bus and other transportation services” and the Free Youth Transit Pass program (“</a:t>
            </a:r>
            <a:r>
              <a:rPr lang="en-US" b="0" i="0" dirty="0">
                <a:solidFill>
                  <a:srgbClr val="23221F"/>
                </a:solidFill>
                <a:effectLst/>
                <a:latin typeface="Open Sans" panose="020B0606030504020204" pitchFamily="34" charset="0"/>
              </a:rPr>
              <a:t>riders 18 and younger can take transit for free”)</a:t>
            </a:r>
            <a:endParaRPr lang="en-US" dirty="0"/>
          </a:p>
          <a:p>
            <a:pPr marL="171450" indent="-171450">
              <a:buFont typeface="Arial" panose="020B0604020202020204" pitchFamily="34" charset="0"/>
              <a:buChar char="•"/>
            </a:pPr>
            <a:r>
              <a:rPr lang="en-US" dirty="0"/>
              <a:t>Explain to students that they will be learning about how to ride their local buses and the light rail train</a:t>
            </a:r>
          </a:p>
        </p:txBody>
      </p:sp>
      <p:sp>
        <p:nvSpPr>
          <p:cNvPr id="4" name="Slide Number Placeholder 3"/>
          <p:cNvSpPr>
            <a:spLocks noGrp="1"/>
          </p:cNvSpPr>
          <p:nvPr>
            <p:ph type="sldNum" sz="quarter" idx="5"/>
          </p:nvPr>
        </p:nvSpPr>
        <p:spPr/>
        <p:txBody>
          <a:bodyPr/>
          <a:lstStyle/>
          <a:p>
            <a:fld id="{F3BF0254-5D7A-E24F-B646-2A5FBDBFD4F7}" type="slidenum">
              <a:rPr lang="en-US" smtClean="0"/>
              <a:t>1</a:t>
            </a:fld>
            <a:endParaRPr lang="en-US"/>
          </a:p>
        </p:txBody>
      </p:sp>
    </p:spTree>
    <p:extLst>
      <p:ext uri="{BB962C8B-B14F-4D97-AF65-F5344CB8AC3E}">
        <p14:creationId xmlns:p14="http://schemas.microsoft.com/office/powerpoint/2010/main" val="1203403118"/>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Once students have boarded the bus, they should stay alert and make sure they are looking and listening for their stop name to be announced.</a:t>
            </a:r>
          </a:p>
          <a:p>
            <a:pPr marL="171450" marR="0" indent="-171450">
              <a:lnSpc>
                <a:spcPct val="107000"/>
              </a:lnSpc>
              <a:spcBef>
                <a:spcPts val="0"/>
              </a:spcBef>
              <a:spcAft>
                <a:spcPts val="800"/>
              </a:spcAft>
              <a:buFont typeface="Arial" panose="020B0604020202020204" pitchFamily="34" charset="0"/>
              <a:buChar char="•"/>
            </a:pPr>
            <a:r>
              <a:rPr lang="en-US" dirty="0"/>
              <a:t>When their stop is next, they can ask the driver to stop by pulling the yellow cord or pressing a red “stop” button. </a:t>
            </a:r>
          </a:p>
          <a:p>
            <a:pPr marL="171450" marR="0" indent="-171450">
              <a:lnSpc>
                <a:spcPct val="107000"/>
              </a:lnSpc>
              <a:spcBef>
                <a:spcPts val="0"/>
              </a:spcBef>
              <a:spcAft>
                <a:spcPts val="800"/>
              </a:spcAft>
              <a:buFont typeface="Arial" panose="020B0604020202020204" pitchFamily="34" charset="0"/>
              <a:buChar char="•"/>
            </a:pPr>
            <a:r>
              <a:rPr lang="en-US" dirty="0"/>
              <a:t>To get off the bus, students should exit through a side or back door unless they need to use the ramp at the front. Remind students to make sure to be careful if they need to cross the street after, because traffic around buses can be dangerous.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10</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041905645"/>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Riding the light rail is similar, but a little bit different. After tapping their card at the station, students will wait until the train has arrived and opened its doors.</a:t>
            </a:r>
          </a:p>
          <a:p>
            <a:pPr marL="171450" marR="0" indent="-171450">
              <a:lnSpc>
                <a:spcPct val="107000"/>
              </a:lnSpc>
              <a:spcBef>
                <a:spcPts val="0"/>
              </a:spcBef>
              <a:spcAft>
                <a:spcPts val="800"/>
              </a:spcAft>
              <a:buFont typeface="Arial" panose="020B0604020202020204" pitchFamily="34" charset="0"/>
              <a:buChar char="•"/>
            </a:pPr>
            <a:r>
              <a:rPr lang="en-US" dirty="0"/>
              <a:t>Unlike when riding the bus, riders do not need to ask the light rail operator to stop. They can practice navigating with their adults by looking and listening for their stop to be </a:t>
            </a:r>
            <a:r>
              <a:rPr lang="en-US"/>
              <a:t>announced.</a:t>
            </a:r>
            <a:endParaRPr lang="en-US" dirty="0"/>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12590520"/>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indent="-171450">
              <a:buFont typeface="Arial" panose="020B0604020202020204" pitchFamily="34" charset="0"/>
              <a:buChar char="•"/>
            </a:pPr>
            <a:r>
              <a:rPr lang="en-US" dirty="0"/>
              <a:t>4 rules for confident travel on transit:</a:t>
            </a:r>
          </a:p>
          <a:p>
            <a:pPr marL="628650" lvl="1" indent="-171450">
              <a:buFont typeface="Arial" panose="020B0604020202020204" pitchFamily="34" charset="0"/>
              <a:buChar char="•"/>
            </a:pPr>
            <a:r>
              <a:rPr lang="en-US" dirty="0"/>
              <a:t>Plan your trip! Know where you’re going and how you are going to get there.</a:t>
            </a:r>
          </a:p>
          <a:p>
            <a:pPr marL="628650" lvl="1" indent="-171450">
              <a:buFont typeface="Arial" panose="020B0604020202020204" pitchFamily="34" charset="0"/>
              <a:buChar char="•"/>
            </a:pPr>
            <a:r>
              <a:rPr lang="en-US" dirty="0"/>
              <a:t>Travel with family or friends.</a:t>
            </a:r>
          </a:p>
          <a:p>
            <a:pPr marL="628650" lvl="1" indent="-171450">
              <a:buFont typeface="Arial" panose="020B0604020202020204" pitchFamily="34" charset="0"/>
              <a:buChar char="•"/>
            </a:pPr>
            <a:r>
              <a:rPr lang="en-US" dirty="0"/>
              <a:t>Tell someone where you are going.</a:t>
            </a:r>
          </a:p>
          <a:p>
            <a:pPr marL="628650" lvl="1" indent="-171450">
              <a:buFont typeface="Arial" panose="020B0604020202020204" pitchFamily="34" charset="0"/>
              <a:buChar char="•"/>
            </a:pPr>
            <a:r>
              <a:rPr lang="en-US" dirty="0"/>
              <a:t>Pay attention—watch and listen to make sure you know where you are.</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12</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248288064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Supplemental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8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It may be helpful to show students the website so they can share information with their families. </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Show students how to navigate the website to get a new Youth ORCA card or register an existing card. </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800" dirty="0">
                <a:effectLst/>
                <a:latin typeface="Arial" panose="020B0604020202020204" pitchFamily="34" charset="0"/>
                <a:ea typeface="Calibri" panose="020F0502020204030204" pitchFamily="34" charset="0"/>
                <a:cs typeface="Times New Roman" panose="02020603050405020304" pitchFamily="18" charset="0"/>
              </a:rPr>
              <a:t>Extra information can be found at: </a:t>
            </a:r>
            <a:r>
              <a:rPr lang="en-US" sz="1800" dirty="0">
                <a:hlinkClick r:id="rId3"/>
              </a:rPr>
              <a:t>https://kingcounty.gov/en/dept/metro/rider-tools/how-to-ride</a:t>
            </a: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59861533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0" marR="0" indent="0">
              <a:lnSpc>
                <a:spcPct val="107000"/>
              </a:lnSpc>
              <a:spcBef>
                <a:spcPts val="0"/>
              </a:spcBef>
              <a:spcAft>
                <a:spcPts val="800"/>
              </a:spcAft>
              <a:buFont typeface="Arial" panose="020B0604020202020204" pitchFamily="34" charset="0"/>
              <a:buNone/>
            </a:pPr>
            <a:r>
              <a:rPr lang="en-US" sz="12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200" u="none" dirty="0">
                <a:effectLst/>
                <a:latin typeface="Arial" panose="020B0604020202020204" pitchFamily="34" charset="0"/>
                <a:ea typeface="Calibri" panose="020F0502020204030204" pitchFamily="34" charset="0"/>
                <a:cs typeface="Times New Roman" panose="02020603050405020304" pitchFamily="18" charset="0"/>
              </a:rPr>
              <a:t>:</a:t>
            </a:r>
            <a:endParaRPr lang="en-US" sz="1200" u="sng" dirty="0">
              <a:effectLst/>
              <a:latin typeface="Arial" panose="020B0604020202020204" pitchFamily="34" charset="0"/>
              <a:ea typeface="Calibri" panose="020F0502020204030204" pitchFamily="34" charset="0"/>
              <a:cs typeface="Times New Roman" panose="02020603050405020304" pitchFamily="18" charset="0"/>
            </a:endParaRPr>
          </a:p>
          <a:p>
            <a:pPr marL="285750" marR="0" indent="-285750">
              <a:lnSpc>
                <a:spcPct val="107000"/>
              </a:lnSpc>
              <a:spcBef>
                <a:spcPts val="0"/>
              </a:spcBef>
              <a:spcAft>
                <a:spcPts val="800"/>
              </a:spcAft>
              <a:buFont typeface="Arial" panose="020B0604020202020204" pitchFamily="34" charset="0"/>
              <a:buChar char="•"/>
            </a:pPr>
            <a:r>
              <a:rPr lang="en-US" sz="1200" dirty="0">
                <a:effectLst/>
                <a:latin typeface="Arial" panose="020B0604020202020204" pitchFamily="34" charset="0"/>
                <a:ea typeface="Calibri" panose="020F0502020204030204" pitchFamily="34" charset="0"/>
                <a:cs typeface="Times New Roman" panose="02020603050405020304" pitchFamily="18" charset="0"/>
              </a:rPr>
              <a:t>Ask students if they have heard of public transit before, and if they have, what they know about it. Students can share out as a class, in small groups, or with partners. This is a good opportunity to check for misconceptions (e.g., “airplanes are public transit”) or gauge student interest (e.g., “I want to know more about how to drive a bus”).</a:t>
            </a:r>
          </a:p>
          <a:p>
            <a:pPr marL="285750" marR="0" lvl="0" indent="-285750" algn="l" defTabSz="914400" rtl="0" eaLnBrk="1" fontAlgn="auto" latinLnBrk="0" hangingPunct="1">
              <a:lnSpc>
                <a:spcPct val="107000"/>
              </a:lnSpc>
              <a:spcBef>
                <a:spcPts val="0"/>
              </a:spcBef>
              <a:spcAft>
                <a:spcPts val="800"/>
              </a:spcAft>
              <a:buClrTx/>
              <a:buSzTx/>
              <a:buFont typeface="Arial" panose="020B0604020202020204" pitchFamily="34" charset="0"/>
              <a:buChar char="•"/>
              <a:tabLst/>
              <a:defRPr/>
            </a:pPr>
            <a:r>
              <a:rPr lang="en-US" sz="1200" dirty="0">
                <a:effectLst/>
                <a:latin typeface="Arial"/>
                <a:ea typeface="Calibri" panose="020F0502020204030204" pitchFamily="34" charset="0"/>
                <a:cs typeface="Arial"/>
              </a:rPr>
              <a:t>Explain that public transit is a service to help people move around their communities.</a:t>
            </a:r>
          </a:p>
          <a:p>
            <a:endParaRPr lang="en-US" dirty="0"/>
          </a:p>
        </p:txBody>
      </p:sp>
      <p:sp>
        <p:nvSpPr>
          <p:cNvPr id="4" name="Slide Number Placeholder 3"/>
          <p:cNvSpPr>
            <a:spLocks noGrp="1"/>
          </p:cNvSpPr>
          <p:nvPr>
            <p:ph type="sldNum" sz="quarter" idx="5"/>
          </p:nvPr>
        </p:nvSpPr>
        <p:spPr/>
        <p:txBody>
          <a:bodyPr/>
          <a:lstStyle/>
          <a:p>
            <a:fld id="{F3BF0254-5D7A-E24F-B646-2A5FBDBFD4F7}" type="slidenum">
              <a:rPr lang="en-US" smtClean="0"/>
              <a:t>2</a:t>
            </a:fld>
            <a:endParaRPr lang="en-US"/>
          </a:p>
        </p:txBody>
      </p:sp>
    </p:spTree>
    <p:extLst>
      <p:ext uri="{BB962C8B-B14F-4D97-AF65-F5344CB8AC3E}">
        <p14:creationId xmlns:p14="http://schemas.microsoft.com/office/powerpoint/2010/main" val="35239086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buFont typeface="Arial" panose="020B0604020202020204" pitchFamily="34" charset="0"/>
              <a:buChar char="•"/>
            </a:pPr>
            <a:r>
              <a:rPr lang="en-US" sz="1800" dirty="0">
                <a:effectLst/>
                <a:latin typeface="Arial"/>
                <a:ea typeface="Calibri" panose="020F0502020204030204" pitchFamily="34" charset="0"/>
                <a:cs typeface="Arial"/>
              </a:rPr>
              <a:t>Explain that public transit can take many forms. Here in King County, </a:t>
            </a:r>
            <a:r>
              <a:rPr lang="en-US" sz="1800" dirty="0">
                <a:latin typeface="Arial"/>
                <a:ea typeface="Calibri" panose="020F0502020204030204" pitchFamily="34" charset="0"/>
                <a:cs typeface="Arial"/>
              </a:rPr>
              <a:t>some primary</a:t>
            </a:r>
            <a:r>
              <a:rPr lang="en-US" sz="1800" dirty="0">
                <a:effectLst/>
                <a:latin typeface="Arial"/>
                <a:ea typeface="Calibri" panose="020F0502020204030204" pitchFamily="34" charset="0"/>
                <a:cs typeface="Arial"/>
              </a:rPr>
              <a:t> forms of transit are buses, light rail trains, water taxis, and ferries.</a:t>
            </a:r>
          </a:p>
          <a:p>
            <a:pPr marL="285750" marR="0" indent="-285750">
              <a:lnSpc>
                <a:spcPct val="107000"/>
              </a:lnSpc>
              <a:spcBef>
                <a:spcPts val="0"/>
              </a:spcBef>
              <a:spcAft>
                <a:spcPts val="0"/>
              </a:spcAft>
              <a:buFont typeface="Arial" panose="020B0604020202020204" pitchFamily="34" charset="0"/>
              <a:buChar char="•"/>
            </a:pPr>
            <a:endParaRPr lang="en-US" sz="1800" dirty="0">
              <a:effectLst/>
              <a:latin typeface="Arial" panose="020B0604020202020204" pitchFamily="34" charset="0"/>
              <a:ea typeface="Calibri" panose="020F050202020403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dirty="0">
                <a:effectLst/>
                <a:latin typeface="Arial" panose="020B0604020202020204" pitchFamily="34" charset="0"/>
                <a:ea typeface="Calibri" panose="020F0502020204030204" pitchFamily="34" charset="0"/>
                <a:cs typeface="Times New Roman" panose="02020603050405020304" pitchFamily="18" charset="0"/>
              </a:rPr>
              <a:t>Discussion opportunity</a:t>
            </a:r>
            <a:r>
              <a:rPr lang="en-US" sz="1800" u="none" dirty="0">
                <a:effectLst/>
                <a:latin typeface="Arial" panose="020B0604020202020204" pitchFamily="34" charset="0"/>
                <a:ea typeface="Calibri" panose="020F0502020204030204" pitchFamily="34" charset="0"/>
                <a:cs typeface="Times New Roman" panose="02020603050405020304" pitchFamily="18" charset="0"/>
              </a:rPr>
              <a:t>:</a:t>
            </a:r>
          </a:p>
          <a:p>
            <a:pPr marL="285750" marR="0" indent="-285750">
              <a:lnSpc>
                <a:spcPct val="107000"/>
              </a:lnSpc>
              <a:spcBef>
                <a:spcPts val="0"/>
              </a:spcBef>
              <a:spcAft>
                <a:spcPts val="0"/>
              </a:spcAft>
              <a:buFont typeface="Arial" panose="020B0604020202020204" pitchFamily="34" charset="0"/>
              <a:buChar char="•"/>
            </a:pPr>
            <a:r>
              <a:rPr lang="en-US" sz="1800" u="none" dirty="0">
                <a:effectLst/>
                <a:latin typeface="Arial" panose="020B0604020202020204" pitchFamily="34" charset="0"/>
                <a:ea typeface="Calibri" panose="020F0502020204030204" pitchFamily="34" charset="0"/>
                <a:cs typeface="Times New Roman" panose="02020603050405020304" pitchFamily="18" charset="0"/>
              </a:rPr>
              <a:t>Ask students what kinds of transit they have seen in their communities. Have they ever ridden any of these forms of transit? Have they seen forms of transit in other places?</a:t>
            </a:r>
            <a:endParaRPr lang="en-US" sz="1800" u="none" dirty="0">
              <a:effectLst/>
              <a:latin typeface="Calibri" panose="020F0502020204030204" pitchFamily="34" charset="0"/>
              <a:ea typeface="Calibri" panose="020F0502020204030204" pitchFamily="34" charset="0"/>
              <a:cs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3</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37778432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spcAft>
                <a:spcPts val="800"/>
              </a:spcAft>
              <a:buFont typeface="Arial" panose="020B0604020202020204" pitchFamily="34" charset="0"/>
              <a:buChar char="•"/>
            </a:pPr>
            <a:r>
              <a:rPr lang="en-US" sz="1800" dirty="0">
                <a:effectLst/>
                <a:latin typeface="Arial"/>
                <a:ea typeface="Times New Roman" panose="02020603050405020304" pitchFamily="18" charset="0"/>
                <a:cs typeface="Arial"/>
              </a:rPr>
              <a:t>Explain that here in King County, to use transit you </a:t>
            </a:r>
            <a:r>
              <a:rPr lang="en-US" sz="1800" dirty="0">
                <a:latin typeface="Arial"/>
                <a:ea typeface="Times New Roman" panose="02020603050405020304" pitchFamily="18" charset="0"/>
                <a:cs typeface="Arial"/>
              </a:rPr>
              <a:t>can use a</a:t>
            </a:r>
            <a:r>
              <a:rPr lang="en-US" sz="1800" dirty="0">
                <a:effectLst/>
                <a:latin typeface="Arial"/>
                <a:ea typeface="Times New Roman" panose="02020603050405020304" pitchFamily="18" charset="0"/>
                <a:cs typeface="Arial"/>
              </a:rPr>
              <a:t> transit pass (students might be more familiar with the term ‘bus pass’).</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Ask students to guess which transit card name is correct (ORCA).</a:t>
            </a:r>
          </a:p>
          <a:p>
            <a:pPr marL="285750" marR="0" indent="-285750">
              <a:lnSpc>
                <a:spcPct val="107000"/>
              </a:lnSpc>
              <a:spcBef>
                <a:spcPts val="0"/>
              </a:spcBef>
              <a:spcAft>
                <a:spcPts val="800"/>
              </a:spcAft>
              <a:buFont typeface="Arial" panose="020B0604020202020204" pitchFamily="34" charset="0"/>
              <a:buChar char="•"/>
            </a:pPr>
            <a:r>
              <a:rPr lang="en-US" sz="1800" dirty="0">
                <a:effectLst/>
                <a:latin typeface="Arial" panose="020B0604020202020204" pitchFamily="34" charset="0"/>
                <a:ea typeface="Times New Roman" panose="02020603050405020304" pitchFamily="18" charset="0"/>
                <a:cs typeface="Times New Roman" panose="02020603050405020304" pitchFamily="18" charset="0"/>
              </a:rPr>
              <a:t>Explain that if students or their family members have a blue orca card, the pass still works. </a:t>
            </a:r>
            <a:endParaRPr lang="en-US" sz="1800" dirty="0">
              <a:effectLst/>
              <a:latin typeface="Times New Roman" panose="02020603050405020304" pitchFamily="18" charset="0"/>
              <a:ea typeface="Times New Roman" panose="02020603050405020304" pitchFamily="18" charset="0"/>
            </a:endParaRP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4</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14684056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285750" indent="-285750">
              <a:lnSpc>
                <a:spcPct val="107000"/>
              </a:lnSpc>
              <a:buFont typeface="Arial" panose="020B0604020202020204" pitchFamily="34" charset="0"/>
              <a:buChar char="•"/>
            </a:pPr>
            <a:r>
              <a:rPr lang="en-US" sz="1800" dirty="0">
                <a:effectLst/>
                <a:latin typeface="Arial"/>
                <a:ea typeface="Calibri" panose="020F0502020204030204" pitchFamily="34" charset="0"/>
                <a:cs typeface="Arial"/>
              </a:rPr>
              <a:t>Explain to students that </a:t>
            </a:r>
            <a:r>
              <a:rPr lang="en-US" sz="1800" dirty="0">
                <a:latin typeface="Arial"/>
                <a:ea typeface="Calibri" panose="020F0502020204030204" pitchFamily="34" charset="0"/>
                <a:cs typeface="Arial"/>
              </a:rPr>
              <a:t>the</a:t>
            </a:r>
            <a:r>
              <a:rPr lang="en-US" sz="1800" dirty="0">
                <a:effectLst/>
                <a:latin typeface="Arial"/>
                <a:ea typeface="Calibri" panose="020F0502020204030204" pitchFamily="34" charset="0"/>
                <a:cs typeface="Arial"/>
              </a:rPr>
              <a:t> ‘Free Youth Transit Pass’ program means that anyone 18 years old and younger will be able to ride all transit, including the bus and light rail, for free. (The program is statewide, and an ORCA card can be used around the Puget Sound region). </a:t>
            </a:r>
          </a:p>
          <a:p>
            <a:pPr marL="285750" marR="0" indent="-285750">
              <a:lnSpc>
                <a:spcPct val="107000"/>
              </a:lnSpc>
              <a:spcBef>
                <a:spcPts val="0"/>
              </a:spcBef>
              <a:spcAft>
                <a:spcPts val="0"/>
              </a:spcAft>
              <a:buFont typeface="Arial" panose="020B0604020202020204" pitchFamily="34" charset="0"/>
              <a:buChar char="•"/>
            </a:pPr>
            <a:r>
              <a:rPr lang="en-US" sz="1800" dirty="0">
                <a:effectLst/>
                <a:latin typeface="Arial" panose="020B0604020202020204" pitchFamily="34" charset="0"/>
                <a:ea typeface="Calibri" panose="020F0502020204030204" pitchFamily="34" charset="0"/>
                <a:cs typeface="Times New Roman" panose="02020603050405020304" pitchFamily="18" charset="0"/>
              </a:rPr>
              <a:t>Explain to students that the goal of this lesson is to help them feel confident traveling with their friends or family on public transit by learning the basics of how to ride the bus or train.</a:t>
            </a:r>
          </a:p>
          <a:p>
            <a:pPr marL="285750" marR="0" indent="-285750">
              <a:lnSpc>
                <a:spcPct val="107000"/>
              </a:lnSpc>
              <a:spcBef>
                <a:spcPts val="0"/>
              </a:spcBef>
              <a:spcAft>
                <a:spcPts val="0"/>
              </a:spcAft>
              <a:buFont typeface="Arial" panose="020B0604020202020204" pitchFamily="34" charset="0"/>
              <a:buChar char="•"/>
            </a:pPr>
            <a:endParaRPr lang="en-US" sz="1800" dirty="0">
              <a:effectLst/>
              <a:latin typeface="Arial" panose="020B060402020202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u="sng" dirty="0">
                <a:effectLst/>
                <a:latin typeface="Arial" panose="020B0604020202020204" pitchFamily="34" charset="0"/>
                <a:cs typeface="Times New Roman" panose="02020603050405020304" pitchFamily="18" charset="0"/>
              </a:rPr>
              <a:t>Discussion Opportunity</a:t>
            </a:r>
            <a:r>
              <a:rPr lang="en-US" sz="1800" u="none" dirty="0">
                <a:effectLst/>
                <a:latin typeface="Arial" panose="020B0604020202020204" pitchFamily="34" charset="0"/>
                <a:cs typeface="Times New Roman" panose="02020603050405020304" pitchFamily="18" charset="0"/>
              </a:rPr>
              <a:t>:</a:t>
            </a:r>
          </a:p>
          <a:p>
            <a:pPr marL="171450" marR="0" indent="-171450">
              <a:lnSpc>
                <a:spcPct val="107000"/>
              </a:lnSpc>
              <a:spcBef>
                <a:spcPts val="0"/>
              </a:spcBef>
              <a:spcAft>
                <a:spcPts val="0"/>
              </a:spcAft>
              <a:buFont typeface="Arial" panose="020B0604020202020204" pitchFamily="34" charset="0"/>
              <a:buChar char="•"/>
            </a:pPr>
            <a:r>
              <a:rPr lang="en-US" sz="1800" u="none" dirty="0">
                <a:effectLst/>
                <a:latin typeface="Arial" panose="020B0604020202020204" pitchFamily="34" charset="0"/>
                <a:cs typeface="Times New Roman" panose="02020603050405020304" pitchFamily="18" charset="0"/>
              </a:rPr>
              <a:t>Ask students to name one place they would want to travel to using a bus or light rail train.</a:t>
            </a:r>
          </a:p>
          <a:p>
            <a:pPr marL="171450" marR="0" indent="-171450">
              <a:lnSpc>
                <a:spcPct val="107000"/>
              </a:lnSpc>
              <a:spcBef>
                <a:spcPts val="0"/>
              </a:spcBef>
              <a:spcAft>
                <a:spcPts val="0"/>
              </a:spcAft>
              <a:buFont typeface="Arial" panose="020B0604020202020204" pitchFamily="34" charset="0"/>
              <a:buChar char="•"/>
            </a:pPr>
            <a:endParaRPr lang="en-US" sz="1800" u="none" dirty="0">
              <a:effectLst/>
              <a:latin typeface="Arial" panose="020B0604020202020204" pitchFamily="34" charset="0"/>
              <a:cs typeface="Times New Roman" panose="02020603050405020304" pitchFamily="18" charset="0"/>
            </a:endParaRPr>
          </a:p>
          <a:p>
            <a:pPr marL="0" marR="0" indent="0">
              <a:lnSpc>
                <a:spcPct val="107000"/>
              </a:lnSpc>
              <a:spcBef>
                <a:spcPts val="0"/>
              </a:spcBef>
              <a:spcAft>
                <a:spcPts val="0"/>
              </a:spcAft>
              <a:buFont typeface="Arial" panose="020B0604020202020204" pitchFamily="34" charset="0"/>
              <a:buNone/>
            </a:pPr>
            <a:r>
              <a:rPr lang="en-US" sz="1800" b="1" u="none" dirty="0">
                <a:effectLst/>
                <a:latin typeface="Arial" panose="020B0604020202020204" pitchFamily="34" charset="0"/>
                <a:cs typeface="Times New Roman" panose="02020603050405020304" pitchFamily="18" charset="0"/>
              </a:rPr>
              <a:t>Instructor Information: </a:t>
            </a:r>
            <a:r>
              <a:rPr lang="en-US" sz="1800" b="0" u="none" dirty="0">
                <a:effectLst/>
                <a:latin typeface="Arial" panose="020B0604020202020204" pitchFamily="34" charset="0"/>
                <a:cs typeface="Times New Roman" panose="02020603050405020304" pitchFamily="18" charset="0"/>
              </a:rPr>
              <a:t>To see an overview of the ‘how to ride’ sequence, go to </a:t>
            </a:r>
            <a:r>
              <a:rPr lang="en-US" dirty="0">
                <a:hlinkClick r:id="rId3"/>
              </a:rPr>
              <a:t>https://kingcounty.gov/depts/transportation/metro/travel-options/bus/how-to-ride.aspx</a:t>
            </a:r>
            <a:endParaRPr lang="en-US" b="1" u="sng" dirty="0"/>
          </a:p>
        </p:txBody>
      </p:sp>
      <p:sp>
        <p:nvSpPr>
          <p:cNvPr id="4" name="Slide Number Placeholder 3"/>
          <p:cNvSpPr>
            <a:spLocks noGrp="1"/>
          </p:cNvSpPr>
          <p:nvPr>
            <p:ph type="sldNum" sz="quarter" idx="5"/>
          </p:nvPr>
        </p:nvSpPr>
        <p:spPr/>
        <p:txBody>
          <a:bodyPr/>
          <a:lstStyle/>
          <a:p>
            <a:fld id="{E146E02B-197E-4B39-AF0F-91DB6E566B0C}" type="slidenum">
              <a:rPr lang="en-US" smtClean="0"/>
              <a:t>5</a:t>
            </a:fld>
            <a:endParaRPr lang="en-US"/>
          </a:p>
        </p:txBody>
      </p:sp>
    </p:spTree>
    <p:extLst>
      <p:ext uri="{BB962C8B-B14F-4D97-AF65-F5344CB8AC3E}">
        <p14:creationId xmlns:p14="http://schemas.microsoft.com/office/powerpoint/2010/main" val="397108571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Explain to students that once they have their ORCA cards, the first step to riding transit is to </a:t>
            </a:r>
            <a:r>
              <a:rPr lang="en-US" i="1" dirty="0"/>
              <a:t>plan their trip</a:t>
            </a:r>
            <a:r>
              <a:rPr lang="en-US" i="0" dirty="0"/>
              <a:t>.</a:t>
            </a:r>
          </a:p>
          <a:p>
            <a:pPr marL="171450" marR="0" indent="-171450">
              <a:lnSpc>
                <a:spcPct val="107000"/>
              </a:lnSpc>
              <a:spcBef>
                <a:spcPts val="0"/>
              </a:spcBef>
              <a:spcAft>
                <a:spcPts val="800"/>
              </a:spcAft>
              <a:buFont typeface="Arial" panose="020B0604020202020204" pitchFamily="34" charset="0"/>
              <a:buChar char="•"/>
            </a:pPr>
            <a:r>
              <a:rPr lang="en-US" i="0" dirty="0"/>
              <a:t>As students will likely be riding with families or other adults, let students know it’s okay to depend on their adults for this, but that it’s a good idea to know </a:t>
            </a:r>
            <a:r>
              <a:rPr lang="en-US" i="1" dirty="0"/>
              <a:t>where they are going</a:t>
            </a:r>
            <a:r>
              <a:rPr lang="en-US" i="0" dirty="0"/>
              <a:t>, </a:t>
            </a:r>
            <a:r>
              <a:rPr lang="en-US" i="1" dirty="0"/>
              <a:t>who you are riding with, </a:t>
            </a:r>
            <a:r>
              <a:rPr lang="en-US" i="0" dirty="0"/>
              <a:t>and </a:t>
            </a:r>
            <a:r>
              <a:rPr lang="en-US" i="1" dirty="0"/>
              <a:t>what route you are taking</a:t>
            </a:r>
            <a:r>
              <a:rPr lang="en-US" i="0" dirty="0"/>
              <a:t>. This is an important safety practice, especially for elementary age students.</a:t>
            </a:r>
          </a:p>
          <a:p>
            <a:pPr marL="0" marR="0" indent="0">
              <a:lnSpc>
                <a:spcPct val="107000"/>
              </a:lnSpc>
              <a:spcBef>
                <a:spcPts val="0"/>
              </a:spcBef>
              <a:spcAft>
                <a:spcPts val="800"/>
              </a:spcAft>
              <a:buFont typeface="Arial" panose="020B0604020202020204" pitchFamily="34" charset="0"/>
              <a:buNone/>
            </a:pPr>
            <a:endParaRPr lang="en-US" i="0" dirty="0"/>
          </a:p>
          <a:p>
            <a:pPr marL="0" marR="0" indent="0">
              <a:lnSpc>
                <a:spcPct val="107000"/>
              </a:lnSpc>
              <a:spcBef>
                <a:spcPts val="0"/>
              </a:spcBef>
              <a:spcAft>
                <a:spcPts val="800"/>
              </a:spcAft>
              <a:buFont typeface="Arial" panose="020B0604020202020204" pitchFamily="34" charset="0"/>
              <a:buNone/>
            </a:pPr>
            <a:r>
              <a:rPr lang="en-US" i="0" u="sng" dirty="0"/>
              <a:t>Discussion Opportunity</a:t>
            </a:r>
            <a:r>
              <a:rPr lang="en-US" i="0" u="none" dirty="0"/>
              <a:t>:</a:t>
            </a:r>
          </a:p>
          <a:p>
            <a:pPr marL="171450" marR="0" indent="-171450">
              <a:lnSpc>
                <a:spcPct val="107000"/>
              </a:lnSpc>
              <a:spcBef>
                <a:spcPts val="0"/>
              </a:spcBef>
              <a:spcAft>
                <a:spcPts val="800"/>
              </a:spcAft>
              <a:buFont typeface="Arial" panose="020B0604020202020204" pitchFamily="34" charset="0"/>
              <a:buChar char="•"/>
            </a:pPr>
            <a:r>
              <a:rPr lang="en-US" i="0" u="none" dirty="0"/>
              <a:t>Ask students to imagine they were going to take a trip. Have them tell a partner where they are going, what time of day they would want to leave, and what kind of transit they would take.</a:t>
            </a:r>
            <a:endParaRPr lang="en-US" i="0" u="sng" dirty="0"/>
          </a:p>
        </p:txBody>
      </p:sp>
      <p:sp>
        <p:nvSpPr>
          <p:cNvPr id="4" name="Slide Number Placeholder 3"/>
          <p:cNvSpPr>
            <a:spLocks noGrp="1"/>
          </p:cNvSpPr>
          <p:nvPr>
            <p:ph type="sldNum" sz="quarter" idx="5"/>
          </p:nvPr>
        </p:nvSpPr>
        <p:spPr/>
        <p:txBody>
          <a:bodyPr/>
          <a:lstStyle/>
          <a:p>
            <a:fld id="{E146E02B-197E-4B39-AF0F-91DB6E566B0C}" type="slidenum">
              <a:rPr lang="en-US" smtClean="0"/>
              <a:t>6</a:t>
            </a:fld>
            <a:endParaRPr lang="en-US"/>
          </a:p>
        </p:txBody>
      </p:sp>
    </p:spTree>
    <p:extLst>
      <p:ext uri="{BB962C8B-B14F-4D97-AF65-F5344CB8AC3E}">
        <p14:creationId xmlns:p14="http://schemas.microsoft.com/office/powerpoint/2010/main" val="104251048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Once students know where they are going, they will go to a bus stop or light rail station to board transit. They should bring their ORCA card with them.</a:t>
            </a:r>
          </a:p>
          <a:p>
            <a:pPr marL="171450" marR="0" indent="-171450">
              <a:lnSpc>
                <a:spcPct val="107000"/>
              </a:lnSpc>
              <a:spcBef>
                <a:spcPts val="0"/>
              </a:spcBef>
              <a:spcAft>
                <a:spcPts val="800"/>
              </a:spcAft>
              <a:buFont typeface="Arial" panose="020B0604020202020204" pitchFamily="34" charset="0"/>
              <a:buChar char="•"/>
            </a:pPr>
            <a:r>
              <a:rPr lang="en-US" dirty="0"/>
              <a:t>Explain that buses and trains have ‘routes’ that go different places. If students want, they can practice checking to make sure they are getting on the right bus or train by checking the route number or name at the bus stop or station. For elementary students, this is optional.</a:t>
            </a:r>
          </a:p>
        </p:txBody>
      </p:sp>
      <p:sp>
        <p:nvSpPr>
          <p:cNvPr id="4" name="Slide Number Placeholder 3"/>
          <p:cNvSpPr>
            <a:spLocks noGrp="1"/>
          </p:cNvSpPr>
          <p:nvPr>
            <p:ph type="sldNum" sz="quarter" idx="5"/>
          </p:nvPr>
        </p:nvSpPr>
        <p:spPr/>
        <p:txBody>
          <a:bodyPr/>
          <a:lstStyle/>
          <a:p>
            <a:fld id="{E146E02B-197E-4B39-AF0F-91DB6E566B0C}" type="slidenum">
              <a:rPr lang="en-US" smtClean="0"/>
              <a:t>7</a:t>
            </a:fld>
            <a:endParaRPr lang="en-US"/>
          </a:p>
        </p:txBody>
      </p:sp>
    </p:spTree>
    <p:extLst>
      <p:ext uri="{BB962C8B-B14F-4D97-AF65-F5344CB8AC3E}">
        <p14:creationId xmlns:p14="http://schemas.microsoft.com/office/powerpoint/2010/main" val="280257594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Once students are at the station, they can use their ORCA cards to get on a bus or a train. Note that while using an ORCA card is not required for youth to ride free (they can also show a student ID or just get on board), it </a:t>
            </a:r>
            <a:r>
              <a:rPr lang="en-US"/>
              <a:t>is highly </a:t>
            </a:r>
            <a:r>
              <a:rPr lang="en-US" dirty="0"/>
              <a:t>encouraged so transit agencies can better understand how many youth are riding and where). The Seattle Monorail is the only service that requires a Youth ORCA card for free youth fare.</a:t>
            </a:r>
          </a:p>
          <a:p>
            <a:pPr marL="171450" marR="0" indent="-171450">
              <a:lnSpc>
                <a:spcPct val="107000"/>
              </a:lnSpc>
              <a:spcBef>
                <a:spcPts val="0"/>
              </a:spcBef>
              <a:spcAft>
                <a:spcPts val="800"/>
              </a:spcAft>
              <a:buFont typeface="Arial" panose="020B0604020202020204" pitchFamily="34" charset="0"/>
              <a:buChar char="•"/>
            </a:pPr>
            <a:r>
              <a:rPr lang="en-US" dirty="0"/>
              <a:t>For buses, students will tap their card as they get on at the front of the bus (or offboard or at any door if a RapidRide route).</a:t>
            </a:r>
          </a:p>
          <a:p>
            <a:pPr marL="171450" marR="0" indent="-171450">
              <a:lnSpc>
                <a:spcPct val="107000"/>
              </a:lnSpc>
              <a:spcBef>
                <a:spcPts val="0"/>
              </a:spcBef>
              <a:spcAft>
                <a:spcPts val="800"/>
              </a:spcAft>
              <a:buFont typeface="Arial" panose="020B0604020202020204" pitchFamily="34" charset="0"/>
              <a:buChar char="•"/>
            </a:pPr>
            <a:r>
              <a:rPr lang="en-US" dirty="0"/>
              <a:t>For light rail trains, students will tap their card on the card readers at the station before they board the train.</a:t>
            </a:r>
          </a:p>
        </p:txBody>
      </p:sp>
      <p:sp>
        <p:nvSpPr>
          <p:cNvPr id="4" name="Slide Number Placeholder 3"/>
          <p:cNvSpPr>
            <a:spLocks noGrp="1"/>
          </p:cNvSpPr>
          <p:nvPr>
            <p:ph type="sldNum" sz="quarter" idx="5"/>
          </p:nvPr>
        </p:nvSpPr>
        <p:spPr/>
        <p:txBody>
          <a:bodyPr/>
          <a:lstStyle/>
          <a:p>
            <a:fld id="{E146E02B-197E-4B39-AF0F-91DB6E566B0C}" type="slidenum">
              <a:rPr lang="en-US" smtClean="0"/>
              <a:t>8</a:t>
            </a:fld>
            <a:endParaRPr lang="en-US"/>
          </a:p>
        </p:txBody>
      </p:sp>
    </p:spTree>
    <p:extLst>
      <p:ext uri="{BB962C8B-B14F-4D97-AF65-F5344CB8AC3E}">
        <p14:creationId xmlns:p14="http://schemas.microsoft.com/office/powerpoint/2010/main" val="229994009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171450" marR="0" indent="-171450">
              <a:lnSpc>
                <a:spcPct val="107000"/>
              </a:lnSpc>
              <a:spcBef>
                <a:spcPts val="0"/>
              </a:spcBef>
              <a:spcAft>
                <a:spcPts val="800"/>
              </a:spcAft>
              <a:buFont typeface="Arial" panose="020B0604020202020204" pitchFamily="34" charset="0"/>
              <a:buChar char="•"/>
            </a:pPr>
            <a:r>
              <a:rPr lang="en-US" dirty="0"/>
              <a:t>Students will know that they tapped the card correctly when they hear a beep from the reader.</a:t>
            </a:r>
          </a:p>
          <a:p>
            <a:pPr marL="171450" marR="0" indent="-171450">
              <a:lnSpc>
                <a:spcPct val="107000"/>
              </a:lnSpc>
              <a:spcBef>
                <a:spcPts val="0"/>
              </a:spcBef>
              <a:spcAft>
                <a:spcPts val="800"/>
              </a:spcAft>
              <a:buFont typeface="Arial" panose="020B0604020202020204" pitchFamily="34" charset="0"/>
              <a:buChar char="•"/>
            </a:pPr>
            <a:r>
              <a:rPr lang="en-US" dirty="0"/>
              <a:t>Explain to students that because ORCA cards are now free to youth, it’s more important than ever to remember to tap on and off. This helps Metro and other organizations track how much a route or system gets used, helping them improve our transit systems.</a:t>
            </a:r>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E146E02B-197E-4B39-AF0F-91DB6E566B0C}" type="slidenum">
              <a:rPr kumimoji="0" lang="en-US"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9</a:t>
            </a:fld>
            <a:endParaRPr kumimoji="0" lang="en-US"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801281778"/>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2" Type="http://schemas.openxmlformats.org/officeDocument/2006/relationships/image" Target="../media/image2.emf"/><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Content Slid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7" name="Rectangle 6">
            <a:extLst>
              <a:ext uri="{FF2B5EF4-FFF2-40B4-BE49-F238E27FC236}">
                <a16:creationId xmlns:a16="http://schemas.microsoft.com/office/drawing/2014/main" id="{0F351381-F5B4-A745-B071-B83687DA4DB4}"/>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72CF6EFF-1816-CD40-9ADC-53321CD9AE88}"/>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9" name="Text Placeholder 69">
            <a:extLst>
              <a:ext uri="{FF2B5EF4-FFF2-40B4-BE49-F238E27FC236}">
                <a16:creationId xmlns:a16="http://schemas.microsoft.com/office/drawing/2014/main" id="{FD9BCF11-AAE0-DB48-9992-1F7210BCA382}"/>
              </a:ext>
            </a:extLst>
          </p:cNvPr>
          <p:cNvSpPr>
            <a:spLocks noGrp="1"/>
          </p:cNvSpPr>
          <p:nvPr>
            <p:ph type="body" sz="quarter" idx="11"/>
          </p:nvPr>
        </p:nvSpPr>
        <p:spPr>
          <a:xfrm>
            <a:off x="736600" y="1496133"/>
            <a:ext cx="10193853" cy="3907565"/>
          </a:xfrm>
        </p:spPr>
        <p:txBody>
          <a:bodyPr>
            <a:normAutofit/>
          </a:bodyPr>
          <a:lstStyle>
            <a:lvl1pPr>
              <a:lnSpc>
                <a:spcPct val="100000"/>
              </a:lnSpc>
              <a:buClr>
                <a:srgbClr val="263287"/>
              </a:buClr>
              <a:defRPr sz="20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a:defRPr sz="2000">
                <a:solidFill>
                  <a:srgbClr val="4E4540"/>
                </a:solidFill>
              </a:defRPr>
            </a:lvl2pPr>
            <a:lvl3pPr>
              <a:defRPr>
                <a:solidFill>
                  <a:srgbClr val="4E4540"/>
                </a:solidFill>
              </a:defRPr>
            </a:lvl3pPr>
            <a:lvl4pPr>
              <a:defRPr>
                <a:solidFill>
                  <a:srgbClr val="4E4540"/>
                </a:solidFill>
              </a:defRPr>
            </a:lvl4pPr>
            <a:lvl5pPr>
              <a:defRPr>
                <a:solidFill>
                  <a:srgbClr val="4E4540"/>
                </a:solidFill>
              </a:defRPr>
            </a:lvl5pPr>
          </a:lstStyle>
          <a:p>
            <a:pPr lvl="0"/>
            <a:r>
              <a:rPr lang="en-US"/>
              <a:t>Edit Master text styles</a:t>
            </a:r>
          </a:p>
        </p:txBody>
      </p:sp>
    </p:spTree>
    <p:extLst>
      <p:ext uri="{BB962C8B-B14F-4D97-AF65-F5344CB8AC3E}">
        <p14:creationId xmlns:p14="http://schemas.microsoft.com/office/powerpoint/2010/main" val="2553848344"/>
      </p:ext>
    </p:extLst>
  </p:cSld>
  <p:clrMapOvr>
    <a:masterClrMapping/>
  </p:clrMapOvr>
  <p:extLst>
    <p:ext uri="{DCECCB84-F9BA-43D5-87BE-67443E8EF086}">
      <p15:sldGuideLst xmlns:p15="http://schemas.microsoft.com/office/powerpoint/2012/main">
        <p15:guide id="1" orient="horz" pos="2160">
          <p15:clr>
            <a:srgbClr val="FBAE40"/>
          </p15:clr>
        </p15:guide>
        <p15:guide id="2" pos="264" userDrawn="1">
          <p15:clr>
            <a:srgbClr val="FBAE40"/>
          </p15:clr>
        </p15:guide>
      </p15:sldGuideLst>
    </p:ext>
  </p:extLst>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objTx">
  <p:cSld name="Content with Caption">
    <p:spTree>
      <p:nvGrpSpPr>
        <p:cNvPr id="1" name=""/>
        <p:cNvGrpSpPr/>
        <p:nvPr/>
      </p:nvGrpSpPr>
      <p:grpSpPr>
        <a:xfrm>
          <a:off x="0" y="0"/>
          <a:ext cx="0" cy="0"/>
          <a:chOff x="0" y="0"/>
          <a:chExt cx="0" cy="0"/>
        </a:xfrm>
      </p:grpSpPr>
      <p:sp>
        <p:nvSpPr>
          <p:cNvPr id="8" name="Title 7"/>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a:xfrm>
            <a:off x="1207008" y="2120054"/>
            <a:ext cx="6126480" cy="41148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7789023" y="2147486"/>
            <a:ext cx="3200400" cy="3432319"/>
          </a:xfrm>
        </p:spPr>
        <p:txBody>
          <a:bodyPr>
            <a:normAutofit/>
          </a:bodyPr>
          <a:lstStyle>
            <a:lvl1pPr marL="0" indent="0">
              <a:lnSpc>
                <a:spcPct val="95000"/>
              </a:lnSpc>
              <a:buNone/>
              <a:defRPr sz="18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513DC6CF-61EB-45B2-9732-7BB674F176D2}" type="datetimeFigureOut">
              <a:rPr lang="en-US" smtClean="0"/>
              <a:t>2/18/2025</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6160195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userDrawn="1">
  <p:cSld name="Title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chemeClr val="bg1"/>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459595064"/>
      </p:ext>
    </p:extLst>
  </p:cSld>
  <p:clrMapOvr>
    <a:masterClrMapping/>
  </p:clrMapOvr>
  <p:extLst>
    <p:ext uri="{DCECCB84-F9BA-43D5-87BE-67443E8EF086}">
      <p15:sldGuideLst xmlns:p15="http://schemas.microsoft.com/office/powerpoint/2012/main">
        <p15:guide id="1" orient="horz" pos="3360" userDrawn="1">
          <p15:clr>
            <a:srgbClr val="FBAE40"/>
          </p15:clr>
        </p15:guide>
        <p15:guide id="2" pos="792" userDrawn="1">
          <p15:clr>
            <a:srgbClr val="FBAE40"/>
          </p15:clr>
        </p15:guide>
      </p15:sldGuideLst>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Title Slide - Whit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0F9DF50-EA59-6F4A-B788-9BCF31751ACB}"/>
              </a:ext>
            </a:extLst>
          </p:cNvPr>
          <p:cNvSpPr>
            <a:spLocks noGrp="1"/>
          </p:cNvSpPr>
          <p:nvPr>
            <p:ph type="title" hasCustomPrompt="1"/>
          </p:nvPr>
        </p:nvSpPr>
        <p:spPr>
          <a:xfrm>
            <a:off x="1163010" y="1003405"/>
            <a:ext cx="4032712" cy="1617415"/>
          </a:xfrm>
        </p:spPr>
        <p:txBody>
          <a:bodyPr anchor="b" anchorCtr="0">
            <a:noAutofit/>
          </a:bodyPr>
          <a:lstStyle>
            <a:lvl1pPr>
              <a:lnSpc>
                <a:spcPct val="100000"/>
              </a:lnSpc>
              <a:defRPr sz="2800" b="1" i="0" spc="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Presentation Title Slide</a:t>
            </a:r>
          </a:p>
        </p:txBody>
      </p:sp>
      <p:sp>
        <p:nvSpPr>
          <p:cNvPr id="3" name="Content Placeholder 2">
            <a:extLst>
              <a:ext uri="{FF2B5EF4-FFF2-40B4-BE49-F238E27FC236}">
                <a16:creationId xmlns:a16="http://schemas.microsoft.com/office/drawing/2014/main" id="{63746479-E824-7A45-9117-46CB96CBB8D3}"/>
              </a:ext>
            </a:extLst>
          </p:cNvPr>
          <p:cNvSpPr>
            <a:spLocks noGrp="1"/>
          </p:cNvSpPr>
          <p:nvPr>
            <p:ph idx="1" hasCustomPrompt="1"/>
          </p:nvPr>
        </p:nvSpPr>
        <p:spPr>
          <a:xfrm>
            <a:off x="1186159" y="2801655"/>
            <a:ext cx="5837483" cy="1271628"/>
          </a:xfrm>
        </p:spPr>
        <p:txBody>
          <a:bodyPr>
            <a:normAutofit/>
          </a:bodyPr>
          <a:lstStyle>
            <a:lvl1pPr marL="0" marR="0" indent="0" algn="l" defTabSz="914400" rtl="0" eaLnBrk="1" fontAlgn="auto" latinLnBrk="0" hangingPunct="1">
              <a:lnSpc>
                <a:spcPct val="100000"/>
              </a:lnSpc>
              <a:spcBef>
                <a:spcPts val="600"/>
              </a:spcBef>
              <a:spcAft>
                <a:spcPts val="300"/>
              </a:spcAft>
              <a:buClrTx/>
              <a:buSzTx/>
              <a:buFont typeface="Arial" panose="020B0604020202020204" pitchFamily="34" charset="0"/>
              <a:buNone/>
              <a:tabLst/>
              <a:defRPr sz="2000">
                <a:solidFill>
                  <a:srgbClr val="000000"/>
                </a:solidFill>
                <a:latin typeface="Verdana" panose="020B0604030504040204" pitchFamily="34" charset="0"/>
                <a:ea typeface="Verdana" panose="020B0604030504040204" pitchFamily="34" charset="0"/>
                <a:cs typeface="Verdana" panose="020B0604030504040204" pitchFamily="34" charset="0"/>
              </a:defRPr>
            </a:lvl1pPr>
            <a:lvl2pPr>
              <a:defRPr>
                <a:latin typeface="Verdana" panose="020B0604030504040204" pitchFamily="34" charset="0"/>
                <a:ea typeface="Verdana" panose="020B0604030504040204" pitchFamily="34" charset="0"/>
                <a:cs typeface="Verdana" panose="020B0604030504040204" pitchFamily="34" charset="0"/>
              </a:defRPr>
            </a:lvl2pPr>
            <a:lvl3pPr>
              <a:defRPr>
                <a:latin typeface="Verdana" panose="020B0604030504040204" pitchFamily="34" charset="0"/>
                <a:ea typeface="Verdana" panose="020B0604030504040204" pitchFamily="34" charset="0"/>
                <a:cs typeface="Verdana" panose="020B0604030504040204" pitchFamily="34" charset="0"/>
              </a:defRPr>
            </a:lvl3pPr>
            <a:lvl4pPr>
              <a:defRPr>
                <a:latin typeface="Verdana" panose="020B0604030504040204" pitchFamily="34" charset="0"/>
                <a:ea typeface="Verdana" panose="020B0604030504040204" pitchFamily="34" charset="0"/>
                <a:cs typeface="Verdana" panose="020B0604030504040204" pitchFamily="34" charset="0"/>
              </a:defRPr>
            </a:lvl4pPr>
            <a:lvl5pPr>
              <a:defRPr>
                <a:latin typeface="Verdana" panose="020B0604030504040204" pitchFamily="34" charset="0"/>
                <a:ea typeface="Verdana" panose="020B0604030504040204" pitchFamily="34" charset="0"/>
                <a:cs typeface="Verdana" panose="020B0604030504040204" pitchFamily="34" charset="0"/>
              </a:defRPr>
            </a:lvl5pPr>
          </a:lstStyle>
          <a:p>
            <a:pPr lvl="0"/>
            <a:r>
              <a:rPr lang="en-US"/>
              <a:t>Click to edit </a:t>
            </a:r>
            <a:r>
              <a:rPr lang="en-US" err="1"/>
              <a:t>subheader</a:t>
            </a:r>
            <a:r>
              <a:rPr lang="en-US"/>
              <a:t> text</a:t>
            </a:r>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63010"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8594751"/>
      </p:ext>
    </p:extLst>
  </p:cSld>
  <p:clrMapOvr>
    <a:masterClrMapping/>
  </p:clrMapOvr>
  <p:extLst>
    <p:ext uri="{DCECCB84-F9BA-43D5-87BE-67443E8EF086}">
      <p15:sldGuideLst xmlns:p15="http://schemas.microsoft.com/office/powerpoint/2012/main">
        <p15:guide id="1" orient="horz" pos="3360">
          <p15:clr>
            <a:srgbClr val="FBAE40"/>
          </p15:clr>
        </p15:guide>
        <p15:guide id="2" pos="792" userDrawn="1">
          <p15:clr>
            <a:srgbClr val="FBAE40"/>
          </p15:clr>
        </p15:guide>
      </p15:sldGuideLst>
    </p:ext>
  </p:extLst>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Closing Slide - Blue">
    <p:spTree>
      <p:nvGrpSpPr>
        <p:cNvPr id="1" name=""/>
        <p:cNvGrpSpPr/>
        <p:nvPr/>
      </p:nvGrpSpPr>
      <p:grpSpPr>
        <a:xfrm>
          <a:off x="0" y="0"/>
          <a:ext cx="0" cy="0"/>
          <a:chOff x="0" y="0"/>
          <a:chExt cx="0" cy="0"/>
        </a:xfrm>
      </p:grpSpPr>
      <p:sp>
        <p:nvSpPr>
          <p:cNvPr id="15" name="Rectangle 14">
            <a:extLst>
              <a:ext uri="{FF2B5EF4-FFF2-40B4-BE49-F238E27FC236}">
                <a16:creationId xmlns:a16="http://schemas.microsoft.com/office/drawing/2014/main" id="{9B215585-CDF8-6945-902E-45C2F7BFF50A}"/>
              </a:ext>
            </a:extLst>
          </p:cNvPr>
          <p:cNvSpPr/>
          <p:nvPr userDrawn="1"/>
        </p:nvSpPr>
        <p:spPr>
          <a:xfrm rot="10800000">
            <a:off x="-10217" y="0"/>
            <a:ext cx="12202211" cy="5339286"/>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Master title style</a:t>
            </a:r>
          </a:p>
        </p:txBody>
      </p:sp>
    </p:spTree>
    <p:extLst>
      <p:ext uri="{BB962C8B-B14F-4D97-AF65-F5344CB8AC3E}">
        <p14:creationId xmlns:p14="http://schemas.microsoft.com/office/powerpoint/2010/main" val="509632337"/>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userDrawn="1">
  <p:cSld name="Closing Slide - White">
    <p:spTree>
      <p:nvGrpSpPr>
        <p:cNvPr id="1" name=""/>
        <p:cNvGrpSpPr/>
        <p:nvPr/>
      </p:nvGrpSpPr>
      <p:grpSpPr>
        <a:xfrm>
          <a:off x="0" y="0"/>
          <a:ext cx="0" cy="0"/>
          <a:chOff x="0" y="0"/>
          <a:chExt cx="0" cy="0"/>
        </a:xfrm>
      </p:grpSpPr>
      <p:pic>
        <p:nvPicPr>
          <p:cNvPr id="5" name="Picture 4">
            <a:extLst>
              <a:ext uri="{FF2B5EF4-FFF2-40B4-BE49-F238E27FC236}">
                <a16:creationId xmlns:a16="http://schemas.microsoft.com/office/drawing/2014/main" id="{12902DC3-8BC7-1348-9218-BDEFEBAC8F8C}"/>
              </a:ext>
            </a:extLst>
          </p:cNvPr>
          <p:cNvPicPr>
            <a:picLocks noChangeAspect="1"/>
          </p:cNvPicPr>
          <p:nvPr userDrawn="1"/>
        </p:nvPicPr>
        <p:blipFill>
          <a:blip r:embed="rId2"/>
          <a:stretch>
            <a:fillRect/>
          </a:stretch>
        </p:blipFill>
        <p:spPr>
          <a:xfrm>
            <a:off x="1153593" y="5624336"/>
            <a:ext cx="2656148" cy="1185306"/>
          </a:xfrm>
          <a:prstGeom prst="rect">
            <a:avLst/>
          </a:prstGeom>
        </p:spPr>
      </p:pic>
      <p:sp>
        <p:nvSpPr>
          <p:cNvPr id="7" name="Rectangle 6">
            <a:extLst>
              <a:ext uri="{FF2B5EF4-FFF2-40B4-BE49-F238E27FC236}">
                <a16:creationId xmlns:a16="http://schemas.microsoft.com/office/drawing/2014/main" id="{119CBF22-201C-6C42-9C30-C18F6557C29E}"/>
              </a:ext>
            </a:extLst>
          </p:cNvPr>
          <p:cNvSpPr/>
          <p:nvPr userDrawn="1"/>
        </p:nvSpPr>
        <p:spPr>
          <a:xfrm>
            <a:off x="-22317" y="5339286"/>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Title 1">
            <a:extLst>
              <a:ext uri="{FF2B5EF4-FFF2-40B4-BE49-F238E27FC236}">
                <a16:creationId xmlns:a16="http://schemas.microsoft.com/office/drawing/2014/main" id="{534A4BAA-36BE-F242-B88B-E735A6189ACF}"/>
              </a:ext>
            </a:extLst>
          </p:cNvPr>
          <p:cNvSpPr txBox="1">
            <a:spLocks/>
          </p:cNvSpPr>
          <p:nvPr userDrawn="1"/>
        </p:nvSpPr>
        <p:spPr>
          <a:xfrm>
            <a:off x="838200" y="1769244"/>
            <a:ext cx="10515600" cy="1325563"/>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chemeClr val="bg1"/>
                </a:solidFill>
                <a:latin typeface="Verdana" panose="020B0604030504040204" pitchFamily="34" charset="0"/>
                <a:ea typeface="Verdana" panose="020B0604030504040204" pitchFamily="34" charset="0"/>
                <a:cs typeface="Verdana" panose="020B0604030504040204" pitchFamily="34" charset="0"/>
              </a:defRPr>
            </a:lvl1pPr>
          </a:lstStyle>
          <a:p>
            <a:r>
              <a:rPr lang="en-US">
                <a:solidFill>
                  <a:srgbClr val="263287"/>
                </a:solidFill>
              </a:rPr>
              <a:t>Click to edit Master title style</a:t>
            </a:r>
          </a:p>
        </p:txBody>
      </p:sp>
    </p:spTree>
    <p:extLst>
      <p:ext uri="{BB962C8B-B14F-4D97-AF65-F5344CB8AC3E}">
        <p14:creationId xmlns:p14="http://schemas.microsoft.com/office/powerpoint/2010/main" val="3802023094"/>
      </p:ext>
    </p:extLst>
  </p:cSld>
  <p:clrMapOvr>
    <a:masterClrMapping/>
  </p:clrMapOvr>
  <p:extLst>
    <p:ext uri="{DCECCB84-F9BA-43D5-87BE-67443E8EF086}">
      <p15:sldGuideLst xmlns:p15="http://schemas.microsoft.com/office/powerpoint/2012/main">
        <p15:guide id="1" orient="horz" pos="3360">
          <p15:clr>
            <a:srgbClr val="FBAE40"/>
          </p15:clr>
        </p15:guide>
        <p15:guide id="2" pos="3840">
          <p15:clr>
            <a:srgbClr val="FBAE40"/>
          </p15:clr>
        </p15:guide>
      </p15:sldGuideLst>
    </p:ext>
  </p:extLst>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574772849"/>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Section Break - blue">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263287"/>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highlight>
                <a:srgbClr val="263287"/>
              </a:highlight>
            </a:endParaRPr>
          </a:p>
        </p:txBody>
      </p:sp>
      <p:sp>
        <p:nvSpPr>
          <p:cNvPr id="2" name="Title 1"/>
          <p:cNvSpPr>
            <a:spLocks noGrp="1"/>
          </p:cNvSpPr>
          <p:nvPr>
            <p:ph type="title"/>
          </p:nvPr>
        </p:nvSpPr>
        <p:spPr>
          <a:xfrm>
            <a:off x="838200" y="1829858"/>
            <a:ext cx="10515600" cy="1325563"/>
          </a:xfrm>
        </p:spPr>
        <p:txBody>
          <a:bodyPr/>
          <a:lstStyle>
            <a:lvl1pPr algn="ctr">
              <a:defRPr>
                <a:solidFill>
                  <a:srgbClr val="F1B02E"/>
                </a:solidFill>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88909148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preserve="1" userDrawn="1">
  <p:cSld name="Section Break - Yellow">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9D608F5F-51EF-7C47-828E-22A3C38959B9}"/>
              </a:ext>
            </a:extLst>
          </p:cNvPr>
          <p:cNvSpPr/>
          <p:nvPr userDrawn="1"/>
        </p:nvSpPr>
        <p:spPr>
          <a:xfrm>
            <a:off x="0" y="0"/>
            <a:ext cx="12192000" cy="5959929"/>
          </a:xfrm>
          <a:prstGeom prst="rect">
            <a:avLst/>
          </a:prstGeom>
          <a:solidFill>
            <a:srgbClr val="F1B02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1"/>
          <p:cNvSpPr>
            <a:spLocks noGrp="1"/>
          </p:cNvSpPr>
          <p:nvPr>
            <p:ph type="title"/>
          </p:nvPr>
        </p:nvSpPr>
        <p:spPr>
          <a:xfrm>
            <a:off x="838200" y="1829858"/>
            <a:ext cx="10515600" cy="1325563"/>
          </a:xfrm>
        </p:spPr>
        <p:txBody>
          <a:bodyPr/>
          <a:lstStyle>
            <a:lvl1pPr algn="ctr">
              <a:defRPr/>
            </a:lvl1pPr>
          </a:lstStyle>
          <a:p>
            <a:r>
              <a:rPr lang="en-US"/>
              <a:t>Click to edit Master title style</a:t>
            </a:r>
          </a:p>
        </p:txBody>
      </p:sp>
      <p:sp>
        <p:nvSpPr>
          <p:cNvPr id="3" name="Slide Number Placeholder 2"/>
          <p:cNvSpPr>
            <a:spLocks noGrp="1"/>
          </p:cNvSpPr>
          <p:nvPr>
            <p:ph type="sldNum" sz="quarter" idx="10"/>
          </p:nvPr>
        </p:nvSpPr>
        <p:spPr/>
        <p:txBody>
          <a:bodyPr/>
          <a:lstStyle/>
          <a:p>
            <a:fld id="{F2A48FF8-00AE-0243-A6B1-4235FC2DCCB2}" type="slidenum">
              <a:rPr lang="en-US" smtClean="0"/>
              <a:pPr/>
              <a:t>‹#›</a:t>
            </a:fld>
            <a:endParaRPr lang="en-US"/>
          </a:p>
        </p:txBody>
      </p:sp>
    </p:spTree>
    <p:extLst>
      <p:ext uri="{BB962C8B-B14F-4D97-AF65-F5344CB8AC3E}">
        <p14:creationId xmlns:p14="http://schemas.microsoft.com/office/powerpoint/2010/main" val="1721725737"/>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preserve="1" userDrawn="1">
  <p:cSld name="Three Columns Layou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25" name="Text Placeholder 6">
            <a:extLst>
              <a:ext uri="{FF2B5EF4-FFF2-40B4-BE49-F238E27FC236}">
                <a16:creationId xmlns:a16="http://schemas.microsoft.com/office/drawing/2014/main" id="{57318049-EB44-0447-B9A8-2B5E990B301A}"/>
              </a:ext>
            </a:extLst>
          </p:cNvPr>
          <p:cNvSpPr>
            <a:spLocks noGrp="1"/>
          </p:cNvSpPr>
          <p:nvPr>
            <p:ph type="body" sz="quarter" idx="12" hasCustomPrompt="1"/>
          </p:nvPr>
        </p:nvSpPr>
        <p:spPr>
          <a:xfrm>
            <a:off x="773010" y="1559465"/>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sp>
        <p:nvSpPr>
          <p:cNvPr id="26" name="Text Placeholder 6">
            <a:extLst>
              <a:ext uri="{FF2B5EF4-FFF2-40B4-BE49-F238E27FC236}">
                <a16:creationId xmlns:a16="http://schemas.microsoft.com/office/drawing/2014/main" id="{98E20FE5-4CAD-5A41-BFA0-1246E7838AE2}"/>
              </a:ext>
            </a:extLst>
          </p:cNvPr>
          <p:cNvSpPr>
            <a:spLocks noGrp="1"/>
          </p:cNvSpPr>
          <p:nvPr>
            <p:ph type="body" sz="quarter" idx="14" hasCustomPrompt="1"/>
          </p:nvPr>
        </p:nvSpPr>
        <p:spPr>
          <a:xfrm>
            <a:off x="4563071" y="1558054"/>
            <a:ext cx="3106022" cy="918928"/>
          </a:xfrm>
        </p:spPr>
        <p:txBody>
          <a:bodyPr anchor="ctr">
            <a:normAutofit/>
          </a:bodyPr>
          <a:lstStyle>
            <a:lvl1pPr marL="0" indent="0">
              <a:lnSpc>
                <a:spcPct val="100000"/>
              </a:lnSpc>
              <a:buNone/>
              <a:defRPr lang="en-US" sz="2000" b="1" kern="1200" dirty="0">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marL="0" lvl="0" indent="0" algn="l" defTabSz="914400" rtl="0" eaLnBrk="1" latinLnBrk="0" hangingPunct="1">
              <a:lnSpc>
                <a:spcPct val="90000"/>
              </a:lnSpc>
              <a:spcBef>
                <a:spcPts val="1000"/>
              </a:spcBef>
              <a:buClr>
                <a:srgbClr val="005CB9"/>
              </a:buClr>
              <a:buSzPct val="120000"/>
              <a:buFont typeface="Arial" panose="020B0604020202020204" pitchFamily="34" charset="0"/>
              <a:buNone/>
            </a:pPr>
            <a:r>
              <a:rPr lang="en-US"/>
              <a:t>Header</a:t>
            </a:r>
          </a:p>
        </p:txBody>
      </p:sp>
      <p:sp>
        <p:nvSpPr>
          <p:cNvPr id="27" name="Text Placeholder 2">
            <a:extLst>
              <a:ext uri="{FF2B5EF4-FFF2-40B4-BE49-F238E27FC236}">
                <a16:creationId xmlns:a16="http://schemas.microsoft.com/office/drawing/2014/main" id="{A80157CC-C557-4C49-919B-4DF25FC92552}"/>
              </a:ext>
            </a:extLst>
          </p:cNvPr>
          <p:cNvSpPr>
            <a:spLocks noGrp="1"/>
          </p:cNvSpPr>
          <p:nvPr>
            <p:ph type="body" sz="quarter" idx="17"/>
          </p:nvPr>
        </p:nvSpPr>
        <p:spPr>
          <a:xfrm>
            <a:off x="77301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8" name="Text Placeholder 2">
            <a:extLst>
              <a:ext uri="{FF2B5EF4-FFF2-40B4-BE49-F238E27FC236}">
                <a16:creationId xmlns:a16="http://schemas.microsoft.com/office/drawing/2014/main" id="{F1AEB4F5-B1EE-B347-96A6-79B055737D33}"/>
              </a:ext>
            </a:extLst>
          </p:cNvPr>
          <p:cNvSpPr>
            <a:spLocks noGrp="1"/>
          </p:cNvSpPr>
          <p:nvPr>
            <p:ph type="body" sz="quarter" idx="18"/>
          </p:nvPr>
        </p:nvSpPr>
        <p:spPr>
          <a:xfrm>
            <a:off x="4575738"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29" name="Text Placeholder 2">
            <a:extLst>
              <a:ext uri="{FF2B5EF4-FFF2-40B4-BE49-F238E27FC236}">
                <a16:creationId xmlns:a16="http://schemas.microsoft.com/office/drawing/2014/main" id="{E9D3350A-7908-A34B-832D-3E68D7089415}"/>
              </a:ext>
            </a:extLst>
          </p:cNvPr>
          <p:cNvSpPr>
            <a:spLocks noGrp="1"/>
          </p:cNvSpPr>
          <p:nvPr>
            <p:ph type="body" sz="quarter" idx="19"/>
          </p:nvPr>
        </p:nvSpPr>
        <p:spPr>
          <a:xfrm>
            <a:off x="8336700" y="2476983"/>
            <a:ext cx="3079489" cy="2949866"/>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30" name="Text Placeholder 6">
            <a:extLst>
              <a:ext uri="{FF2B5EF4-FFF2-40B4-BE49-F238E27FC236}">
                <a16:creationId xmlns:a16="http://schemas.microsoft.com/office/drawing/2014/main" id="{DE189133-2CAE-BE43-81DC-56CE76BC456E}"/>
              </a:ext>
            </a:extLst>
          </p:cNvPr>
          <p:cNvSpPr>
            <a:spLocks noGrp="1"/>
          </p:cNvSpPr>
          <p:nvPr>
            <p:ph type="body" sz="quarter" idx="20" hasCustomPrompt="1"/>
          </p:nvPr>
        </p:nvSpPr>
        <p:spPr>
          <a:xfrm>
            <a:off x="8340916" y="1580980"/>
            <a:ext cx="3079489" cy="890114"/>
          </a:xfrm>
        </p:spPr>
        <p:txBody>
          <a:bodyPr anchor="ctr">
            <a:normAutofit/>
          </a:bodyPr>
          <a:lstStyle>
            <a:lvl1pPr marL="0" indent="0">
              <a:lnSpc>
                <a:spcPct val="100000"/>
              </a:lnSpc>
              <a:buNone/>
              <a:defRPr sz="2000" b="1">
                <a:solidFill>
                  <a:srgbClr val="4E4540"/>
                </a:solidFill>
                <a:latin typeface="Verdana" panose="020B0604030504040204" pitchFamily="34" charset="0"/>
                <a:ea typeface="Verdana" panose="020B0604030504040204" pitchFamily="34" charset="0"/>
                <a:cs typeface="Verdana" panose="020B0604030504040204" pitchFamily="34" charset="0"/>
              </a:defRPr>
            </a:lvl1pPr>
          </a:lstStyle>
          <a:p>
            <a:pPr lvl="0"/>
            <a:r>
              <a:rPr lang="en-US"/>
              <a:t>Header</a:t>
            </a:r>
          </a:p>
        </p:txBody>
      </p:sp>
      <p:cxnSp>
        <p:nvCxnSpPr>
          <p:cNvPr id="14" name="Straight Connector 13"/>
          <p:cNvCxnSpPr/>
          <p:nvPr userDrawn="1"/>
        </p:nvCxnSpPr>
        <p:spPr>
          <a:xfrm>
            <a:off x="8011887" y="1584960"/>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userDrawn="1"/>
        </p:nvCxnSpPr>
        <p:spPr>
          <a:xfrm>
            <a:off x="4193180"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1043612929"/>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5.xml><?xml version="1.0" encoding="utf-8"?>
<p:sldLayout xmlns:a="http://schemas.openxmlformats.org/drawingml/2006/main" xmlns:r="http://schemas.openxmlformats.org/officeDocument/2006/relationships" xmlns:p="http://schemas.openxmlformats.org/presentationml/2006/main" preserve="1" userDrawn="1">
  <p:cSld name="Content and Table">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8" name="Table Placeholder 7">
            <a:extLst>
              <a:ext uri="{FF2B5EF4-FFF2-40B4-BE49-F238E27FC236}">
                <a16:creationId xmlns:a16="http://schemas.microsoft.com/office/drawing/2014/main" id="{299F3BD8-F31E-1243-A72A-D31F0AAC6DE7}"/>
              </a:ext>
            </a:extLst>
          </p:cNvPr>
          <p:cNvSpPr>
            <a:spLocks noGrp="1"/>
          </p:cNvSpPr>
          <p:nvPr>
            <p:ph type="tbl" sz="quarter" idx="19"/>
          </p:nvPr>
        </p:nvSpPr>
        <p:spPr>
          <a:xfrm>
            <a:off x="5021308" y="1522413"/>
            <a:ext cx="6436667" cy="3908425"/>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2399777101"/>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6.xml><?xml version="1.0" encoding="utf-8"?>
<p:sldLayout xmlns:a="http://schemas.openxmlformats.org/drawingml/2006/main" xmlns:r="http://schemas.openxmlformats.org/officeDocument/2006/relationships" xmlns:p="http://schemas.openxmlformats.org/presentationml/2006/main" preserve="1" userDrawn="1">
  <p:cSld name="Content and Chart">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Chart Placeholder 6">
            <a:extLst>
              <a:ext uri="{FF2B5EF4-FFF2-40B4-BE49-F238E27FC236}">
                <a16:creationId xmlns:a16="http://schemas.microsoft.com/office/drawing/2014/main" id="{6F3C6651-CD6F-3241-89BB-E6A7627AF289}"/>
              </a:ext>
            </a:extLst>
          </p:cNvPr>
          <p:cNvSpPr>
            <a:spLocks noGrp="1"/>
          </p:cNvSpPr>
          <p:nvPr>
            <p:ph type="chart" sz="quarter" idx="18"/>
          </p:nvPr>
        </p:nvSpPr>
        <p:spPr>
          <a:xfrm>
            <a:off x="5021308" y="1522034"/>
            <a:ext cx="6437267" cy="3908804"/>
          </a:xfrm>
        </p:spPr>
        <p:txBody>
          <a:bodyPr/>
          <a:lstStyle/>
          <a:p>
            <a:endParaRPr lang="en-US"/>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561216763"/>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7.xml><?xml version="1.0" encoding="utf-8"?>
<p:sldLayout xmlns:a="http://schemas.openxmlformats.org/drawingml/2006/main" xmlns:r="http://schemas.openxmlformats.org/officeDocument/2006/relationships" xmlns:p="http://schemas.openxmlformats.org/presentationml/2006/main" preserve="1" userDrawn="1">
  <p:cSld name="Content and Photo">
    <p:spTree>
      <p:nvGrpSpPr>
        <p:cNvPr id="1" name=""/>
        <p:cNvGrpSpPr/>
        <p:nvPr/>
      </p:nvGrpSpPr>
      <p:grpSpPr>
        <a:xfrm>
          <a:off x="0" y="0"/>
          <a:ext cx="0" cy="0"/>
          <a:chOff x="0" y="0"/>
          <a:chExt cx="0" cy="0"/>
        </a:xfrm>
      </p:grpSpPr>
      <p:sp>
        <p:nvSpPr>
          <p:cNvPr id="20" name="Slide Number Placeholder 5">
            <a:extLst>
              <a:ext uri="{FF2B5EF4-FFF2-40B4-BE49-F238E27FC236}">
                <a16:creationId xmlns:a16="http://schemas.microsoft.com/office/drawing/2014/main" id="{619A82F6-52F0-5448-8FBD-D803B8AFFCAE}"/>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i="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21" name="Rectangle 20">
            <a:extLst>
              <a:ext uri="{FF2B5EF4-FFF2-40B4-BE49-F238E27FC236}">
                <a16:creationId xmlns:a16="http://schemas.microsoft.com/office/drawing/2014/main" id="{2958A630-A5C5-B14C-8889-6A397C59CC40}"/>
              </a:ext>
            </a:extLst>
          </p:cNvPr>
          <p:cNvSpPr/>
          <p:nvPr userDrawn="1"/>
        </p:nvSpPr>
        <p:spPr>
          <a:xfrm>
            <a:off x="-22224" y="-35287"/>
            <a:ext cx="12226416" cy="155448"/>
          </a:xfrm>
          <a:prstGeom prst="rect">
            <a:avLst/>
          </a:prstGeom>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Title 1">
            <a:extLst>
              <a:ext uri="{FF2B5EF4-FFF2-40B4-BE49-F238E27FC236}">
                <a16:creationId xmlns:a16="http://schemas.microsoft.com/office/drawing/2014/main" id="{730EB42B-2C61-6A47-9839-FD91DCA21271}"/>
              </a:ext>
            </a:extLst>
          </p:cNvPr>
          <p:cNvSpPr>
            <a:spLocks noGrp="1"/>
          </p:cNvSpPr>
          <p:nvPr>
            <p:ph type="title" hasCustomPrompt="1"/>
          </p:nvPr>
        </p:nvSpPr>
        <p:spPr>
          <a:xfrm>
            <a:off x="335666" y="426230"/>
            <a:ext cx="8891461" cy="789736"/>
          </a:xfrm>
        </p:spPr>
        <p:txBody>
          <a:bodyPr anchor="ctr" anchorCtr="0">
            <a:noAutofit/>
          </a:bodyPr>
          <a:lstStyle>
            <a:lvl1pPr>
              <a:lnSpc>
                <a:spcPct val="100000"/>
              </a:lnSpc>
              <a:defRPr sz="2800" b="1" i="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a:t>Click To Edit Page Title Style</a:t>
            </a:r>
          </a:p>
        </p:txBody>
      </p:sp>
      <p:sp>
        <p:nvSpPr>
          <p:cNvPr id="16" name="Text Placeholder 2">
            <a:extLst>
              <a:ext uri="{FF2B5EF4-FFF2-40B4-BE49-F238E27FC236}">
                <a16:creationId xmlns:a16="http://schemas.microsoft.com/office/drawing/2014/main" id="{2F60BB54-FB1A-744A-89B1-ACAA06ABC1C8}"/>
              </a:ext>
            </a:extLst>
          </p:cNvPr>
          <p:cNvSpPr>
            <a:spLocks noGrp="1"/>
          </p:cNvSpPr>
          <p:nvPr>
            <p:ph type="body" sz="quarter" idx="17"/>
          </p:nvPr>
        </p:nvSpPr>
        <p:spPr>
          <a:xfrm>
            <a:off x="848425" y="1522034"/>
            <a:ext cx="3074990" cy="3908311"/>
          </a:xfrm>
        </p:spPr>
        <p:txBody>
          <a:bodyPr>
            <a:normAutofit/>
          </a:bodyPr>
          <a:lstStyle>
            <a:lvl1pPr>
              <a:lnSpc>
                <a:spcPct val="100000"/>
              </a:lnSpc>
              <a:defRPr sz="1600"/>
            </a:lvl1pPr>
            <a:lvl2pPr>
              <a:lnSpc>
                <a:spcPct val="100000"/>
              </a:lnSpc>
              <a:defRPr sz="1400"/>
            </a:lvl2pPr>
            <a:lvl3pPr>
              <a:lnSpc>
                <a:spcPct val="100000"/>
              </a:lnSpc>
              <a:defRPr sz="1200"/>
            </a:lvl3pPr>
            <a:lvl4pPr>
              <a:lnSpc>
                <a:spcPct val="100000"/>
              </a:lnSpc>
              <a:defRPr sz="1100"/>
            </a:lvl4pPr>
            <a:lvl5pPr>
              <a:lnSpc>
                <a:spcPct val="100000"/>
              </a:lnSpc>
              <a:defRPr sz="1000"/>
            </a:lvl5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cxnSp>
        <p:nvCxnSpPr>
          <p:cNvPr id="9" name="Straight Connector 8"/>
          <p:cNvCxnSpPr/>
          <p:nvPr userDrawn="1"/>
        </p:nvCxnSpPr>
        <p:spPr>
          <a:xfrm>
            <a:off x="4454437" y="1580606"/>
            <a:ext cx="0" cy="3823063"/>
          </a:xfrm>
          <a:prstGeom prst="line">
            <a:avLst/>
          </a:prstGeom>
          <a:ln w="25400" cap="rnd">
            <a:solidFill>
              <a:srgbClr val="263287"/>
            </a:solidFill>
          </a:ln>
        </p:spPr>
        <p:style>
          <a:lnRef idx="1">
            <a:schemeClr val="accent1"/>
          </a:lnRef>
          <a:fillRef idx="0">
            <a:schemeClr val="accent1"/>
          </a:fillRef>
          <a:effectRef idx="0">
            <a:schemeClr val="accent1"/>
          </a:effectRef>
          <a:fontRef idx="minor">
            <a:schemeClr val="tx1"/>
          </a:fontRef>
        </p:style>
      </p:cxnSp>
      <p:sp>
        <p:nvSpPr>
          <p:cNvPr id="3" name="Picture Placeholder 2">
            <a:extLst>
              <a:ext uri="{FF2B5EF4-FFF2-40B4-BE49-F238E27FC236}">
                <a16:creationId xmlns:a16="http://schemas.microsoft.com/office/drawing/2014/main" id="{5DA9ADEB-7E88-1245-98C0-DC5694096D03}"/>
              </a:ext>
            </a:extLst>
          </p:cNvPr>
          <p:cNvSpPr>
            <a:spLocks noGrp="1"/>
          </p:cNvSpPr>
          <p:nvPr>
            <p:ph type="pic" sz="quarter" idx="18"/>
          </p:nvPr>
        </p:nvSpPr>
        <p:spPr>
          <a:xfrm>
            <a:off x="4986338" y="1522413"/>
            <a:ext cx="6437376" cy="3904487"/>
          </a:xfrm>
        </p:spPr>
        <p:txBody>
          <a:bodyPr/>
          <a:lstStyle/>
          <a:p>
            <a:endParaRPr lang="en-US"/>
          </a:p>
        </p:txBody>
      </p:sp>
    </p:spTree>
    <p:extLst>
      <p:ext uri="{BB962C8B-B14F-4D97-AF65-F5344CB8AC3E}">
        <p14:creationId xmlns:p14="http://schemas.microsoft.com/office/powerpoint/2010/main" val="1112320046"/>
      </p:ext>
    </p:extLst>
  </p:cSld>
  <p:clrMapOvr>
    <a:masterClrMapping/>
  </p:clrMapOvr>
  <p:extLst>
    <p:ext uri="{DCECCB84-F9BA-43D5-87BE-67443E8EF086}">
      <p15:sldGuideLst xmlns:p15="http://schemas.microsoft.com/office/powerpoint/2012/main">
        <p15:guide id="1" orient="horz" pos="2160">
          <p15:clr>
            <a:srgbClr val="FBAE40"/>
          </p15:clr>
        </p15:guide>
        <p15:guide id="2" pos="384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513DC6CF-61EB-45B2-9732-7BB674F176D2}" type="datetimeFigureOut">
              <a:rPr lang="en-US" smtClean="0"/>
              <a:t>2/18/2025</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119969663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blank">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513DC6CF-61EB-45B2-9732-7BB674F176D2}" type="datetimeFigureOut">
              <a:rPr lang="en-US" smtClean="0"/>
              <a:t>2/18/2025</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DA14AE6A-7DFB-4ED7-9637-EF2C5E9C2011}" type="slidenum">
              <a:rPr lang="en-US" smtClean="0"/>
              <a:t>‹#›</a:t>
            </a:fld>
            <a:endParaRPr lang="en-US"/>
          </a:p>
        </p:txBody>
      </p:sp>
    </p:spTree>
    <p:extLst>
      <p:ext uri="{BB962C8B-B14F-4D97-AF65-F5344CB8AC3E}">
        <p14:creationId xmlns:p14="http://schemas.microsoft.com/office/powerpoint/2010/main" val="3261470684"/>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image" Target="../media/image1.emf"/><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slideLayout" Target="../slideLayouts/slideLayout13.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theme" Target="../theme/theme2.xml"/><Relationship Id="rId5" Type="http://schemas.openxmlformats.org/officeDocument/2006/relationships/slideLayout" Target="../slideLayouts/slideLayout15.xml"/><Relationship Id="rId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8" name="Rectangle 7">
            <a:extLst>
              <a:ext uri="{FF2B5EF4-FFF2-40B4-BE49-F238E27FC236}">
                <a16:creationId xmlns:a16="http://schemas.microsoft.com/office/drawing/2014/main" id="{64A75F15-9D49-254C-80F8-4394510F59FC}"/>
              </a:ext>
            </a:extLst>
          </p:cNvPr>
          <p:cNvSpPr/>
          <p:nvPr userDrawn="1"/>
        </p:nvSpPr>
        <p:spPr>
          <a:xfrm>
            <a:off x="-20422" y="-11575"/>
            <a:ext cx="12212422" cy="5966757"/>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pic>
        <p:nvPicPr>
          <p:cNvPr id="5" name="Picture 4">
            <a:extLst>
              <a:ext uri="{FF2B5EF4-FFF2-40B4-BE49-F238E27FC236}">
                <a16:creationId xmlns:a16="http://schemas.microsoft.com/office/drawing/2014/main" id="{FCE86B72-7903-E648-8268-3472977B0219}"/>
              </a:ext>
            </a:extLst>
          </p:cNvPr>
          <p:cNvPicPr>
            <a:picLocks noChangeAspect="1"/>
          </p:cNvPicPr>
          <p:nvPr userDrawn="1"/>
        </p:nvPicPr>
        <p:blipFill>
          <a:blip r:embed="rId12"/>
          <a:stretch>
            <a:fillRect/>
          </a:stretch>
        </p:blipFill>
        <p:spPr>
          <a:xfrm>
            <a:off x="289308" y="6134960"/>
            <a:ext cx="1549665" cy="553452"/>
          </a:xfrm>
          <a:prstGeom prst="rect">
            <a:avLst/>
          </a:prstGeom>
        </p:spPr>
      </p:pic>
    </p:spTree>
    <p:extLst>
      <p:ext uri="{BB962C8B-B14F-4D97-AF65-F5344CB8AC3E}">
        <p14:creationId xmlns:p14="http://schemas.microsoft.com/office/powerpoint/2010/main" val="1390170334"/>
      </p:ext>
    </p:extLst>
  </p:cSld>
  <p:clrMap bg1="lt1" tx1="dk1" bg2="lt2" tx2="dk2" accent1="accent1" accent2="accent2" accent3="accent3" accent4="accent4" accent5="accent5" accent6="accent6" hlink="hlink" folHlink="folHlink"/>
  <p:sldLayoutIdLst>
    <p:sldLayoutId id="2147483837" r:id="rId1"/>
    <p:sldLayoutId id="2147483845" r:id="rId2"/>
    <p:sldLayoutId id="2147483836" r:id="rId3"/>
    <p:sldLayoutId id="2147483838" r:id="rId4"/>
    <p:sldLayoutId id="2147483839" r:id="rId5"/>
    <p:sldLayoutId id="2147483840" r:id="rId6"/>
    <p:sldLayoutId id="2147483846" r:id="rId7"/>
    <p:sldLayoutId id="2147483847" r:id="rId8"/>
    <p:sldLayoutId id="2147483848" r:id="rId9"/>
    <p:sldLayoutId id="2147483849" r:id="rId10"/>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2CE76F3D-E55D-4840-8E72-A785C515B891}"/>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96A01A2F-03F2-B149-9BB8-EE69B3DDC1DE}"/>
              </a:ext>
            </a:extLst>
          </p:cNvPr>
          <p:cNvSpPr>
            <a:spLocks noGrp="1"/>
          </p:cNvSpPr>
          <p:nvPr>
            <p:ph type="body" idx="1"/>
          </p:nvPr>
        </p:nvSpPr>
        <p:spPr>
          <a:xfrm>
            <a:off x="838200" y="1825625"/>
            <a:ext cx="10515600" cy="386911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6" name="Slide Number Placeholder 5">
            <a:extLst>
              <a:ext uri="{FF2B5EF4-FFF2-40B4-BE49-F238E27FC236}">
                <a16:creationId xmlns:a16="http://schemas.microsoft.com/office/drawing/2014/main" id="{57DDB53E-8B7C-F047-B036-638923AFADFD}"/>
              </a:ext>
            </a:extLst>
          </p:cNvPr>
          <p:cNvSpPr>
            <a:spLocks noGrp="1"/>
          </p:cNvSpPr>
          <p:nvPr>
            <p:ph type="sldNum" sz="quarter" idx="4"/>
          </p:nvPr>
        </p:nvSpPr>
        <p:spPr>
          <a:xfrm>
            <a:off x="11457975" y="6263750"/>
            <a:ext cx="498675" cy="365125"/>
          </a:xfrm>
          <a:prstGeom prst="rect">
            <a:avLst/>
          </a:prstGeom>
        </p:spPr>
        <p:txBody>
          <a:bodyPr vert="horz" lIns="91440" tIns="45720" rIns="91440" bIns="45720" rtlCol="0" anchor="ctr"/>
          <a:lstStyle>
            <a:lvl1pPr algn="r">
              <a:defRPr sz="1200" b="0">
                <a:solidFill>
                  <a:srgbClr val="263287"/>
                </a:solidFill>
                <a:latin typeface="Verdana" charset="0"/>
                <a:ea typeface="Verdana" charset="0"/>
                <a:cs typeface="Verdana" charset="0"/>
              </a:defRPr>
            </a:lvl1pPr>
          </a:lstStyle>
          <a:p>
            <a:fld id="{F2A48FF8-00AE-0243-A6B1-4235FC2DCCB2}" type="slidenum">
              <a:rPr lang="en-US" smtClean="0"/>
              <a:pPr/>
              <a:t>‹#›</a:t>
            </a:fld>
            <a:endParaRPr lang="en-US"/>
          </a:p>
        </p:txBody>
      </p:sp>
      <p:sp>
        <p:nvSpPr>
          <p:cNvPr id="5" name="Rectangle 4">
            <a:extLst>
              <a:ext uri="{FF2B5EF4-FFF2-40B4-BE49-F238E27FC236}">
                <a16:creationId xmlns:a16="http://schemas.microsoft.com/office/drawing/2014/main" id="{EB67CAAA-5699-844B-993C-2F1FADDAC53A}"/>
              </a:ext>
            </a:extLst>
          </p:cNvPr>
          <p:cNvSpPr/>
          <p:nvPr userDrawn="1"/>
        </p:nvSpPr>
        <p:spPr>
          <a:xfrm>
            <a:off x="-20422" y="0"/>
            <a:ext cx="12212422" cy="5480613"/>
          </a:xfrm>
          <a:prstGeom prst="rect">
            <a:avLst/>
          </a:prstGeom>
          <a:solidFill>
            <a:schemeClr val="bg1"/>
          </a:solidFill>
          <a:ln>
            <a:noFill/>
          </a:ln>
          <a:effectLst>
            <a:outerShdw blurRad="241300" dist="63500" dir="5400000" algn="t" rotWithShape="0">
              <a:prstClr val="black">
                <a:alpha val="11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63736783"/>
      </p:ext>
    </p:extLst>
  </p:cSld>
  <p:clrMap bg1="lt1" tx1="dk1" bg2="lt2" tx2="dk2" accent1="accent1" accent2="accent2" accent3="accent3" accent4="accent4" accent5="accent5" accent6="accent6" hlink="hlink" folHlink="folHlink"/>
  <p:sldLayoutIdLst>
    <p:sldLayoutId id="2147483829" r:id="rId1"/>
    <p:sldLayoutId id="2147483843" r:id="rId2"/>
    <p:sldLayoutId id="2147483842" r:id="rId3"/>
    <p:sldLayoutId id="2147483844" r:id="rId4"/>
    <p:sldLayoutId id="2147483850" r:id="rId5"/>
  </p:sldLayoutIdLst>
  <p:hf hdr="0" ftr="0" dt="0"/>
  <p:txStyles>
    <p:titleStyle>
      <a:lvl1pPr algn="l"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p:titleStyle>
    <p:bodyStyle>
      <a:lvl1pPr marL="228600" indent="-228600" algn="l" defTabSz="914400" rtl="0" eaLnBrk="1" latinLnBrk="0" hangingPunct="1">
        <a:lnSpc>
          <a:spcPct val="90000"/>
        </a:lnSpc>
        <a:spcBef>
          <a:spcPts val="1000"/>
        </a:spcBef>
        <a:buClr>
          <a:srgbClr val="263287"/>
        </a:buClr>
        <a:buSzPct val="120000"/>
        <a:buFont typeface="Arial" panose="020B0604020202020204" pitchFamily="34" charset="0"/>
        <a:buChar char="•"/>
        <a:defRPr sz="2800" kern="1200">
          <a:solidFill>
            <a:srgbClr val="4E4540"/>
          </a:solidFill>
          <a:latin typeface="Verdana" panose="020B0604030504040204" pitchFamily="34" charset="0"/>
          <a:ea typeface="Verdana" panose="020B0604030504040204" pitchFamily="34" charset="0"/>
          <a:cs typeface="Verdana" panose="020B0604030504040204" pitchFamily="34" charset="0"/>
        </a:defRPr>
      </a:lvl1pPr>
      <a:lvl2pPr marL="685800" indent="-228600" algn="l" defTabSz="914400" rtl="0" eaLnBrk="1" latinLnBrk="0" hangingPunct="1">
        <a:lnSpc>
          <a:spcPct val="90000"/>
        </a:lnSpc>
        <a:spcBef>
          <a:spcPts val="500"/>
        </a:spcBef>
        <a:buClr>
          <a:srgbClr val="263287"/>
        </a:buClr>
        <a:buSzPct val="120000"/>
        <a:buFont typeface="Arial" panose="020B0604020202020204" pitchFamily="34" charset="0"/>
        <a:buChar char="•"/>
        <a:defRPr sz="2400" kern="1200">
          <a:solidFill>
            <a:srgbClr val="4E4540"/>
          </a:solidFill>
          <a:latin typeface="Verdana" panose="020B0604030504040204" pitchFamily="34" charset="0"/>
          <a:ea typeface="Verdana" panose="020B0604030504040204" pitchFamily="34" charset="0"/>
          <a:cs typeface="Verdana" panose="020B0604030504040204" pitchFamily="34" charset="0"/>
        </a:defRPr>
      </a:lvl2pPr>
      <a:lvl3pPr marL="11430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2000" kern="1200">
          <a:solidFill>
            <a:srgbClr val="4E4540"/>
          </a:solidFill>
          <a:latin typeface="Verdana" panose="020B0604030504040204" pitchFamily="34" charset="0"/>
          <a:ea typeface="Verdana" panose="020B0604030504040204" pitchFamily="34" charset="0"/>
          <a:cs typeface="Verdana" panose="020B0604030504040204" pitchFamily="34" charset="0"/>
        </a:defRPr>
      </a:lvl3pPr>
      <a:lvl4pPr marL="16002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4pPr>
      <a:lvl5pPr marL="2057400" indent="-228600" algn="l" defTabSz="914400" rtl="0" eaLnBrk="1" latinLnBrk="0" hangingPunct="1">
        <a:lnSpc>
          <a:spcPct val="90000"/>
        </a:lnSpc>
        <a:spcBef>
          <a:spcPts val="500"/>
        </a:spcBef>
        <a:buClr>
          <a:srgbClr val="263287"/>
        </a:buClr>
        <a:buSzPct val="100000"/>
        <a:buFont typeface="Courier New" panose="02070309020205020404" pitchFamily="49" charset="0"/>
        <a:buChar char="o"/>
        <a:defRPr sz="1800" kern="1200">
          <a:solidFill>
            <a:srgbClr val="4E4540"/>
          </a:solidFill>
          <a:latin typeface="Verdana" panose="020B0604030504040204" pitchFamily="34" charset="0"/>
          <a:ea typeface="Verdana" panose="020B0604030504040204" pitchFamily="34" charset="0"/>
          <a:cs typeface="Verdana" panose="020B0604030504040204" pitchFamily="34" charset="0"/>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2160" userDrawn="1">
          <p15:clr>
            <a:srgbClr val="F26B43"/>
          </p15:clr>
        </p15:guide>
        <p15:guide id="2" pos="3840" userDrawn="1">
          <p15:clr>
            <a:srgbClr val="F26B43"/>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1.xml"/><Relationship Id="rId1" Type="http://schemas.openxmlformats.org/officeDocument/2006/relationships/slideLayout" Target="../slideLayouts/slideLayout11.xml"/></Relationships>
</file>

<file path=ppt/slides/_rels/slide1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notesSlide" Target="../notesSlides/notesSlide10.xml"/><Relationship Id="rId1" Type="http://schemas.openxmlformats.org/officeDocument/2006/relationships/slideLayout" Target="../slideLayouts/slideLayout1.xml"/><Relationship Id="rId4" Type="http://schemas.openxmlformats.org/officeDocument/2006/relationships/image" Target="../media/image21.jpeg"/></Relationships>
</file>

<file path=ppt/slides/_rels/slide11.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11.xml"/><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8" Type="http://schemas.openxmlformats.org/officeDocument/2006/relationships/image" Target="../media/image28.svg"/><Relationship Id="rId3" Type="http://schemas.openxmlformats.org/officeDocument/2006/relationships/image" Target="../media/image23.png"/><Relationship Id="rId7" Type="http://schemas.openxmlformats.org/officeDocument/2006/relationships/image" Target="../media/image27.pn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26.svg"/><Relationship Id="rId5" Type="http://schemas.openxmlformats.org/officeDocument/2006/relationships/image" Target="../media/image25.png"/><Relationship Id="rId10" Type="http://schemas.openxmlformats.org/officeDocument/2006/relationships/image" Target="../media/image30.svg"/><Relationship Id="rId4" Type="http://schemas.openxmlformats.org/officeDocument/2006/relationships/image" Target="../media/image24.svg"/><Relationship Id="rId9" Type="http://schemas.openxmlformats.org/officeDocument/2006/relationships/image" Target="../media/image29.png"/></Relationships>
</file>

<file path=ppt/slides/_rels/slide13.xml.rels><?xml version="1.0" encoding="UTF-8" standalone="yes"?>
<Relationships xmlns="http://schemas.openxmlformats.org/package/2006/relationships"><Relationship Id="rId3" Type="http://schemas.openxmlformats.org/officeDocument/2006/relationships/hyperlink" Target="https://info.myorca.com/youth-ride-free/" TargetMode="External"/><Relationship Id="rId2" Type="http://schemas.openxmlformats.org/officeDocument/2006/relationships/notesSlide" Target="../notesSlides/notesSlide13.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4.jpeg"/><Relationship Id="rId2" Type="http://schemas.openxmlformats.org/officeDocument/2006/relationships/notesSlide" Target="../notesSlides/notesSlide3.xml"/><Relationship Id="rId1" Type="http://schemas.openxmlformats.org/officeDocument/2006/relationships/slideLayout" Target="../slideLayouts/slideLayout1.xml"/><Relationship Id="rId5" Type="http://schemas.openxmlformats.org/officeDocument/2006/relationships/image" Target="../media/image6.jpeg"/><Relationship Id="rId4" Type="http://schemas.openxmlformats.org/officeDocument/2006/relationships/image" Target="../media/image5.jpeg"/></Relationships>
</file>

<file path=ppt/slides/_rels/slide4.xml.rels><?xml version="1.0" encoding="UTF-8" standalone="yes"?>
<Relationships xmlns="http://schemas.openxmlformats.org/package/2006/relationships"><Relationship Id="rId8" Type="http://schemas.openxmlformats.org/officeDocument/2006/relationships/image" Target="../media/image12.svg"/><Relationship Id="rId3" Type="http://schemas.openxmlformats.org/officeDocument/2006/relationships/image" Target="../media/image7.jpeg"/><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0.png"/><Relationship Id="rId5" Type="http://schemas.openxmlformats.org/officeDocument/2006/relationships/image" Target="../media/image9.svg"/><Relationship Id="rId4" Type="http://schemas.openxmlformats.org/officeDocument/2006/relationships/image" Target="../media/image8.png"/></Relationships>
</file>

<file path=ppt/slides/_rels/slide5.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6.jpeg"/></Relationships>
</file>

<file path=ppt/slides/_rels/slide8.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18.jpeg"/></Relationships>
</file>

<file path=ppt/slides/_rels/slide9.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notesSlide" Target="../notesSlides/notesSlide9.xm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77900696-95BF-2F48-9366-2BB8C291F2D8}"/>
              </a:ext>
            </a:extLst>
          </p:cNvPr>
          <p:cNvSpPr>
            <a:spLocks noGrp="1"/>
          </p:cNvSpPr>
          <p:nvPr>
            <p:ph type="title"/>
          </p:nvPr>
        </p:nvSpPr>
        <p:spPr>
          <a:xfrm>
            <a:off x="303526" y="1751942"/>
            <a:ext cx="4728106" cy="1875982"/>
          </a:xfrm>
        </p:spPr>
        <p:txBody>
          <a:bodyPr/>
          <a:lstStyle/>
          <a:p>
            <a:r>
              <a:rPr lang="en-US" sz="4800" b="1" dirty="0"/>
              <a:t>Get to Know Metro</a:t>
            </a:r>
            <a:endParaRPr lang="en-US" sz="4800" dirty="0"/>
          </a:p>
        </p:txBody>
      </p:sp>
      <p:pic>
        <p:nvPicPr>
          <p:cNvPr id="6" name="Picture 5" descr="Sept. 19 service change: Metro helping to prepare riders – Metro Matters">
            <a:extLst>
              <a:ext uri="{FF2B5EF4-FFF2-40B4-BE49-F238E27FC236}">
                <a16:creationId xmlns:a16="http://schemas.microsoft.com/office/drawing/2014/main" id="{2635E41C-0AD2-4347-B108-5962519A4224}"/>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5175578" y="807869"/>
            <a:ext cx="6496446" cy="3764129"/>
          </a:xfrm>
          <a:prstGeom prst="rect">
            <a:avLst/>
          </a:prstGeom>
          <a:noFill/>
          <a:ln w="76200">
            <a:solidFill>
              <a:schemeClr val="bg1"/>
            </a:solidFill>
          </a:ln>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211967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text, indoor, control panel&#10;&#10;Description automatically generated">
            <a:extLst>
              <a:ext uri="{FF2B5EF4-FFF2-40B4-BE49-F238E27FC236}">
                <a16:creationId xmlns:a16="http://schemas.microsoft.com/office/drawing/2014/main" id="{B7CF1ABE-35E2-BCC8-045A-C249D9AFB49A}"/>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40024" y="1600200"/>
            <a:ext cx="5382039" cy="3588026"/>
          </a:xfrm>
          <a:prstGeom prst="rect">
            <a:avLst/>
          </a:prstGeom>
          <a:ln w="76200">
            <a:noFill/>
          </a:ln>
        </p:spPr>
      </p:pic>
      <p:pic>
        <p:nvPicPr>
          <p:cNvPr id="6" name="Picture 5" descr="A picture containing person, window&#10;&#10;Description automatically generated">
            <a:extLst>
              <a:ext uri="{FF2B5EF4-FFF2-40B4-BE49-F238E27FC236}">
                <a16:creationId xmlns:a16="http://schemas.microsoft.com/office/drawing/2014/main" id="{41AAD409-B140-7F97-8DEC-5B1F3FDC129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369937" y="1600200"/>
            <a:ext cx="5382039" cy="3588026"/>
          </a:xfrm>
          <a:prstGeom prst="rect">
            <a:avLst/>
          </a:prstGeom>
          <a:ln w="76200">
            <a:noFill/>
          </a:ln>
        </p:spPr>
      </p:pic>
      <p:sp>
        <p:nvSpPr>
          <p:cNvPr id="2" name="Title 1">
            <a:extLst>
              <a:ext uri="{FF2B5EF4-FFF2-40B4-BE49-F238E27FC236}">
                <a16:creationId xmlns:a16="http://schemas.microsoft.com/office/drawing/2014/main" id="{8CB45443-014D-C7E0-E251-F281FA52EB24}"/>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Riding the Bus</a:t>
            </a:r>
          </a:p>
        </p:txBody>
      </p:sp>
    </p:spTree>
    <p:extLst>
      <p:ext uri="{BB962C8B-B14F-4D97-AF65-F5344CB8AC3E}">
        <p14:creationId xmlns:p14="http://schemas.microsoft.com/office/powerpoint/2010/main" val="1097934984"/>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People on a train&#10;&#10;Description automatically generated with low confidence">
            <a:extLst>
              <a:ext uri="{FF2B5EF4-FFF2-40B4-BE49-F238E27FC236}">
                <a16:creationId xmlns:a16="http://schemas.microsoft.com/office/drawing/2014/main" id="{F9524BBD-A907-15D3-A2DC-26DB723BB53E}"/>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587336" y="1524833"/>
            <a:ext cx="7017327" cy="4127839"/>
          </a:xfrm>
          <a:prstGeom prst="rect">
            <a:avLst/>
          </a:prstGeom>
          <a:ln w="76200">
            <a:noFill/>
          </a:ln>
        </p:spPr>
      </p:pic>
      <p:sp>
        <p:nvSpPr>
          <p:cNvPr id="2" name="Title 1">
            <a:extLst>
              <a:ext uri="{FF2B5EF4-FFF2-40B4-BE49-F238E27FC236}">
                <a16:creationId xmlns:a16="http://schemas.microsoft.com/office/drawing/2014/main" id="{187A7C96-9556-08BC-49FC-D65B2C5F65F7}"/>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Riding Link Light Rail</a:t>
            </a:r>
          </a:p>
        </p:txBody>
      </p:sp>
    </p:spTree>
    <p:extLst>
      <p:ext uri="{BB962C8B-B14F-4D97-AF65-F5344CB8AC3E}">
        <p14:creationId xmlns:p14="http://schemas.microsoft.com/office/powerpoint/2010/main" val="2317757539"/>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Graphic 8" descr="Playbook with solid fill">
            <a:extLst>
              <a:ext uri="{FF2B5EF4-FFF2-40B4-BE49-F238E27FC236}">
                <a16:creationId xmlns:a16="http://schemas.microsoft.com/office/drawing/2014/main" id="{2ADF1460-A3AD-493C-9D64-0CEA26B5D58E}"/>
              </a:ext>
            </a:extLst>
          </p:cNvPr>
          <p:cNvPicPr>
            <a:picLocks noChangeAspect="1"/>
          </p:cNvPicPr>
          <p:nvPr/>
        </p:nvPicPr>
        <p:blipFill>
          <a:blip r:embed="rId3">
            <a:extLst>
              <a:ext uri="{28A0092B-C50C-407E-A947-70E740481C1C}">
                <a14:useLocalDpi xmlns:a14="http://schemas.microsoft.com/office/drawing/2010/main" val="0"/>
              </a:ext>
              <a:ext uri="{96DAC541-7B7A-43D3-8B79-37D633B846F1}">
                <asvg:svgBlip xmlns:asvg="http://schemas.microsoft.com/office/drawing/2016/SVG/main" r:embed="rId4"/>
              </a:ext>
            </a:extLst>
          </a:blip>
          <a:stretch>
            <a:fillRect/>
          </a:stretch>
        </p:blipFill>
        <p:spPr>
          <a:xfrm>
            <a:off x="2666694" y="1111233"/>
            <a:ext cx="2971800" cy="2971800"/>
          </a:xfrm>
          <a:prstGeom prst="rect">
            <a:avLst/>
          </a:prstGeom>
        </p:spPr>
      </p:pic>
      <p:pic>
        <p:nvPicPr>
          <p:cNvPr id="17" name="Graphic 16" descr="Chat with solid fill">
            <a:extLst>
              <a:ext uri="{FF2B5EF4-FFF2-40B4-BE49-F238E27FC236}">
                <a16:creationId xmlns:a16="http://schemas.microsoft.com/office/drawing/2014/main" id="{8D9359C8-A0E3-47B1-90B8-0FB203178282}"/>
              </a:ext>
            </a:extLst>
          </p:cNvPr>
          <p:cNvPicPr>
            <a:picLocks noChangeAspect="1"/>
          </p:cNvPicPr>
          <p:nvPr/>
        </p:nvPicPr>
        <p:blipFill>
          <a:blip r:embed="rId5">
            <a:extLst>
              <a:ext uri="{28A0092B-C50C-407E-A947-70E740481C1C}">
                <a14:useLocalDpi xmlns:a14="http://schemas.microsoft.com/office/drawing/2010/main" val="0"/>
              </a:ext>
              <a:ext uri="{96DAC541-7B7A-43D3-8B79-37D633B846F1}">
                <asvg:svgBlip xmlns:asvg="http://schemas.microsoft.com/office/drawing/2016/SVG/main" r:embed="rId6"/>
              </a:ext>
            </a:extLst>
          </a:blip>
          <a:stretch>
            <a:fillRect/>
          </a:stretch>
        </p:blipFill>
        <p:spPr>
          <a:xfrm>
            <a:off x="6376861" y="1111233"/>
            <a:ext cx="2971800" cy="2971800"/>
          </a:xfrm>
          <a:prstGeom prst="rect">
            <a:avLst/>
          </a:prstGeom>
        </p:spPr>
      </p:pic>
      <p:pic>
        <p:nvPicPr>
          <p:cNvPr id="19" name="Graphic 18" descr="Eyes with solid fill">
            <a:extLst>
              <a:ext uri="{FF2B5EF4-FFF2-40B4-BE49-F238E27FC236}">
                <a16:creationId xmlns:a16="http://schemas.microsoft.com/office/drawing/2014/main" id="{0CBB7A65-71F1-46D4-811B-23B24C900BF8}"/>
              </a:ext>
            </a:extLst>
          </p:cNvPr>
          <p:cNvPicPr>
            <a:picLocks noChangeAspect="1"/>
          </p:cNvPicPr>
          <p:nvPr/>
        </p:nvPicPr>
        <p:blipFill>
          <a:blip r:embed="rId7">
            <a:extLst>
              <a:ext uri="{28A0092B-C50C-407E-A947-70E740481C1C}">
                <a14:useLocalDpi xmlns:a14="http://schemas.microsoft.com/office/drawing/2010/main" val="0"/>
              </a:ext>
              <a:ext uri="{96DAC541-7B7A-43D3-8B79-37D633B846F1}">
                <asvg:svgBlip xmlns:asvg="http://schemas.microsoft.com/office/drawing/2016/SVG/main" r:embed="rId8"/>
              </a:ext>
            </a:extLst>
          </a:blip>
          <a:stretch>
            <a:fillRect/>
          </a:stretch>
        </p:blipFill>
        <p:spPr>
          <a:xfrm>
            <a:off x="6517481" y="3474689"/>
            <a:ext cx="2971800" cy="2971800"/>
          </a:xfrm>
          <a:prstGeom prst="rect">
            <a:avLst/>
          </a:prstGeom>
        </p:spPr>
      </p:pic>
      <p:pic>
        <p:nvPicPr>
          <p:cNvPr id="10" name="Graphic 9" descr="Children with solid fill">
            <a:extLst>
              <a:ext uri="{FF2B5EF4-FFF2-40B4-BE49-F238E27FC236}">
                <a16:creationId xmlns:a16="http://schemas.microsoft.com/office/drawing/2014/main" id="{254C6354-C0CE-92CD-96B1-244AC3ECA73E}"/>
              </a:ext>
            </a:extLst>
          </p:cNvPr>
          <p:cNvPicPr>
            <a:picLocks noChangeAspect="1"/>
          </p:cNvPicPr>
          <p:nvPr/>
        </p:nvPicPr>
        <p:blipFill>
          <a:blip r:embed="rId9">
            <a:extLst>
              <a:ext uri="{96DAC541-7B7A-43D3-8B79-37D633B846F1}">
                <asvg:svgBlip xmlns:asvg="http://schemas.microsoft.com/office/drawing/2016/SVG/main" r:embed="rId10"/>
              </a:ext>
            </a:extLst>
          </a:blip>
          <a:stretch>
            <a:fillRect/>
          </a:stretch>
        </p:blipFill>
        <p:spPr>
          <a:xfrm>
            <a:off x="2807314" y="3474689"/>
            <a:ext cx="2971800" cy="2971800"/>
          </a:xfrm>
          <a:prstGeom prst="rect">
            <a:avLst/>
          </a:prstGeom>
        </p:spPr>
      </p:pic>
      <p:sp>
        <p:nvSpPr>
          <p:cNvPr id="3" name="Title 1">
            <a:extLst>
              <a:ext uri="{FF2B5EF4-FFF2-40B4-BE49-F238E27FC236}">
                <a16:creationId xmlns:a16="http://schemas.microsoft.com/office/drawing/2014/main" id="{7E36558A-310A-EB88-7FE6-AA9C92772BFB}"/>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Travel with Confidence!</a:t>
            </a:r>
          </a:p>
        </p:txBody>
      </p:sp>
    </p:spTree>
    <p:extLst>
      <p:ext uri="{BB962C8B-B14F-4D97-AF65-F5344CB8AC3E}">
        <p14:creationId xmlns:p14="http://schemas.microsoft.com/office/powerpoint/2010/main" val="4014235172"/>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animEffect transition="in" filter="fade">
                                      <p:cBhvr>
                                        <p:cTn id="7" dur="500"/>
                                        <p:tgtEl>
                                          <p:spTgt spid="9"/>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500"/>
                                        <p:tgtEl>
                                          <p:spTgt spid="10"/>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7"/>
                                        </p:tgtEl>
                                        <p:attrNameLst>
                                          <p:attrName>style.visibility</p:attrName>
                                        </p:attrNameLst>
                                      </p:cBhvr>
                                      <p:to>
                                        <p:strVal val="visible"/>
                                      </p:to>
                                    </p:set>
                                    <p:animEffect transition="in" filter="fade">
                                      <p:cBhvr>
                                        <p:cTn id="17" dur="500"/>
                                        <p:tgtEl>
                                          <p:spTgt spid="17"/>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9"/>
                                        </p:tgtEl>
                                        <p:attrNameLst>
                                          <p:attrName>style.visibility</p:attrName>
                                        </p:attrNameLst>
                                      </p:cBhvr>
                                      <p:to>
                                        <p:strVal val="visible"/>
                                      </p:to>
                                    </p:set>
                                    <p:animEffect transition="in" filter="fade">
                                      <p:cBhvr>
                                        <p:cTn id="22"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Title 1">
            <a:extLst>
              <a:ext uri="{FF2B5EF4-FFF2-40B4-BE49-F238E27FC236}">
                <a16:creationId xmlns:a16="http://schemas.microsoft.com/office/drawing/2014/main" id="{5C44DB8C-61D9-4403-B815-731936B68C68}"/>
              </a:ext>
            </a:extLst>
          </p:cNvPr>
          <p:cNvSpPr>
            <a:spLocks noGrp="1"/>
          </p:cNvSpPr>
          <p:nvPr>
            <p:ph type="title"/>
          </p:nvPr>
        </p:nvSpPr>
        <p:spPr>
          <a:xfrm>
            <a:off x="329197" y="2163242"/>
            <a:ext cx="11533605" cy="2016525"/>
          </a:xfrm>
        </p:spPr>
        <p:txBody>
          <a:bodyPr/>
          <a:lstStyle/>
          <a:p>
            <a:pPr algn="ctr">
              <a:spcAft>
                <a:spcPts val="1200"/>
              </a:spcAft>
            </a:pPr>
            <a:r>
              <a:rPr lang="en-US" sz="5000" dirty="0">
                <a:solidFill>
                  <a:srgbClr val="006848"/>
                </a:solidFill>
              </a:rPr>
              <a:t>To learn more, visit</a:t>
            </a:r>
            <a:br>
              <a:rPr lang="en-US" sz="5000" dirty="0">
                <a:solidFill>
                  <a:schemeClr val="tx2"/>
                </a:solidFill>
              </a:rPr>
            </a:br>
            <a:br>
              <a:rPr lang="en-US" sz="5000" dirty="0">
                <a:solidFill>
                  <a:schemeClr val="tx2"/>
                </a:solidFill>
              </a:rPr>
            </a:br>
            <a:r>
              <a:rPr lang="en-US" sz="5000" b="1" u="sng" dirty="0" err="1">
                <a:solidFill>
                  <a:srgbClr val="0070C0"/>
                </a:solidFill>
                <a:hlinkClick r:id="rId3">
                  <a:extLst>
                    <a:ext uri="{A12FA001-AC4F-418D-AE19-62706E023703}">
                      <ahyp:hlinkClr xmlns:ahyp="http://schemas.microsoft.com/office/drawing/2018/hyperlinkcolor" val="tx"/>
                    </a:ext>
                  </a:extLst>
                </a:hlinkClick>
              </a:rPr>
              <a:t>FreeYouthTransitPass.com</a:t>
            </a:r>
            <a:endParaRPr lang="en-US" sz="5000" b="1" u="sng" dirty="0">
              <a:solidFill>
                <a:srgbClr val="0070C0"/>
              </a:solidFill>
            </a:endParaRPr>
          </a:p>
        </p:txBody>
      </p:sp>
    </p:spTree>
    <p:extLst>
      <p:ext uri="{BB962C8B-B14F-4D97-AF65-F5344CB8AC3E}">
        <p14:creationId xmlns:p14="http://schemas.microsoft.com/office/powerpoint/2010/main" val="289219589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1">
            <a:extLst>
              <a:ext uri="{FF2B5EF4-FFF2-40B4-BE49-F238E27FC236}">
                <a16:creationId xmlns:a16="http://schemas.microsoft.com/office/drawing/2014/main" id="{12770A16-FD2D-8B42-1018-1055CA091341}"/>
              </a:ext>
            </a:extLst>
          </p:cNvPr>
          <p:cNvSpPr txBox="1">
            <a:spLocks/>
          </p:cNvSpPr>
          <p:nvPr/>
        </p:nvSpPr>
        <p:spPr>
          <a:xfrm>
            <a:off x="329197" y="471016"/>
            <a:ext cx="11533605" cy="5149817"/>
          </a:xfrm>
          <a:prstGeom prst="rect">
            <a:avLst/>
          </a:prstGeom>
        </p:spPr>
        <p:txBody>
          <a:bodyPr vert="horz" lIns="91440" tIns="45720" rIns="91440" bIns="45720" rtlCol="0" anchor="ctr">
            <a:normAutofit/>
          </a:bodyPr>
          <a:lstStyle>
            <a:lvl1pPr algn="ctr" defTabSz="914400" rtl="0" eaLnBrk="1" latinLnBrk="0" hangingPunct="1">
              <a:lnSpc>
                <a:spcPct val="90000"/>
              </a:lnSpc>
              <a:spcBef>
                <a:spcPct val="0"/>
              </a:spcBef>
              <a:buNone/>
              <a:defRPr sz="2800" b="1" i="0" kern="120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7200" dirty="0"/>
              <a:t>What is </a:t>
            </a:r>
            <a:br>
              <a:rPr lang="en-US" sz="7200" dirty="0"/>
            </a:br>
            <a:r>
              <a:rPr lang="en-US" sz="7200" dirty="0"/>
              <a:t>Public Transit?</a:t>
            </a:r>
          </a:p>
        </p:txBody>
      </p:sp>
    </p:spTree>
    <p:extLst>
      <p:ext uri="{BB962C8B-B14F-4D97-AF65-F5344CB8AC3E}">
        <p14:creationId xmlns:p14="http://schemas.microsoft.com/office/powerpoint/2010/main" val="258650874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descr="A train pulling into a station&#10;&#10;Description automatically generated with medium confidence">
            <a:extLst>
              <a:ext uri="{FF2B5EF4-FFF2-40B4-BE49-F238E27FC236}">
                <a16:creationId xmlns:a16="http://schemas.microsoft.com/office/drawing/2014/main" id="{39EE24B3-D3CF-8B1E-2C68-45267D0378EC}"/>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4110789" y="1849581"/>
            <a:ext cx="3970422" cy="3429000"/>
          </a:xfrm>
          <a:prstGeom prst="rect">
            <a:avLst/>
          </a:prstGeom>
          <a:ln w="76200">
            <a:noFill/>
          </a:ln>
        </p:spPr>
      </p:pic>
      <p:pic>
        <p:nvPicPr>
          <p:cNvPr id="5" name="Picture 4" descr="A bus travels down the street&#10;&#10;Description automatically generated with medium confidence">
            <a:extLst>
              <a:ext uri="{FF2B5EF4-FFF2-40B4-BE49-F238E27FC236}">
                <a16:creationId xmlns:a16="http://schemas.microsoft.com/office/drawing/2014/main" id="{DDAEE3CB-3D92-AE38-F98B-DC726B6FBCCF}"/>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54201" y="1849581"/>
            <a:ext cx="3970422" cy="3429000"/>
          </a:xfrm>
          <a:prstGeom prst="rect">
            <a:avLst/>
          </a:prstGeom>
          <a:ln w="76200">
            <a:noFill/>
          </a:ln>
        </p:spPr>
      </p:pic>
      <p:pic>
        <p:nvPicPr>
          <p:cNvPr id="7" name="Picture 6" descr="A picture containing outdoor, water, boat, sky&#10;&#10;Description automatically generated">
            <a:extLst>
              <a:ext uri="{FF2B5EF4-FFF2-40B4-BE49-F238E27FC236}">
                <a16:creationId xmlns:a16="http://schemas.microsoft.com/office/drawing/2014/main" id="{59CE21C4-610F-A2DC-BD0A-A39FC4FA83E2}"/>
              </a:ext>
            </a:extLst>
          </p:cNvPr>
          <p:cNvPicPr>
            <a:picLocks noChangeAspect="1"/>
          </p:cNvPicPr>
          <p:nvPr/>
        </p:nvPicPr>
        <p:blipFill rotWithShape="1">
          <a:blip r:embed="rId5" cstate="screen">
            <a:extLst>
              <a:ext uri="{28A0092B-C50C-407E-A947-70E740481C1C}">
                <a14:useLocalDpi xmlns:a14="http://schemas.microsoft.com/office/drawing/2010/main"/>
              </a:ext>
            </a:extLst>
          </a:blip>
          <a:srcRect/>
          <a:stretch/>
        </p:blipFill>
        <p:spPr>
          <a:xfrm>
            <a:off x="8167378" y="1849581"/>
            <a:ext cx="3970421" cy="3429000"/>
          </a:xfrm>
          <a:prstGeom prst="rect">
            <a:avLst/>
          </a:prstGeom>
          <a:ln w="76200">
            <a:noFill/>
          </a:ln>
        </p:spPr>
      </p:pic>
      <p:sp>
        <p:nvSpPr>
          <p:cNvPr id="9" name="Title 1">
            <a:extLst>
              <a:ext uri="{FF2B5EF4-FFF2-40B4-BE49-F238E27FC236}">
                <a16:creationId xmlns:a16="http://schemas.microsoft.com/office/drawing/2014/main" id="{0E96A1AA-2BB5-12A6-ED39-D621B07FE4F3}"/>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Types of Public Transit</a:t>
            </a:r>
          </a:p>
        </p:txBody>
      </p:sp>
    </p:spTree>
    <p:extLst>
      <p:ext uri="{BB962C8B-B14F-4D97-AF65-F5344CB8AC3E}">
        <p14:creationId xmlns:p14="http://schemas.microsoft.com/office/powerpoint/2010/main" val="256301646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What you need to know about changes coming to the ORCA fare card system |  The Seattle Times">
            <a:extLst>
              <a:ext uri="{FF2B5EF4-FFF2-40B4-BE49-F238E27FC236}">
                <a16:creationId xmlns:a16="http://schemas.microsoft.com/office/drawing/2014/main" id="{C981FFA1-AA15-D3BB-49D1-C2B1352C74EE}"/>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187937" y="1661570"/>
            <a:ext cx="4068002" cy="2779801"/>
          </a:xfrm>
          <a:prstGeom prst="rect">
            <a:avLst/>
          </a:prstGeom>
          <a:noFill/>
          <a:extLst>
            <a:ext uri="{909E8E84-426E-40DD-AFC4-6F175D3DCCD1}">
              <a14:hiddenFill xmlns:a14="http://schemas.microsoft.com/office/drawing/2010/main">
                <a:solidFill>
                  <a:srgbClr val="FFFFFF"/>
                </a:solidFill>
              </a14:hiddenFill>
            </a:ext>
          </a:extLst>
        </p:spPr>
      </p:pic>
      <p:grpSp>
        <p:nvGrpSpPr>
          <p:cNvPr id="6" name="Group 5">
            <a:extLst>
              <a:ext uri="{FF2B5EF4-FFF2-40B4-BE49-F238E27FC236}">
                <a16:creationId xmlns:a16="http://schemas.microsoft.com/office/drawing/2014/main" id="{91D75CA2-5B0B-3610-FC9E-F26B4ABFB1CF}"/>
              </a:ext>
            </a:extLst>
          </p:cNvPr>
          <p:cNvGrpSpPr/>
          <p:nvPr/>
        </p:nvGrpSpPr>
        <p:grpSpPr>
          <a:xfrm>
            <a:off x="8085627" y="1661570"/>
            <a:ext cx="4068002" cy="2779801"/>
            <a:chOff x="8005071" y="1773537"/>
            <a:chExt cx="4090967" cy="2795494"/>
          </a:xfrm>
        </p:grpSpPr>
        <p:pic>
          <p:nvPicPr>
            <p:cNvPr id="4" name="Picture 3" descr="What you need to know about changes coming to the ORCA fare card system |  The Seattle Times">
              <a:extLst>
                <a:ext uri="{FF2B5EF4-FFF2-40B4-BE49-F238E27FC236}">
                  <a16:creationId xmlns:a16="http://schemas.microsoft.com/office/drawing/2014/main" id="{2F878E93-53EB-FF67-B62A-AD245CDB2E96}"/>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8005071" y="1773537"/>
              <a:ext cx="4090967" cy="2795494"/>
            </a:xfrm>
            <a:prstGeom prst="rect">
              <a:avLst/>
            </a:prstGeom>
            <a:noFill/>
            <a:extLst>
              <a:ext uri="{909E8E84-426E-40DD-AFC4-6F175D3DCCD1}">
                <a14:hiddenFill xmlns:a14="http://schemas.microsoft.com/office/drawing/2010/main">
                  <a:solidFill>
                    <a:srgbClr val="FFFFFF"/>
                  </a:solidFill>
                </a14:hiddenFill>
              </a:ext>
            </a:extLst>
          </p:spPr>
        </p:pic>
        <p:sp>
          <p:nvSpPr>
            <p:cNvPr id="23" name="TextBox 22">
              <a:extLst>
                <a:ext uri="{FF2B5EF4-FFF2-40B4-BE49-F238E27FC236}">
                  <a16:creationId xmlns:a16="http://schemas.microsoft.com/office/drawing/2014/main" id="{D4EF9F3C-0243-44FD-B998-699C0ABD7AFC}"/>
                </a:ext>
              </a:extLst>
            </p:cNvPr>
            <p:cNvSpPr txBox="1"/>
            <p:nvPr/>
          </p:nvSpPr>
          <p:spPr>
            <a:xfrm>
              <a:off x="10392288" y="2203108"/>
              <a:ext cx="1241329" cy="914400"/>
            </a:xfrm>
            <a:prstGeom prst="rect">
              <a:avLst/>
            </a:prstGeom>
            <a:solidFill>
              <a:srgbClr val="000000"/>
            </a:solidFill>
          </p:spPr>
          <p:txBody>
            <a:bodyPr wrap="square" lIns="91440" tIns="45720" rIns="91440" bIns="45720" rtlCol="0" anchor="t">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3200" b="1" i="1" u="none" strike="noStrike" kern="1200" cap="none" spc="0" normalizeH="0" baseline="0" noProof="0">
                  <a:ln>
                    <a:noFill/>
                  </a:ln>
                  <a:solidFill>
                    <a:srgbClr val="FFFFFF"/>
                  </a:solidFill>
                  <a:effectLst/>
                  <a:uLnTx/>
                  <a:uFillTx/>
                  <a:latin typeface="Aharoni" panose="02010803020104030203" pitchFamily="2" charset="-79"/>
                  <a:ea typeface="+mn-ea"/>
                  <a:cs typeface="Aharoni" panose="02010803020104030203" pitchFamily="2" charset="-79"/>
                </a:rPr>
                <a:t>Coho</a:t>
              </a:r>
              <a:endParaRPr kumimoji="0" lang="en-US" sz="3200" b="0" i="0" u="none" strike="noStrike" kern="1200" cap="none" spc="0" normalizeH="0" baseline="0" noProof="0">
                <a:ln>
                  <a:noFill/>
                </a:ln>
                <a:solidFill>
                  <a:srgbClr val="FFFFFF"/>
                </a:solidFill>
                <a:effectLst/>
                <a:uLnTx/>
                <a:uFillTx/>
                <a:latin typeface="Aharoni" panose="02010803020104030203" pitchFamily="2" charset="-79"/>
                <a:ea typeface="+mn-ea"/>
                <a:cs typeface="Aharoni" panose="02010803020104030203" pitchFamily="2" charset="-79"/>
              </a:endParaRPr>
            </a:p>
          </p:txBody>
        </p:sp>
        <p:pic>
          <p:nvPicPr>
            <p:cNvPr id="25" name="Graphic 24" descr="Fish with solid fill">
              <a:extLst>
                <a:ext uri="{FF2B5EF4-FFF2-40B4-BE49-F238E27FC236}">
                  <a16:creationId xmlns:a16="http://schemas.microsoft.com/office/drawing/2014/main" id="{1B03CA37-A0BF-4A26-B2E6-B71630E23CFD}"/>
                </a:ext>
              </a:extLst>
            </p:cNvPr>
            <p:cNvPicPr>
              <a:picLocks noChangeAspect="1"/>
            </p:cNvPicPr>
            <p:nvPr/>
          </p:nvPicPr>
          <p:blipFill>
            <a:blip r:embed="rId4">
              <a:extLst>
                <a:ext uri="{28A0092B-C50C-407E-A947-70E740481C1C}">
                  <a14:useLocalDpi xmlns:a14="http://schemas.microsoft.com/office/drawing/2010/main" val="0"/>
                </a:ext>
                <a:ext uri="{96DAC541-7B7A-43D3-8B79-37D633B846F1}">
                  <asvg:svgBlip xmlns:asvg="http://schemas.microsoft.com/office/drawing/2016/SVG/main" r:embed="rId5"/>
                </a:ext>
              </a:extLst>
            </a:blip>
            <a:stretch>
              <a:fillRect/>
            </a:stretch>
          </p:blipFill>
          <p:spPr>
            <a:xfrm rot="20817024">
              <a:off x="10366223" y="2399509"/>
              <a:ext cx="1293456" cy="1012722"/>
            </a:xfrm>
            <a:prstGeom prst="rect">
              <a:avLst/>
            </a:prstGeom>
          </p:spPr>
        </p:pic>
      </p:grpSp>
      <p:pic>
        <p:nvPicPr>
          <p:cNvPr id="7" name="Picture 6">
            <a:extLst>
              <a:ext uri="{FF2B5EF4-FFF2-40B4-BE49-F238E27FC236}">
                <a16:creationId xmlns:a16="http://schemas.microsoft.com/office/drawing/2014/main" id="{93733AED-F911-4921-DCFA-06829E15CE96}"/>
              </a:ext>
            </a:extLst>
          </p:cNvPr>
          <p:cNvPicPr>
            <a:picLocks noChangeAspect="1"/>
          </p:cNvPicPr>
          <p:nvPr/>
        </p:nvPicPr>
        <p:blipFill>
          <a:blip r:embed="rId6" cstate="screen">
            <a:extLst>
              <a:ext uri="{28A0092B-C50C-407E-A947-70E740481C1C}">
                <a14:useLocalDpi xmlns:a14="http://schemas.microsoft.com/office/drawing/2010/main"/>
              </a:ext>
            </a:extLst>
          </a:blip>
          <a:stretch>
            <a:fillRect/>
          </a:stretch>
        </p:blipFill>
        <p:spPr>
          <a:xfrm>
            <a:off x="9573446" y="5008959"/>
            <a:ext cx="2380253" cy="1702242"/>
          </a:xfrm>
          <a:prstGeom prst="rect">
            <a:avLst/>
          </a:prstGeom>
        </p:spPr>
      </p:pic>
      <p:sp>
        <p:nvSpPr>
          <p:cNvPr id="8" name="Arrow: Right 7">
            <a:extLst>
              <a:ext uri="{FF2B5EF4-FFF2-40B4-BE49-F238E27FC236}">
                <a16:creationId xmlns:a16="http://schemas.microsoft.com/office/drawing/2014/main" id="{1D37A977-D990-23E4-5E2A-7F511AC5ED05}"/>
              </a:ext>
            </a:extLst>
          </p:cNvPr>
          <p:cNvSpPr/>
          <p:nvPr/>
        </p:nvSpPr>
        <p:spPr>
          <a:xfrm>
            <a:off x="5853732" y="5385163"/>
            <a:ext cx="3719714" cy="1134949"/>
          </a:xfrm>
          <a:prstGeom prst="rightArrow">
            <a:avLst/>
          </a:prstGeom>
          <a:solidFill>
            <a:srgbClr val="0072BC"/>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1" i="0" u="none" strike="noStrike" kern="1200" cap="none" spc="0" normalizeH="0" baseline="0" noProof="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This card </a:t>
            </a:r>
            <a:r>
              <a:rPr kumimoji="0" lang="en-US" sz="2000" b="1" i="0" u="none" strike="noStrike" kern="1200" cap="none" spc="0" normalizeH="0" baseline="0" noProof="0" dirty="0">
                <a:ln>
                  <a:noFill/>
                </a:ln>
                <a:solidFill>
                  <a:srgbClr val="FFFFFF"/>
                </a:solidFill>
                <a:effectLst/>
                <a:uLnTx/>
                <a:uFillTx/>
                <a:latin typeface="Verdana" panose="020B0604030504040204" pitchFamily="34" charset="0"/>
                <a:ea typeface="Verdana" panose="020B0604030504040204" pitchFamily="34" charset="0"/>
                <a:cs typeface="Verdana" panose="020B0604030504040204" pitchFamily="34" charset="0"/>
              </a:rPr>
              <a:t>still works!</a:t>
            </a:r>
          </a:p>
        </p:txBody>
      </p:sp>
      <p:grpSp>
        <p:nvGrpSpPr>
          <p:cNvPr id="9" name="Group 8">
            <a:extLst>
              <a:ext uri="{FF2B5EF4-FFF2-40B4-BE49-F238E27FC236}">
                <a16:creationId xmlns:a16="http://schemas.microsoft.com/office/drawing/2014/main" id="{2CFDA8DE-BB31-957E-0696-F4E4A221925A}"/>
              </a:ext>
            </a:extLst>
          </p:cNvPr>
          <p:cNvGrpSpPr/>
          <p:nvPr/>
        </p:nvGrpSpPr>
        <p:grpSpPr>
          <a:xfrm>
            <a:off x="4103095" y="1669787"/>
            <a:ext cx="4068002" cy="2779801"/>
            <a:chOff x="4173283" y="1661570"/>
            <a:chExt cx="4068002" cy="2779801"/>
          </a:xfrm>
        </p:grpSpPr>
        <p:pic>
          <p:nvPicPr>
            <p:cNvPr id="10" name="Picture 9" descr="What you need to know about changes coming to the ORCA fare card system |  The Seattle Times">
              <a:extLst>
                <a:ext uri="{FF2B5EF4-FFF2-40B4-BE49-F238E27FC236}">
                  <a16:creationId xmlns:a16="http://schemas.microsoft.com/office/drawing/2014/main" id="{8F7B6D82-DC39-1AA1-4105-BC3C7F90A299}"/>
                </a:ext>
              </a:extLst>
            </p:cNvPr>
            <p:cNvPicPr>
              <a:picLocks noChangeAspect="1" noChangeArrowheads="1"/>
            </p:cNvPicPr>
            <p:nvPr/>
          </p:nvPicPr>
          <p:blipFill>
            <a:blip r:embed="rId3" cstate="screen">
              <a:extLst>
                <a:ext uri="{28A0092B-C50C-407E-A947-70E740481C1C}">
                  <a14:useLocalDpi xmlns:a14="http://schemas.microsoft.com/office/drawing/2010/main"/>
                </a:ext>
              </a:extLst>
            </a:blip>
            <a:srcRect/>
            <a:stretch>
              <a:fillRect/>
            </a:stretch>
          </p:blipFill>
          <p:spPr bwMode="auto">
            <a:xfrm>
              <a:off x="4173283" y="1661570"/>
              <a:ext cx="4068002" cy="2779801"/>
            </a:xfrm>
            <a:prstGeom prst="rect">
              <a:avLst/>
            </a:prstGeom>
            <a:noFill/>
            <a:extLst>
              <a:ext uri="{909E8E84-426E-40DD-AFC4-6F175D3DCCD1}">
                <a14:hiddenFill xmlns:a14="http://schemas.microsoft.com/office/drawing/2010/main">
                  <a:solidFill>
                    <a:srgbClr val="FFFFFF"/>
                  </a:solidFill>
                </a14:hiddenFill>
              </a:ext>
            </a:extLst>
          </p:spPr>
        </p:pic>
        <p:sp>
          <p:nvSpPr>
            <p:cNvPr id="11" name="Rectangle 10">
              <a:extLst>
                <a:ext uri="{FF2B5EF4-FFF2-40B4-BE49-F238E27FC236}">
                  <a16:creationId xmlns:a16="http://schemas.microsoft.com/office/drawing/2014/main" id="{D52EF1C3-CEA3-03A4-3A1F-486E7FA4CEE4}"/>
                </a:ext>
              </a:extLst>
            </p:cNvPr>
            <p:cNvSpPr/>
            <p:nvPr/>
          </p:nvSpPr>
          <p:spPr>
            <a:xfrm>
              <a:off x="6133121" y="2088730"/>
              <a:ext cx="1650656" cy="1419940"/>
            </a:xfrm>
            <a:prstGeom prst="rect">
              <a:avLst/>
            </a:prstGeom>
            <a:solidFill>
              <a:srgbClr val="000000"/>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1800" b="0" i="0" u="none" strike="noStrike" kern="1200" cap="none" spc="0" normalizeH="0" baseline="0" noProof="0">
                <a:ln>
                  <a:noFill/>
                </a:ln>
                <a:solidFill>
                  <a:srgbClr val="FFFFFF"/>
                </a:solidFill>
                <a:effectLst/>
                <a:uLnTx/>
                <a:uFillTx/>
                <a:latin typeface="Calibri" panose="020F0502020204030204"/>
                <a:ea typeface="+mn-ea"/>
                <a:cs typeface="+mn-cs"/>
              </a:endParaRPr>
            </a:p>
          </p:txBody>
        </p:sp>
        <p:sp>
          <p:nvSpPr>
            <p:cNvPr id="12" name="TextBox 11">
              <a:extLst>
                <a:ext uri="{FF2B5EF4-FFF2-40B4-BE49-F238E27FC236}">
                  <a16:creationId xmlns:a16="http://schemas.microsoft.com/office/drawing/2014/main" id="{A9301A36-57AE-A024-3689-7676ED2B12D1}"/>
                </a:ext>
              </a:extLst>
            </p:cNvPr>
            <p:cNvSpPr txBox="1"/>
            <p:nvPr/>
          </p:nvSpPr>
          <p:spPr>
            <a:xfrm>
              <a:off x="6090410" y="2334671"/>
              <a:ext cx="1878852" cy="523220"/>
            </a:xfrm>
            <a:prstGeom prst="rect">
              <a:avLst/>
            </a:prstGeom>
            <a:solidFill>
              <a:srgbClr val="000000"/>
            </a:solid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1" u="none" strike="noStrike" kern="1200" cap="none" spc="0" normalizeH="0" baseline="0" noProof="0" dirty="0">
                  <a:ln>
                    <a:noFill/>
                  </a:ln>
                  <a:solidFill>
                    <a:srgbClr val="FFFFFF"/>
                  </a:solidFill>
                  <a:effectLst/>
                  <a:uLnTx/>
                  <a:uFillTx/>
                  <a:latin typeface="Aharoni" panose="02010803020104030203" pitchFamily="2" charset="-79"/>
                  <a:ea typeface="+mn-ea"/>
                  <a:cs typeface="Aharoni" panose="02010803020104030203" pitchFamily="2" charset="-79"/>
                </a:rPr>
                <a:t>Porpoise</a:t>
              </a:r>
            </a:p>
          </p:txBody>
        </p:sp>
        <p:pic>
          <p:nvPicPr>
            <p:cNvPr id="13" name="Graphic 12" descr="Dolphin with solid fill">
              <a:extLst>
                <a:ext uri="{FF2B5EF4-FFF2-40B4-BE49-F238E27FC236}">
                  <a16:creationId xmlns:a16="http://schemas.microsoft.com/office/drawing/2014/main" id="{98F4E263-EB53-51C1-0C4E-B9A0DC8DE290}"/>
                </a:ext>
              </a:extLst>
            </p:cNvPr>
            <p:cNvPicPr>
              <a:picLocks noChangeAspect="1"/>
            </p:cNvPicPr>
            <p:nvPr/>
          </p:nvPicPr>
          <p:blipFill>
            <a:blip r:embed="rId7">
              <a:extLst>
                <a:ext uri="{96DAC541-7B7A-43D3-8B79-37D633B846F1}">
                  <asvg:svgBlip xmlns:asvg="http://schemas.microsoft.com/office/drawing/2016/SVG/main" r:embed="rId8"/>
                </a:ext>
              </a:extLst>
            </a:blip>
            <a:stretch>
              <a:fillRect/>
            </a:stretch>
          </p:blipFill>
          <p:spPr>
            <a:xfrm rot="1021959">
              <a:off x="5787163" y="1914886"/>
              <a:ext cx="914400" cy="914400"/>
            </a:xfrm>
            <a:prstGeom prst="rect">
              <a:avLst/>
            </a:prstGeom>
          </p:spPr>
        </p:pic>
      </p:grpSp>
      <p:sp>
        <p:nvSpPr>
          <p:cNvPr id="3" name="Title 1">
            <a:extLst>
              <a:ext uri="{FF2B5EF4-FFF2-40B4-BE49-F238E27FC236}">
                <a16:creationId xmlns:a16="http://schemas.microsoft.com/office/drawing/2014/main" id="{99A9F878-7301-90BB-36AC-2686F5CECE1F}"/>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Which Card is Correct?</a:t>
            </a:r>
          </a:p>
        </p:txBody>
      </p:sp>
    </p:spTree>
    <p:extLst>
      <p:ext uri="{BB962C8B-B14F-4D97-AF65-F5344CB8AC3E}">
        <p14:creationId xmlns:p14="http://schemas.microsoft.com/office/powerpoint/2010/main" val="1948325010"/>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0" presetClass="exit" presetSubtype="0" fill="hold" nodeType="withEffect">
                                  <p:stCondLst>
                                    <p:cond delay="0"/>
                                  </p:stCondLst>
                                  <p:childTnLst>
                                    <p:animEffect transition="out" filter="fade">
                                      <p:cBhvr>
                                        <p:cTn id="6" dur="500"/>
                                        <p:tgtEl>
                                          <p:spTgt spid="6"/>
                                        </p:tgtEl>
                                      </p:cBhvr>
                                    </p:animEffect>
                                    <p:set>
                                      <p:cBhvr>
                                        <p:cTn id="7" dur="1" fill="hold">
                                          <p:stCondLst>
                                            <p:cond delay="499"/>
                                          </p:stCondLst>
                                        </p:cTn>
                                        <p:tgtEl>
                                          <p:spTgt spid="6"/>
                                        </p:tgtEl>
                                        <p:attrNameLst>
                                          <p:attrName>style.visibility</p:attrName>
                                        </p:attrNameLst>
                                      </p:cBhvr>
                                      <p:to>
                                        <p:strVal val="hidden"/>
                                      </p:to>
                                    </p:set>
                                  </p:childTnLst>
                                </p:cTn>
                              </p:par>
                              <p:par>
                                <p:cTn id="8" presetID="10" presetClass="exit" presetSubtype="0" fill="hold" nodeType="withEffect">
                                  <p:stCondLst>
                                    <p:cond delay="0"/>
                                  </p:stCondLst>
                                  <p:childTnLst>
                                    <p:animEffect transition="out" filter="fade">
                                      <p:cBhvr>
                                        <p:cTn id="9" dur="500"/>
                                        <p:tgtEl>
                                          <p:spTgt spid="9"/>
                                        </p:tgtEl>
                                      </p:cBhvr>
                                    </p:animEffect>
                                    <p:set>
                                      <p:cBhvr>
                                        <p:cTn id="10" dur="1" fill="hold">
                                          <p:stCondLst>
                                            <p:cond delay="499"/>
                                          </p:stCondLst>
                                        </p:cTn>
                                        <p:tgtEl>
                                          <p:spTgt spid="9"/>
                                        </p:tgtEl>
                                        <p:attrNameLst>
                                          <p:attrName>style.visibility</p:attrName>
                                        </p:attrNameLst>
                                      </p:cBhvr>
                                      <p:to>
                                        <p:strVal val="hidden"/>
                                      </p:to>
                                    </p:set>
                                  </p:childTnLst>
                                </p:cTn>
                              </p:par>
                              <p:par>
                                <p:cTn id="11" presetID="42" presetClass="path" presetSubtype="0" accel="50000" decel="50000" fill="hold" nodeType="withEffect">
                                  <p:stCondLst>
                                    <p:cond delay="0"/>
                                  </p:stCondLst>
                                  <p:childTnLst>
                                    <p:animMotion origin="layout" path="M 1.66667E-6 1.48148E-6 L 0.33555 0.00625 " pathEditMode="relative" rAng="0" ptsTypes="AA">
                                      <p:cBhvr>
                                        <p:cTn id="12" dur="2000" fill="hold"/>
                                        <p:tgtEl>
                                          <p:spTgt spid="2050"/>
                                        </p:tgtEl>
                                        <p:attrNameLst>
                                          <p:attrName>ppt_x</p:attrName>
                                          <p:attrName>ppt_y</p:attrName>
                                        </p:attrNameLst>
                                      </p:cBhvr>
                                      <p:rCtr x="16771" y="301"/>
                                    </p:animMotion>
                                  </p:childTnLst>
                                </p:cTn>
                              </p:par>
                              <p:par>
                                <p:cTn id="13" presetID="6" presetClass="emph" presetSubtype="0" fill="hold" nodeType="withEffect">
                                  <p:stCondLst>
                                    <p:cond delay="0"/>
                                  </p:stCondLst>
                                  <p:childTnLst>
                                    <p:animScale>
                                      <p:cBhvr>
                                        <p:cTn id="14" dur="2000" fill="hold"/>
                                        <p:tgtEl>
                                          <p:spTgt spid="2050"/>
                                        </p:tgtEl>
                                      </p:cBhvr>
                                      <p:by x="150000" y="150000"/>
                                    </p:animScale>
                                  </p:childTnLst>
                                </p:cTn>
                              </p:par>
                            </p:childTnLst>
                          </p:cTn>
                        </p:par>
                      </p:childTnLst>
                    </p:cTn>
                  </p:par>
                  <p:par>
                    <p:cTn id="15" fill="hold">
                      <p:stCondLst>
                        <p:cond delay="indefinite"/>
                      </p:stCondLst>
                      <p:childTnLst>
                        <p:par>
                          <p:cTn id="16" fill="hold">
                            <p:stCondLst>
                              <p:cond delay="0"/>
                            </p:stCondLst>
                            <p:childTnLst>
                              <p:par>
                                <p:cTn id="17" presetID="2" presetClass="entr" presetSubtype="4" fill="hold" nodeType="clickEffect">
                                  <p:stCondLst>
                                    <p:cond delay="0"/>
                                  </p:stCondLst>
                                  <p:childTnLst>
                                    <p:set>
                                      <p:cBhvr>
                                        <p:cTn id="18" dur="1" fill="hold">
                                          <p:stCondLst>
                                            <p:cond delay="0"/>
                                          </p:stCondLst>
                                        </p:cTn>
                                        <p:tgtEl>
                                          <p:spTgt spid="7"/>
                                        </p:tgtEl>
                                        <p:attrNameLst>
                                          <p:attrName>style.visibility</p:attrName>
                                        </p:attrNameLst>
                                      </p:cBhvr>
                                      <p:to>
                                        <p:strVal val="visible"/>
                                      </p:to>
                                    </p:set>
                                    <p:anim calcmode="lin" valueType="num">
                                      <p:cBhvr additive="base">
                                        <p:cTn id="19" dur="500" fill="hold"/>
                                        <p:tgtEl>
                                          <p:spTgt spid="7"/>
                                        </p:tgtEl>
                                        <p:attrNameLst>
                                          <p:attrName>ppt_x</p:attrName>
                                        </p:attrNameLst>
                                      </p:cBhvr>
                                      <p:tavLst>
                                        <p:tav tm="0">
                                          <p:val>
                                            <p:strVal val="#ppt_x"/>
                                          </p:val>
                                        </p:tav>
                                        <p:tav tm="100000">
                                          <p:val>
                                            <p:strVal val="#ppt_x"/>
                                          </p:val>
                                        </p:tav>
                                      </p:tavLst>
                                    </p:anim>
                                    <p:anim calcmode="lin" valueType="num">
                                      <p:cBhvr additive="base">
                                        <p:cTn id="20" dur="500" fill="hold"/>
                                        <p:tgtEl>
                                          <p:spTgt spid="7"/>
                                        </p:tgtEl>
                                        <p:attrNameLst>
                                          <p:attrName>ppt_y</p:attrName>
                                        </p:attrNameLst>
                                      </p:cBhvr>
                                      <p:tavLst>
                                        <p:tav tm="0">
                                          <p:val>
                                            <p:strVal val="1+#ppt_h/2"/>
                                          </p:val>
                                        </p:tav>
                                        <p:tav tm="100000">
                                          <p:val>
                                            <p:strVal val="#ppt_y"/>
                                          </p:val>
                                        </p:tav>
                                      </p:tavLst>
                                    </p:anim>
                                  </p:childTnLst>
                                </p:cTn>
                              </p:par>
                              <p:par>
                                <p:cTn id="21" presetID="2" presetClass="entr" presetSubtype="4" fill="hold" grpId="0" nodeType="withEffect">
                                  <p:stCondLst>
                                    <p:cond delay="0"/>
                                  </p:stCondLst>
                                  <p:childTnLst>
                                    <p:set>
                                      <p:cBhvr>
                                        <p:cTn id="22" dur="1" fill="hold">
                                          <p:stCondLst>
                                            <p:cond delay="0"/>
                                          </p:stCondLst>
                                        </p:cTn>
                                        <p:tgtEl>
                                          <p:spTgt spid="8"/>
                                        </p:tgtEl>
                                        <p:attrNameLst>
                                          <p:attrName>style.visibility</p:attrName>
                                        </p:attrNameLst>
                                      </p:cBhvr>
                                      <p:to>
                                        <p:strVal val="visible"/>
                                      </p:to>
                                    </p:set>
                                    <p:anim calcmode="lin" valueType="num">
                                      <p:cBhvr additive="base">
                                        <p:cTn id="23" dur="500" fill="hold"/>
                                        <p:tgtEl>
                                          <p:spTgt spid="8"/>
                                        </p:tgtEl>
                                        <p:attrNameLst>
                                          <p:attrName>ppt_x</p:attrName>
                                        </p:attrNameLst>
                                      </p:cBhvr>
                                      <p:tavLst>
                                        <p:tav tm="0">
                                          <p:val>
                                            <p:strVal val="#ppt_x"/>
                                          </p:val>
                                        </p:tav>
                                        <p:tav tm="100000">
                                          <p:val>
                                            <p:strVal val="#ppt_x"/>
                                          </p:val>
                                        </p:tav>
                                      </p:tavLst>
                                    </p:anim>
                                    <p:anim calcmode="lin" valueType="num">
                                      <p:cBhvr additive="base">
                                        <p:cTn id="24" dur="500" fill="hold"/>
                                        <p:tgtEl>
                                          <p:spTgt spid="8"/>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animBg="1"/>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Zero Youth Fares Approved For King County Metro And Sound Transit Just In  Time For School | The Urbanist">
            <a:extLst>
              <a:ext uri="{FF2B5EF4-FFF2-40B4-BE49-F238E27FC236}">
                <a16:creationId xmlns:a16="http://schemas.microsoft.com/office/drawing/2014/main" id="{C66F3C70-74F6-ED41-799C-269E0D9E1BBC}"/>
              </a:ext>
            </a:extLst>
          </p:cNvPr>
          <p:cNvPicPr>
            <a:picLocks noChangeAspect="1" noChangeArrowheads="1"/>
          </p:cNvPicPr>
          <p:nvPr/>
        </p:nvPicPr>
        <p:blipFill rotWithShape="1">
          <a:blip r:embed="rId3" cstate="screen">
            <a:extLst>
              <a:ext uri="{28A0092B-C50C-407E-A947-70E740481C1C}">
                <a14:useLocalDpi xmlns:a14="http://schemas.microsoft.com/office/drawing/2010/main"/>
              </a:ext>
            </a:extLst>
          </a:blip>
          <a:srcRect/>
          <a:stretch/>
        </p:blipFill>
        <p:spPr bwMode="auto">
          <a:xfrm>
            <a:off x="1681500" y="1555531"/>
            <a:ext cx="9224216" cy="3996326"/>
          </a:xfrm>
          <a:prstGeom prst="rect">
            <a:avLst/>
          </a:prstGeom>
          <a:noFill/>
          <a:extLst>
            <a:ext uri="{909E8E84-426E-40DD-AFC4-6F175D3DCCD1}">
              <a14:hiddenFill xmlns:a14="http://schemas.microsoft.com/office/drawing/2010/main">
                <a:solidFill>
                  <a:srgbClr val="FFFFFF"/>
                </a:solidFill>
              </a14:hiddenFill>
            </a:ext>
          </a:extLst>
        </p:spPr>
      </p:pic>
      <p:sp>
        <p:nvSpPr>
          <p:cNvPr id="4" name="Title 1">
            <a:extLst>
              <a:ext uri="{FF2B5EF4-FFF2-40B4-BE49-F238E27FC236}">
                <a16:creationId xmlns:a16="http://schemas.microsoft.com/office/drawing/2014/main" id="{3B35BDCF-46D5-5C02-A4BE-8D764C58F10B}"/>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You Can </a:t>
            </a:r>
            <a:r>
              <a:rPr lang="en-US" sz="5000" dirty="0">
                <a:solidFill>
                  <a:srgbClr val="006848"/>
                </a:solidFill>
              </a:rPr>
              <a:t>R</a:t>
            </a: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ide Transit For FREE!</a:t>
            </a:r>
          </a:p>
        </p:txBody>
      </p:sp>
    </p:spTree>
    <p:extLst>
      <p:ext uri="{BB962C8B-B14F-4D97-AF65-F5344CB8AC3E}">
        <p14:creationId xmlns:p14="http://schemas.microsoft.com/office/powerpoint/2010/main" val="296810011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 name="Picture 10" descr="Diagram, map&#10;&#10;Description automatically generated">
            <a:extLst>
              <a:ext uri="{FF2B5EF4-FFF2-40B4-BE49-F238E27FC236}">
                <a16:creationId xmlns:a16="http://schemas.microsoft.com/office/drawing/2014/main" id="{BC83C732-C9A2-7EC4-A6E0-5B379A11D495}"/>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5356303" y="1755976"/>
            <a:ext cx="6084500" cy="3346048"/>
          </a:xfrm>
          <a:prstGeom prst="rect">
            <a:avLst/>
          </a:prstGeom>
          <a:ln w="3175">
            <a:solidFill>
              <a:srgbClr val="4B2884"/>
            </a:solidFill>
          </a:ln>
        </p:spPr>
      </p:pic>
      <p:sp>
        <p:nvSpPr>
          <p:cNvPr id="12" name="Rectangle 11">
            <a:extLst>
              <a:ext uri="{FF2B5EF4-FFF2-40B4-BE49-F238E27FC236}">
                <a16:creationId xmlns:a16="http://schemas.microsoft.com/office/drawing/2014/main" id="{51DA3585-7464-FA99-A212-90E0BD39BC95}"/>
              </a:ext>
            </a:extLst>
          </p:cNvPr>
          <p:cNvSpPr/>
          <p:nvPr/>
        </p:nvSpPr>
        <p:spPr>
          <a:xfrm>
            <a:off x="521467" y="1400090"/>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dirty="0">
                <a:latin typeface="Verdana" panose="020B0604030504040204" pitchFamily="34" charset="0"/>
                <a:ea typeface="Verdana" panose="020B0604030504040204" pitchFamily="34" charset="0"/>
                <a:cs typeface="Verdana" panose="020B0604030504040204" pitchFamily="34" charset="0"/>
              </a:rPr>
              <a:t>Where are </a:t>
            </a:r>
            <a:br>
              <a:rPr lang="en-US" sz="3400" dirty="0">
                <a:latin typeface="Verdana" panose="020B0604030504040204" pitchFamily="34" charset="0"/>
                <a:ea typeface="Verdana" panose="020B0604030504040204" pitchFamily="34" charset="0"/>
                <a:cs typeface="Verdana" panose="020B0604030504040204" pitchFamily="34" charset="0"/>
              </a:rPr>
            </a:br>
            <a:r>
              <a:rPr lang="en-US" sz="3400" dirty="0">
                <a:latin typeface="Verdana" panose="020B0604030504040204" pitchFamily="34" charset="0"/>
                <a:ea typeface="Verdana" panose="020B0604030504040204" pitchFamily="34" charset="0"/>
                <a:cs typeface="Verdana" panose="020B0604030504040204" pitchFamily="34" charset="0"/>
              </a:rPr>
              <a:t>you going?</a:t>
            </a:r>
          </a:p>
        </p:txBody>
      </p:sp>
      <p:sp>
        <p:nvSpPr>
          <p:cNvPr id="15" name="Rectangle 14">
            <a:extLst>
              <a:ext uri="{FF2B5EF4-FFF2-40B4-BE49-F238E27FC236}">
                <a16:creationId xmlns:a16="http://schemas.microsoft.com/office/drawing/2014/main" id="{196241CE-5EA1-6D5A-FB83-0D7A23F55504}"/>
              </a:ext>
            </a:extLst>
          </p:cNvPr>
          <p:cNvSpPr/>
          <p:nvPr/>
        </p:nvSpPr>
        <p:spPr>
          <a:xfrm>
            <a:off x="521467" y="2836755"/>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dirty="0">
                <a:latin typeface="Verdana" panose="020B0604030504040204" pitchFamily="34" charset="0"/>
                <a:ea typeface="Verdana" panose="020B0604030504040204" pitchFamily="34" charset="0"/>
                <a:cs typeface="Verdana" panose="020B0604030504040204" pitchFamily="34" charset="0"/>
              </a:rPr>
              <a:t>Who are you </a:t>
            </a:r>
            <a:br>
              <a:rPr lang="en-US" sz="3400" dirty="0">
                <a:latin typeface="Verdana" panose="020B0604030504040204" pitchFamily="34" charset="0"/>
                <a:ea typeface="Verdana" panose="020B0604030504040204" pitchFamily="34" charset="0"/>
                <a:cs typeface="Verdana" panose="020B0604030504040204" pitchFamily="34" charset="0"/>
              </a:rPr>
            </a:br>
            <a:r>
              <a:rPr lang="en-US" sz="3400" dirty="0">
                <a:latin typeface="Verdana" panose="020B0604030504040204" pitchFamily="34" charset="0"/>
                <a:ea typeface="Verdana" panose="020B0604030504040204" pitchFamily="34" charset="0"/>
                <a:cs typeface="Verdana" panose="020B0604030504040204" pitchFamily="34" charset="0"/>
              </a:rPr>
              <a:t>riding with?</a:t>
            </a:r>
          </a:p>
        </p:txBody>
      </p:sp>
      <p:sp>
        <p:nvSpPr>
          <p:cNvPr id="16" name="Rectangle 15">
            <a:extLst>
              <a:ext uri="{FF2B5EF4-FFF2-40B4-BE49-F238E27FC236}">
                <a16:creationId xmlns:a16="http://schemas.microsoft.com/office/drawing/2014/main" id="{6BA9D9A2-C0D8-BDFA-FA54-A99424FB68C1}"/>
              </a:ext>
            </a:extLst>
          </p:cNvPr>
          <p:cNvSpPr/>
          <p:nvPr/>
        </p:nvSpPr>
        <p:spPr>
          <a:xfrm>
            <a:off x="521467" y="4273421"/>
            <a:ext cx="4445730" cy="1234569"/>
          </a:xfrm>
          <a:prstGeom prst="rect">
            <a:avLst/>
          </a:prstGeom>
          <a:solidFill>
            <a:srgbClr val="0072BC"/>
          </a:solidFill>
          <a:ln>
            <a:noFill/>
          </a:ln>
          <a:effectLst>
            <a:softEdge rad="0"/>
          </a:effectLst>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r>
              <a:rPr lang="en-US" sz="3400" dirty="0">
                <a:latin typeface="Verdana" panose="020B0604030504040204" pitchFamily="34" charset="0"/>
                <a:ea typeface="Verdana" panose="020B0604030504040204" pitchFamily="34" charset="0"/>
                <a:cs typeface="Verdana" panose="020B0604030504040204" pitchFamily="34" charset="0"/>
              </a:rPr>
              <a:t>Which route </a:t>
            </a:r>
            <a:br>
              <a:rPr lang="en-US" sz="3400" dirty="0">
                <a:latin typeface="Verdana" panose="020B0604030504040204" pitchFamily="34" charset="0"/>
                <a:ea typeface="Verdana" panose="020B0604030504040204" pitchFamily="34" charset="0"/>
                <a:cs typeface="Verdana" panose="020B0604030504040204" pitchFamily="34" charset="0"/>
              </a:rPr>
            </a:br>
            <a:r>
              <a:rPr lang="en-US" sz="3400" dirty="0">
                <a:latin typeface="Verdana" panose="020B0604030504040204" pitchFamily="34" charset="0"/>
                <a:ea typeface="Verdana" panose="020B0604030504040204" pitchFamily="34" charset="0"/>
                <a:cs typeface="Verdana" panose="020B0604030504040204" pitchFamily="34" charset="0"/>
              </a:rPr>
              <a:t>are you taking?</a:t>
            </a:r>
          </a:p>
        </p:txBody>
      </p:sp>
      <p:sp>
        <p:nvSpPr>
          <p:cNvPr id="5" name="Title 1">
            <a:extLst>
              <a:ext uri="{FF2B5EF4-FFF2-40B4-BE49-F238E27FC236}">
                <a16:creationId xmlns:a16="http://schemas.microsoft.com/office/drawing/2014/main" id="{772B46D2-8093-6AEE-57E7-14808458343D}"/>
              </a:ext>
            </a:extLst>
          </p:cNvPr>
          <p:cNvSpPr txBox="1">
            <a:spLocks/>
          </p:cNvSpPr>
          <p:nvPr/>
        </p:nvSpPr>
        <p:spPr>
          <a:xfrm>
            <a:off x="313991" y="452262"/>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Plan Your Trip</a:t>
            </a:r>
          </a:p>
        </p:txBody>
      </p:sp>
    </p:spTree>
    <p:extLst>
      <p:ext uri="{BB962C8B-B14F-4D97-AF65-F5344CB8AC3E}">
        <p14:creationId xmlns:p14="http://schemas.microsoft.com/office/powerpoint/2010/main" val="763554185"/>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grpId="0" nodeType="click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1000"/>
                                        <p:tgtEl>
                                          <p:spTgt spid="12"/>
                                        </p:tgtEl>
                                      </p:cBhvr>
                                    </p:animEffect>
                                    <p:anim calcmode="lin" valueType="num">
                                      <p:cBhvr>
                                        <p:cTn id="8" dur="1000" fill="hold"/>
                                        <p:tgtEl>
                                          <p:spTgt spid="12"/>
                                        </p:tgtEl>
                                        <p:attrNameLst>
                                          <p:attrName>ppt_x</p:attrName>
                                        </p:attrNameLst>
                                      </p:cBhvr>
                                      <p:tavLst>
                                        <p:tav tm="0">
                                          <p:val>
                                            <p:strVal val="#ppt_x"/>
                                          </p:val>
                                        </p:tav>
                                        <p:tav tm="100000">
                                          <p:val>
                                            <p:strVal val="#ppt_x"/>
                                          </p:val>
                                        </p:tav>
                                      </p:tavLst>
                                    </p:anim>
                                    <p:anim calcmode="lin" valueType="num">
                                      <p:cBhvr>
                                        <p:cTn id="9" dur="1000" fill="hold"/>
                                        <p:tgtEl>
                                          <p:spTgt spid="12"/>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grpId="0" nodeType="clickEffect">
                                  <p:stCondLst>
                                    <p:cond delay="0"/>
                                  </p:stCondLst>
                                  <p:childTnLst>
                                    <p:set>
                                      <p:cBhvr>
                                        <p:cTn id="13" dur="1" fill="hold">
                                          <p:stCondLst>
                                            <p:cond delay="0"/>
                                          </p:stCondLst>
                                        </p:cTn>
                                        <p:tgtEl>
                                          <p:spTgt spid="15"/>
                                        </p:tgtEl>
                                        <p:attrNameLst>
                                          <p:attrName>style.visibility</p:attrName>
                                        </p:attrNameLst>
                                      </p:cBhvr>
                                      <p:to>
                                        <p:strVal val="visible"/>
                                      </p:to>
                                    </p:set>
                                    <p:animEffect transition="in" filter="fade">
                                      <p:cBhvr>
                                        <p:cTn id="14" dur="1000"/>
                                        <p:tgtEl>
                                          <p:spTgt spid="15"/>
                                        </p:tgtEl>
                                      </p:cBhvr>
                                    </p:animEffect>
                                    <p:anim calcmode="lin" valueType="num">
                                      <p:cBhvr>
                                        <p:cTn id="15" dur="1000" fill="hold"/>
                                        <p:tgtEl>
                                          <p:spTgt spid="15"/>
                                        </p:tgtEl>
                                        <p:attrNameLst>
                                          <p:attrName>ppt_x</p:attrName>
                                        </p:attrNameLst>
                                      </p:cBhvr>
                                      <p:tavLst>
                                        <p:tav tm="0">
                                          <p:val>
                                            <p:strVal val="#ppt_x"/>
                                          </p:val>
                                        </p:tav>
                                        <p:tav tm="100000">
                                          <p:val>
                                            <p:strVal val="#ppt_x"/>
                                          </p:val>
                                        </p:tav>
                                      </p:tavLst>
                                    </p:anim>
                                    <p:anim calcmode="lin" valueType="num">
                                      <p:cBhvr>
                                        <p:cTn id="16" dur="1000" fill="hold"/>
                                        <p:tgtEl>
                                          <p:spTgt spid="1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grpId="0" nodeType="clickEffect">
                                  <p:stCondLst>
                                    <p:cond delay="0"/>
                                  </p:stCondLst>
                                  <p:childTnLst>
                                    <p:set>
                                      <p:cBhvr>
                                        <p:cTn id="20" dur="1" fill="hold">
                                          <p:stCondLst>
                                            <p:cond delay="0"/>
                                          </p:stCondLst>
                                        </p:cTn>
                                        <p:tgtEl>
                                          <p:spTgt spid="16"/>
                                        </p:tgtEl>
                                        <p:attrNameLst>
                                          <p:attrName>style.visibility</p:attrName>
                                        </p:attrNameLst>
                                      </p:cBhvr>
                                      <p:to>
                                        <p:strVal val="visible"/>
                                      </p:to>
                                    </p:set>
                                    <p:animEffect transition="in" filter="fade">
                                      <p:cBhvr>
                                        <p:cTn id="21" dur="1000"/>
                                        <p:tgtEl>
                                          <p:spTgt spid="16"/>
                                        </p:tgtEl>
                                      </p:cBhvr>
                                    </p:animEffect>
                                    <p:anim calcmode="lin" valueType="num">
                                      <p:cBhvr>
                                        <p:cTn id="22" dur="1000" fill="hold"/>
                                        <p:tgtEl>
                                          <p:spTgt spid="16"/>
                                        </p:tgtEl>
                                        <p:attrNameLst>
                                          <p:attrName>ppt_x</p:attrName>
                                        </p:attrNameLst>
                                      </p:cBhvr>
                                      <p:tavLst>
                                        <p:tav tm="0">
                                          <p:val>
                                            <p:strVal val="#ppt_x"/>
                                          </p:val>
                                        </p:tav>
                                        <p:tav tm="100000">
                                          <p:val>
                                            <p:strVal val="#ppt_x"/>
                                          </p:val>
                                        </p:tav>
                                      </p:tavLst>
                                    </p:anim>
                                    <p:anim calcmode="lin" valueType="num">
                                      <p:cBhvr>
                                        <p:cTn id="23" dur="1000" fill="hold"/>
                                        <p:tgtEl>
                                          <p:spTgt spid="1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5" grpId="0" animBg="1"/>
      <p:bldP spid="16"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descr="A bus picking up passengers at a train station&#10;&#10;Description automatically generated with low confidence">
            <a:extLst>
              <a:ext uri="{FF2B5EF4-FFF2-40B4-BE49-F238E27FC236}">
                <a16:creationId xmlns:a16="http://schemas.microsoft.com/office/drawing/2014/main" id="{762669B8-F3B8-998B-072D-C2FC7FAD93B2}"/>
              </a:ext>
            </a:extLst>
          </p:cNvPr>
          <p:cNvPicPr>
            <a:picLocks noChangeAspect="1"/>
          </p:cNvPicPr>
          <p:nvPr/>
        </p:nvPicPr>
        <p:blipFill rotWithShape="1">
          <a:blip r:embed="rId3" cstate="screen">
            <a:extLst>
              <a:ext uri="{28A0092B-C50C-407E-A947-70E740481C1C}">
                <a14:useLocalDpi xmlns:a14="http://schemas.microsoft.com/office/drawing/2010/main"/>
              </a:ext>
            </a:extLst>
          </a:blip>
          <a:srcRect/>
          <a:stretch/>
        </p:blipFill>
        <p:spPr>
          <a:xfrm>
            <a:off x="246601" y="1726805"/>
            <a:ext cx="5704259" cy="4114800"/>
          </a:xfrm>
          <a:prstGeom prst="rect">
            <a:avLst/>
          </a:prstGeom>
          <a:ln w="76200">
            <a:noFill/>
          </a:ln>
        </p:spPr>
      </p:pic>
      <p:pic>
        <p:nvPicPr>
          <p:cNvPr id="5" name="Picture 4" descr="A train at a train station&#10;&#10;Description automatically generated with medium confidence">
            <a:extLst>
              <a:ext uri="{FF2B5EF4-FFF2-40B4-BE49-F238E27FC236}">
                <a16:creationId xmlns:a16="http://schemas.microsoft.com/office/drawing/2014/main" id="{F17F5251-15DD-87ED-F307-72BBD0B2910B}"/>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139542" y="1726805"/>
            <a:ext cx="5997885" cy="4114800"/>
          </a:xfrm>
          <a:prstGeom prst="rect">
            <a:avLst/>
          </a:prstGeom>
          <a:ln w="76200">
            <a:noFill/>
          </a:ln>
        </p:spPr>
      </p:pic>
      <p:sp>
        <p:nvSpPr>
          <p:cNvPr id="3" name="Title 1">
            <a:extLst>
              <a:ext uri="{FF2B5EF4-FFF2-40B4-BE49-F238E27FC236}">
                <a16:creationId xmlns:a16="http://schemas.microsoft.com/office/drawing/2014/main" id="{ED66F962-457D-F36C-0899-59ACBE4FABF8}"/>
              </a:ext>
            </a:extLst>
          </p:cNvPr>
          <p:cNvSpPr txBox="1">
            <a:spLocks/>
          </p:cNvSpPr>
          <p:nvPr/>
        </p:nvSpPr>
        <p:spPr>
          <a:xfrm>
            <a:off x="313991" y="582888"/>
            <a:ext cx="11655136"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Bus Stops and Link </a:t>
            </a:r>
            <a:r>
              <a:rPr kumimoji="0" lang="en-US" sz="5000" b="1" i="0" u="none" strike="noStrike" kern="1200" cap="none" spc="30" normalizeH="0" baseline="0" noProof="0">
                <a:ln>
                  <a:noFill/>
                </a:ln>
                <a:solidFill>
                  <a:srgbClr val="006848"/>
                </a:solidFill>
                <a:effectLst/>
                <a:uLnTx/>
                <a:uFillTx/>
                <a:latin typeface="Verdana" panose="020B0604030504040204" pitchFamily="34" charset="0"/>
                <a:ea typeface="Verdana" panose="020B0604030504040204" pitchFamily="34" charset="0"/>
              </a:rPr>
              <a:t>Light Rail </a:t>
            </a: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Stations</a:t>
            </a:r>
          </a:p>
        </p:txBody>
      </p:sp>
    </p:spTree>
    <p:extLst>
      <p:ext uri="{BB962C8B-B14F-4D97-AF65-F5344CB8AC3E}">
        <p14:creationId xmlns:p14="http://schemas.microsoft.com/office/powerpoint/2010/main" val="1135859901"/>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descr="A picture containing person, hand&#10;&#10;Description automatically generated">
            <a:extLst>
              <a:ext uri="{FF2B5EF4-FFF2-40B4-BE49-F238E27FC236}">
                <a16:creationId xmlns:a16="http://schemas.microsoft.com/office/drawing/2014/main" id="{4264D9E8-102E-02BD-DF1D-62BA87F53A2D}"/>
              </a:ext>
            </a:extLst>
          </p:cNvPr>
          <p:cNvPicPr>
            <a:picLocks noChangeAspect="1"/>
          </p:cNvPicPr>
          <p:nvPr/>
        </p:nvPicPr>
        <p:blipFill>
          <a:blip r:embed="rId3" cstate="screen">
            <a:extLst>
              <a:ext uri="{28A0092B-C50C-407E-A947-70E740481C1C}">
                <a14:useLocalDpi xmlns:a14="http://schemas.microsoft.com/office/drawing/2010/main"/>
              </a:ext>
            </a:extLst>
          </a:blip>
          <a:stretch>
            <a:fillRect/>
          </a:stretch>
        </p:blipFill>
        <p:spPr>
          <a:xfrm>
            <a:off x="298406" y="1986580"/>
            <a:ext cx="5826381" cy="3886200"/>
          </a:xfrm>
          <a:prstGeom prst="rect">
            <a:avLst/>
          </a:prstGeom>
        </p:spPr>
      </p:pic>
      <p:pic>
        <p:nvPicPr>
          <p:cNvPr id="9" name="Picture 8" descr="A picture containing text, yellow, subway&#10;&#10;Description automatically generated">
            <a:extLst>
              <a:ext uri="{FF2B5EF4-FFF2-40B4-BE49-F238E27FC236}">
                <a16:creationId xmlns:a16="http://schemas.microsoft.com/office/drawing/2014/main" id="{1271D6D0-DAA8-B409-5008-2C69DEA72AF0}"/>
              </a:ext>
            </a:extLst>
          </p:cNvPr>
          <p:cNvPicPr>
            <a:picLocks noChangeAspect="1"/>
          </p:cNvPicPr>
          <p:nvPr/>
        </p:nvPicPr>
        <p:blipFill rotWithShape="1">
          <a:blip r:embed="rId4" cstate="screen">
            <a:extLst>
              <a:ext uri="{28A0092B-C50C-407E-A947-70E740481C1C}">
                <a14:useLocalDpi xmlns:a14="http://schemas.microsoft.com/office/drawing/2010/main"/>
              </a:ext>
            </a:extLst>
          </a:blip>
          <a:srcRect/>
          <a:stretch/>
        </p:blipFill>
        <p:spPr>
          <a:xfrm>
            <a:off x="6438882" y="1986580"/>
            <a:ext cx="5497774" cy="3886200"/>
          </a:xfrm>
          <a:prstGeom prst="rect">
            <a:avLst/>
          </a:prstGeom>
        </p:spPr>
      </p:pic>
      <p:sp>
        <p:nvSpPr>
          <p:cNvPr id="5" name="TextBox 4">
            <a:extLst>
              <a:ext uri="{FF2B5EF4-FFF2-40B4-BE49-F238E27FC236}">
                <a16:creationId xmlns:a16="http://schemas.microsoft.com/office/drawing/2014/main" id="{85F9D8FF-2944-654B-F99A-D7ABFCC3C11F}"/>
              </a:ext>
            </a:extLst>
          </p:cNvPr>
          <p:cNvSpPr txBox="1"/>
          <p:nvPr/>
        </p:nvSpPr>
        <p:spPr>
          <a:xfrm>
            <a:off x="1577175" y="1463360"/>
            <a:ext cx="3268844" cy="523220"/>
          </a:xfrm>
          <a:prstGeom prst="rect">
            <a:avLst/>
          </a:prstGeom>
          <a:noFill/>
        </p:spPr>
        <p:txBody>
          <a:bodyPr wrap="none" rtlCol="0">
            <a:spAutoFit/>
          </a:bodyPr>
          <a:lstStyle/>
          <a:p>
            <a:r>
              <a:rPr lang="en-US" sz="2800" b="1" dirty="0">
                <a:solidFill>
                  <a:srgbClr val="0143AC"/>
                </a:solidFill>
                <a:latin typeface="Verdana" panose="020B0604030504040204" pitchFamily="34" charset="0"/>
                <a:ea typeface="Verdana" panose="020B0604030504040204" pitchFamily="34" charset="0"/>
              </a:rPr>
              <a:t>“Tap on buses”</a:t>
            </a:r>
          </a:p>
        </p:txBody>
      </p:sp>
      <p:sp>
        <p:nvSpPr>
          <p:cNvPr id="7" name="TextBox 6">
            <a:extLst>
              <a:ext uri="{FF2B5EF4-FFF2-40B4-BE49-F238E27FC236}">
                <a16:creationId xmlns:a16="http://schemas.microsoft.com/office/drawing/2014/main" id="{AD909246-2EA8-CF91-A778-12B500615248}"/>
              </a:ext>
            </a:extLst>
          </p:cNvPr>
          <p:cNvSpPr txBox="1"/>
          <p:nvPr/>
        </p:nvSpPr>
        <p:spPr>
          <a:xfrm>
            <a:off x="7224731" y="1463360"/>
            <a:ext cx="3926075" cy="523220"/>
          </a:xfrm>
          <a:prstGeom prst="rect">
            <a:avLst/>
          </a:prstGeom>
          <a:noFill/>
        </p:spPr>
        <p:txBody>
          <a:bodyPr wrap="none" rtlCol="0">
            <a:spAutoFit/>
          </a:bodyPr>
          <a:lstStyle/>
          <a:p>
            <a:r>
              <a:rPr lang="en-US" sz="2800" b="1" dirty="0">
                <a:solidFill>
                  <a:srgbClr val="0143AC"/>
                </a:solidFill>
                <a:latin typeface="Verdana" panose="020B0604030504040204" pitchFamily="34" charset="0"/>
                <a:ea typeface="Verdana" panose="020B0604030504040204" pitchFamily="34" charset="0"/>
              </a:rPr>
              <a:t>“Tap on light rail”</a:t>
            </a:r>
          </a:p>
        </p:txBody>
      </p:sp>
      <p:sp>
        <p:nvSpPr>
          <p:cNvPr id="8" name="Title 1">
            <a:extLst>
              <a:ext uri="{FF2B5EF4-FFF2-40B4-BE49-F238E27FC236}">
                <a16:creationId xmlns:a16="http://schemas.microsoft.com/office/drawing/2014/main" id="{E971F8B0-C10A-4172-B155-C8BC5758C113}"/>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r>
              <a:rPr lang="en-US" sz="5000" dirty="0">
                <a:solidFill>
                  <a:srgbClr val="006848"/>
                </a:solidFill>
              </a:rPr>
              <a:t>How Does the ORCA Card Work?</a:t>
            </a:r>
          </a:p>
        </p:txBody>
      </p:sp>
    </p:spTree>
    <p:extLst>
      <p:ext uri="{BB962C8B-B14F-4D97-AF65-F5344CB8AC3E}">
        <p14:creationId xmlns:p14="http://schemas.microsoft.com/office/powerpoint/2010/main" val="194282610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a:extLst>
              <a:ext uri="{FF2B5EF4-FFF2-40B4-BE49-F238E27FC236}">
                <a16:creationId xmlns:a16="http://schemas.microsoft.com/office/drawing/2014/main" id="{97CA620D-695B-14E8-49DF-B1CFC4ED70E6}"/>
              </a:ext>
            </a:extLst>
          </p:cNvPr>
          <p:cNvPicPr>
            <a:picLocks noChangeAspect="1"/>
          </p:cNvPicPr>
          <p:nvPr/>
        </p:nvPicPr>
        <p:blipFill>
          <a:blip r:embed="rId3"/>
          <a:stretch>
            <a:fillRect/>
          </a:stretch>
        </p:blipFill>
        <p:spPr>
          <a:xfrm>
            <a:off x="2018409" y="1363683"/>
            <a:ext cx="8155181" cy="4567718"/>
          </a:xfrm>
          <a:prstGeom prst="rect">
            <a:avLst/>
          </a:prstGeom>
          <a:ln w="76200">
            <a:solidFill>
              <a:srgbClr val="0072BC"/>
            </a:solidFill>
          </a:ln>
        </p:spPr>
      </p:pic>
      <p:sp>
        <p:nvSpPr>
          <p:cNvPr id="4" name="TextBox 3">
            <a:extLst>
              <a:ext uri="{FF2B5EF4-FFF2-40B4-BE49-F238E27FC236}">
                <a16:creationId xmlns:a16="http://schemas.microsoft.com/office/drawing/2014/main" id="{AB0E72A5-09CD-DA8D-17FB-FAB808452013}"/>
              </a:ext>
            </a:extLst>
          </p:cNvPr>
          <p:cNvSpPr txBox="1"/>
          <p:nvPr/>
        </p:nvSpPr>
        <p:spPr>
          <a:xfrm>
            <a:off x="457200" y="1810801"/>
            <a:ext cx="2089033" cy="954107"/>
          </a:xfrm>
          <a:prstGeom prst="rect">
            <a:avLst/>
          </a:prstGeom>
          <a:solidFill>
            <a:schemeClr val="bg1"/>
          </a:solidFill>
          <a:ln w="57150">
            <a:solidFill>
              <a:srgbClr val="0072BC"/>
            </a:solidFill>
          </a:ln>
        </p:spPr>
        <p:txBody>
          <a:bodyPr wrap="non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143AC"/>
                </a:solidFill>
                <a:effectLst/>
                <a:uLnTx/>
                <a:uFillTx/>
                <a:latin typeface="Verdana" panose="020B0604030504040204" pitchFamily="34" charset="0"/>
                <a:ea typeface="Verdana" panose="020B0604030504040204" pitchFamily="34" charset="0"/>
                <a:cs typeface="+mn-cs"/>
              </a:rPr>
              <a:t>Tap on</a:t>
            </a:r>
            <a:br>
              <a:rPr kumimoji="0" lang="en-US" sz="2800" b="1" i="0" u="none" strike="noStrike" kern="1200" cap="none" spc="0" normalizeH="0" baseline="0" noProof="0" dirty="0">
                <a:ln>
                  <a:noFill/>
                </a:ln>
                <a:solidFill>
                  <a:srgbClr val="0143AC"/>
                </a:solidFill>
                <a:effectLst/>
                <a:uLnTx/>
                <a:uFillTx/>
                <a:latin typeface="Verdana" panose="020B0604030504040204" pitchFamily="34" charset="0"/>
                <a:ea typeface="Verdana" panose="020B0604030504040204" pitchFamily="34" charset="0"/>
                <a:cs typeface="+mn-cs"/>
              </a:rPr>
            </a:br>
            <a:r>
              <a:rPr kumimoji="0" lang="en-US" sz="2800" b="1" i="0" u="none" strike="noStrike" kern="1200" cap="none" spc="0" normalizeH="0" baseline="0" noProof="0" dirty="0">
                <a:ln>
                  <a:noFill/>
                </a:ln>
                <a:solidFill>
                  <a:srgbClr val="0143AC"/>
                </a:solidFill>
                <a:effectLst/>
                <a:uLnTx/>
                <a:uFillTx/>
                <a:latin typeface="Verdana" panose="020B0604030504040204" pitchFamily="34" charset="0"/>
                <a:ea typeface="Verdana" panose="020B0604030504040204" pitchFamily="34" charset="0"/>
                <a:cs typeface="+mn-cs"/>
              </a:rPr>
              <a:t>One beep</a:t>
            </a:r>
          </a:p>
        </p:txBody>
      </p:sp>
      <p:sp>
        <p:nvSpPr>
          <p:cNvPr id="6" name="Title 1">
            <a:extLst>
              <a:ext uri="{FF2B5EF4-FFF2-40B4-BE49-F238E27FC236}">
                <a16:creationId xmlns:a16="http://schemas.microsoft.com/office/drawing/2014/main" id="{113A8F16-B96B-0D6F-9971-487B3892F385}"/>
              </a:ext>
            </a:extLst>
          </p:cNvPr>
          <p:cNvSpPr txBox="1">
            <a:spLocks/>
          </p:cNvSpPr>
          <p:nvPr/>
        </p:nvSpPr>
        <p:spPr>
          <a:xfrm>
            <a:off x="313990" y="452262"/>
            <a:ext cx="11878009" cy="789736"/>
          </a:xfrm>
          <a:prstGeom prst="rect">
            <a:avLst/>
          </a:prstGeom>
        </p:spPr>
        <p:txBody>
          <a:bodyPr vert="horz" lIns="91440" tIns="45720" rIns="91440" bIns="45720" rtlCol="0" anchor="ctr" anchorCtr="0">
            <a:noAutofit/>
          </a:bodyPr>
          <a:lstStyle>
            <a:lvl1pPr algn="l" defTabSz="914400" rtl="0" eaLnBrk="1" latinLnBrk="0" hangingPunct="1">
              <a:lnSpc>
                <a:spcPct val="100000"/>
              </a:lnSpc>
              <a:spcBef>
                <a:spcPct val="0"/>
              </a:spcBef>
              <a:buNone/>
              <a:defRPr sz="2800" b="1" i="0" kern="1200" spc="30" baseline="0">
                <a:solidFill>
                  <a:srgbClr val="263287"/>
                </a:solidFill>
                <a:latin typeface="Verdana" panose="020B0604030504040204" pitchFamily="34" charset="0"/>
                <a:ea typeface="Verdana" panose="020B0604030504040204" pitchFamily="34" charset="0"/>
                <a:cs typeface="Verdana" panose="020B0604030504040204" pitchFamily="34" charset="0"/>
              </a:defRPr>
            </a:lvl1pPr>
          </a:lstStyle>
          <a:p>
            <a:pPr marL="0" marR="0" lvl="0" indent="0" algn="l" defTabSz="914400" rtl="0" eaLnBrk="1" fontAlgn="auto" latinLnBrk="0" hangingPunct="1">
              <a:lnSpc>
                <a:spcPct val="100000"/>
              </a:lnSpc>
              <a:spcBef>
                <a:spcPct val="0"/>
              </a:spcBef>
              <a:spcAft>
                <a:spcPts val="0"/>
              </a:spcAft>
              <a:buClrTx/>
              <a:buSzTx/>
              <a:buFontTx/>
              <a:buNone/>
              <a:tabLst/>
              <a:defRPr/>
            </a:pPr>
            <a:r>
              <a:rPr kumimoji="0" lang="en-US" sz="5000" b="1" i="0" u="none" strike="noStrike" kern="1200" cap="none" spc="30" normalizeH="0" baseline="0" noProof="0" dirty="0">
                <a:ln>
                  <a:noFill/>
                </a:ln>
                <a:solidFill>
                  <a:srgbClr val="006848"/>
                </a:solidFill>
                <a:effectLst/>
                <a:uLnTx/>
                <a:uFillTx/>
                <a:latin typeface="Verdana" panose="020B0604030504040204" pitchFamily="34" charset="0"/>
                <a:ea typeface="Verdana" panose="020B0604030504040204" pitchFamily="34" charset="0"/>
              </a:rPr>
              <a:t>How Does the ORCA Card Work?</a:t>
            </a:r>
          </a:p>
        </p:txBody>
      </p:sp>
    </p:spTree>
    <p:extLst>
      <p:ext uri="{BB962C8B-B14F-4D97-AF65-F5344CB8AC3E}">
        <p14:creationId xmlns:p14="http://schemas.microsoft.com/office/powerpoint/2010/main" val="2932458628"/>
      </p:ext>
    </p:extLst>
  </p:cSld>
  <p:clrMapOvr>
    <a:masterClrMapping/>
  </p:clrMapOvr>
  <mc:AlternateContent xmlns:mc="http://schemas.openxmlformats.org/markup-compatibility/2006" xmlns:p159="http://schemas.microsoft.com/office/powerpoint/2015/09/main">
    <mc:Choice Requires="p159">
      <p:transition xmlns:p14="http://schemas.microsoft.com/office/powerpoint/2010/main" spd="slow" p14:dur="2000">
        <p159:morph option="byObject"/>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theme/theme1.xml><?xml version="1.0" encoding="utf-8"?>
<a:theme xmlns:a="http://schemas.openxmlformats.org/drawingml/2006/main" name="1_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Metro Green">
  <a:themeElements>
    <a:clrScheme name="King County Metro">
      <a:dk1>
        <a:srgbClr val="685F57"/>
      </a:dk1>
      <a:lt1>
        <a:srgbClr val="FFFFFF"/>
      </a:lt1>
      <a:dk2>
        <a:srgbClr val="2C3485"/>
      </a:dk2>
      <a:lt2>
        <a:srgbClr val="FFFFFF"/>
      </a:lt2>
      <a:accent1>
        <a:srgbClr val="FFB71B"/>
      </a:accent1>
      <a:accent2>
        <a:srgbClr val="685F57"/>
      </a:accent2>
      <a:accent3>
        <a:srgbClr val="CE0E2C"/>
      </a:accent3>
      <a:accent4>
        <a:srgbClr val="480D66"/>
      </a:accent4>
      <a:accent5>
        <a:srgbClr val="005B50"/>
      </a:accent5>
      <a:accent6>
        <a:srgbClr val="2B3385"/>
      </a:accent6>
      <a:hlink>
        <a:srgbClr val="686058"/>
      </a:hlink>
      <a:folHlink>
        <a:srgbClr val="686058"/>
      </a:folHlink>
    </a:clrScheme>
    <a:fontScheme name="Calibri">
      <a:maj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Calibri" panose="020F0502020204030204"/>
        <a:ea typeface=""/>
        <a:cs typeface=""/>
        <a:font script="Jpan" typeface="メイリオ"/>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4.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lcf76f155ced4ddcb4097134ff3c332f xmlns="536606c0-5a0f-44fc-8c3c-4d2c10c887ce">
      <Terms xmlns="http://schemas.microsoft.com/office/infopath/2007/PartnerControls"/>
    </lcf76f155ced4ddcb4097134ff3c332f>
    <TaxCatchAll xmlns="2beaef9f-cf1f-479f-a374-c737fe2c05cb" xsi:nil="true"/>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88A795BC1D8DA849B4ED5290665C0CCA" ma:contentTypeVersion="13" ma:contentTypeDescription="Create a new document." ma:contentTypeScope="" ma:versionID="b8b27f84449200078720e0509458621d">
  <xsd:schema xmlns:xsd="http://www.w3.org/2001/XMLSchema" xmlns:xs="http://www.w3.org/2001/XMLSchema" xmlns:p="http://schemas.microsoft.com/office/2006/metadata/properties" xmlns:ns2="536606c0-5a0f-44fc-8c3c-4d2c10c887ce" xmlns:ns3="2beaef9f-cf1f-479f-a374-c737fe2c05cb" targetNamespace="http://schemas.microsoft.com/office/2006/metadata/properties" ma:root="true" ma:fieldsID="51508c2d5237efa681e971f7fc757486" ns2:_="" ns3:_="">
    <xsd:import namespace="536606c0-5a0f-44fc-8c3c-4d2c10c887ce"/>
    <xsd:import namespace="2beaef9f-cf1f-479f-a374-c737fe2c05cb"/>
    <xsd:element name="properties">
      <xsd:complexType>
        <xsd:sequence>
          <xsd:element name="documentManagement">
            <xsd:complexType>
              <xsd:all>
                <xsd:element ref="ns2:MediaServiceMetadata" minOccurs="0"/>
                <xsd:element ref="ns2:MediaServiceFastMetadata" minOccurs="0"/>
                <xsd:element ref="ns2:MediaServiceSearchProperties" minOccurs="0"/>
                <xsd:element ref="ns2:MediaServiceObjectDetectorVersions" minOccurs="0"/>
                <xsd:element ref="ns2:MediaServiceGenerationTime" minOccurs="0"/>
                <xsd:element ref="ns2:MediaServiceEventHashCode" minOccurs="0"/>
                <xsd:element ref="ns2:lcf76f155ced4ddcb4097134ff3c332f" minOccurs="0"/>
                <xsd:element ref="ns3:TaxCatchAll" minOccurs="0"/>
                <xsd:element ref="ns2:MediaServiceDateTaken" minOccurs="0"/>
                <xsd:element ref="ns2:MediaServiceOCR" minOccurs="0"/>
                <xsd:element ref="ns2:MediaLengthInSeconds" minOccurs="0"/>
                <xsd:element ref="ns2: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536606c0-5a0f-44fc-8c3c-4d2c10c887ce"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element name="MediaServiceSearchProperties" ma:index="10" nillable="true" ma:displayName="MediaServiceSearchProperties" ma:hidden="true" ma:internalName="MediaServiceSearchProperties" ma:readOnly="true">
      <xsd:simpleType>
        <xsd:restriction base="dms:Note"/>
      </xsd:simpleType>
    </xsd:element>
    <xsd:element name="MediaServiceObjectDetectorVersions" ma:index="11" nillable="true" ma:displayName="MediaServiceObjectDetectorVersions" ma:hidden="true" ma:indexed="true" ma:internalName="MediaServiceObjectDetectorVersions" ma:readOnly="true">
      <xsd:simpleType>
        <xsd:restriction base="dms:Text"/>
      </xsd:simpleType>
    </xsd:element>
    <xsd:element name="MediaServiceGenerationTime" ma:index="12" nillable="true" ma:displayName="MediaServiceGenerationTime" ma:hidden="true" ma:internalName="MediaServiceGenerationTime" ma:readOnly="true">
      <xsd:simpleType>
        <xsd:restriction base="dms:Text"/>
      </xsd:simpleType>
    </xsd:element>
    <xsd:element name="MediaServiceEventHashCode" ma:index="13" nillable="true" ma:displayName="MediaServiceEventHashCode" ma:hidden="true" ma:internalName="MediaServiceEventHashCode" ma:readOnly="true">
      <xsd:simpleType>
        <xsd:restriction base="dms:Text"/>
      </xsd:simpleType>
    </xsd:element>
    <xsd:element name="lcf76f155ced4ddcb4097134ff3c332f" ma:index="15" nillable="true" ma:taxonomy="true" ma:internalName="lcf76f155ced4ddcb4097134ff3c332f" ma:taxonomyFieldName="MediaServiceImageTags" ma:displayName="Image Tags" ma:readOnly="false" ma:fieldId="{5cf76f15-5ced-4ddc-b409-7134ff3c332f}" ma:taxonomyMulti="true" ma:sspId="487192d8-99aa-4f2d-82ad-d3af49b789fe" ma:termSetId="09814cd3-568e-fe90-9814-8d621ff8fb84" ma:anchorId="fba54fb3-c3e1-fe81-a776-ca4b69148c4d" ma:open="true" ma:isKeyword="false">
      <xsd:complexType>
        <xsd:sequence>
          <xsd:element ref="pc:Terms" minOccurs="0" maxOccurs="1"/>
        </xsd:sequence>
      </xsd:complexType>
    </xsd:element>
    <xsd:element name="MediaServiceDateTaken" ma:index="17" nillable="true" ma:displayName="MediaServiceDateTaken" ma:hidden="true" ma:indexed="true" ma:internalName="MediaServiceDateTaken" ma:readOnly="true">
      <xsd:simpleType>
        <xsd:restriction base="dms:Text"/>
      </xsd:simpleType>
    </xsd:element>
    <xsd:element name="MediaServiceOCR" ma:index="18" nillable="true" ma:displayName="Extracted Text" ma:internalName="MediaServiceOCR" ma:readOnly="true">
      <xsd:simpleType>
        <xsd:restriction base="dms:Note">
          <xsd:maxLength value="255"/>
        </xsd:restriction>
      </xsd:simpleType>
    </xsd:element>
    <xsd:element name="MediaLengthInSeconds" ma:index="19" nillable="true" ma:displayName="MediaLengthInSeconds" ma:hidden="true" ma:internalName="MediaLengthInSeconds" ma:readOnly="true">
      <xsd:simpleType>
        <xsd:restriction base="dms:Unknown"/>
      </xsd:simpleType>
    </xsd:element>
    <xsd:element name="MediaServiceLocation" ma:index="20" nillable="true" ma:displayName="Location" ma:indexed="true" ma:internalName="MediaServiceLocation"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2beaef9f-cf1f-479f-a374-c737fe2c05cb" elementFormDefault="qualified">
    <xsd:import namespace="http://schemas.microsoft.com/office/2006/documentManagement/types"/>
    <xsd:import namespace="http://schemas.microsoft.com/office/infopath/2007/PartnerControls"/>
    <xsd:element name="TaxCatchAll" ma:index="16" nillable="true" ma:displayName="Taxonomy Catch All Column" ma:hidden="true" ma:list="{a4747800-6616-4cc6-8b91-33e7199fa09a}" ma:internalName="TaxCatchAll" ma:showField="CatchAllData" ma:web="7a0efaa9-41e7-410d-b3b8-c14552915b27">
      <xsd:complexType>
        <xsd:complexContent>
          <xsd:extension base="dms:MultiChoiceLookup">
            <xsd:sequence>
              <xsd:element name="Value" type="dms:Lookup" maxOccurs="unbounded" minOccurs="0" nillable="true"/>
            </xsd:sequence>
          </xsd:extension>
        </xsd:complexContent>
      </xsd:complex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472A255A-BABB-47C8-B4CF-61B50C8B2F46}">
  <ds:schemaRefs>
    <ds:schemaRef ds:uri="http://schemas.microsoft.com/sharepoint/v3/contenttype/forms"/>
  </ds:schemaRefs>
</ds:datastoreItem>
</file>

<file path=customXml/itemProps2.xml><?xml version="1.0" encoding="utf-8"?>
<ds:datastoreItem xmlns:ds="http://schemas.openxmlformats.org/officeDocument/2006/customXml" ds:itemID="{694F4313-3381-4F68-97D1-AA3264A05797}">
  <ds:schemaRefs>
    <ds:schemaRef ds:uri="http://schemas.microsoft.com/office/2006/documentManagement/types"/>
    <ds:schemaRef ds:uri="http://www.w3.org/XML/1998/namespace"/>
    <ds:schemaRef ds:uri="http://schemas.microsoft.com/office/infopath/2007/PartnerControls"/>
    <ds:schemaRef ds:uri="2beaef9f-cf1f-479f-a374-c737fe2c05cb"/>
    <ds:schemaRef ds:uri="http://schemas.openxmlformats.org/package/2006/metadata/core-properties"/>
    <ds:schemaRef ds:uri="http://schemas.microsoft.com/office/2006/metadata/properties"/>
    <ds:schemaRef ds:uri="http://purl.org/dc/terms/"/>
    <ds:schemaRef ds:uri="536606c0-5a0f-44fc-8c3c-4d2c10c887ce"/>
    <ds:schemaRef ds:uri="http://purl.org/dc/dcmitype/"/>
    <ds:schemaRef ds:uri="http://purl.org/dc/elements/1.1/"/>
  </ds:schemaRefs>
</ds:datastoreItem>
</file>

<file path=customXml/itemProps3.xml><?xml version="1.0" encoding="utf-8"?>
<ds:datastoreItem xmlns:ds="http://schemas.openxmlformats.org/officeDocument/2006/customXml" ds:itemID="{954A7A08-CDE6-4AF4-8002-4C9A034DD5D0}">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536606c0-5a0f-44fc-8c3c-4d2c10c887ce"/>
    <ds:schemaRef ds:uri="2beaef9f-cf1f-479f-a374-c737fe2c05cb"/>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
  <TotalTime>3465</TotalTime>
  <Words>1284</Words>
  <Application>Microsoft Office PowerPoint</Application>
  <PresentationFormat>Widescreen</PresentationFormat>
  <Paragraphs>80</Paragraphs>
  <Slides>13</Slides>
  <Notes>13</Notes>
  <HiddenSlides>0</HiddenSlides>
  <MMClips>0</MMClips>
  <ScaleCrop>false</ScaleCrop>
  <HeadingPairs>
    <vt:vector size="6" baseType="variant">
      <vt:variant>
        <vt:lpstr>Fonts Used</vt:lpstr>
      </vt:variant>
      <vt:variant>
        <vt:i4>7</vt:i4>
      </vt:variant>
      <vt:variant>
        <vt:lpstr>Theme</vt:lpstr>
      </vt:variant>
      <vt:variant>
        <vt:i4>2</vt:i4>
      </vt:variant>
      <vt:variant>
        <vt:lpstr>Slide Titles</vt:lpstr>
      </vt:variant>
      <vt:variant>
        <vt:i4>13</vt:i4>
      </vt:variant>
    </vt:vector>
  </HeadingPairs>
  <TitlesOfParts>
    <vt:vector size="22" baseType="lpstr">
      <vt:lpstr>Aharoni</vt:lpstr>
      <vt:lpstr>Arial</vt:lpstr>
      <vt:lpstr>Calibri</vt:lpstr>
      <vt:lpstr>Courier New</vt:lpstr>
      <vt:lpstr>Open Sans</vt:lpstr>
      <vt:lpstr>Times New Roman</vt:lpstr>
      <vt:lpstr>Verdana</vt:lpstr>
      <vt:lpstr>1_Metro Green</vt:lpstr>
      <vt:lpstr>Metro Green</vt:lpstr>
      <vt:lpstr>Get to Know Metro</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To learn more, visit  FreeYouthTransitPass.com</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Francesca Davidson</dc:creator>
  <cp:lastModifiedBy>Mayock, Melanie</cp:lastModifiedBy>
  <cp:revision>65</cp:revision>
  <cp:lastPrinted>2018-10-29T21:04:04Z</cp:lastPrinted>
  <dcterms:created xsi:type="dcterms:W3CDTF">2018-04-25T20:30:18Z</dcterms:created>
  <dcterms:modified xsi:type="dcterms:W3CDTF">2025-02-18T22:12:56Z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0x01010088A795BC1D8DA849B4ED5290665C0CCA</vt:lpwstr>
  </property>
  <property fmtid="{D5CDD505-2E9C-101B-9397-08002B2CF9AE}" pid="3" name="MediaServiceImageTags">
    <vt:lpwstr/>
  </property>
  <property fmtid="{D5CDD505-2E9C-101B-9397-08002B2CF9AE}" pid="4" name="Order">
    <vt:r8>52500</vt:r8>
  </property>
  <property fmtid="{D5CDD505-2E9C-101B-9397-08002B2CF9AE}" pid="5" name="xd_Signature">
    <vt:bool>false</vt:bool>
  </property>
  <property fmtid="{D5CDD505-2E9C-101B-9397-08002B2CF9AE}" pid="6" name="xd_ProgID">
    <vt:lpwstr/>
  </property>
  <property fmtid="{D5CDD505-2E9C-101B-9397-08002B2CF9AE}" pid="7" name="TriggerFlowInfo">
    <vt:lpwstr/>
  </property>
  <property fmtid="{D5CDD505-2E9C-101B-9397-08002B2CF9AE}" pid="8" name="ComplianceAssetId">
    <vt:lpwstr/>
  </property>
  <property fmtid="{D5CDD505-2E9C-101B-9397-08002B2CF9AE}" pid="9" name="TemplateUrl">
    <vt:lpwstr/>
  </property>
  <property fmtid="{D5CDD505-2E9C-101B-9397-08002B2CF9AE}" pid="10" name="_ExtendedDescription">
    <vt:lpwstr/>
  </property>
  <property fmtid="{D5CDD505-2E9C-101B-9397-08002B2CF9AE}" pid="11" name="SharedWithUsers">
    <vt:lpwstr>23;#North, Lisa;#116;#Sanders, Amy;#363;#Leone, Carissa</vt:lpwstr>
  </property>
</Properties>
</file>