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4"/>
    <p:sldMasterId id="2147483648" r:id="rId5"/>
  </p:sldMasterIdLst>
  <p:notesMasterIdLst>
    <p:notesMasterId r:id="rId19"/>
  </p:notesMasterIdLst>
  <p:handoutMasterIdLst>
    <p:handoutMasterId r:id="rId20"/>
  </p:handoutMasterIdLst>
  <p:sldIdLst>
    <p:sldId id="293" r:id="rId6"/>
    <p:sldId id="307" r:id="rId7"/>
    <p:sldId id="308" r:id="rId8"/>
    <p:sldId id="309" r:id="rId9"/>
    <p:sldId id="272" r:id="rId10"/>
    <p:sldId id="294" r:id="rId11"/>
    <p:sldId id="288" r:id="rId12"/>
    <p:sldId id="287" r:id="rId13"/>
    <p:sldId id="310" r:id="rId14"/>
    <p:sldId id="311" r:id="rId15"/>
    <p:sldId id="312" r:id="rId16"/>
    <p:sldId id="304" r:id="rId17"/>
    <p:sldId id="30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9B5B-9E3D-0DBB-4639-7F7BBC8D02D5}" name="DeCordoba, Rachel" initials="DR" userId="S::rdecordoba@kingcounty.gov::fa0ecc3f-1411-4b1d-8da5-4c579ff3a23b" providerId="AD"/>
  <p188:author id="{12831AA6-C013-9F90-C7A7-222353230E38}" name="Kareiva, Celina" initials="KC" userId="S::ckareiva@kingcounty.gov::b494622c-6afa-4061-88b1-de1296a4ee78" providerId="AD"/>
  <p188:author id="{603A26C5-1269-DDE1-EC69-A607562B5943}" name="Jennifer Scales" initials="JS" userId="S::jscales@triangleassociates.com::b03ed167-cafd-4fa1-994a-16696c7e09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ders, Amy" initials="SA" lastIdx="3" clrIdx="0"/>
  <p:cmAuthor id="2" name="Jeff Welke" initials="JW" lastIdx="5" clrIdx="1">
    <p:extLst>
      <p:ext uri="{19B8F6BF-5375-455C-9EA6-DF929625EA0E}">
        <p15:presenceInfo xmlns:p15="http://schemas.microsoft.com/office/powerpoint/2012/main" userId="S::jwelke@triangleassociates.com::5144fc03-1140-454d-8c26-5a2de940d530" providerId="AD"/>
      </p:ext>
    </p:extLst>
  </p:cmAuthor>
  <p:cmAuthor id="3" name="Campos, Jason" initials="CJ" lastIdx="1" clrIdx="2">
    <p:extLst>
      <p:ext uri="{19B8F6BF-5375-455C-9EA6-DF929625EA0E}">
        <p15:presenceInfo xmlns:p15="http://schemas.microsoft.com/office/powerpoint/2012/main" userId="S::jcampos@kingcounty.gov::6c472f5f-6871-477d-b5a3-e41a78ed92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48"/>
    <a:srgbClr val="0072BC"/>
    <a:srgbClr val="000000"/>
    <a:srgbClr val="0143AC"/>
    <a:srgbClr val="FF7600"/>
    <a:srgbClr val="263287"/>
    <a:srgbClr val="F1B02E"/>
    <a:srgbClr val="001A71"/>
    <a:srgbClr val="4E4540"/>
    <a:srgbClr val="0019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E96671-893E-4561-85B0-775ABCE0A8C5}" v="1" dt="2023-07-11T19:54:28.443"/>
    <p1510:client id="{B3A28299-A47A-1EA2-0516-F3F847294754}" v="1" dt="2023-08-07T19:17:34.8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4104" autoAdjust="0"/>
  </p:normalViewPr>
  <p:slideViewPr>
    <p:cSldViewPr snapToGrid="0">
      <p:cViewPr varScale="1">
        <p:scale>
          <a:sx n="95" d="100"/>
          <a:sy n="95" d="100"/>
        </p:scale>
        <p:origin x="396"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Cameron" userId="91e1d7a0-3c16-40e7-b62c-e9f4ca6dcba8" providerId="ADAL" clId="{6BBFBBBF-8D16-430D-8153-A19A6D91D410}"/>
    <pc:docChg chg="undo custSel modSld">
      <pc:chgData name="Elizabeth Cameron" userId="91e1d7a0-3c16-40e7-b62c-e9f4ca6dcba8" providerId="ADAL" clId="{6BBFBBBF-8D16-430D-8153-A19A6D91D410}" dt="2023-06-26T21:41:41.894" v="68"/>
      <pc:docMkLst>
        <pc:docMk/>
      </pc:docMkLst>
      <pc:sldChg chg="modNotesTx">
        <pc:chgData name="Elizabeth Cameron" userId="91e1d7a0-3c16-40e7-b62c-e9f4ca6dcba8" providerId="ADAL" clId="{6BBFBBBF-8D16-430D-8153-A19A6D91D410}" dt="2023-06-26T21:38:24.640" v="39" actId="20577"/>
        <pc:sldMkLst>
          <pc:docMk/>
          <pc:sldMk cId="2968100115" sldId="272"/>
        </pc:sldMkLst>
      </pc:sldChg>
      <pc:sldChg chg="modNotesTx">
        <pc:chgData name="Elizabeth Cameron" userId="91e1d7a0-3c16-40e7-b62c-e9f4ca6dcba8" providerId="ADAL" clId="{6BBFBBBF-8D16-430D-8153-A19A6D91D410}" dt="2023-06-26T21:39:36.810" v="63" actId="20577"/>
        <pc:sldMkLst>
          <pc:docMk/>
          <pc:sldMk cId="1942826108" sldId="287"/>
        </pc:sldMkLst>
      </pc:sldChg>
      <pc:sldChg chg="modAnim modNotesTx">
        <pc:chgData name="Elizabeth Cameron" userId="91e1d7a0-3c16-40e7-b62c-e9f4ca6dcba8" providerId="ADAL" clId="{6BBFBBBF-8D16-430D-8153-A19A6D91D410}" dt="2023-06-26T21:41:41.894" v="68"/>
        <pc:sldMkLst>
          <pc:docMk/>
          <pc:sldMk cId="763554185" sldId="294"/>
        </pc:sldMkLst>
      </pc:sldChg>
      <pc:sldChg chg="modNotesTx">
        <pc:chgData name="Elizabeth Cameron" userId="91e1d7a0-3c16-40e7-b62c-e9f4ca6dcba8" providerId="ADAL" clId="{6BBFBBBF-8D16-430D-8153-A19A6D91D410}" dt="2023-06-26T21:40:47.031" v="67" actId="20577"/>
        <pc:sldMkLst>
          <pc:docMk/>
          <pc:sldMk cId="4014235172" sldId="304"/>
        </pc:sldMkLst>
      </pc:sldChg>
      <pc:sldChg chg="modNotesTx">
        <pc:chgData name="Elizabeth Cameron" userId="91e1d7a0-3c16-40e7-b62c-e9f4ca6dcba8" providerId="ADAL" clId="{6BBFBBBF-8D16-430D-8153-A19A6D91D410}" dt="2023-06-26T21:36:47.582" v="0" actId="20577"/>
        <pc:sldMkLst>
          <pc:docMk/>
          <pc:sldMk cId="2586508747" sldId="307"/>
        </pc:sldMkLst>
      </pc:sldChg>
      <pc:sldChg chg="modNotesTx">
        <pc:chgData name="Elizabeth Cameron" userId="91e1d7a0-3c16-40e7-b62c-e9f4ca6dcba8" providerId="ADAL" clId="{6BBFBBBF-8D16-430D-8153-A19A6D91D410}" dt="2023-06-26T21:38:02.784" v="35" actId="20577"/>
        <pc:sldMkLst>
          <pc:docMk/>
          <pc:sldMk cId="1948325010" sldId="309"/>
        </pc:sldMkLst>
      </pc:sldChg>
    </pc:docChg>
  </pc:docChgLst>
  <pc:docChgLst>
    <pc:chgData name="DeCordoba, Rachel" userId="fa0ecc3f-1411-4b1d-8da5-4c579ff3a23b" providerId="ADAL" clId="{93E96671-893E-4561-85B0-775ABCE0A8C5}"/>
    <pc:docChg chg="custSel modSld">
      <pc:chgData name="DeCordoba, Rachel" userId="fa0ecc3f-1411-4b1d-8da5-4c579ff3a23b" providerId="ADAL" clId="{93E96671-893E-4561-85B0-775ABCE0A8C5}" dt="2023-08-07T19:25:04.896" v="748" actId="20577"/>
      <pc:docMkLst>
        <pc:docMk/>
      </pc:docMkLst>
      <pc:sldChg chg="modNotesTx">
        <pc:chgData name="DeCordoba, Rachel" userId="fa0ecc3f-1411-4b1d-8da5-4c579ff3a23b" providerId="ADAL" clId="{93E96671-893E-4561-85B0-775ABCE0A8C5}" dt="2023-08-07T19:19:33.199" v="164" actId="20577"/>
        <pc:sldMkLst>
          <pc:docMk/>
          <pc:sldMk cId="2968100115" sldId="272"/>
        </pc:sldMkLst>
      </pc:sldChg>
      <pc:sldChg chg="modNotesTx">
        <pc:chgData name="DeCordoba, Rachel" userId="fa0ecc3f-1411-4b1d-8da5-4c579ff3a23b" providerId="ADAL" clId="{93E96671-893E-4561-85B0-775ABCE0A8C5}" dt="2023-08-07T19:25:04.896" v="748" actId="20577"/>
        <pc:sldMkLst>
          <pc:docMk/>
          <pc:sldMk cId="1942826108" sldId="287"/>
        </pc:sldMkLst>
      </pc:sldChg>
      <pc:sldChg chg="modSp modNotesTx">
        <pc:chgData name="DeCordoba, Rachel" userId="fa0ecc3f-1411-4b1d-8da5-4c579ff3a23b" providerId="ADAL" clId="{93E96671-893E-4561-85B0-775ABCE0A8C5}" dt="2023-08-07T19:19:58.391" v="171" actId="20577"/>
        <pc:sldMkLst>
          <pc:docMk/>
          <pc:sldMk cId="1135859901" sldId="288"/>
        </pc:sldMkLst>
        <pc:spChg chg="mod">
          <ac:chgData name="DeCordoba, Rachel" userId="fa0ecc3f-1411-4b1d-8da5-4c579ff3a23b" providerId="ADAL" clId="{93E96671-893E-4561-85B0-775ABCE0A8C5}" dt="2023-07-11T19:54:28.441" v="0" actId="20577"/>
          <ac:spMkLst>
            <pc:docMk/>
            <pc:sldMk cId="1135859901" sldId="288"/>
            <ac:spMk id="3" creationId="{ED66F962-457D-F36C-0899-59ACBE4FABF8}"/>
          </ac:spMkLst>
        </pc:spChg>
      </pc:sldChg>
      <pc:sldChg chg="modNotesTx">
        <pc:chgData name="DeCordoba, Rachel" userId="fa0ecc3f-1411-4b1d-8da5-4c579ff3a23b" providerId="ADAL" clId="{93E96671-893E-4561-85B0-775ABCE0A8C5}" dt="2023-08-07T19:22:33.167" v="374" actId="20577"/>
        <pc:sldMkLst>
          <pc:docMk/>
          <pc:sldMk cId="3621196798" sldId="293"/>
        </pc:sldMkLst>
      </pc:sldChg>
      <pc:sldChg chg="modNotesTx">
        <pc:chgData name="DeCordoba, Rachel" userId="fa0ecc3f-1411-4b1d-8da5-4c579ff3a23b" providerId="ADAL" clId="{93E96671-893E-4561-85B0-775ABCE0A8C5}" dt="2023-08-07T19:22:02.603" v="335" actId="20577"/>
        <pc:sldMkLst>
          <pc:docMk/>
          <pc:sldMk cId="2892195890" sldId="306"/>
        </pc:sldMkLst>
      </pc:sldChg>
      <pc:sldChg chg="modNotesTx">
        <pc:chgData name="DeCordoba, Rachel" userId="fa0ecc3f-1411-4b1d-8da5-4c579ff3a23b" providerId="ADAL" clId="{93E96671-893E-4561-85B0-775ABCE0A8C5}" dt="2023-08-07T19:22:44.415" v="381" actId="20577"/>
        <pc:sldMkLst>
          <pc:docMk/>
          <pc:sldMk cId="2586508747" sldId="307"/>
        </pc:sldMkLst>
      </pc:sldChg>
      <pc:sldChg chg="modNotesTx">
        <pc:chgData name="DeCordoba, Rachel" userId="fa0ecc3f-1411-4b1d-8da5-4c579ff3a23b" providerId="ADAL" clId="{93E96671-893E-4561-85B0-775ABCE0A8C5}" dt="2023-08-07T19:20:57.632" v="240" actId="20577"/>
        <pc:sldMkLst>
          <pc:docMk/>
          <pc:sldMk cId="2932458628" sldId="310"/>
        </pc:sldMkLst>
      </pc:sldChg>
      <pc:sldChg chg="modNotesTx">
        <pc:chgData name="DeCordoba, Rachel" userId="fa0ecc3f-1411-4b1d-8da5-4c579ff3a23b" providerId="ADAL" clId="{93E96671-893E-4561-85B0-775ABCE0A8C5}" dt="2023-08-07T19:21:11.719" v="274" actId="20577"/>
        <pc:sldMkLst>
          <pc:docMk/>
          <pc:sldMk cId="1097934984" sldId="311"/>
        </pc:sldMkLst>
      </pc:sldChg>
      <pc:sldChg chg="modNotesTx">
        <pc:chgData name="DeCordoba, Rachel" userId="fa0ecc3f-1411-4b1d-8da5-4c579ff3a23b" providerId="ADAL" clId="{93E96671-893E-4561-85B0-775ABCE0A8C5}" dt="2023-08-07T19:21:35.364" v="276" actId="6549"/>
        <pc:sldMkLst>
          <pc:docMk/>
          <pc:sldMk cId="2317757539" sldId="312"/>
        </pc:sldMkLst>
      </pc:sldChg>
    </pc:docChg>
  </pc:docChgLst>
  <pc:docChgLst>
    <pc:chgData name="Jennifer Scales" userId="b03ed167-cafd-4fa1-994a-16696c7e09a1" providerId="ADAL" clId="{1D507517-73D7-4D48-B9EF-5D39DE3C14A6}"/>
    <pc:docChg chg="">
      <pc:chgData name="Jennifer Scales" userId="b03ed167-cafd-4fa1-994a-16696c7e09a1" providerId="ADAL" clId="{1D507517-73D7-4D48-B9EF-5D39DE3C14A6}" dt="2023-06-25T22:33:58.749" v="8"/>
      <pc:docMkLst>
        <pc:docMk/>
      </pc:docMkLst>
      <pc:sldChg chg="delCm">
        <pc:chgData name="Jennifer Scales" userId="b03ed167-cafd-4fa1-994a-16696c7e09a1" providerId="ADAL" clId="{1D507517-73D7-4D48-B9EF-5D39DE3C14A6}" dt="2023-06-25T22:33:53.173" v="6"/>
        <pc:sldMkLst>
          <pc:docMk/>
          <pc:sldMk cId="1942826108" sldId="287"/>
        </pc:sldMkLst>
      </pc:sldChg>
      <pc:sldChg chg="delCm">
        <pc:chgData name="Jennifer Scales" userId="b03ed167-cafd-4fa1-994a-16696c7e09a1" providerId="ADAL" clId="{1D507517-73D7-4D48-B9EF-5D39DE3C14A6}" dt="2023-06-25T22:33:45.701" v="3"/>
        <pc:sldMkLst>
          <pc:docMk/>
          <pc:sldMk cId="1135859901" sldId="288"/>
        </pc:sldMkLst>
      </pc:sldChg>
      <pc:sldChg chg="delCm">
        <pc:chgData name="Jennifer Scales" userId="b03ed167-cafd-4fa1-994a-16696c7e09a1" providerId="ADAL" clId="{1D507517-73D7-4D48-B9EF-5D39DE3C14A6}" dt="2023-06-25T22:33:42.677" v="1"/>
        <pc:sldMkLst>
          <pc:docMk/>
          <pc:sldMk cId="763554185" sldId="294"/>
        </pc:sldMkLst>
      </pc:sldChg>
      <pc:sldChg chg="delCm">
        <pc:chgData name="Jennifer Scales" userId="b03ed167-cafd-4fa1-994a-16696c7e09a1" providerId="ADAL" clId="{1D507517-73D7-4D48-B9EF-5D39DE3C14A6}" dt="2023-06-25T22:33:58.749" v="8"/>
        <pc:sldMkLst>
          <pc:docMk/>
          <pc:sldMk cId="2892195890" sldId="306"/>
        </pc:sldMkLst>
      </pc:sldChg>
      <pc:sldChg chg="delCm">
        <pc:chgData name="Jennifer Scales" userId="b03ed167-cafd-4fa1-994a-16696c7e09a1" providerId="ADAL" clId="{1D507517-73D7-4D48-B9EF-5D39DE3C14A6}" dt="2023-06-25T22:33:36.884" v="0"/>
        <pc:sldMkLst>
          <pc:docMk/>
          <pc:sldMk cId="1948325010" sldId="309"/>
        </pc:sldMkLst>
      </pc:sldChg>
      <pc:sldChg chg="delCm">
        <pc:chgData name="Jennifer Scales" userId="b03ed167-cafd-4fa1-994a-16696c7e09a1" providerId="ADAL" clId="{1D507517-73D7-4D48-B9EF-5D39DE3C14A6}" dt="2023-06-25T22:33:56.536" v="7"/>
        <pc:sldMkLst>
          <pc:docMk/>
          <pc:sldMk cId="2932458628" sldId="310"/>
        </pc:sldMkLst>
      </pc:sldChg>
    </pc:docChg>
  </pc:docChgLst>
  <pc:docChgLst>
    <pc:chgData name="DeCordoba, Rachel" userId="S::rdecordoba@kingcounty.gov::fa0ecc3f-1411-4b1d-8da5-4c579ff3a23b" providerId="AD" clId="Web-{B3A28299-A47A-1EA2-0516-F3F847294754}"/>
    <pc:docChg chg="modSld">
      <pc:chgData name="DeCordoba, Rachel" userId="S::rdecordoba@kingcounty.gov::fa0ecc3f-1411-4b1d-8da5-4c579ff3a23b" providerId="AD" clId="Web-{B3A28299-A47A-1EA2-0516-F3F847294754}" dt="2023-08-07T19:18:32.805" v="20"/>
      <pc:docMkLst>
        <pc:docMk/>
      </pc:docMkLst>
      <pc:sldChg chg="modNotes">
        <pc:chgData name="DeCordoba, Rachel" userId="S::rdecordoba@kingcounty.gov::fa0ecc3f-1411-4b1d-8da5-4c579ff3a23b" providerId="AD" clId="Web-{B3A28299-A47A-1EA2-0516-F3F847294754}" dt="2023-08-07T19:18:32.805" v="20"/>
        <pc:sldMkLst>
          <pc:docMk/>
          <pc:sldMk cId="2968100115" sldId="272"/>
        </pc:sldMkLst>
      </pc:sldChg>
      <pc:sldChg chg="modNotes">
        <pc:chgData name="DeCordoba, Rachel" userId="S::rdecordoba@kingcounty.gov::fa0ecc3f-1411-4b1d-8da5-4c579ff3a23b" providerId="AD" clId="Web-{B3A28299-A47A-1EA2-0516-F3F847294754}" dt="2023-08-07T19:17:19.678" v="1"/>
        <pc:sldMkLst>
          <pc:docMk/>
          <pc:sldMk cId="2586508747" sldId="307"/>
        </pc:sldMkLst>
      </pc:sldChg>
      <pc:sldChg chg="modNotes">
        <pc:chgData name="DeCordoba, Rachel" userId="S::rdecordoba@kingcounty.gov::fa0ecc3f-1411-4b1d-8da5-4c579ff3a23b" providerId="AD" clId="Web-{B3A28299-A47A-1EA2-0516-F3F847294754}" dt="2023-08-07T19:17:30.210" v="5"/>
        <pc:sldMkLst>
          <pc:docMk/>
          <pc:sldMk cId="2563016460" sldId="308"/>
        </pc:sldMkLst>
      </pc:sldChg>
      <pc:sldChg chg="modNotes">
        <pc:chgData name="DeCordoba, Rachel" userId="S::rdecordoba@kingcounty.gov::fa0ecc3f-1411-4b1d-8da5-4c579ff3a23b" providerId="AD" clId="Web-{B3A28299-A47A-1EA2-0516-F3F847294754}" dt="2023-08-07T19:17:47.382" v="8"/>
        <pc:sldMkLst>
          <pc:docMk/>
          <pc:sldMk cId="1948325010" sldId="3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2D5650-DB3E-5A40-9F6F-1A9907145A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8A0E2B-A843-CA44-93AB-F2692865B6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89041-FEC0-A04A-9B42-01C28B75F111}" type="datetimeFigureOut">
              <a:rPr lang="en-US" smtClean="0"/>
              <a:t>8/7/2023</a:t>
            </a:fld>
            <a:endParaRPr lang="en-US"/>
          </a:p>
        </p:txBody>
      </p:sp>
      <p:sp>
        <p:nvSpPr>
          <p:cNvPr id="4" name="Footer Placeholder 3">
            <a:extLst>
              <a:ext uri="{FF2B5EF4-FFF2-40B4-BE49-F238E27FC236}">
                <a16:creationId xmlns:a16="http://schemas.microsoft.com/office/drawing/2014/main" id="{206B231A-8500-4440-BEA2-4BE8E4F92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6C3F37-31CB-1B4E-B019-9F35E2E180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792650-7300-F54D-8C1F-AF07B74D2A4E}" type="slidenum">
              <a:rPr lang="en-US" smtClean="0"/>
              <a:t>‹#›</a:t>
            </a:fld>
            <a:endParaRPr lang="en-US"/>
          </a:p>
        </p:txBody>
      </p:sp>
    </p:spTree>
    <p:extLst>
      <p:ext uri="{BB962C8B-B14F-4D97-AF65-F5344CB8AC3E}">
        <p14:creationId xmlns:p14="http://schemas.microsoft.com/office/powerpoint/2010/main" val="14213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4013E-3162-A741-AEDE-817A77735676}"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0254-5D7A-E24F-B646-2A5FBDBFD4F7}" type="slidenum">
              <a:rPr lang="en-US" smtClean="0"/>
              <a:t>‹#›</a:t>
            </a:fld>
            <a:endParaRPr lang="en-US"/>
          </a:p>
        </p:txBody>
      </p:sp>
    </p:spTree>
    <p:extLst>
      <p:ext uri="{BB962C8B-B14F-4D97-AF65-F5344CB8AC3E}">
        <p14:creationId xmlns:p14="http://schemas.microsoft.com/office/powerpoint/2010/main" val="212679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kingcounty.gov/depts/transportation/metro/travel-options/bus/how-to-ride.asp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ingcounty.gov/depts/transportation/metro/travel-options/bus/how-to-ride.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King County Metro – “The organization in our government that provides bus and other transportation services” and the Free Youth Transit Pass program (“</a:t>
            </a:r>
            <a:r>
              <a:rPr lang="en-US" b="0" i="0" dirty="0">
                <a:solidFill>
                  <a:srgbClr val="23221F"/>
                </a:solidFill>
                <a:effectLst/>
                <a:latin typeface="Open Sans" panose="020B0606030504020204" pitchFamily="34" charset="0"/>
              </a:rPr>
              <a:t>riders 18 and younger can take transit for free”)</a:t>
            </a:r>
            <a:endParaRPr lang="en-US" dirty="0"/>
          </a:p>
          <a:p>
            <a:pPr marL="171450" indent="-171450">
              <a:buFont typeface="Arial" panose="020B0604020202020204" pitchFamily="34" charset="0"/>
              <a:buChar char="•"/>
            </a:pPr>
            <a:r>
              <a:rPr lang="en-US" dirty="0"/>
              <a:t>Explain to students that they will be learning about how to ride their local buses and the light rail train</a:t>
            </a:r>
          </a:p>
        </p:txBody>
      </p:sp>
      <p:sp>
        <p:nvSpPr>
          <p:cNvPr id="4" name="Slide Number Placeholder 3"/>
          <p:cNvSpPr>
            <a:spLocks noGrp="1"/>
          </p:cNvSpPr>
          <p:nvPr>
            <p:ph type="sldNum" sz="quarter" idx="5"/>
          </p:nvPr>
        </p:nvSpPr>
        <p:spPr/>
        <p:txBody>
          <a:bodyPr/>
          <a:lstStyle/>
          <a:p>
            <a:fld id="{F3BF0254-5D7A-E24F-B646-2A5FBDBFD4F7}" type="slidenum">
              <a:rPr lang="en-US" smtClean="0"/>
              <a:t>1</a:t>
            </a:fld>
            <a:endParaRPr lang="en-US"/>
          </a:p>
        </p:txBody>
      </p:sp>
    </p:spTree>
    <p:extLst>
      <p:ext uri="{BB962C8B-B14F-4D97-AF65-F5344CB8AC3E}">
        <p14:creationId xmlns:p14="http://schemas.microsoft.com/office/powerpoint/2010/main" val="120340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Once students have boarded the bus, they should stay alert and make sure they are looking and listening for their stop name to be announced.</a:t>
            </a:r>
          </a:p>
          <a:p>
            <a:pPr marL="171450" marR="0" indent="-171450">
              <a:lnSpc>
                <a:spcPct val="107000"/>
              </a:lnSpc>
              <a:spcBef>
                <a:spcPts val="0"/>
              </a:spcBef>
              <a:spcAft>
                <a:spcPts val="800"/>
              </a:spcAft>
              <a:buFont typeface="Arial" panose="020B0604020202020204" pitchFamily="34" charset="0"/>
              <a:buChar char="•"/>
            </a:pPr>
            <a:r>
              <a:rPr lang="en-US" dirty="0"/>
              <a:t>When their stop is next, they can ask the driver to stop by pulling the yellow cord or pressing a red “stop” button. </a:t>
            </a:r>
          </a:p>
          <a:p>
            <a:pPr marL="171450" marR="0" indent="-171450">
              <a:lnSpc>
                <a:spcPct val="107000"/>
              </a:lnSpc>
              <a:spcBef>
                <a:spcPts val="0"/>
              </a:spcBef>
              <a:spcAft>
                <a:spcPts val="800"/>
              </a:spcAft>
              <a:buFont typeface="Arial" panose="020B0604020202020204" pitchFamily="34" charset="0"/>
              <a:buChar char="•"/>
            </a:pPr>
            <a:r>
              <a:rPr lang="en-US" dirty="0"/>
              <a:t>To get off the bus, students should exit through a side or back door unless they need to use the ramp at the front. Remind students to make sure to be careful if they need to cross the street after, because traffic around buses can be dangerous.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905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Riding the light rail is similar, but a little bit different. After tapping their card at the station, students will wait until the train has arrived and opened its doors.</a:t>
            </a:r>
          </a:p>
          <a:p>
            <a:pPr marL="171450" marR="0" indent="-171450">
              <a:lnSpc>
                <a:spcPct val="107000"/>
              </a:lnSpc>
              <a:spcBef>
                <a:spcPts val="0"/>
              </a:spcBef>
              <a:spcAft>
                <a:spcPts val="800"/>
              </a:spcAft>
              <a:buFont typeface="Arial" panose="020B0604020202020204" pitchFamily="34" charset="0"/>
              <a:buChar char="•"/>
            </a:pPr>
            <a:r>
              <a:rPr lang="en-US" dirty="0"/>
              <a:t>Unlike when riding the bus, riders do not need to ask the light rail operator to stop. They can practice navigating with their adults by looking and listening for their stop to be announced.</a:t>
            </a:r>
          </a:p>
          <a:p>
            <a:pPr marL="171450" marR="0" indent="-171450">
              <a:lnSpc>
                <a:spcPct val="107000"/>
              </a:lnSpc>
              <a:spcBef>
                <a:spcPts val="0"/>
              </a:spcBef>
              <a:spcAft>
                <a:spcPts val="800"/>
              </a:spcAft>
              <a:buFont typeface="Arial" panose="020B0604020202020204" pitchFamily="34" charset="0"/>
              <a:buChar char="•"/>
            </a:pPr>
            <a:r>
              <a:rPr lang="en-US" dirty="0"/>
              <a:t>Once they leave the train, don’t forget to tap your card again!</a:t>
            </a:r>
          </a:p>
          <a:p>
            <a:pPr marL="0" marR="0" indent="0">
              <a:lnSpc>
                <a:spcPct val="107000"/>
              </a:lnSpc>
              <a:spcBef>
                <a:spcPts val="0"/>
              </a:spcBef>
              <a:spcAft>
                <a:spcPts val="800"/>
              </a:spcAft>
              <a:buFont typeface="Arial" panose="020B0604020202020204" pitchFamily="34" charset="0"/>
              <a:buNone/>
            </a:pPr>
            <a:endParaRPr lang="en-US" dirty="0"/>
          </a:p>
          <a:p>
            <a:pPr marL="0" marR="0" indent="0">
              <a:lnSpc>
                <a:spcPct val="107000"/>
              </a:lnSpc>
              <a:spcBef>
                <a:spcPts val="0"/>
              </a:spcBef>
              <a:spcAft>
                <a:spcPts val="800"/>
              </a:spcAft>
              <a:buFont typeface="Arial" panose="020B0604020202020204" pitchFamily="34" charset="0"/>
              <a:buNone/>
            </a:pPr>
            <a:r>
              <a:rPr lang="en-US" b="1" dirty="0"/>
              <a:t>Instructor Note:</a:t>
            </a:r>
            <a:r>
              <a:rPr lang="en-US" b="0" dirty="0"/>
              <a:t> For older students (4</a:t>
            </a:r>
            <a:r>
              <a:rPr lang="en-US" b="0" baseline="30000" dirty="0"/>
              <a:t>th</a:t>
            </a:r>
            <a:r>
              <a:rPr lang="en-US" b="0" dirty="0"/>
              <a:t>-5</a:t>
            </a:r>
            <a:r>
              <a:rPr lang="en-US" b="0" baseline="30000" dirty="0"/>
              <a:t>th</a:t>
            </a:r>
            <a:r>
              <a:rPr lang="en-US" b="0" dirty="0"/>
              <a:t> grade), you can explain that this</a:t>
            </a:r>
            <a:r>
              <a:rPr lang="en-US" dirty="0"/>
              <a:t> can also help adults save money. Even though students ride for free, the people they are riding with don’t—tapping off at the stop can sometimes mean a shorter, less expensive trip.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590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4 rules for confident travel on transit:</a:t>
            </a:r>
          </a:p>
          <a:p>
            <a:pPr marL="628650" lvl="1" indent="-171450">
              <a:buFont typeface="Arial" panose="020B0604020202020204" pitchFamily="34" charset="0"/>
              <a:buChar char="•"/>
            </a:pPr>
            <a:r>
              <a:rPr lang="en-US" dirty="0"/>
              <a:t>Plan your trip! Know where you’re going and how you are going to get there.</a:t>
            </a:r>
          </a:p>
          <a:p>
            <a:pPr marL="628650" lvl="1" indent="-171450">
              <a:buFont typeface="Arial" panose="020B0604020202020204" pitchFamily="34" charset="0"/>
              <a:buChar char="•"/>
            </a:pPr>
            <a:r>
              <a:rPr lang="en-US" dirty="0"/>
              <a:t>Travel with family or friends.</a:t>
            </a:r>
          </a:p>
          <a:p>
            <a:pPr marL="628650" lvl="1" indent="-171450">
              <a:buFont typeface="Arial" panose="020B0604020202020204" pitchFamily="34" charset="0"/>
              <a:buChar char="•"/>
            </a:pPr>
            <a:r>
              <a:rPr lang="en-US" dirty="0"/>
              <a:t>Tell someone where you are going.</a:t>
            </a:r>
          </a:p>
          <a:p>
            <a:pPr marL="628650" lvl="1" indent="-171450">
              <a:buFont typeface="Arial" panose="020B0604020202020204" pitchFamily="34" charset="0"/>
              <a:buChar char="•"/>
            </a:pPr>
            <a:r>
              <a:rPr lang="en-US" dirty="0"/>
              <a:t>Pay attention—watch and listen to make sure you know where you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880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u="sng" dirty="0">
                <a:effectLst/>
                <a:latin typeface="Arial" panose="020B0604020202020204" pitchFamily="34" charset="0"/>
                <a:ea typeface="Calibri" panose="020F0502020204030204" pitchFamily="34" charset="0"/>
                <a:cs typeface="Times New Roman" panose="02020603050405020304" pitchFamily="18" charset="0"/>
              </a:rPr>
              <a:t>Supplemental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It may be helpful to show students the website so they can share information with their families. </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Show students how to navigate the website to get a new Youth ORCA card or register an existing card.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Extra information can be found at: </a:t>
            </a:r>
            <a:r>
              <a:rPr lang="en-US" sz="1800" dirty="0">
                <a:hlinkClick r:id="rId3"/>
              </a:rPr>
              <a:t>https://kingcounty.gov/depts/transportation/metro/travel-options/bus/how-to-ride.aspx</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1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2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2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2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Ask students if they have heard of public transit before, and if they have, what they know about it. Students can share out as a class, in small groups, or with partners. This is a good opportunity to check for misconceptions (e.g., “airplanes are public transit”) or gauge student interest (e.g., “I want to know more about how to drive a bus”).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Arial"/>
                <a:ea typeface="Calibri" panose="020F0502020204030204" pitchFamily="34" charset="0"/>
                <a:cs typeface="Arial"/>
              </a:rPr>
              <a:t>Explain that public transit is a service to help people move around their communities.</a:t>
            </a:r>
          </a:p>
          <a:p>
            <a:endParaRPr lang="en-US" dirty="0"/>
          </a:p>
        </p:txBody>
      </p:sp>
      <p:sp>
        <p:nvSpPr>
          <p:cNvPr id="4" name="Slide Number Placeholder 3"/>
          <p:cNvSpPr>
            <a:spLocks noGrp="1"/>
          </p:cNvSpPr>
          <p:nvPr>
            <p:ph type="sldNum" sz="quarter" idx="5"/>
          </p:nvPr>
        </p:nvSpPr>
        <p:spPr/>
        <p:txBody>
          <a:bodyPr/>
          <a:lstStyle/>
          <a:p>
            <a:fld id="{F3BF0254-5D7A-E24F-B646-2A5FBDBFD4F7}" type="slidenum">
              <a:rPr lang="en-US" smtClean="0"/>
              <a:t>2</a:t>
            </a:fld>
            <a:endParaRPr lang="en-US"/>
          </a:p>
        </p:txBody>
      </p:sp>
    </p:spTree>
    <p:extLst>
      <p:ext uri="{BB962C8B-B14F-4D97-AF65-F5344CB8AC3E}">
        <p14:creationId xmlns:p14="http://schemas.microsoft.com/office/powerpoint/2010/main" val="35239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buFont typeface="Arial" panose="020B0604020202020204" pitchFamily="34" charset="0"/>
              <a:buChar char="•"/>
            </a:pPr>
            <a:r>
              <a:rPr lang="en-US" sz="1800" dirty="0">
                <a:effectLst/>
                <a:latin typeface="Arial"/>
                <a:ea typeface="Calibri" panose="020F0502020204030204" pitchFamily="34" charset="0"/>
                <a:cs typeface="Arial"/>
              </a:rPr>
              <a:t>Explain that public transit can take many forms. Here in King County, </a:t>
            </a:r>
            <a:r>
              <a:rPr lang="en-US" sz="1800" dirty="0">
                <a:latin typeface="Arial"/>
                <a:ea typeface="Calibri" panose="020F0502020204030204" pitchFamily="34" charset="0"/>
                <a:cs typeface="Arial"/>
              </a:rPr>
              <a:t>some primary</a:t>
            </a:r>
            <a:r>
              <a:rPr lang="en-US" sz="1800" dirty="0">
                <a:effectLst/>
                <a:latin typeface="Arial"/>
                <a:ea typeface="Calibri" panose="020F0502020204030204" pitchFamily="34" charset="0"/>
                <a:cs typeface="Arial"/>
              </a:rPr>
              <a:t> forms of transit are buses, light rail trains, water taxis, and ferries.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0"/>
              </a:spcAft>
              <a:buFont typeface="Arial" panose="020B0604020202020204" pitchFamily="34" charset="0"/>
              <a:buChar char="•"/>
            </a:pPr>
            <a:r>
              <a:rPr lang="en-US" sz="1800" u="none" dirty="0">
                <a:effectLst/>
                <a:latin typeface="Arial" panose="020B0604020202020204" pitchFamily="34" charset="0"/>
                <a:ea typeface="Calibri" panose="020F0502020204030204" pitchFamily="34" charset="0"/>
                <a:cs typeface="Times New Roman" panose="02020603050405020304" pitchFamily="18" charset="0"/>
              </a:rPr>
              <a:t>Ask students what kinds of transit they have seen in their communities. Have they ever ridden any of these forms of transit? Have they seen forms of transit in other places?</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78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US" sz="1800" dirty="0">
                <a:effectLst/>
                <a:latin typeface="Arial"/>
                <a:ea typeface="Times New Roman" panose="02020603050405020304" pitchFamily="18" charset="0"/>
                <a:cs typeface="Arial"/>
              </a:rPr>
              <a:t>Explain that here in King County, to use transit you </a:t>
            </a:r>
            <a:r>
              <a:rPr lang="en-US" sz="1800" dirty="0">
                <a:latin typeface="Arial"/>
                <a:ea typeface="Times New Roman" panose="02020603050405020304" pitchFamily="18" charset="0"/>
                <a:cs typeface="Arial"/>
              </a:rPr>
              <a:t>can use a</a:t>
            </a:r>
            <a:r>
              <a:rPr lang="en-US" sz="1800" dirty="0">
                <a:effectLst/>
                <a:latin typeface="Arial"/>
                <a:ea typeface="Times New Roman" panose="02020603050405020304" pitchFamily="18" charset="0"/>
                <a:cs typeface="Arial"/>
              </a:rPr>
              <a:t> transit pass (students might be more familiar with the term ‘bus pass’).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Ask students to guess which transit card name is correct (ORCA).</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Explain that if students or their family members have a blue orca card, the pass still works.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405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buFont typeface="Arial" panose="020B0604020202020204" pitchFamily="34" charset="0"/>
              <a:buChar char="•"/>
            </a:pPr>
            <a:r>
              <a:rPr lang="en-US" sz="1800" dirty="0">
                <a:effectLst/>
                <a:latin typeface="Arial"/>
                <a:ea typeface="Calibri" panose="020F0502020204030204" pitchFamily="34" charset="0"/>
                <a:cs typeface="Arial"/>
              </a:rPr>
              <a:t>Explain to students that </a:t>
            </a:r>
            <a:r>
              <a:rPr lang="en-US" sz="1800" dirty="0">
                <a:latin typeface="Arial"/>
                <a:ea typeface="Calibri" panose="020F0502020204030204" pitchFamily="34" charset="0"/>
                <a:cs typeface="Arial"/>
              </a:rPr>
              <a:t>the</a:t>
            </a:r>
            <a:r>
              <a:rPr lang="en-US" sz="1800" dirty="0">
                <a:effectLst/>
                <a:latin typeface="Arial"/>
                <a:ea typeface="Calibri" panose="020F0502020204030204" pitchFamily="34" charset="0"/>
                <a:cs typeface="Arial"/>
              </a:rPr>
              <a:t> ‘Free Youth Transit Pass’ program means that anyone 18 years old and younger will be able to ride all transit, including the bus and light rail, for free. (The program is statewide, and an ORCA card can be used around the Puget Sound region). </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Explain to students that the goal of this lesson is to help them feel confident traveling with their friends or family on public transit by learning the basics of how to ride the bus or train.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Arial" panose="020B060402020202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u="sng" dirty="0">
                <a:effectLst/>
                <a:latin typeface="Arial" panose="020B0604020202020204" pitchFamily="34" charset="0"/>
                <a:cs typeface="Times New Roman" panose="02020603050405020304" pitchFamily="18" charset="0"/>
              </a:rPr>
              <a:t>Discussion Opportunity</a:t>
            </a:r>
            <a:r>
              <a:rPr lang="en-US" sz="1800" u="none" dirty="0">
                <a:effectLst/>
                <a:latin typeface="Arial" panose="020B0604020202020204" pitchFamily="34" charset="0"/>
                <a:cs typeface="Times New Roman" panose="02020603050405020304" pitchFamily="18" charset="0"/>
              </a:rPr>
              <a:t>:</a:t>
            </a:r>
          </a:p>
          <a:p>
            <a:pPr marL="171450" marR="0" indent="-171450">
              <a:lnSpc>
                <a:spcPct val="107000"/>
              </a:lnSpc>
              <a:spcBef>
                <a:spcPts val="0"/>
              </a:spcBef>
              <a:spcAft>
                <a:spcPts val="0"/>
              </a:spcAft>
              <a:buFont typeface="Arial" panose="020B0604020202020204" pitchFamily="34" charset="0"/>
              <a:buChar char="•"/>
            </a:pPr>
            <a:r>
              <a:rPr lang="en-US" sz="1800" u="none" dirty="0">
                <a:effectLst/>
                <a:latin typeface="Arial" panose="020B0604020202020204" pitchFamily="34" charset="0"/>
                <a:cs typeface="Times New Roman" panose="02020603050405020304" pitchFamily="18" charset="0"/>
              </a:rPr>
              <a:t>Ask students to name one place they would want to travel to using a bus or light rail train.</a:t>
            </a:r>
          </a:p>
          <a:p>
            <a:pPr marL="171450" marR="0" indent="-171450">
              <a:lnSpc>
                <a:spcPct val="107000"/>
              </a:lnSpc>
              <a:spcBef>
                <a:spcPts val="0"/>
              </a:spcBef>
              <a:spcAft>
                <a:spcPts val="0"/>
              </a:spcAft>
              <a:buFont typeface="Arial" panose="020B0604020202020204" pitchFamily="34" charset="0"/>
              <a:buChar char="•"/>
            </a:pPr>
            <a:endParaRPr lang="en-US" sz="1800" u="none" dirty="0">
              <a:effectLst/>
              <a:latin typeface="Arial" panose="020B060402020202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b="1" u="none" dirty="0">
                <a:effectLst/>
                <a:latin typeface="Arial" panose="020B0604020202020204" pitchFamily="34" charset="0"/>
                <a:cs typeface="Times New Roman" panose="02020603050405020304" pitchFamily="18" charset="0"/>
              </a:rPr>
              <a:t>Instructor Information: </a:t>
            </a:r>
            <a:r>
              <a:rPr lang="en-US" sz="1800" b="0" u="none" dirty="0">
                <a:effectLst/>
                <a:latin typeface="Arial" panose="020B0604020202020204" pitchFamily="34" charset="0"/>
                <a:cs typeface="Times New Roman" panose="02020603050405020304" pitchFamily="18" charset="0"/>
              </a:rPr>
              <a:t>To see an overview of the ‘how to ride’ sequence, go to </a:t>
            </a:r>
            <a:r>
              <a:rPr lang="en-US" dirty="0">
                <a:hlinkClick r:id="rId3"/>
              </a:rPr>
              <a:t>https://kingcounty.gov/depts/transportation/metro/travel-options/bus/how-to-ride.aspx</a:t>
            </a:r>
            <a:endParaRPr lang="en-US" b="1" u="sng" dirty="0"/>
          </a:p>
        </p:txBody>
      </p:sp>
      <p:sp>
        <p:nvSpPr>
          <p:cNvPr id="4" name="Slide Number Placeholder 3"/>
          <p:cNvSpPr>
            <a:spLocks noGrp="1"/>
          </p:cNvSpPr>
          <p:nvPr>
            <p:ph type="sldNum" sz="quarter" idx="5"/>
          </p:nvPr>
        </p:nvSpPr>
        <p:spPr/>
        <p:txBody>
          <a:bodyPr/>
          <a:lstStyle/>
          <a:p>
            <a:fld id="{E146E02B-197E-4B39-AF0F-91DB6E566B0C}" type="slidenum">
              <a:rPr lang="en-US" smtClean="0"/>
              <a:t>5</a:t>
            </a:fld>
            <a:endParaRPr lang="en-US"/>
          </a:p>
        </p:txBody>
      </p:sp>
    </p:spTree>
    <p:extLst>
      <p:ext uri="{BB962C8B-B14F-4D97-AF65-F5344CB8AC3E}">
        <p14:creationId xmlns:p14="http://schemas.microsoft.com/office/powerpoint/2010/main" val="397108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Explain to students that once they have their ORCA cards, the first step to riding transit is to </a:t>
            </a:r>
            <a:r>
              <a:rPr lang="en-US" i="1" dirty="0"/>
              <a:t>plan their trip</a:t>
            </a:r>
            <a:r>
              <a:rPr lang="en-US" i="0" dirty="0"/>
              <a:t>.</a:t>
            </a:r>
          </a:p>
          <a:p>
            <a:pPr marL="171450" marR="0" indent="-171450">
              <a:lnSpc>
                <a:spcPct val="107000"/>
              </a:lnSpc>
              <a:spcBef>
                <a:spcPts val="0"/>
              </a:spcBef>
              <a:spcAft>
                <a:spcPts val="800"/>
              </a:spcAft>
              <a:buFont typeface="Arial" panose="020B0604020202020204" pitchFamily="34" charset="0"/>
              <a:buChar char="•"/>
            </a:pPr>
            <a:r>
              <a:rPr lang="en-US" i="0" dirty="0"/>
              <a:t>As students will likely be riding with families or other adults, let students know it’s okay to depend on their adults for this, but that it’s a good idea to know </a:t>
            </a:r>
            <a:r>
              <a:rPr lang="en-US" i="1" dirty="0"/>
              <a:t>where they are going</a:t>
            </a:r>
            <a:r>
              <a:rPr lang="en-US" i="0" dirty="0"/>
              <a:t>, </a:t>
            </a:r>
            <a:r>
              <a:rPr lang="en-US" i="1" dirty="0"/>
              <a:t>who you are riding with, </a:t>
            </a:r>
            <a:r>
              <a:rPr lang="en-US" i="0" dirty="0"/>
              <a:t>and </a:t>
            </a:r>
            <a:r>
              <a:rPr lang="en-US" i="1" dirty="0"/>
              <a:t>what route you are taking</a:t>
            </a:r>
            <a:r>
              <a:rPr lang="en-US" i="0" dirty="0"/>
              <a:t>. This is an important safety practice, especially for elementary age students.</a:t>
            </a:r>
          </a:p>
          <a:p>
            <a:pPr marL="0" marR="0" indent="0">
              <a:lnSpc>
                <a:spcPct val="107000"/>
              </a:lnSpc>
              <a:spcBef>
                <a:spcPts val="0"/>
              </a:spcBef>
              <a:spcAft>
                <a:spcPts val="800"/>
              </a:spcAft>
              <a:buFont typeface="Arial" panose="020B0604020202020204" pitchFamily="34" charset="0"/>
              <a:buNone/>
            </a:pPr>
            <a:endParaRPr lang="en-US" i="0" dirty="0"/>
          </a:p>
          <a:p>
            <a:pPr marL="0" marR="0" indent="0">
              <a:lnSpc>
                <a:spcPct val="107000"/>
              </a:lnSpc>
              <a:spcBef>
                <a:spcPts val="0"/>
              </a:spcBef>
              <a:spcAft>
                <a:spcPts val="800"/>
              </a:spcAft>
              <a:buFont typeface="Arial" panose="020B0604020202020204" pitchFamily="34" charset="0"/>
              <a:buNone/>
            </a:pPr>
            <a:r>
              <a:rPr lang="en-US" i="0" u="sng" dirty="0"/>
              <a:t>Discussion Opportunity</a:t>
            </a:r>
            <a:r>
              <a:rPr lang="en-US" i="0" u="none" dirty="0"/>
              <a:t>:</a:t>
            </a:r>
          </a:p>
          <a:p>
            <a:pPr marL="171450" marR="0" indent="-171450">
              <a:lnSpc>
                <a:spcPct val="107000"/>
              </a:lnSpc>
              <a:spcBef>
                <a:spcPts val="0"/>
              </a:spcBef>
              <a:spcAft>
                <a:spcPts val="800"/>
              </a:spcAft>
              <a:buFont typeface="Arial" panose="020B0604020202020204" pitchFamily="34" charset="0"/>
              <a:buChar char="•"/>
            </a:pPr>
            <a:r>
              <a:rPr lang="en-US" i="0" u="none" dirty="0"/>
              <a:t>Ask students to imagine they were going to take a trip. Have them tell a partner where they are going, what time of day they would want to leave, and what kind of transit they would take.</a:t>
            </a:r>
            <a:endParaRPr lang="en-US" i="0" u="sng" dirty="0"/>
          </a:p>
        </p:txBody>
      </p:sp>
      <p:sp>
        <p:nvSpPr>
          <p:cNvPr id="4" name="Slide Number Placeholder 3"/>
          <p:cNvSpPr>
            <a:spLocks noGrp="1"/>
          </p:cNvSpPr>
          <p:nvPr>
            <p:ph type="sldNum" sz="quarter" idx="5"/>
          </p:nvPr>
        </p:nvSpPr>
        <p:spPr/>
        <p:txBody>
          <a:bodyPr/>
          <a:lstStyle/>
          <a:p>
            <a:fld id="{E146E02B-197E-4B39-AF0F-91DB6E566B0C}" type="slidenum">
              <a:rPr lang="en-US" smtClean="0"/>
              <a:t>6</a:t>
            </a:fld>
            <a:endParaRPr lang="en-US"/>
          </a:p>
        </p:txBody>
      </p:sp>
    </p:spTree>
    <p:extLst>
      <p:ext uri="{BB962C8B-B14F-4D97-AF65-F5344CB8AC3E}">
        <p14:creationId xmlns:p14="http://schemas.microsoft.com/office/powerpoint/2010/main" val="104251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Once students know where they are going, they will go to a bus stop or light rail station to board transit. They should bring their ORCA card with them.</a:t>
            </a:r>
          </a:p>
          <a:p>
            <a:pPr marL="171450" marR="0" indent="-171450">
              <a:lnSpc>
                <a:spcPct val="107000"/>
              </a:lnSpc>
              <a:spcBef>
                <a:spcPts val="0"/>
              </a:spcBef>
              <a:spcAft>
                <a:spcPts val="800"/>
              </a:spcAft>
              <a:buFont typeface="Arial" panose="020B0604020202020204" pitchFamily="34" charset="0"/>
              <a:buChar char="•"/>
            </a:pPr>
            <a:r>
              <a:rPr lang="en-US" dirty="0"/>
              <a:t>Explain that buses and trains have ‘routes’ that go different places. If students want, they can practice checking to make sure they are getting on the right bus or train by checking the route number or name at the bus stop or station. For elementary students, this is optional.</a:t>
            </a:r>
          </a:p>
        </p:txBody>
      </p:sp>
      <p:sp>
        <p:nvSpPr>
          <p:cNvPr id="4" name="Slide Number Placeholder 3"/>
          <p:cNvSpPr>
            <a:spLocks noGrp="1"/>
          </p:cNvSpPr>
          <p:nvPr>
            <p:ph type="sldNum" sz="quarter" idx="5"/>
          </p:nvPr>
        </p:nvSpPr>
        <p:spPr/>
        <p:txBody>
          <a:bodyPr/>
          <a:lstStyle/>
          <a:p>
            <a:fld id="{E146E02B-197E-4B39-AF0F-91DB6E566B0C}" type="slidenum">
              <a:rPr lang="en-US" smtClean="0"/>
              <a:t>7</a:t>
            </a:fld>
            <a:endParaRPr lang="en-US"/>
          </a:p>
        </p:txBody>
      </p:sp>
    </p:spTree>
    <p:extLst>
      <p:ext uri="{BB962C8B-B14F-4D97-AF65-F5344CB8AC3E}">
        <p14:creationId xmlns:p14="http://schemas.microsoft.com/office/powerpoint/2010/main" val="280257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Once students are at the station, they can use their ORCA cards to get on a bus or a train. Note that while using an ORCA card is not required for youth to ride free (they can also show a student ID or just get on board), it is encouraged so transit agencies can better understand how many youth are riding and where). The Seattle Monorail is the only service that requires a Youth ORCA card </a:t>
            </a:r>
            <a:r>
              <a:rPr lang="en-US"/>
              <a:t>for free youth fare.</a:t>
            </a:r>
            <a:endParaRPr lang="en-US" dirty="0"/>
          </a:p>
          <a:p>
            <a:pPr marL="171450" marR="0" indent="-171450">
              <a:lnSpc>
                <a:spcPct val="107000"/>
              </a:lnSpc>
              <a:spcBef>
                <a:spcPts val="0"/>
              </a:spcBef>
              <a:spcAft>
                <a:spcPts val="800"/>
              </a:spcAft>
              <a:buFont typeface="Arial" panose="020B0604020202020204" pitchFamily="34" charset="0"/>
              <a:buChar char="•"/>
            </a:pPr>
            <a:r>
              <a:rPr lang="en-US" dirty="0"/>
              <a:t>For buses, students will tap their card as they get on at the front of the bus (or offboard or at any door if a RapidRide route).</a:t>
            </a:r>
          </a:p>
          <a:p>
            <a:pPr marL="171450" marR="0" indent="-171450">
              <a:lnSpc>
                <a:spcPct val="107000"/>
              </a:lnSpc>
              <a:spcBef>
                <a:spcPts val="0"/>
              </a:spcBef>
              <a:spcAft>
                <a:spcPts val="800"/>
              </a:spcAft>
              <a:buFont typeface="Arial" panose="020B0604020202020204" pitchFamily="34" charset="0"/>
              <a:buChar char="•"/>
            </a:pPr>
            <a:r>
              <a:rPr lang="en-US" dirty="0"/>
              <a:t>For light rail trains, students will tap their card on the card readers at the station both before they board and when they get off the train.</a:t>
            </a:r>
          </a:p>
        </p:txBody>
      </p:sp>
      <p:sp>
        <p:nvSpPr>
          <p:cNvPr id="4" name="Slide Number Placeholder 3"/>
          <p:cNvSpPr>
            <a:spLocks noGrp="1"/>
          </p:cNvSpPr>
          <p:nvPr>
            <p:ph type="sldNum" sz="quarter" idx="5"/>
          </p:nvPr>
        </p:nvSpPr>
        <p:spPr/>
        <p:txBody>
          <a:bodyPr/>
          <a:lstStyle/>
          <a:p>
            <a:fld id="{E146E02B-197E-4B39-AF0F-91DB6E566B0C}" type="slidenum">
              <a:rPr lang="en-US" smtClean="0"/>
              <a:t>8</a:t>
            </a:fld>
            <a:endParaRPr lang="en-US"/>
          </a:p>
        </p:txBody>
      </p:sp>
    </p:spTree>
    <p:extLst>
      <p:ext uri="{BB962C8B-B14F-4D97-AF65-F5344CB8AC3E}">
        <p14:creationId xmlns:p14="http://schemas.microsoft.com/office/powerpoint/2010/main" val="229994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Students will know that they tapped the card correctly when they hear a beep from the reader.</a:t>
            </a:r>
          </a:p>
          <a:p>
            <a:pPr marL="171450" marR="0" indent="-171450">
              <a:lnSpc>
                <a:spcPct val="107000"/>
              </a:lnSpc>
              <a:spcBef>
                <a:spcPts val="0"/>
              </a:spcBef>
              <a:spcAft>
                <a:spcPts val="800"/>
              </a:spcAft>
              <a:buFont typeface="Arial" panose="020B0604020202020204" pitchFamily="34" charset="0"/>
              <a:buChar char="•"/>
            </a:pPr>
            <a:r>
              <a:rPr lang="en-US" dirty="0"/>
              <a:t>Explain to students that because ORCA cards are now free to youth, it’s more important than ever to remember to tap on and off. This helps Metro and other organizations track how much a route or system gets used, helping them improve our transit systems.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281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7" name="Rectangle 6">
            <a:extLst>
              <a:ext uri="{FF2B5EF4-FFF2-40B4-BE49-F238E27FC236}">
                <a16:creationId xmlns:a16="http://schemas.microsoft.com/office/drawing/2014/main" id="{0F351381-F5B4-A745-B071-B83687DA4DB4}"/>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2CF6EFF-1816-CD40-9ADC-53321CD9AE88}"/>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9" name="Text Placeholder 69">
            <a:extLst>
              <a:ext uri="{FF2B5EF4-FFF2-40B4-BE49-F238E27FC236}">
                <a16:creationId xmlns:a16="http://schemas.microsoft.com/office/drawing/2014/main" id="{FD9BCF11-AAE0-DB48-9992-1F7210BCA382}"/>
              </a:ext>
            </a:extLst>
          </p:cNvPr>
          <p:cNvSpPr>
            <a:spLocks noGrp="1"/>
          </p:cNvSpPr>
          <p:nvPr>
            <p:ph type="body" sz="quarter" idx="11"/>
          </p:nvPr>
        </p:nvSpPr>
        <p:spPr>
          <a:xfrm>
            <a:off x="736600" y="1496133"/>
            <a:ext cx="10193853" cy="3907565"/>
          </a:xfrm>
        </p:spPr>
        <p:txBody>
          <a:bodyPr>
            <a:normAutofit/>
          </a:bodyPr>
          <a:lstStyle>
            <a:lvl1pPr>
              <a:lnSpc>
                <a:spcPct val="100000"/>
              </a:lnSpc>
              <a:buClr>
                <a:srgbClr val="263287"/>
              </a:buClr>
              <a:defRPr sz="20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a:defRPr sz="2000">
                <a:solidFill>
                  <a:srgbClr val="4E4540"/>
                </a:solidFill>
              </a:defRPr>
            </a:lvl2pPr>
            <a:lvl3pPr>
              <a:defRPr>
                <a:solidFill>
                  <a:srgbClr val="4E4540"/>
                </a:solidFill>
              </a:defRPr>
            </a:lvl3pPr>
            <a:lvl4pPr>
              <a:defRPr>
                <a:solidFill>
                  <a:srgbClr val="4E4540"/>
                </a:solidFill>
              </a:defRPr>
            </a:lvl4pPr>
            <a:lvl5pPr>
              <a:defRPr>
                <a:solidFill>
                  <a:srgbClr val="4E4540"/>
                </a:solidFill>
              </a:defRPr>
            </a:lvl5pPr>
          </a:lstStyle>
          <a:p>
            <a:pPr lvl="0"/>
            <a:r>
              <a:rPr lang="en-US"/>
              <a:t>Edit Master text styles</a:t>
            </a:r>
          </a:p>
        </p:txBody>
      </p:sp>
    </p:spTree>
    <p:extLst>
      <p:ext uri="{BB962C8B-B14F-4D97-AF65-F5344CB8AC3E}">
        <p14:creationId xmlns:p14="http://schemas.microsoft.com/office/powerpoint/2010/main" val="2553848344"/>
      </p:ext>
    </p:extLst>
  </p:cSld>
  <p:clrMapOvr>
    <a:masterClrMapping/>
  </p:clrMapOvr>
  <p:extLst>
    <p:ext uri="{DCECCB84-F9BA-43D5-87BE-67443E8EF086}">
      <p15:sldGuideLst xmlns:p15="http://schemas.microsoft.com/office/powerpoint/2012/main">
        <p15:guide id="1" orient="horz" pos="2160">
          <p15:clr>
            <a:srgbClr val="FBAE40"/>
          </p15:clr>
        </p15:guide>
        <p15:guide id="2" pos="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DC6CF-61EB-45B2-9732-7BB674F176D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61601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215585-CDF8-6945-902E-45C2F7BFF50A}"/>
              </a:ext>
            </a:extLst>
          </p:cNvPr>
          <p:cNvSpPr/>
          <p:nvPr userDrawn="1"/>
        </p:nvSpPr>
        <p:spPr>
          <a:xfrm rot="10800000">
            <a:off x="-10217" y="0"/>
            <a:ext cx="12202211" cy="5339286"/>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F9DF50-EA59-6F4A-B788-9BCF31751ACB}"/>
              </a:ext>
            </a:extLst>
          </p:cNvPr>
          <p:cNvSpPr>
            <a:spLocks noGrp="1"/>
          </p:cNvSpPr>
          <p:nvPr>
            <p:ph type="title" hasCustomPrompt="1"/>
          </p:nvPr>
        </p:nvSpPr>
        <p:spPr>
          <a:xfrm>
            <a:off x="1163010" y="1003405"/>
            <a:ext cx="4032712" cy="1617415"/>
          </a:xfrm>
        </p:spPr>
        <p:txBody>
          <a:bodyPr anchor="b" anchorCtr="0">
            <a:noAutofit/>
          </a:bodyPr>
          <a:lstStyle>
            <a:lvl1pPr>
              <a:lnSpc>
                <a:spcPct val="100000"/>
              </a:lnSpc>
              <a:defRPr sz="2800" b="1" i="0" spc="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Presentation Title Slide</a:t>
            </a:r>
          </a:p>
        </p:txBody>
      </p:sp>
      <p:sp>
        <p:nvSpPr>
          <p:cNvPr id="3" name="Content Placeholder 2">
            <a:extLst>
              <a:ext uri="{FF2B5EF4-FFF2-40B4-BE49-F238E27FC236}">
                <a16:creationId xmlns:a16="http://schemas.microsoft.com/office/drawing/2014/main" id="{63746479-E824-7A45-9117-46CB96CBB8D3}"/>
              </a:ext>
            </a:extLst>
          </p:cNvPr>
          <p:cNvSpPr>
            <a:spLocks noGrp="1"/>
          </p:cNvSpPr>
          <p:nvPr>
            <p:ph idx="1" hasCustomPrompt="1"/>
          </p:nvPr>
        </p:nvSpPr>
        <p:spPr>
          <a:xfrm>
            <a:off x="1186159" y="2801655"/>
            <a:ext cx="5837483" cy="1271628"/>
          </a:xfrm>
        </p:spPr>
        <p:txBody>
          <a:bodyPr>
            <a:normAutofit/>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a:t>
            </a:r>
            <a:r>
              <a:rPr lang="en-US" err="1"/>
              <a:t>subheader</a:t>
            </a:r>
            <a:r>
              <a:rPr lang="en-US"/>
              <a:t> text</a:t>
            </a:r>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63010"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595064"/>
      </p:ext>
    </p:extLst>
  </p:cSld>
  <p:clrMapOvr>
    <a:masterClrMapping/>
  </p:clrMapOvr>
  <p:extLst>
    <p:ext uri="{DCECCB84-F9BA-43D5-87BE-67443E8EF086}">
      <p15:sldGuideLst xmlns:p15="http://schemas.microsoft.com/office/powerpoint/2012/main">
        <p15:guide id="1" orient="horz" pos="3360" userDrawn="1">
          <p15:clr>
            <a:srgbClr val="FBAE40"/>
          </p15:clr>
        </p15:guide>
        <p15:guide id="2" pos="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DF50-EA59-6F4A-B788-9BCF31751ACB}"/>
              </a:ext>
            </a:extLst>
          </p:cNvPr>
          <p:cNvSpPr>
            <a:spLocks noGrp="1"/>
          </p:cNvSpPr>
          <p:nvPr>
            <p:ph type="title" hasCustomPrompt="1"/>
          </p:nvPr>
        </p:nvSpPr>
        <p:spPr>
          <a:xfrm>
            <a:off x="1163010" y="1003405"/>
            <a:ext cx="4032712" cy="1617415"/>
          </a:xfrm>
        </p:spPr>
        <p:txBody>
          <a:bodyPr anchor="b" anchorCtr="0">
            <a:noAutofit/>
          </a:bodyPr>
          <a:lstStyle>
            <a:lvl1pPr>
              <a:lnSpc>
                <a:spcPct val="100000"/>
              </a:lnSpc>
              <a:defRPr sz="2800" b="1" i="0" spc="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Presentation Title Slide</a:t>
            </a:r>
          </a:p>
        </p:txBody>
      </p:sp>
      <p:sp>
        <p:nvSpPr>
          <p:cNvPr id="3" name="Content Placeholder 2">
            <a:extLst>
              <a:ext uri="{FF2B5EF4-FFF2-40B4-BE49-F238E27FC236}">
                <a16:creationId xmlns:a16="http://schemas.microsoft.com/office/drawing/2014/main" id="{63746479-E824-7A45-9117-46CB96CBB8D3}"/>
              </a:ext>
            </a:extLst>
          </p:cNvPr>
          <p:cNvSpPr>
            <a:spLocks noGrp="1"/>
          </p:cNvSpPr>
          <p:nvPr>
            <p:ph idx="1" hasCustomPrompt="1"/>
          </p:nvPr>
        </p:nvSpPr>
        <p:spPr>
          <a:xfrm>
            <a:off x="1186159" y="2801655"/>
            <a:ext cx="5837483" cy="1271628"/>
          </a:xfrm>
        </p:spPr>
        <p:txBody>
          <a:bodyPr>
            <a:normAutofit/>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a:t>
            </a:r>
            <a:r>
              <a:rPr lang="en-US" err="1"/>
              <a:t>subheader</a:t>
            </a:r>
            <a:r>
              <a:rPr lang="en-US"/>
              <a:t> text</a:t>
            </a:r>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63010"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594751"/>
      </p:ext>
    </p:extLst>
  </p:cSld>
  <p:clrMapOvr>
    <a:masterClrMapping/>
  </p:clrMapOvr>
  <p:extLst>
    <p:ext uri="{DCECCB84-F9BA-43D5-87BE-67443E8EF086}">
      <p15:sldGuideLst xmlns:p15="http://schemas.microsoft.com/office/powerpoint/2012/main">
        <p15:guide id="1" orient="horz" pos="3360">
          <p15:clr>
            <a:srgbClr val="FBAE40"/>
          </p15:clr>
        </p15:guide>
        <p15:guide id="2" pos="7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215585-CDF8-6945-902E-45C2F7BFF50A}"/>
              </a:ext>
            </a:extLst>
          </p:cNvPr>
          <p:cNvSpPr/>
          <p:nvPr userDrawn="1"/>
        </p:nvSpPr>
        <p:spPr>
          <a:xfrm rot="10800000">
            <a:off x="-10217" y="0"/>
            <a:ext cx="12202211" cy="5339286"/>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53593"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34A4BAA-36BE-F242-B88B-E735A6189ACF}"/>
              </a:ext>
            </a:extLst>
          </p:cNvPr>
          <p:cNvSpPr txBox="1">
            <a:spLocks/>
          </p:cNvSpPr>
          <p:nvPr userDrawn="1"/>
        </p:nvSpPr>
        <p:spPr>
          <a:xfrm>
            <a:off x="838200" y="176924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509632337"/>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53593"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34A4BAA-36BE-F242-B88B-E735A6189ACF}"/>
              </a:ext>
            </a:extLst>
          </p:cNvPr>
          <p:cNvSpPr txBox="1">
            <a:spLocks/>
          </p:cNvSpPr>
          <p:nvPr userDrawn="1"/>
        </p:nvSpPr>
        <p:spPr>
          <a:xfrm>
            <a:off x="838200" y="176924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solidFill>
                  <a:srgbClr val="263287"/>
                </a:solidFill>
              </a:rPr>
              <a:t>Click to edit Master title style</a:t>
            </a:r>
          </a:p>
        </p:txBody>
      </p:sp>
    </p:spTree>
    <p:extLst>
      <p:ext uri="{BB962C8B-B14F-4D97-AF65-F5344CB8AC3E}">
        <p14:creationId xmlns:p14="http://schemas.microsoft.com/office/powerpoint/2010/main" val="3802023094"/>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08F5F-51EF-7C47-828E-22A3C38959B9}"/>
              </a:ext>
            </a:extLst>
          </p:cNvPr>
          <p:cNvSpPr/>
          <p:nvPr userDrawn="1"/>
        </p:nvSpPr>
        <p:spPr>
          <a:xfrm>
            <a:off x="0" y="0"/>
            <a:ext cx="12192000" cy="5959929"/>
          </a:xfrm>
          <a:prstGeom prst="rect">
            <a:avLst/>
          </a:prstGeom>
          <a:solidFill>
            <a:srgbClr val="F1B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9858"/>
            <a:ext cx="10515600" cy="1325563"/>
          </a:xfrm>
        </p:spPr>
        <p:txBody>
          <a:bodyPr/>
          <a:lstStyle>
            <a:lvl1pPr algn="ctr">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F2A48FF8-00AE-0243-A6B1-4235FC2DCCB2}" type="slidenum">
              <a:rPr lang="en-US" smtClean="0"/>
              <a:pPr/>
              <a:t>‹#›</a:t>
            </a:fld>
            <a:endParaRPr lang="en-US"/>
          </a:p>
        </p:txBody>
      </p:sp>
    </p:spTree>
    <p:extLst>
      <p:ext uri="{BB962C8B-B14F-4D97-AF65-F5344CB8AC3E}">
        <p14:creationId xmlns:p14="http://schemas.microsoft.com/office/powerpoint/2010/main" val="157477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08F5F-51EF-7C47-828E-22A3C38959B9}"/>
              </a:ext>
            </a:extLst>
          </p:cNvPr>
          <p:cNvSpPr/>
          <p:nvPr userDrawn="1"/>
        </p:nvSpPr>
        <p:spPr>
          <a:xfrm>
            <a:off x="0" y="0"/>
            <a:ext cx="12192000" cy="5959929"/>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263287"/>
              </a:highlight>
            </a:endParaRPr>
          </a:p>
        </p:txBody>
      </p:sp>
      <p:sp>
        <p:nvSpPr>
          <p:cNvPr id="2" name="Title 1"/>
          <p:cNvSpPr>
            <a:spLocks noGrp="1"/>
          </p:cNvSpPr>
          <p:nvPr>
            <p:ph type="title"/>
          </p:nvPr>
        </p:nvSpPr>
        <p:spPr>
          <a:xfrm>
            <a:off x="838200" y="1829858"/>
            <a:ext cx="10515600" cy="1325563"/>
          </a:xfrm>
        </p:spPr>
        <p:txBody>
          <a:bodyPr/>
          <a:lstStyle>
            <a:lvl1pPr algn="ctr">
              <a:defRPr>
                <a:solidFill>
                  <a:srgbClr val="F1B02E"/>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F2A48FF8-00AE-0243-A6B1-4235FC2DCCB2}" type="slidenum">
              <a:rPr lang="en-US" smtClean="0"/>
              <a:pPr/>
              <a:t>‹#›</a:t>
            </a:fld>
            <a:endParaRPr lang="en-US"/>
          </a:p>
        </p:txBody>
      </p:sp>
    </p:spTree>
    <p:extLst>
      <p:ext uri="{BB962C8B-B14F-4D97-AF65-F5344CB8AC3E}">
        <p14:creationId xmlns:p14="http://schemas.microsoft.com/office/powerpoint/2010/main" val="188909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08F5F-51EF-7C47-828E-22A3C38959B9}"/>
              </a:ext>
            </a:extLst>
          </p:cNvPr>
          <p:cNvSpPr/>
          <p:nvPr userDrawn="1"/>
        </p:nvSpPr>
        <p:spPr>
          <a:xfrm>
            <a:off x="0" y="0"/>
            <a:ext cx="12192000" cy="5959929"/>
          </a:xfrm>
          <a:prstGeom prst="rect">
            <a:avLst/>
          </a:prstGeom>
          <a:solidFill>
            <a:srgbClr val="F1B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9858"/>
            <a:ext cx="10515600" cy="1325563"/>
          </a:xfrm>
        </p:spPr>
        <p:txBody>
          <a:bodyPr/>
          <a:lstStyle>
            <a:lvl1pPr algn="ctr">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F2A48FF8-00AE-0243-A6B1-4235FC2DCCB2}" type="slidenum">
              <a:rPr lang="en-US" smtClean="0"/>
              <a:pPr/>
              <a:t>‹#›</a:t>
            </a:fld>
            <a:endParaRPr lang="en-US"/>
          </a:p>
        </p:txBody>
      </p:sp>
    </p:spTree>
    <p:extLst>
      <p:ext uri="{BB962C8B-B14F-4D97-AF65-F5344CB8AC3E}">
        <p14:creationId xmlns:p14="http://schemas.microsoft.com/office/powerpoint/2010/main" val="172172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s Layout">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25" name="Text Placeholder 6">
            <a:extLst>
              <a:ext uri="{FF2B5EF4-FFF2-40B4-BE49-F238E27FC236}">
                <a16:creationId xmlns:a16="http://schemas.microsoft.com/office/drawing/2014/main" id="{57318049-EB44-0447-B9A8-2B5E990B301A}"/>
              </a:ext>
            </a:extLst>
          </p:cNvPr>
          <p:cNvSpPr>
            <a:spLocks noGrp="1"/>
          </p:cNvSpPr>
          <p:nvPr>
            <p:ph type="body" sz="quarter" idx="12" hasCustomPrompt="1"/>
          </p:nvPr>
        </p:nvSpPr>
        <p:spPr>
          <a:xfrm>
            <a:off x="773010" y="1559465"/>
            <a:ext cx="3079489" cy="890114"/>
          </a:xfrm>
        </p:spPr>
        <p:txBody>
          <a:bodyPr anchor="ctr">
            <a:normAutofit/>
          </a:bodyPr>
          <a:lstStyle>
            <a:lvl1pPr marL="0" indent="0">
              <a:lnSpc>
                <a:spcPct val="100000"/>
              </a:lnSpc>
              <a:buNone/>
              <a:defRPr sz="2000" b="1">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6" name="Text Placeholder 6">
            <a:extLst>
              <a:ext uri="{FF2B5EF4-FFF2-40B4-BE49-F238E27FC236}">
                <a16:creationId xmlns:a16="http://schemas.microsoft.com/office/drawing/2014/main" id="{98E20FE5-4CAD-5A41-BFA0-1246E7838AE2}"/>
              </a:ext>
            </a:extLst>
          </p:cNvPr>
          <p:cNvSpPr>
            <a:spLocks noGrp="1"/>
          </p:cNvSpPr>
          <p:nvPr>
            <p:ph type="body" sz="quarter" idx="14" hasCustomPrompt="1"/>
          </p:nvPr>
        </p:nvSpPr>
        <p:spPr>
          <a:xfrm>
            <a:off x="4563071" y="1558054"/>
            <a:ext cx="3106022" cy="918928"/>
          </a:xfrm>
        </p:spPr>
        <p:txBody>
          <a:bodyPr anchor="ctr">
            <a:normAutofit/>
          </a:bodyPr>
          <a:lstStyle>
            <a:lvl1pPr marL="0" indent="0">
              <a:lnSpc>
                <a:spcPct val="100000"/>
              </a:lnSpc>
              <a:buNone/>
              <a:defRPr lang="en-US" sz="2000" b="1" kern="1200" dirty="0">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l" defTabSz="914400" rtl="0" eaLnBrk="1" latinLnBrk="0" hangingPunct="1">
              <a:lnSpc>
                <a:spcPct val="90000"/>
              </a:lnSpc>
              <a:spcBef>
                <a:spcPts val="1000"/>
              </a:spcBef>
              <a:buClr>
                <a:srgbClr val="005CB9"/>
              </a:buClr>
              <a:buSzPct val="120000"/>
              <a:buFont typeface="Arial" panose="020B0604020202020204" pitchFamily="34" charset="0"/>
              <a:buNone/>
            </a:pPr>
            <a:r>
              <a:rPr lang="en-US"/>
              <a:t>Header</a:t>
            </a:r>
          </a:p>
        </p:txBody>
      </p:sp>
      <p:sp>
        <p:nvSpPr>
          <p:cNvPr id="27" name="Text Placeholder 2">
            <a:extLst>
              <a:ext uri="{FF2B5EF4-FFF2-40B4-BE49-F238E27FC236}">
                <a16:creationId xmlns:a16="http://schemas.microsoft.com/office/drawing/2014/main" id="{A80157CC-C557-4C49-919B-4DF25FC92552}"/>
              </a:ext>
            </a:extLst>
          </p:cNvPr>
          <p:cNvSpPr>
            <a:spLocks noGrp="1"/>
          </p:cNvSpPr>
          <p:nvPr>
            <p:ph type="body" sz="quarter" idx="17"/>
          </p:nvPr>
        </p:nvSpPr>
        <p:spPr>
          <a:xfrm>
            <a:off x="773010"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a:extLst>
              <a:ext uri="{FF2B5EF4-FFF2-40B4-BE49-F238E27FC236}">
                <a16:creationId xmlns:a16="http://schemas.microsoft.com/office/drawing/2014/main" id="{F1AEB4F5-B1EE-B347-96A6-79B055737D33}"/>
              </a:ext>
            </a:extLst>
          </p:cNvPr>
          <p:cNvSpPr>
            <a:spLocks noGrp="1"/>
          </p:cNvSpPr>
          <p:nvPr>
            <p:ph type="body" sz="quarter" idx="18"/>
          </p:nvPr>
        </p:nvSpPr>
        <p:spPr>
          <a:xfrm>
            <a:off x="4575738"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E9D3350A-7908-A34B-832D-3E68D7089415}"/>
              </a:ext>
            </a:extLst>
          </p:cNvPr>
          <p:cNvSpPr>
            <a:spLocks noGrp="1"/>
          </p:cNvSpPr>
          <p:nvPr>
            <p:ph type="body" sz="quarter" idx="19"/>
          </p:nvPr>
        </p:nvSpPr>
        <p:spPr>
          <a:xfrm>
            <a:off x="8336700"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6">
            <a:extLst>
              <a:ext uri="{FF2B5EF4-FFF2-40B4-BE49-F238E27FC236}">
                <a16:creationId xmlns:a16="http://schemas.microsoft.com/office/drawing/2014/main" id="{DE189133-2CAE-BE43-81DC-56CE76BC456E}"/>
              </a:ext>
            </a:extLst>
          </p:cNvPr>
          <p:cNvSpPr>
            <a:spLocks noGrp="1"/>
          </p:cNvSpPr>
          <p:nvPr>
            <p:ph type="body" sz="quarter" idx="20" hasCustomPrompt="1"/>
          </p:nvPr>
        </p:nvSpPr>
        <p:spPr>
          <a:xfrm>
            <a:off x="8340916" y="1580980"/>
            <a:ext cx="3079489" cy="890114"/>
          </a:xfrm>
        </p:spPr>
        <p:txBody>
          <a:bodyPr anchor="ctr">
            <a:normAutofit/>
          </a:bodyPr>
          <a:lstStyle>
            <a:lvl1pPr marL="0" indent="0">
              <a:lnSpc>
                <a:spcPct val="100000"/>
              </a:lnSpc>
              <a:buNone/>
              <a:defRPr sz="2000" b="1">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cxnSp>
        <p:nvCxnSpPr>
          <p:cNvPr id="14" name="Straight Connector 13"/>
          <p:cNvCxnSpPr/>
          <p:nvPr userDrawn="1"/>
        </p:nvCxnSpPr>
        <p:spPr>
          <a:xfrm>
            <a:off x="8011887" y="1584960"/>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193180"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612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299F3BD8-F31E-1243-A72A-D31F0AAC6DE7}"/>
              </a:ext>
            </a:extLst>
          </p:cNvPr>
          <p:cNvSpPr>
            <a:spLocks noGrp="1"/>
          </p:cNvSpPr>
          <p:nvPr>
            <p:ph type="tbl" sz="quarter" idx="19"/>
          </p:nvPr>
        </p:nvSpPr>
        <p:spPr>
          <a:xfrm>
            <a:off x="5021308" y="1522413"/>
            <a:ext cx="6436667" cy="3908425"/>
          </a:xfrm>
        </p:spPr>
        <p:txBody>
          <a:bodyPr/>
          <a:lstStyle/>
          <a:p>
            <a:endParaRPr lang="en-US"/>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7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6F3C6651-CD6F-3241-89BB-E6A7627AF289}"/>
              </a:ext>
            </a:extLst>
          </p:cNvPr>
          <p:cNvSpPr>
            <a:spLocks noGrp="1"/>
          </p:cNvSpPr>
          <p:nvPr>
            <p:ph type="chart" sz="quarter" idx="18"/>
          </p:nvPr>
        </p:nvSpPr>
        <p:spPr>
          <a:xfrm>
            <a:off x="5021308" y="1522034"/>
            <a:ext cx="6437267" cy="3908804"/>
          </a:xfrm>
        </p:spPr>
        <p:txBody>
          <a:bodyPr/>
          <a:lstStyle/>
          <a:p>
            <a:endParaRPr lang="en-US"/>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216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5DA9ADEB-7E88-1245-98C0-DC5694096D03}"/>
              </a:ext>
            </a:extLst>
          </p:cNvPr>
          <p:cNvSpPr>
            <a:spLocks noGrp="1"/>
          </p:cNvSpPr>
          <p:nvPr>
            <p:ph type="pic" sz="quarter" idx="18"/>
          </p:nvPr>
        </p:nvSpPr>
        <p:spPr>
          <a:xfrm>
            <a:off x="4986338" y="1522413"/>
            <a:ext cx="6437376" cy="3904487"/>
          </a:xfrm>
        </p:spPr>
        <p:txBody>
          <a:bodyPr/>
          <a:lstStyle/>
          <a:p>
            <a:endParaRPr lang="en-US"/>
          </a:p>
        </p:txBody>
      </p:sp>
    </p:spTree>
    <p:extLst>
      <p:ext uri="{BB962C8B-B14F-4D97-AF65-F5344CB8AC3E}">
        <p14:creationId xmlns:p14="http://schemas.microsoft.com/office/powerpoint/2010/main" val="1112320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3DC6CF-61EB-45B2-9732-7BB674F176D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119969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DC6CF-61EB-45B2-9732-7BB674F176D2}" type="datetimeFigureOut">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326147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A75F15-9D49-254C-80F8-4394510F59FC}"/>
              </a:ext>
            </a:extLst>
          </p:cNvPr>
          <p:cNvSpPr/>
          <p:nvPr userDrawn="1"/>
        </p:nvSpPr>
        <p:spPr>
          <a:xfrm>
            <a:off x="-20422" y="-11575"/>
            <a:ext cx="12212422" cy="5966757"/>
          </a:xfrm>
          <a:prstGeom prst="rect">
            <a:avLst/>
          </a:prstGeom>
          <a:solidFill>
            <a:schemeClr val="bg1"/>
          </a:solidFill>
          <a:ln>
            <a:noFill/>
          </a:ln>
          <a:effectLst>
            <a:outerShdw blurRad="241300" dist="635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CE76F3D-E55D-4840-8E72-A785C515B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01A2F-03F2-B149-9BB8-EE69B3DDC1DE}"/>
              </a:ext>
            </a:extLst>
          </p:cNvPr>
          <p:cNvSpPr>
            <a:spLocks noGrp="1"/>
          </p:cNvSpPr>
          <p:nvPr>
            <p:ph type="body" idx="1"/>
          </p:nvPr>
        </p:nvSpPr>
        <p:spPr>
          <a:xfrm>
            <a:off x="838200" y="1825625"/>
            <a:ext cx="10515600" cy="38691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DDB53E-8B7C-F047-B036-638923AFADFD}"/>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pic>
        <p:nvPicPr>
          <p:cNvPr id="5" name="Picture 4">
            <a:extLst>
              <a:ext uri="{FF2B5EF4-FFF2-40B4-BE49-F238E27FC236}">
                <a16:creationId xmlns:a16="http://schemas.microsoft.com/office/drawing/2014/main" id="{FCE86B72-7903-E648-8268-3472977B0219}"/>
              </a:ext>
            </a:extLst>
          </p:cNvPr>
          <p:cNvPicPr>
            <a:picLocks noChangeAspect="1"/>
          </p:cNvPicPr>
          <p:nvPr userDrawn="1"/>
        </p:nvPicPr>
        <p:blipFill>
          <a:blip r:embed="rId12"/>
          <a:stretch>
            <a:fillRect/>
          </a:stretch>
        </p:blipFill>
        <p:spPr>
          <a:xfrm>
            <a:off x="289308" y="6134960"/>
            <a:ext cx="1549665" cy="553452"/>
          </a:xfrm>
          <a:prstGeom prst="rect">
            <a:avLst/>
          </a:prstGeom>
        </p:spPr>
      </p:pic>
    </p:spTree>
    <p:extLst>
      <p:ext uri="{BB962C8B-B14F-4D97-AF65-F5344CB8AC3E}">
        <p14:creationId xmlns:p14="http://schemas.microsoft.com/office/powerpoint/2010/main" val="1390170334"/>
      </p:ext>
    </p:extLst>
  </p:cSld>
  <p:clrMap bg1="lt1" tx1="dk1" bg2="lt2" tx2="dk2" accent1="accent1" accent2="accent2" accent3="accent3" accent4="accent4" accent5="accent5" accent6="accent6" hlink="hlink" folHlink="folHlink"/>
  <p:sldLayoutIdLst>
    <p:sldLayoutId id="2147483837" r:id="rId1"/>
    <p:sldLayoutId id="2147483845" r:id="rId2"/>
    <p:sldLayoutId id="2147483836" r:id="rId3"/>
    <p:sldLayoutId id="2147483838" r:id="rId4"/>
    <p:sldLayoutId id="2147483839" r:id="rId5"/>
    <p:sldLayoutId id="2147483840" r:id="rId6"/>
    <p:sldLayoutId id="2147483846" r:id="rId7"/>
    <p:sldLayoutId id="2147483847" r:id="rId8"/>
    <p:sldLayoutId id="2147483848" r:id="rId9"/>
    <p:sldLayoutId id="2147483849" r:id="rId10"/>
  </p:sldLayoutIdLst>
  <p:hf hdr="0" ftr="0" dt="0"/>
  <p:txStyles>
    <p:titleStyle>
      <a:lvl1pPr algn="l"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263287"/>
        </a:buClr>
        <a:buSzPct val="120000"/>
        <a:buFont typeface="Arial" panose="020B0604020202020204" pitchFamily="34" charset="0"/>
        <a:buChar char="•"/>
        <a:defRPr sz="2800" kern="12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263287"/>
        </a:buClr>
        <a:buSzPct val="120000"/>
        <a:buFont typeface="Arial" panose="020B0604020202020204" pitchFamily="34" charset="0"/>
        <a:buChar char="•"/>
        <a:defRPr sz="2400" kern="1200">
          <a:solidFill>
            <a:srgbClr val="4E454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2000" kern="1200">
          <a:solidFill>
            <a:srgbClr val="4E454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E76F3D-E55D-4840-8E72-A785C515B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01A2F-03F2-B149-9BB8-EE69B3DDC1DE}"/>
              </a:ext>
            </a:extLst>
          </p:cNvPr>
          <p:cNvSpPr>
            <a:spLocks noGrp="1"/>
          </p:cNvSpPr>
          <p:nvPr>
            <p:ph type="body" idx="1"/>
          </p:nvPr>
        </p:nvSpPr>
        <p:spPr>
          <a:xfrm>
            <a:off x="838200" y="1825625"/>
            <a:ext cx="10515600" cy="38691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DDB53E-8B7C-F047-B036-638923AFADFD}"/>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5" name="Rectangle 4">
            <a:extLst>
              <a:ext uri="{FF2B5EF4-FFF2-40B4-BE49-F238E27FC236}">
                <a16:creationId xmlns:a16="http://schemas.microsoft.com/office/drawing/2014/main" id="{EB67CAAA-5699-844B-993C-2F1FADDAC53A}"/>
              </a:ext>
            </a:extLst>
          </p:cNvPr>
          <p:cNvSpPr/>
          <p:nvPr userDrawn="1"/>
        </p:nvSpPr>
        <p:spPr>
          <a:xfrm>
            <a:off x="-20422" y="0"/>
            <a:ext cx="12212422" cy="5480613"/>
          </a:xfrm>
          <a:prstGeom prst="rect">
            <a:avLst/>
          </a:prstGeom>
          <a:solidFill>
            <a:schemeClr val="bg1"/>
          </a:solidFill>
          <a:ln>
            <a:noFill/>
          </a:ln>
          <a:effectLst>
            <a:outerShdw blurRad="241300" dist="635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736783"/>
      </p:ext>
    </p:extLst>
  </p:cSld>
  <p:clrMap bg1="lt1" tx1="dk1" bg2="lt2" tx2="dk2" accent1="accent1" accent2="accent2" accent3="accent3" accent4="accent4" accent5="accent5" accent6="accent6" hlink="hlink" folHlink="folHlink"/>
  <p:sldLayoutIdLst>
    <p:sldLayoutId id="2147483829" r:id="rId1"/>
    <p:sldLayoutId id="2147483843" r:id="rId2"/>
    <p:sldLayoutId id="2147483842" r:id="rId3"/>
    <p:sldLayoutId id="2147483844" r:id="rId4"/>
    <p:sldLayoutId id="2147483850" r:id="rId5"/>
  </p:sldLayoutIdLst>
  <p:hf hdr="0" ftr="0" dt="0"/>
  <p:txStyles>
    <p:titleStyle>
      <a:lvl1pPr algn="l"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263287"/>
        </a:buClr>
        <a:buSzPct val="120000"/>
        <a:buFont typeface="Arial" panose="020B0604020202020204" pitchFamily="34" charset="0"/>
        <a:buChar char="•"/>
        <a:defRPr sz="2800" kern="12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263287"/>
        </a:buClr>
        <a:buSzPct val="120000"/>
        <a:buFont typeface="Arial" panose="020B0604020202020204" pitchFamily="34" charset="0"/>
        <a:buChar char="•"/>
        <a:defRPr sz="2400" kern="1200">
          <a:solidFill>
            <a:srgbClr val="4E454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2000" kern="1200">
          <a:solidFill>
            <a:srgbClr val="4E454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info.myorca.com/youth-ride-fre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900696-95BF-2F48-9366-2BB8C291F2D8}"/>
              </a:ext>
            </a:extLst>
          </p:cNvPr>
          <p:cNvSpPr>
            <a:spLocks noGrp="1"/>
          </p:cNvSpPr>
          <p:nvPr>
            <p:ph type="title"/>
          </p:nvPr>
        </p:nvSpPr>
        <p:spPr>
          <a:xfrm>
            <a:off x="303526" y="1751942"/>
            <a:ext cx="4728106" cy="1875982"/>
          </a:xfrm>
        </p:spPr>
        <p:txBody>
          <a:bodyPr/>
          <a:lstStyle/>
          <a:p>
            <a:r>
              <a:rPr lang="en-US" sz="4800" b="1" dirty="0"/>
              <a:t>Get to Know Metro</a:t>
            </a:r>
            <a:endParaRPr lang="en-US" sz="4800" dirty="0"/>
          </a:p>
        </p:txBody>
      </p:sp>
      <p:pic>
        <p:nvPicPr>
          <p:cNvPr id="6" name="Picture 5" descr="Sept. 19 service change: Metro helping to prepare riders – Metro Matters">
            <a:extLst>
              <a:ext uri="{FF2B5EF4-FFF2-40B4-BE49-F238E27FC236}">
                <a16:creationId xmlns:a16="http://schemas.microsoft.com/office/drawing/2014/main" id="{2635E41C-0AD2-4347-B108-5962519A42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56" r="1" b="4841"/>
          <a:stretch/>
        </p:blipFill>
        <p:spPr bwMode="auto">
          <a:xfrm>
            <a:off x="5175578" y="807869"/>
            <a:ext cx="6496446" cy="3764129"/>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196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control panel&#10;&#10;Description automatically generated">
            <a:extLst>
              <a:ext uri="{FF2B5EF4-FFF2-40B4-BE49-F238E27FC236}">
                <a16:creationId xmlns:a16="http://schemas.microsoft.com/office/drawing/2014/main" id="{B7CF1ABE-35E2-BCC8-045A-C249D9AFB49A}"/>
              </a:ext>
            </a:extLst>
          </p:cNvPr>
          <p:cNvPicPr>
            <a:picLocks noChangeAspect="1"/>
          </p:cNvPicPr>
          <p:nvPr/>
        </p:nvPicPr>
        <p:blipFill rotWithShape="1">
          <a:blip r:embed="rId3"/>
          <a:srcRect b="16340"/>
          <a:stretch/>
        </p:blipFill>
        <p:spPr>
          <a:xfrm>
            <a:off x="440024" y="1600200"/>
            <a:ext cx="5382039" cy="3588026"/>
          </a:xfrm>
          <a:prstGeom prst="rect">
            <a:avLst/>
          </a:prstGeom>
          <a:ln w="76200">
            <a:noFill/>
          </a:ln>
        </p:spPr>
      </p:pic>
      <p:pic>
        <p:nvPicPr>
          <p:cNvPr id="6" name="Picture 5" descr="A picture containing person, window&#10;&#10;Description automatically generated">
            <a:extLst>
              <a:ext uri="{FF2B5EF4-FFF2-40B4-BE49-F238E27FC236}">
                <a16:creationId xmlns:a16="http://schemas.microsoft.com/office/drawing/2014/main" id="{41AAD409-B140-7F97-8DEC-5B1F3FDC1290}"/>
              </a:ext>
            </a:extLst>
          </p:cNvPr>
          <p:cNvPicPr>
            <a:picLocks noChangeAspect="1"/>
          </p:cNvPicPr>
          <p:nvPr/>
        </p:nvPicPr>
        <p:blipFill rotWithShape="1">
          <a:blip r:embed="rId4"/>
          <a:srcRect l="3595" r="12032"/>
          <a:stretch/>
        </p:blipFill>
        <p:spPr>
          <a:xfrm>
            <a:off x="6369937" y="1600200"/>
            <a:ext cx="5382039" cy="3588026"/>
          </a:xfrm>
          <a:prstGeom prst="rect">
            <a:avLst/>
          </a:prstGeom>
          <a:ln w="76200">
            <a:noFill/>
          </a:ln>
        </p:spPr>
      </p:pic>
      <p:sp>
        <p:nvSpPr>
          <p:cNvPr id="2" name="Title 1">
            <a:extLst>
              <a:ext uri="{FF2B5EF4-FFF2-40B4-BE49-F238E27FC236}">
                <a16:creationId xmlns:a16="http://schemas.microsoft.com/office/drawing/2014/main" id="{8CB45443-014D-C7E0-E251-F281FA52EB24}"/>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Riding the Bus</a:t>
            </a:r>
          </a:p>
        </p:txBody>
      </p:sp>
    </p:spTree>
    <p:extLst>
      <p:ext uri="{BB962C8B-B14F-4D97-AF65-F5344CB8AC3E}">
        <p14:creationId xmlns:p14="http://schemas.microsoft.com/office/powerpoint/2010/main" val="1097934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ople on a train&#10;&#10;Description automatically generated with low confidence">
            <a:extLst>
              <a:ext uri="{FF2B5EF4-FFF2-40B4-BE49-F238E27FC236}">
                <a16:creationId xmlns:a16="http://schemas.microsoft.com/office/drawing/2014/main" id="{F9524BBD-A907-15D3-A2DC-26DB723BB53E}"/>
              </a:ext>
            </a:extLst>
          </p:cNvPr>
          <p:cNvPicPr>
            <a:picLocks noChangeAspect="1"/>
          </p:cNvPicPr>
          <p:nvPr/>
        </p:nvPicPr>
        <p:blipFill rotWithShape="1">
          <a:blip r:embed="rId3"/>
          <a:srcRect b="11765"/>
          <a:stretch/>
        </p:blipFill>
        <p:spPr>
          <a:xfrm>
            <a:off x="2587336" y="1524833"/>
            <a:ext cx="7017327" cy="4127839"/>
          </a:xfrm>
          <a:prstGeom prst="rect">
            <a:avLst/>
          </a:prstGeom>
          <a:ln w="76200">
            <a:noFill/>
          </a:ln>
        </p:spPr>
      </p:pic>
      <p:sp>
        <p:nvSpPr>
          <p:cNvPr id="2" name="Title 1">
            <a:extLst>
              <a:ext uri="{FF2B5EF4-FFF2-40B4-BE49-F238E27FC236}">
                <a16:creationId xmlns:a16="http://schemas.microsoft.com/office/drawing/2014/main" id="{187A7C96-9556-08BC-49FC-D65B2C5F65F7}"/>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Riding Link Light Rail</a:t>
            </a:r>
          </a:p>
        </p:txBody>
      </p:sp>
    </p:spTree>
    <p:extLst>
      <p:ext uri="{BB962C8B-B14F-4D97-AF65-F5344CB8AC3E}">
        <p14:creationId xmlns:p14="http://schemas.microsoft.com/office/powerpoint/2010/main" val="231775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Playbook with solid fill">
            <a:extLst>
              <a:ext uri="{FF2B5EF4-FFF2-40B4-BE49-F238E27FC236}">
                <a16:creationId xmlns:a16="http://schemas.microsoft.com/office/drawing/2014/main" id="{2ADF1460-A3AD-493C-9D64-0CEA26B5D5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6694" y="1111233"/>
            <a:ext cx="2971800" cy="2971800"/>
          </a:xfrm>
          <a:prstGeom prst="rect">
            <a:avLst/>
          </a:prstGeom>
        </p:spPr>
      </p:pic>
      <p:pic>
        <p:nvPicPr>
          <p:cNvPr id="17" name="Graphic 16" descr="Chat with solid fill">
            <a:extLst>
              <a:ext uri="{FF2B5EF4-FFF2-40B4-BE49-F238E27FC236}">
                <a16:creationId xmlns:a16="http://schemas.microsoft.com/office/drawing/2014/main" id="{8D9359C8-A0E3-47B1-90B8-0FB2031782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6861" y="1111233"/>
            <a:ext cx="2971800" cy="2971800"/>
          </a:xfrm>
          <a:prstGeom prst="rect">
            <a:avLst/>
          </a:prstGeom>
        </p:spPr>
      </p:pic>
      <p:pic>
        <p:nvPicPr>
          <p:cNvPr id="19" name="Graphic 18" descr="Eyes with solid fill">
            <a:extLst>
              <a:ext uri="{FF2B5EF4-FFF2-40B4-BE49-F238E27FC236}">
                <a16:creationId xmlns:a16="http://schemas.microsoft.com/office/drawing/2014/main" id="{0CBB7A65-71F1-46D4-811B-23B24C900B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7481" y="3474689"/>
            <a:ext cx="2971800" cy="2971800"/>
          </a:xfrm>
          <a:prstGeom prst="rect">
            <a:avLst/>
          </a:prstGeom>
        </p:spPr>
      </p:pic>
      <p:pic>
        <p:nvPicPr>
          <p:cNvPr id="10" name="Graphic 9" descr="Children with solid fill">
            <a:extLst>
              <a:ext uri="{FF2B5EF4-FFF2-40B4-BE49-F238E27FC236}">
                <a16:creationId xmlns:a16="http://schemas.microsoft.com/office/drawing/2014/main" id="{254C6354-C0CE-92CD-96B1-244AC3ECA7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07314" y="3474689"/>
            <a:ext cx="2971800" cy="2971800"/>
          </a:xfrm>
          <a:prstGeom prst="rect">
            <a:avLst/>
          </a:prstGeom>
        </p:spPr>
      </p:pic>
      <p:sp>
        <p:nvSpPr>
          <p:cNvPr id="3" name="Title 1">
            <a:extLst>
              <a:ext uri="{FF2B5EF4-FFF2-40B4-BE49-F238E27FC236}">
                <a16:creationId xmlns:a16="http://schemas.microsoft.com/office/drawing/2014/main" id="{7E36558A-310A-EB88-7FE6-AA9C92772BFB}"/>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Travel with Confidence!</a:t>
            </a:r>
          </a:p>
        </p:txBody>
      </p:sp>
    </p:spTree>
    <p:extLst>
      <p:ext uri="{BB962C8B-B14F-4D97-AF65-F5344CB8AC3E}">
        <p14:creationId xmlns:p14="http://schemas.microsoft.com/office/powerpoint/2010/main" val="4014235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44DB8C-61D9-4403-B815-731936B68C68}"/>
              </a:ext>
            </a:extLst>
          </p:cNvPr>
          <p:cNvSpPr>
            <a:spLocks noGrp="1"/>
          </p:cNvSpPr>
          <p:nvPr>
            <p:ph type="title"/>
          </p:nvPr>
        </p:nvSpPr>
        <p:spPr>
          <a:xfrm>
            <a:off x="329197" y="2163242"/>
            <a:ext cx="11533605" cy="2016525"/>
          </a:xfrm>
        </p:spPr>
        <p:txBody>
          <a:bodyPr/>
          <a:lstStyle/>
          <a:p>
            <a:pPr algn="ctr">
              <a:spcAft>
                <a:spcPts val="1200"/>
              </a:spcAft>
            </a:pPr>
            <a:r>
              <a:rPr lang="en-US" sz="5000" dirty="0">
                <a:solidFill>
                  <a:srgbClr val="006848"/>
                </a:solidFill>
              </a:rPr>
              <a:t>To learn more, visit</a:t>
            </a:r>
            <a:br>
              <a:rPr lang="en-US" sz="5000" dirty="0">
                <a:solidFill>
                  <a:schemeClr val="tx2"/>
                </a:solidFill>
              </a:rPr>
            </a:br>
            <a:br>
              <a:rPr lang="en-US" sz="5000" dirty="0">
                <a:solidFill>
                  <a:schemeClr val="tx2"/>
                </a:solidFill>
              </a:rPr>
            </a:br>
            <a:r>
              <a:rPr lang="en-US" sz="5000" b="1" u="sng" dirty="0" err="1">
                <a:solidFill>
                  <a:srgbClr val="0070C0"/>
                </a:solidFill>
                <a:hlinkClick r:id="rId3">
                  <a:extLst>
                    <a:ext uri="{A12FA001-AC4F-418D-AE19-62706E023703}">
                      <ahyp:hlinkClr xmlns:ahyp="http://schemas.microsoft.com/office/drawing/2018/hyperlinkcolor" val="tx"/>
                    </a:ext>
                  </a:extLst>
                </a:hlinkClick>
              </a:rPr>
              <a:t>FreeYouthTransitPass.com</a:t>
            </a:r>
            <a:endParaRPr lang="en-US" sz="5000" b="1" u="sng" dirty="0">
              <a:solidFill>
                <a:srgbClr val="0070C0"/>
              </a:solidFill>
            </a:endParaRPr>
          </a:p>
        </p:txBody>
      </p:sp>
    </p:spTree>
    <p:extLst>
      <p:ext uri="{BB962C8B-B14F-4D97-AF65-F5344CB8AC3E}">
        <p14:creationId xmlns:p14="http://schemas.microsoft.com/office/powerpoint/2010/main" val="28921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770A16-FD2D-8B42-1018-1055CA091341}"/>
              </a:ext>
            </a:extLst>
          </p:cNvPr>
          <p:cNvSpPr txBox="1">
            <a:spLocks/>
          </p:cNvSpPr>
          <p:nvPr/>
        </p:nvSpPr>
        <p:spPr>
          <a:xfrm>
            <a:off x="329197" y="471016"/>
            <a:ext cx="11533605" cy="51498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7200" dirty="0"/>
              <a:t>What is </a:t>
            </a:r>
            <a:br>
              <a:rPr lang="en-US" sz="7200" dirty="0"/>
            </a:br>
            <a:r>
              <a:rPr lang="en-US" sz="7200" dirty="0"/>
              <a:t>Public Transit?</a:t>
            </a:r>
          </a:p>
        </p:txBody>
      </p:sp>
    </p:spTree>
    <p:extLst>
      <p:ext uri="{BB962C8B-B14F-4D97-AF65-F5344CB8AC3E}">
        <p14:creationId xmlns:p14="http://schemas.microsoft.com/office/powerpoint/2010/main" val="258650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pulling into a station&#10;&#10;Description automatically generated with medium confidence">
            <a:extLst>
              <a:ext uri="{FF2B5EF4-FFF2-40B4-BE49-F238E27FC236}">
                <a16:creationId xmlns:a16="http://schemas.microsoft.com/office/drawing/2014/main" id="{39EE24B3-D3CF-8B1E-2C68-45267D0378EC}"/>
              </a:ext>
            </a:extLst>
          </p:cNvPr>
          <p:cNvPicPr>
            <a:picLocks noChangeAspect="1"/>
          </p:cNvPicPr>
          <p:nvPr/>
        </p:nvPicPr>
        <p:blipFill rotWithShape="1">
          <a:blip r:embed="rId3"/>
          <a:srcRect l="18464" r="10930"/>
          <a:stretch/>
        </p:blipFill>
        <p:spPr>
          <a:xfrm>
            <a:off x="4110789" y="1849581"/>
            <a:ext cx="3970422" cy="3429000"/>
          </a:xfrm>
          <a:prstGeom prst="rect">
            <a:avLst/>
          </a:prstGeom>
          <a:ln w="76200">
            <a:noFill/>
          </a:ln>
        </p:spPr>
      </p:pic>
      <p:pic>
        <p:nvPicPr>
          <p:cNvPr id="5" name="Picture 4" descr="A bus travels down the street&#10;&#10;Description automatically generated with medium confidence">
            <a:extLst>
              <a:ext uri="{FF2B5EF4-FFF2-40B4-BE49-F238E27FC236}">
                <a16:creationId xmlns:a16="http://schemas.microsoft.com/office/drawing/2014/main" id="{DDAEE3CB-3D92-AE38-F98B-DC726B6FBCCF}"/>
              </a:ext>
            </a:extLst>
          </p:cNvPr>
          <p:cNvPicPr>
            <a:picLocks noChangeAspect="1"/>
          </p:cNvPicPr>
          <p:nvPr/>
        </p:nvPicPr>
        <p:blipFill rotWithShape="1">
          <a:blip r:embed="rId4"/>
          <a:srcRect l="9587" r="13219"/>
          <a:stretch/>
        </p:blipFill>
        <p:spPr>
          <a:xfrm>
            <a:off x="54201" y="1849581"/>
            <a:ext cx="3970422" cy="3429000"/>
          </a:xfrm>
          <a:prstGeom prst="rect">
            <a:avLst/>
          </a:prstGeom>
          <a:ln w="76200">
            <a:noFill/>
          </a:ln>
        </p:spPr>
      </p:pic>
      <p:pic>
        <p:nvPicPr>
          <p:cNvPr id="7" name="Picture 6" descr="A picture containing outdoor, water, boat, sky&#10;&#10;Description automatically generated">
            <a:extLst>
              <a:ext uri="{FF2B5EF4-FFF2-40B4-BE49-F238E27FC236}">
                <a16:creationId xmlns:a16="http://schemas.microsoft.com/office/drawing/2014/main" id="{59CE21C4-610F-A2DC-BD0A-A39FC4FA83E2}"/>
              </a:ext>
            </a:extLst>
          </p:cNvPr>
          <p:cNvPicPr>
            <a:picLocks noChangeAspect="1"/>
          </p:cNvPicPr>
          <p:nvPr/>
        </p:nvPicPr>
        <p:blipFill rotWithShape="1">
          <a:blip r:embed="rId5"/>
          <a:srcRect l="5241" r="4482"/>
          <a:stretch/>
        </p:blipFill>
        <p:spPr>
          <a:xfrm>
            <a:off x="8167378" y="1849581"/>
            <a:ext cx="3970421" cy="3429000"/>
          </a:xfrm>
          <a:prstGeom prst="rect">
            <a:avLst/>
          </a:prstGeom>
          <a:ln w="76200">
            <a:noFill/>
          </a:ln>
        </p:spPr>
      </p:pic>
      <p:sp>
        <p:nvSpPr>
          <p:cNvPr id="9" name="Title 1">
            <a:extLst>
              <a:ext uri="{FF2B5EF4-FFF2-40B4-BE49-F238E27FC236}">
                <a16:creationId xmlns:a16="http://schemas.microsoft.com/office/drawing/2014/main" id="{0E96A1AA-2BB5-12A6-ED39-D621B07FE4F3}"/>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Types of Public Transit</a:t>
            </a:r>
          </a:p>
        </p:txBody>
      </p:sp>
    </p:spTree>
    <p:extLst>
      <p:ext uri="{BB962C8B-B14F-4D97-AF65-F5344CB8AC3E}">
        <p14:creationId xmlns:p14="http://schemas.microsoft.com/office/powerpoint/2010/main" val="2563016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you need to know about changes coming to the ORCA fare card system |  The Seattle Times">
            <a:extLst>
              <a:ext uri="{FF2B5EF4-FFF2-40B4-BE49-F238E27FC236}">
                <a16:creationId xmlns:a16="http://schemas.microsoft.com/office/drawing/2014/main" id="{C981FFA1-AA15-D3BB-49D1-C2B1352C7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37" y="1661570"/>
            <a:ext cx="4068002" cy="27798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1D75CA2-5B0B-3610-FC9E-F26B4ABFB1CF}"/>
              </a:ext>
            </a:extLst>
          </p:cNvPr>
          <p:cNvGrpSpPr/>
          <p:nvPr/>
        </p:nvGrpSpPr>
        <p:grpSpPr>
          <a:xfrm>
            <a:off x="8085627" y="1661570"/>
            <a:ext cx="4068002" cy="2779801"/>
            <a:chOff x="8005071" y="1773537"/>
            <a:chExt cx="4090967" cy="2795494"/>
          </a:xfrm>
        </p:grpSpPr>
        <p:pic>
          <p:nvPicPr>
            <p:cNvPr id="4" name="Picture 3" descr="What you need to know about changes coming to the ORCA fare card system |  The Seattle Times">
              <a:extLst>
                <a:ext uri="{FF2B5EF4-FFF2-40B4-BE49-F238E27FC236}">
                  <a16:creationId xmlns:a16="http://schemas.microsoft.com/office/drawing/2014/main" id="{2F878E93-53EB-FF67-B62A-AD245CDB2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071" y="1773537"/>
              <a:ext cx="4090967" cy="27954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4EF9F3C-0243-44FD-B998-699C0ABD7AFC}"/>
                </a:ext>
              </a:extLst>
            </p:cNvPr>
            <p:cNvSpPr txBox="1"/>
            <p:nvPr/>
          </p:nvSpPr>
          <p:spPr>
            <a:xfrm>
              <a:off x="10392288" y="2203108"/>
              <a:ext cx="1241329" cy="914400"/>
            </a:xfrm>
            <a:prstGeom prst="rect">
              <a:avLst/>
            </a:prstGeom>
            <a:solidFill>
              <a:srgbClr val="000000"/>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haroni" panose="02010803020104030203" pitchFamily="2" charset="-79"/>
                  <a:ea typeface="+mn-ea"/>
                  <a:cs typeface="Aharoni" panose="02010803020104030203" pitchFamily="2" charset="-79"/>
                </a:rPr>
                <a:t>Coho</a:t>
              </a:r>
              <a:endParaRPr kumimoji="0" lang="en-US" sz="3200" b="0" i="0" u="none" strike="noStrike" kern="1200" cap="none" spc="0" normalizeH="0" baseline="0" noProof="0">
                <a:ln>
                  <a:noFill/>
                </a:ln>
                <a:solidFill>
                  <a:srgbClr val="FFFFFF"/>
                </a:solidFill>
                <a:effectLst/>
                <a:uLnTx/>
                <a:uFillTx/>
                <a:latin typeface="Aharoni" panose="02010803020104030203" pitchFamily="2" charset="-79"/>
                <a:ea typeface="+mn-ea"/>
                <a:cs typeface="Aharoni" panose="02010803020104030203" pitchFamily="2" charset="-79"/>
              </a:endParaRPr>
            </a:p>
          </p:txBody>
        </p:sp>
        <p:pic>
          <p:nvPicPr>
            <p:cNvPr id="25" name="Graphic 24" descr="Fish with solid fill">
              <a:extLst>
                <a:ext uri="{FF2B5EF4-FFF2-40B4-BE49-F238E27FC236}">
                  <a16:creationId xmlns:a16="http://schemas.microsoft.com/office/drawing/2014/main" id="{1B03CA37-A0BF-4A26-B2E6-B71630E23C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17024">
              <a:off x="10366223" y="2399509"/>
              <a:ext cx="1293456" cy="1012722"/>
            </a:xfrm>
            <a:prstGeom prst="rect">
              <a:avLst/>
            </a:prstGeom>
          </p:spPr>
        </p:pic>
      </p:grpSp>
      <p:pic>
        <p:nvPicPr>
          <p:cNvPr id="7" name="Picture 6">
            <a:extLst>
              <a:ext uri="{FF2B5EF4-FFF2-40B4-BE49-F238E27FC236}">
                <a16:creationId xmlns:a16="http://schemas.microsoft.com/office/drawing/2014/main" id="{93733AED-F911-4921-DCFA-06829E15CE96}"/>
              </a:ext>
            </a:extLst>
          </p:cNvPr>
          <p:cNvPicPr>
            <a:picLocks noChangeAspect="1"/>
          </p:cNvPicPr>
          <p:nvPr/>
        </p:nvPicPr>
        <p:blipFill>
          <a:blip r:embed="rId6"/>
          <a:stretch>
            <a:fillRect/>
          </a:stretch>
        </p:blipFill>
        <p:spPr>
          <a:xfrm>
            <a:off x="9573446" y="5008959"/>
            <a:ext cx="2380253" cy="1702242"/>
          </a:xfrm>
          <a:prstGeom prst="rect">
            <a:avLst/>
          </a:prstGeom>
        </p:spPr>
      </p:pic>
      <p:sp>
        <p:nvSpPr>
          <p:cNvPr id="8" name="Arrow: Right 7">
            <a:extLst>
              <a:ext uri="{FF2B5EF4-FFF2-40B4-BE49-F238E27FC236}">
                <a16:creationId xmlns:a16="http://schemas.microsoft.com/office/drawing/2014/main" id="{1D37A977-D990-23E4-5E2A-7F511AC5ED05}"/>
              </a:ext>
            </a:extLst>
          </p:cNvPr>
          <p:cNvSpPr/>
          <p:nvPr/>
        </p:nvSpPr>
        <p:spPr>
          <a:xfrm>
            <a:off x="5853732" y="5385163"/>
            <a:ext cx="3719714" cy="1134949"/>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This card </a:t>
            </a:r>
            <a:r>
              <a:rPr kumimoji="0" lang="en-US"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still works!</a:t>
            </a:r>
          </a:p>
        </p:txBody>
      </p:sp>
      <p:grpSp>
        <p:nvGrpSpPr>
          <p:cNvPr id="9" name="Group 8">
            <a:extLst>
              <a:ext uri="{FF2B5EF4-FFF2-40B4-BE49-F238E27FC236}">
                <a16:creationId xmlns:a16="http://schemas.microsoft.com/office/drawing/2014/main" id="{2CFDA8DE-BB31-957E-0696-F4E4A221925A}"/>
              </a:ext>
            </a:extLst>
          </p:cNvPr>
          <p:cNvGrpSpPr/>
          <p:nvPr/>
        </p:nvGrpSpPr>
        <p:grpSpPr>
          <a:xfrm>
            <a:off x="4103095" y="1669787"/>
            <a:ext cx="4068002" cy="2779801"/>
            <a:chOff x="4173283" y="1661570"/>
            <a:chExt cx="4068002" cy="2779801"/>
          </a:xfrm>
        </p:grpSpPr>
        <p:pic>
          <p:nvPicPr>
            <p:cNvPr id="10" name="Picture 9" descr="What you need to know about changes coming to the ORCA fare card system |  The Seattle Times">
              <a:extLst>
                <a:ext uri="{FF2B5EF4-FFF2-40B4-BE49-F238E27FC236}">
                  <a16:creationId xmlns:a16="http://schemas.microsoft.com/office/drawing/2014/main" id="{8F7B6D82-DC39-1AA1-4105-BC3C7F90A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283" y="1661570"/>
              <a:ext cx="4068002" cy="27798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52EF1C3-CEA3-03A4-3A1F-486E7FA4CEE4}"/>
                </a:ext>
              </a:extLst>
            </p:cNvPr>
            <p:cNvSpPr/>
            <p:nvPr/>
          </p:nvSpPr>
          <p:spPr>
            <a:xfrm>
              <a:off x="6133121" y="2088730"/>
              <a:ext cx="1650656" cy="14199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9301A36-57AE-A024-3689-7676ED2B12D1}"/>
                </a:ext>
              </a:extLst>
            </p:cNvPr>
            <p:cNvSpPr txBox="1"/>
            <p:nvPr/>
          </p:nvSpPr>
          <p:spPr>
            <a:xfrm>
              <a:off x="6090410" y="2334671"/>
              <a:ext cx="1878852" cy="523220"/>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haroni" panose="02010803020104030203" pitchFamily="2" charset="-79"/>
                  <a:ea typeface="+mn-ea"/>
                  <a:cs typeface="Aharoni" panose="02010803020104030203" pitchFamily="2" charset="-79"/>
                </a:rPr>
                <a:t>Porpoise</a:t>
              </a:r>
            </a:p>
          </p:txBody>
        </p:sp>
        <p:pic>
          <p:nvPicPr>
            <p:cNvPr id="13" name="Graphic 12" descr="Dolphin with solid fill">
              <a:extLst>
                <a:ext uri="{FF2B5EF4-FFF2-40B4-BE49-F238E27FC236}">
                  <a16:creationId xmlns:a16="http://schemas.microsoft.com/office/drawing/2014/main" id="{98F4E263-EB53-51C1-0C4E-B9A0DC8DE2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21959">
              <a:off x="5787163" y="1914886"/>
              <a:ext cx="914400" cy="914400"/>
            </a:xfrm>
            <a:prstGeom prst="rect">
              <a:avLst/>
            </a:prstGeom>
          </p:spPr>
        </p:pic>
      </p:grpSp>
      <p:sp>
        <p:nvSpPr>
          <p:cNvPr id="3" name="Title 1">
            <a:extLst>
              <a:ext uri="{FF2B5EF4-FFF2-40B4-BE49-F238E27FC236}">
                <a16:creationId xmlns:a16="http://schemas.microsoft.com/office/drawing/2014/main" id="{99A9F878-7301-90BB-36AC-2686F5CECE1F}"/>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Which Card is Correct?</a:t>
            </a:r>
          </a:p>
        </p:txBody>
      </p:sp>
    </p:spTree>
    <p:extLst>
      <p:ext uri="{BB962C8B-B14F-4D97-AF65-F5344CB8AC3E}">
        <p14:creationId xmlns:p14="http://schemas.microsoft.com/office/powerpoint/2010/main" val="1948325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1.66667E-6 1.48148E-6 L 0.33555 0.00625 " pathEditMode="relative" rAng="0" ptsTypes="AA">
                                      <p:cBhvr>
                                        <p:cTn id="12" dur="2000" fill="hold"/>
                                        <p:tgtEl>
                                          <p:spTgt spid="2050"/>
                                        </p:tgtEl>
                                        <p:attrNameLst>
                                          <p:attrName>ppt_x</p:attrName>
                                          <p:attrName>ppt_y</p:attrName>
                                        </p:attrNameLst>
                                      </p:cBhvr>
                                      <p:rCtr x="16771" y="301"/>
                                    </p:animMotion>
                                  </p:childTnLst>
                                </p:cTn>
                              </p:par>
                              <p:par>
                                <p:cTn id="13" presetID="6" presetClass="emph" presetSubtype="0" fill="hold" nodeType="withEffect">
                                  <p:stCondLst>
                                    <p:cond delay="0"/>
                                  </p:stCondLst>
                                  <p:childTnLst>
                                    <p:animScale>
                                      <p:cBhvr>
                                        <p:cTn id="14" dur="2000" fill="hold"/>
                                        <p:tgtEl>
                                          <p:spTgt spid="2050"/>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ero Youth Fares Approved For King County Metro And Sound Transit Just In  Time For School | The Urbanist">
            <a:extLst>
              <a:ext uri="{FF2B5EF4-FFF2-40B4-BE49-F238E27FC236}">
                <a16:creationId xmlns:a16="http://schemas.microsoft.com/office/drawing/2014/main" id="{C66F3C70-74F6-ED41-799C-269E0D9E1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89"/>
          <a:stretch/>
        </p:blipFill>
        <p:spPr bwMode="auto">
          <a:xfrm>
            <a:off x="1681500" y="1555531"/>
            <a:ext cx="9224216" cy="39963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B35BDCF-46D5-5C02-A4BE-8D764C58F10B}"/>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You Can </a:t>
            </a:r>
            <a:r>
              <a:rPr lang="en-US" sz="5000" dirty="0">
                <a:solidFill>
                  <a:srgbClr val="006848"/>
                </a:solidFill>
              </a:rPr>
              <a:t>R</a:t>
            </a: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ide Transit For FREE!</a:t>
            </a:r>
          </a:p>
        </p:txBody>
      </p:sp>
    </p:spTree>
    <p:extLst>
      <p:ext uri="{BB962C8B-B14F-4D97-AF65-F5344CB8AC3E}">
        <p14:creationId xmlns:p14="http://schemas.microsoft.com/office/powerpoint/2010/main" val="2968100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 map&#10;&#10;Description automatically generated">
            <a:extLst>
              <a:ext uri="{FF2B5EF4-FFF2-40B4-BE49-F238E27FC236}">
                <a16:creationId xmlns:a16="http://schemas.microsoft.com/office/drawing/2014/main" id="{BC83C732-C9A2-7EC4-A6E0-5B379A11D495}"/>
              </a:ext>
            </a:extLst>
          </p:cNvPr>
          <p:cNvPicPr>
            <a:picLocks noChangeAspect="1"/>
          </p:cNvPicPr>
          <p:nvPr/>
        </p:nvPicPr>
        <p:blipFill rotWithShape="1">
          <a:blip r:embed="rId3"/>
          <a:srcRect l="533" t="7114" r="486" b="1828"/>
          <a:stretch/>
        </p:blipFill>
        <p:spPr>
          <a:xfrm>
            <a:off x="5356303" y="1755976"/>
            <a:ext cx="6084500" cy="3346048"/>
          </a:xfrm>
          <a:prstGeom prst="rect">
            <a:avLst/>
          </a:prstGeom>
          <a:ln w="3175">
            <a:solidFill>
              <a:srgbClr val="4B2884"/>
            </a:solidFill>
          </a:ln>
        </p:spPr>
      </p:pic>
      <p:sp>
        <p:nvSpPr>
          <p:cNvPr id="12" name="Rectangle 11">
            <a:extLst>
              <a:ext uri="{FF2B5EF4-FFF2-40B4-BE49-F238E27FC236}">
                <a16:creationId xmlns:a16="http://schemas.microsoft.com/office/drawing/2014/main" id="{51DA3585-7464-FA99-A212-90E0BD39BC95}"/>
              </a:ext>
            </a:extLst>
          </p:cNvPr>
          <p:cNvSpPr/>
          <p:nvPr/>
        </p:nvSpPr>
        <p:spPr>
          <a:xfrm>
            <a:off x="521467" y="1400090"/>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dirty="0">
                <a:latin typeface="Verdana" panose="020B0604030504040204" pitchFamily="34" charset="0"/>
                <a:ea typeface="Verdana" panose="020B0604030504040204" pitchFamily="34" charset="0"/>
                <a:cs typeface="Verdana" panose="020B0604030504040204" pitchFamily="34" charset="0"/>
              </a:rPr>
              <a:t>Where are </a:t>
            </a:r>
            <a:br>
              <a:rPr lang="en-US" sz="3400" dirty="0">
                <a:latin typeface="Verdana" panose="020B0604030504040204" pitchFamily="34" charset="0"/>
                <a:ea typeface="Verdana" panose="020B0604030504040204" pitchFamily="34" charset="0"/>
                <a:cs typeface="Verdana" panose="020B0604030504040204" pitchFamily="34" charset="0"/>
              </a:rPr>
            </a:br>
            <a:r>
              <a:rPr lang="en-US" sz="3400" dirty="0">
                <a:latin typeface="Verdana" panose="020B0604030504040204" pitchFamily="34" charset="0"/>
                <a:ea typeface="Verdana" panose="020B0604030504040204" pitchFamily="34" charset="0"/>
                <a:cs typeface="Verdana" panose="020B0604030504040204" pitchFamily="34" charset="0"/>
              </a:rPr>
              <a:t>you going?</a:t>
            </a:r>
          </a:p>
        </p:txBody>
      </p:sp>
      <p:sp>
        <p:nvSpPr>
          <p:cNvPr id="15" name="Rectangle 14">
            <a:extLst>
              <a:ext uri="{FF2B5EF4-FFF2-40B4-BE49-F238E27FC236}">
                <a16:creationId xmlns:a16="http://schemas.microsoft.com/office/drawing/2014/main" id="{196241CE-5EA1-6D5A-FB83-0D7A23F55504}"/>
              </a:ext>
            </a:extLst>
          </p:cNvPr>
          <p:cNvSpPr/>
          <p:nvPr/>
        </p:nvSpPr>
        <p:spPr>
          <a:xfrm>
            <a:off x="521467" y="2836755"/>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dirty="0">
                <a:latin typeface="Verdana" panose="020B0604030504040204" pitchFamily="34" charset="0"/>
                <a:ea typeface="Verdana" panose="020B0604030504040204" pitchFamily="34" charset="0"/>
                <a:cs typeface="Verdana" panose="020B0604030504040204" pitchFamily="34" charset="0"/>
              </a:rPr>
              <a:t>Who are you </a:t>
            </a:r>
            <a:br>
              <a:rPr lang="en-US" sz="3400" dirty="0">
                <a:latin typeface="Verdana" panose="020B0604030504040204" pitchFamily="34" charset="0"/>
                <a:ea typeface="Verdana" panose="020B0604030504040204" pitchFamily="34" charset="0"/>
                <a:cs typeface="Verdana" panose="020B0604030504040204" pitchFamily="34" charset="0"/>
              </a:rPr>
            </a:br>
            <a:r>
              <a:rPr lang="en-US" sz="3400" dirty="0">
                <a:latin typeface="Verdana" panose="020B0604030504040204" pitchFamily="34" charset="0"/>
                <a:ea typeface="Verdana" panose="020B0604030504040204" pitchFamily="34" charset="0"/>
                <a:cs typeface="Verdana" panose="020B0604030504040204" pitchFamily="34" charset="0"/>
              </a:rPr>
              <a:t>riding with?</a:t>
            </a:r>
          </a:p>
        </p:txBody>
      </p:sp>
      <p:sp>
        <p:nvSpPr>
          <p:cNvPr id="16" name="Rectangle 15">
            <a:extLst>
              <a:ext uri="{FF2B5EF4-FFF2-40B4-BE49-F238E27FC236}">
                <a16:creationId xmlns:a16="http://schemas.microsoft.com/office/drawing/2014/main" id="{6BA9D9A2-C0D8-BDFA-FA54-A99424FB68C1}"/>
              </a:ext>
            </a:extLst>
          </p:cNvPr>
          <p:cNvSpPr/>
          <p:nvPr/>
        </p:nvSpPr>
        <p:spPr>
          <a:xfrm>
            <a:off x="521467" y="4273421"/>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dirty="0">
                <a:latin typeface="Verdana" panose="020B0604030504040204" pitchFamily="34" charset="0"/>
                <a:ea typeface="Verdana" panose="020B0604030504040204" pitchFamily="34" charset="0"/>
                <a:cs typeface="Verdana" panose="020B0604030504040204" pitchFamily="34" charset="0"/>
              </a:rPr>
              <a:t>Which route </a:t>
            </a:r>
            <a:br>
              <a:rPr lang="en-US" sz="3400" dirty="0">
                <a:latin typeface="Verdana" panose="020B0604030504040204" pitchFamily="34" charset="0"/>
                <a:ea typeface="Verdana" panose="020B0604030504040204" pitchFamily="34" charset="0"/>
                <a:cs typeface="Verdana" panose="020B0604030504040204" pitchFamily="34" charset="0"/>
              </a:rPr>
            </a:br>
            <a:r>
              <a:rPr lang="en-US" sz="3400" dirty="0">
                <a:latin typeface="Verdana" panose="020B0604030504040204" pitchFamily="34" charset="0"/>
                <a:ea typeface="Verdana" panose="020B0604030504040204" pitchFamily="34" charset="0"/>
                <a:cs typeface="Verdana" panose="020B0604030504040204" pitchFamily="34" charset="0"/>
              </a:rPr>
              <a:t>are you taking?</a:t>
            </a:r>
          </a:p>
        </p:txBody>
      </p:sp>
      <p:sp>
        <p:nvSpPr>
          <p:cNvPr id="5" name="Title 1">
            <a:extLst>
              <a:ext uri="{FF2B5EF4-FFF2-40B4-BE49-F238E27FC236}">
                <a16:creationId xmlns:a16="http://schemas.microsoft.com/office/drawing/2014/main" id="{772B46D2-8093-6AEE-57E7-14808458343D}"/>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006848"/>
                </a:solidFill>
              </a:rPr>
              <a:t>Plan Your Trip</a:t>
            </a:r>
          </a:p>
        </p:txBody>
      </p:sp>
    </p:spTree>
    <p:extLst>
      <p:ext uri="{BB962C8B-B14F-4D97-AF65-F5344CB8AC3E}">
        <p14:creationId xmlns:p14="http://schemas.microsoft.com/office/powerpoint/2010/main" val="76355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s picking up passengers at a train station&#10;&#10;Description automatically generated with low confidence">
            <a:extLst>
              <a:ext uri="{FF2B5EF4-FFF2-40B4-BE49-F238E27FC236}">
                <a16:creationId xmlns:a16="http://schemas.microsoft.com/office/drawing/2014/main" id="{762669B8-F3B8-998B-072D-C2FC7FAD93B2}"/>
              </a:ext>
            </a:extLst>
          </p:cNvPr>
          <p:cNvPicPr>
            <a:picLocks noChangeAspect="1"/>
          </p:cNvPicPr>
          <p:nvPr/>
        </p:nvPicPr>
        <p:blipFill rotWithShape="1">
          <a:blip r:embed="rId3"/>
          <a:srcRect r="7582"/>
          <a:stretch/>
        </p:blipFill>
        <p:spPr>
          <a:xfrm>
            <a:off x="246601" y="1726805"/>
            <a:ext cx="5704259" cy="4114800"/>
          </a:xfrm>
          <a:prstGeom prst="rect">
            <a:avLst/>
          </a:prstGeom>
          <a:ln w="76200">
            <a:noFill/>
          </a:ln>
        </p:spPr>
      </p:pic>
      <p:pic>
        <p:nvPicPr>
          <p:cNvPr id="5" name="Picture 4" descr="A train at a train station&#10;&#10;Description automatically generated with medium confidence">
            <a:extLst>
              <a:ext uri="{FF2B5EF4-FFF2-40B4-BE49-F238E27FC236}">
                <a16:creationId xmlns:a16="http://schemas.microsoft.com/office/drawing/2014/main" id="{F17F5251-15DD-87ED-F307-72BBD0B2910B}"/>
              </a:ext>
            </a:extLst>
          </p:cNvPr>
          <p:cNvPicPr>
            <a:picLocks noChangeAspect="1"/>
          </p:cNvPicPr>
          <p:nvPr/>
        </p:nvPicPr>
        <p:blipFill rotWithShape="1">
          <a:blip r:embed="rId4"/>
          <a:srcRect r="2824"/>
          <a:stretch/>
        </p:blipFill>
        <p:spPr>
          <a:xfrm>
            <a:off x="6139542" y="1726805"/>
            <a:ext cx="5997885" cy="4114800"/>
          </a:xfrm>
          <a:prstGeom prst="rect">
            <a:avLst/>
          </a:prstGeom>
          <a:ln w="76200">
            <a:noFill/>
          </a:ln>
        </p:spPr>
      </p:pic>
      <p:sp>
        <p:nvSpPr>
          <p:cNvPr id="3" name="Title 1">
            <a:extLst>
              <a:ext uri="{FF2B5EF4-FFF2-40B4-BE49-F238E27FC236}">
                <a16:creationId xmlns:a16="http://schemas.microsoft.com/office/drawing/2014/main" id="{ED66F962-457D-F36C-0899-59ACBE4FABF8}"/>
              </a:ext>
            </a:extLst>
          </p:cNvPr>
          <p:cNvSpPr txBox="1">
            <a:spLocks/>
          </p:cNvSpPr>
          <p:nvPr/>
        </p:nvSpPr>
        <p:spPr>
          <a:xfrm>
            <a:off x="313991" y="582888"/>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Bus Stops and Link </a:t>
            </a:r>
            <a:r>
              <a:rPr kumimoji="0" lang="en-US" sz="5000" b="1" i="0" u="none" strike="noStrike" kern="1200" cap="none" spc="30" normalizeH="0" baseline="0" noProof="0">
                <a:ln>
                  <a:noFill/>
                </a:ln>
                <a:solidFill>
                  <a:srgbClr val="006848"/>
                </a:solidFill>
                <a:effectLst/>
                <a:uLnTx/>
                <a:uFillTx/>
                <a:latin typeface="Verdana" panose="020B0604030504040204" pitchFamily="34" charset="0"/>
                <a:ea typeface="Verdana" panose="020B0604030504040204" pitchFamily="34" charset="0"/>
              </a:rPr>
              <a:t>Light Rail </a:t>
            </a: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Stations</a:t>
            </a:r>
          </a:p>
        </p:txBody>
      </p:sp>
    </p:spTree>
    <p:extLst>
      <p:ext uri="{BB962C8B-B14F-4D97-AF65-F5344CB8AC3E}">
        <p14:creationId xmlns:p14="http://schemas.microsoft.com/office/powerpoint/2010/main" val="1135859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hand&#10;&#10;Description automatically generated">
            <a:extLst>
              <a:ext uri="{FF2B5EF4-FFF2-40B4-BE49-F238E27FC236}">
                <a16:creationId xmlns:a16="http://schemas.microsoft.com/office/drawing/2014/main" id="{4264D9E8-102E-02BD-DF1D-62BA87F53A2D}"/>
              </a:ext>
            </a:extLst>
          </p:cNvPr>
          <p:cNvPicPr>
            <a:picLocks noChangeAspect="1"/>
          </p:cNvPicPr>
          <p:nvPr/>
        </p:nvPicPr>
        <p:blipFill>
          <a:blip r:embed="rId3"/>
          <a:stretch>
            <a:fillRect/>
          </a:stretch>
        </p:blipFill>
        <p:spPr>
          <a:xfrm>
            <a:off x="298406" y="1986580"/>
            <a:ext cx="5826381" cy="3886200"/>
          </a:xfrm>
          <a:prstGeom prst="rect">
            <a:avLst/>
          </a:prstGeom>
        </p:spPr>
      </p:pic>
      <p:pic>
        <p:nvPicPr>
          <p:cNvPr id="9" name="Picture 8" descr="A picture containing text, yellow, subway&#10;&#10;Description automatically generated">
            <a:extLst>
              <a:ext uri="{FF2B5EF4-FFF2-40B4-BE49-F238E27FC236}">
                <a16:creationId xmlns:a16="http://schemas.microsoft.com/office/drawing/2014/main" id="{1271D6D0-DAA8-B409-5008-2C69DEA72AF0}"/>
              </a:ext>
            </a:extLst>
          </p:cNvPr>
          <p:cNvPicPr>
            <a:picLocks noChangeAspect="1"/>
          </p:cNvPicPr>
          <p:nvPr/>
        </p:nvPicPr>
        <p:blipFill rotWithShape="1">
          <a:blip r:embed="rId4"/>
          <a:srcRect t="5751"/>
          <a:stretch/>
        </p:blipFill>
        <p:spPr>
          <a:xfrm>
            <a:off x="6438882" y="1986580"/>
            <a:ext cx="5497774" cy="3886200"/>
          </a:xfrm>
          <a:prstGeom prst="rect">
            <a:avLst/>
          </a:prstGeom>
        </p:spPr>
      </p:pic>
      <p:sp>
        <p:nvSpPr>
          <p:cNvPr id="5" name="TextBox 4">
            <a:extLst>
              <a:ext uri="{FF2B5EF4-FFF2-40B4-BE49-F238E27FC236}">
                <a16:creationId xmlns:a16="http://schemas.microsoft.com/office/drawing/2014/main" id="{85F9D8FF-2944-654B-F99A-D7ABFCC3C11F}"/>
              </a:ext>
            </a:extLst>
          </p:cNvPr>
          <p:cNvSpPr txBox="1"/>
          <p:nvPr/>
        </p:nvSpPr>
        <p:spPr>
          <a:xfrm>
            <a:off x="1577175" y="1463360"/>
            <a:ext cx="3268844" cy="523220"/>
          </a:xfrm>
          <a:prstGeom prst="rect">
            <a:avLst/>
          </a:prstGeom>
          <a:noFill/>
        </p:spPr>
        <p:txBody>
          <a:bodyPr wrap="none" rtlCol="0">
            <a:spAutoFit/>
          </a:bodyPr>
          <a:lstStyle/>
          <a:p>
            <a:r>
              <a:rPr lang="en-US" sz="2800" b="1" dirty="0">
                <a:solidFill>
                  <a:srgbClr val="0143AC"/>
                </a:solidFill>
                <a:latin typeface="Verdana" panose="020B0604030504040204" pitchFamily="34" charset="0"/>
                <a:ea typeface="Verdana" panose="020B0604030504040204" pitchFamily="34" charset="0"/>
              </a:rPr>
              <a:t>“Tap on buses”</a:t>
            </a:r>
          </a:p>
        </p:txBody>
      </p:sp>
      <p:sp>
        <p:nvSpPr>
          <p:cNvPr id="7" name="TextBox 6">
            <a:extLst>
              <a:ext uri="{FF2B5EF4-FFF2-40B4-BE49-F238E27FC236}">
                <a16:creationId xmlns:a16="http://schemas.microsoft.com/office/drawing/2014/main" id="{AD909246-2EA8-CF91-A778-12B500615248}"/>
              </a:ext>
            </a:extLst>
          </p:cNvPr>
          <p:cNvSpPr txBox="1"/>
          <p:nvPr/>
        </p:nvSpPr>
        <p:spPr>
          <a:xfrm>
            <a:off x="6494564" y="1413775"/>
            <a:ext cx="5386411" cy="523220"/>
          </a:xfrm>
          <a:prstGeom prst="rect">
            <a:avLst/>
          </a:prstGeom>
          <a:noFill/>
        </p:spPr>
        <p:txBody>
          <a:bodyPr wrap="none" rtlCol="0">
            <a:spAutoFit/>
          </a:bodyPr>
          <a:lstStyle/>
          <a:p>
            <a:r>
              <a:rPr lang="en-US" sz="2800" b="1" dirty="0">
                <a:solidFill>
                  <a:srgbClr val="0143AC"/>
                </a:solidFill>
                <a:latin typeface="Verdana" panose="020B0604030504040204" pitchFamily="34" charset="0"/>
                <a:ea typeface="Verdana" panose="020B0604030504040204" pitchFamily="34" charset="0"/>
              </a:rPr>
              <a:t>“Tap on, tap off light rail”</a:t>
            </a:r>
          </a:p>
        </p:txBody>
      </p:sp>
      <p:sp>
        <p:nvSpPr>
          <p:cNvPr id="8" name="Title 1">
            <a:extLst>
              <a:ext uri="{FF2B5EF4-FFF2-40B4-BE49-F238E27FC236}">
                <a16:creationId xmlns:a16="http://schemas.microsoft.com/office/drawing/2014/main" id="{E971F8B0-C10A-4172-B155-C8BC5758C113}"/>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006848"/>
                </a:solidFill>
              </a:rPr>
              <a:t>How Does the ORCA Card Work?</a:t>
            </a:r>
          </a:p>
        </p:txBody>
      </p:sp>
    </p:spTree>
    <p:extLst>
      <p:ext uri="{BB962C8B-B14F-4D97-AF65-F5344CB8AC3E}">
        <p14:creationId xmlns:p14="http://schemas.microsoft.com/office/powerpoint/2010/main" val="1942826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A620D-695B-14E8-49DF-B1CFC4ED70E6}"/>
              </a:ext>
            </a:extLst>
          </p:cNvPr>
          <p:cNvPicPr>
            <a:picLocks noChangeAspect="1"/>
          </p:cNvPicPr>
          <p:nvPr/>
        </p:nvPicPr>
        <p:blipFill>
          <a:blip r:embed="rId3"/>
          <a:stretch>
            <a:fillRect/>
          </a:stretch>
        </p:blipFill>
        <p:spPr>
          <a:xfrm>
            <a:off x="2018409" y="1363683"/>
            <a:ext cx="8155181" cy="4567718"/>
          </a:xfrm>
          <a:prstGeom prst="rect">
            <a:avLst/>
          </a:prstGeom>
          <a:ln w="76200">
            <a:solidFill>
              <a:srgbClr val="0072BC"/>
            </a:solidFill>
          </a:ln>
        </p:spPr>
      </p:pic>
      <p:sp>
        <p:nvSpPr>
          <p:cNvPr id="4" name="TextBox 3">
            <a:extLst>
              <a:ext uri="{FF2B5EF4-FFF2-40B4-BE49-F238E27FC236}">
                <a16:creationId xmlns:a16="http://schemas.microsoft.com/office/drawing/2014/main" id="{AB0E72A5-09CD-DA8D-17FB-FAB808452013}"/>
              </a:ext>
            </a:extLst>
          </p:cNvPr>
          <p:cNvSpPr txBox="1"/>
          <p:nvPr/>
        </p:nvSpPr>
        <p:spPr>
          <a:xfrm>
            <a:off x="457200" y="1810801"/>
            <a:ext cx="2089033" cy="954107"/>
          </a:xfrm>
          <a:prstGeom prst="rect">
            <a:avLst/>
          </a:prstGeom>
          <a:solidFill>
            <a:schemeClr val="bg1"/>
          </a:solidFill>
          <a:ln w="57150">
            <a:solidFill>
              <a:srgbClr val="0072BC"/>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43AC"/>
                </a:solidFill>
                <a:effectLst/>
                <a:uLnTx/>
                <a:uFillTx/>
                <a:latin typeface="Verdana" panose="020B0604030504040204" pitchFamily="34" charset="0"/>
                <a:ea typeface="Verdana" panose="020B0604030504040204" pitchFamily="34" charset="0"/>
                <a:cs typeface="+mn-cs"/>
              </a:rPr>
              <a:t>Tap on</a:t>
            </a:r>
            <a:br>
              <a:rPr kumimoji="0" lang="en-US" sz="2800" b="1" i="0" u="none" strike="noStrike" kern="1200" cap="none" spc="0" normalizeH="0" baseline="0" noProof="0" dirty="0">
                <a:ln>
                  <a:noFill/>
                </a:ln>
                <a:solidFill>
                  <a:srgbClr val="0143AC"/>
                </a:solidFill>
                <a:effectLst/>
                <a:uLnTx/>
                <a:uFillTx/>
                <a:latin typeface="Verdana" panose="020B0604030504040204" pitchFamily="34" charset="0"/>
                <a:ea typeface="Verdana" panose="020B0604030504040204" pitchFamily="34" charset="0"/>
                <a:cs typeface="+mn-cs"/>
              </a:rPr>
            </a:br>
            <a:r>
              <a:rPr kumimoji="0" lang="en-US" sz="2800" b="1" i="0" u="none" strike="noStrike" kern="1200" cap="none" spc="0" normalizeH="0" baseline="0" noProof="0" dirty="0">
                <a:ln>
                  <a:noFill/>
                </a:ln>
                <a:solidFill>
                  <a:srgbClr val="0143AC"/>
                </a:solidFill>
                <a:effectLst/>
                <a:uLnTx/>
                <a:uFillTx/>
                <a:latin typeface="Verdana" panose="020B0604030504040204" pitchFamily="34" charset="0"/>
                <a:ea typeface="Verdana" panose="020B0604030504040204" pitchFamily="34" charset="0"/>
                <a:cs typeface="+mn-cs"/>
              </a:rPr>
              <a:t>One beep</a:t>
            </a:r>
          </a:p>
        </p:txBody>
      </p:sp>
      <p:sp>
        <p:nvSpPr>
          <p:cNvPr id="5" name="TextBox 4">
            <a:extLst>
              <a:ext uri="{FF2B5EF4-FFF2-40B4-BE49-F238E27FC236}">
                <a16:creationId xmlns:a16="http://schemas.microsoft.com/office/drawing/2014/main" id="{B8CE70B2-3E10-6993-C459-7F639367798D}"/>
              </a:ext>
            </a:extLst>
          </p:cNvPr>
          <p:cNvSpPr txBox="1"/>
          <p:nvPr/>
        </p:nvSpPr>
        <p:spPr>
          <a:xfrm>
            <a:off x="9462879" y="4832796"/>
            <a:ext cx="2345514" cy="954107"/>
          </a:xfrm>
          <a:prstGeom prst="rect">
            <a:avLst/>
          </a:prstGeom>
          <a:solidFill>
            <a:schemeClr val="bg1"/>
          </a:solidFill>
          <a:ln w="57150">
            <a:solidFill>
              <a:srgbClr val="0072BC"/>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43AC"/>
                </a:solidFill>
                <a:effectLst/>
                <a:uLnTx/>
                <a:uFillTx/>
                <a:latin typeface="Verdana" panose="020B0604030504040204" pitchFamily="34" charset="0"/>
                <a:ea typeface="Verdana" panose="020B0604030504040204" pitchFamily="34" charset="0"/>
                <a:cs typeface="+mn-cs"/>
              </a:rPr>
              <a:t>Tap off</a:t>
            </a:r>
            <a:br>
              <a:rPr kumimoji="0" lang="en-US" sz="2800" b="1" i="0" u="none" strike="noStrike" kern="1200" cap="none" spc="0" normalizeH="0" baseline="0" noProof="0" dirty="0">
                <a:ln>
                  <a:noFill/>
                </a:ln>
                <a:solidFill>
                  <a:srgbClr val="0143AC"/>
                </a:solidFill>
                <a:effectLst/>
                <a:uLnTx/>
                <a:uFillTx/>
                <a:latin typeface="Verdana" panose="020B0604030504040204" pitchFamily="34" charset="0"/>
                <a:ea typeface="Verdana" panose="020B0604030504040204" pitchFamily="34" charset="0"/>
                <a:cs typeface="+mn-cs"/>
              </a:rPr>
            </a:br>
            <a:r>
              <a:rPr kumimoji="0" lang="en-US" sz="2800" b="1" i="0" u="none" strike="noStrike" kern="1200" cap="none" spc="0" normalizeH="0" baseline="0" noProof="0" dirty="0">
                <a:ln>
                  <a:noFill/>
                </a:ln>
                <a:solidFill>
                  <a:srgbClr val="0143AC"/>
                </a:solidFill>
                <a:effectLst/>
                <a:uLnTx/>
                <a:uFillTx/>
                <a:latin typeface="Verdana" panose="020B0604030504040204" pitchFamily="34" charset="0"/>
                <a:ea typeface="Verdana" panose="020B0604030504040204" pitchFamily="34" charset="0"/>
                <a:cs typeface="+mn-cs"/>
              </a:rPr>
              <a:t>Two beeps</a:t>
            </a:r>
          </a:p>
        </p:txBody>
      </p:sp>
      <p:sp>
        <p:nvSpPr>
          <p:cNvPr id="6" name="Title 1">
            <a:extLst>
              <a:ext uri="{FF2B5EF4-FFF2-40B4-BE49-F238E27FC236}">
                <a16:creationId xmlns:a16="http://schemas.microsoft.com/office/drawing/2014/main" id="{113A8F16-B96B-0D6F-9971-487B3892F385}"/>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30" normalizeH="0" baseline="0" noProof="0" dirty="0">
                <a:ln>
                  <a:noFill/>
                </a:ln>
                <a:solidFill>
                  <a:srgbClr val="006848"/>
                </a:solidFill>
                <a:effectLst/>
                <a:uLnTx/>
                <a:uFillTx/>
                <a:latin typeface="Verdana" panose="020B0604030504040204" pitchFamily="34" charset="0"/>
                <a:ea typeface="Verdana" panose="020B0604030504040204" pitchFamily="34" charset="0"/>
              </a:rPr>
              <a:t>How Does the ORCA Card Work?</a:t>
            </a:r>
          </a:p>
        </p:txBody>
      </p:sp>
    </p:spTree>
    <p:extLst>
      <p:ext uri="{BB962C8B-B14F-4D97-AF65-F5344CB8AC3E}">
        <p14:creationId xmlns:p14="http://schemas.microsoft.com/office/powerpoint/2010/main" val="2932458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Metro Green">
  <a:themeElements>
    <a:clrScheme name="King County Metro">
      <a:dk1>
        <a:srgbClr val="685F57"/>
      </a:dk1>
      <a:lt1>
        <a:srgbClr val="FFFFFF"/>
      </a:lt1>
      <a:dk2>
        <a:srgbClr val="2C3485"/>
      </a:dk2>
      <a:lt2>
        <a:srgbClr val="FFFFFF"/>
      </a:lt2>
      <a:accent1>
        <a:srgbClr val="FFB71B"/>
      </a:accent1>
      <a:accent2>
        <a:srgbClr val="685F57"/>
      </a:accent2>
      <a:accent3>
        <a:srgbClr val="CE0E2C"/>
      </a:accent3>
      <a:accent4>
        <a:srgbClr val="480D66"/>
      </a:accent4>
      <a:accent5>
        <a:srgbClr val="005B50"/>
      </a:accent5>
      <a:accent6>
        <a:srgbClr val="2B3385"/>
      </a:accent6>
      <a:hlink>
        <a:srgbClr val="686058"/>
      </a:hlink>
      <a:folHlink>
        <a:srgbClr val="68605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 Green">
  <a:themeElements>
    <a:clrScheme name="King County Metro">
      <a:dk1>
        <a:srgbClr val="685F57"/>
      </a:dk1>
      <a:lt1>
        <a:srgbClr val="FFFFFF"/>
      </a:lt1>
      <a:dk2>
        <a:srgbClr val="2C3485"/>
      </a:dk2>
      <a:lt2>
        <a:srgbClr val="FFFFFF"/>
      </a:lt2>
      <a:accent1>
        <a:srgbClr val="FFB71B"/>
      </a:accent1>
      <a:accent2>
        <a:srgbClr val="685F57"/>
      </a:accent2>
      <a:accent3>
        <a:srgbClr val="CE0E2C"/>
      </a:accent3>
      <a:accent4>
        <a:srgbClr val="480D66"/>
      </a:accent4>
      <a:accent5>
        <a:srgbClr val="005B50"/>
      </a:accent5>
      <a:accent6>
        <a:srgbClr val="2B3385"/>
      </a:accent6>
      <a:hlink>
        <a:srgbClr val="686058"/>
      </a:hlink>
      <a:folHlink>
        <a:srgbClr val="68605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93A15E66568F41B2872D6868118043" ma:contentTypeVersion="15" ma:contentTypeDescription="Create a new document." ma:contentTypeScope="" ma:versionID="da30a6a2d12b6f354d630e02e68beb1a">
  <xsd:schema xmlns:xsd="http://www.w3.org/2001/XMLSchema" xmlns:xs="http://www.w3.org/2001/XMLSchema" xmlns:p="http://schemas.microsoft.com/office/2006/metadata/properties" xmlns:ns2="e06f2e35-1b37-47a0-8bd6-f0b8cc1788e9" xmlns:ns3="63346f23-df96-4bbb-a922-55ed96a55fb2" xmlns:ns4="2beaef9f-cf1f-479f-a374-c737fe2c05cb" targetNamespace="http://schemas.microsoft.com/office/2006/metadata/properties" ma:root="true" ma:fieldsID="1ff92e3b339ea55b6c1a1f4243bdfc5a" ns2:_="" ns3:_="" ns4:_="">
    <xsd:import namespace="e06f2e35-1b37-47a0-8bd6-f0b8cc1788e9"/>
    <xsd:import namespace="63346f23-df96-4bbb-a922-55ed96a55fb2"/>
    <xsd:import namespace="2beaef9f-cf1f-479f-a374-c737fe2c05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6f2e35-1b37-47a0-8bd6-f0b8cc178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87192d8-99aa-4f2d-82ad-d3af49b78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346f23-df96-4bbb-a922-55ed96a55fb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eaef9f-cf1f-479f-a374-c737fe2c05c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5a0d6dd-a99e-464a-a444-305a593b8857}" ma:internalName="TaxCatchAll" ma:showField="CatchAllData" ma:web="4badef59-3aae-4600-90d3-955bf4fd48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beaef9f-cf1f-479f-a374-c737fe2c05cb" xsi:nil="true"/>
    <lcf76f155ced4ddcb4097134ff3c332f xmlns="e06f2e35-1b37-47a0-8bd6-f0b8cc1788e9">
      <Terms xmlns="http://schemas.microsoft.com/office/infopath/2007/PartnerControls"/>
    </lcf76f155ced4ddcb4097134ff3c332f>
    <SharedWithUsers xmlns="63346f23-df96-4bbb-a922-55ed96a55fb2">
      <UserInfo>
        <DisplayName>North, Lisa</DisplayName>
        <AccountId>23</AccountId>
        <AccountType/>
      </UserInfo>
      <UserInfo>
        <DisplayName>Sanders, Amy</DisplayName>
        <AccountId>116</AccountId>
        <AccountType/>
      </UserInfo>
      <UserInfo>
        <DisplayName>Leone, Carissa</DisplayName>
        <AccountId>363</AccountId>
        <AccountType/>
      </UserInfo>
    </SharedWithUsers>
    <MediaLengthInSeconds xmlns="e06f2e35-1b37-47a0-8bd6-f0b8cc1788e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F62186-22EE-40BA-9212-51421B7066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6f2e35-1b37-47a0-8bd6-f0b8cc1788e9"/>
    <ds:schemaRef ds:uri="63346f23-df96-4bbb-a922-55ed96a55fb2"/>
    <ds:schemaRef ds:uri="2beaef9f-cf1f-479f-a374-c737fe2c05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4F4313-3381-4F68-97D1-AA3264A05797}">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63346f23-df96-4bbb-a922-55ed96a55fb2"/>
    <ds:schemaRef ds:uri="http://schemas.microsoft.com/office/2006/metadata/properties"/>
    <ds:schemaRef ds:uri="http://purl.org/dc/elements/1.1/"/>
    <ds:schemaRef ds:uri="2beaef9f-cf1f-479f-a374-c737fe2c05cb"/>
    <ds:schemaRef ds:uri="e06f2e35-1b37-47a0-8bd6-f0b8cc1788e9"/>
    <ds:schemaRef ds:uri="http://www.w3.org/XML/1998/namespace"/>
    <ds:schemaRef ds:uri="http://purl.org/dc/dcmitype/"/>
  </ds:schemaRefs>
</ds:datastoreItem>
</file>

<file path=customXml/itemProps3.xml><?xml version="1.0" encoding="utf-8"?>
<ds:datastoreItem xmlns:ds="http://schemas.openxmlformats.org/officeDocument/2006/customXml" ds:itemID="{472A255A-BABB-47C8-B4CF-61B50C8B2F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3461</TotalTime>
  <Words>1367</Words>
  <Application>Microsoft Office PowerPoint</Application>
  <PresentationFormat>Widescreen</PresentationFormat>
  <Paragraphs>84</Paragraphs>
  <Slides>13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Aharoni</vt:lpstr>
      <vt:lpstr>Arial</vt:lpstr>
      <vt:lpstr>Calibri</vt:lpstr>
      <vt:lpstr>Courier New</vt:lpstr>
      <vt:lpstr>Open Sans</vt:lpstr>
      <vt:lpstr>Times New Roman</vt:lpstr>
      <vt:lpstr>Verdana</vt:lpstr>
      <vt:lpstr>1_Metro Green</vt:lpstr>
      <vt:lpstr>Metro Green</vt:lpstr>
      <vt:lpstr>Get to Know 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learn more, visit  FreeYouthTransitPass.com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Davidson</dc:creator>
  <cp:lastModifiedBy>DeCordoba, Rachel</cp:lastModifiedBy>
  <cp:revision>63</cp:revision>
  <cp:lastPrinted>2018-10-29T21:04:04Z</cp:lastPrinted>
  <dcterms:created xsi:type="dcterms:W3CDTF">2018-04-25T20:30:18Z</dcterms:created>
  <dcterms:modified xsi:type="dcterms:W3CDTF">2023-08-07T19:25:11Z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0x010100E793A15E66568F41B2872D6868118043</vt:lpwstr>
  </property>
  <property fmtid="{D5CDD505-2E9C-101B-9397-08002B2CF9AE}" pid="3" name="MediaServiceImageTags">
    <vt:lpwstr/>
  </property>
  <property fmtid="{D5CDD505-2E9C-101B-9397-08002B2CF9AE}" pid="4" name="Order">
    <vt:r8>52500</vt:r8>
  </property>
  <property fmtid="{D5CDD505-2E9C-101B-9397-08002B2CF9AE}" pid="5" name="xd_Signature">
    <vt:bool>false</vt:bool>
  </property>
  <property fmtid="{D5CDD505-2E9C-101B-9397-08002B2CF9AE}" pid="6" name="xd_ProgID">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