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4"/>
    <p:sldMasterId id="2147483648" r:id="rId5"/>
  </p:sldMasterIdLst>
  <p:notesMasterIdLst>
    <p:notesMasterId r:id="rId26"/>
  </p:notesMasterIdLst>
  <p:handoutMasterIdLst>
    <p:handoutMasterId r:id="rId27"/>
  </p:handoutMasterIdLst>
  <p:sldIdLst>
    <p:sldId id="305" r:id="rId6"/>
    <p:sldId id="293" r:id="rId7"/>
    <p:sldId id="289" r:id="rId8"/>
    <p:sldId id="292" r:id="rId9"/>
    <p:sldId id="262" r:id="rId10"/>
    <p:sldId id="294" r:id="rId11"/>
    <p:sldId id="265" r:id="rId12"/>
    <p:sldId id="295" r:id="rId13"/>
    <p:sldId id="296" r:id="rId14"/>
    <p:sldId id="297" r:id="rId15"/>
    <p:sldId id="299" r:id="rId16"/>
    <p:sldId id="301" r:id="rId17"/>
    <p:sldId id="300" r:id="rId18"/>
    <p:sldId id="288" r:id="rId19"/>
    <p:sldId id="287" r:id="rId20"/>
    <p:sldId id="283" r:id="rId21"/>
    <p:sldId id="290" r:id="rId22"/>
    <p:sldId id="291" r:id="rId23"/>
    <p:sldId id="304" r:id="rId24"/>
    <p:sldId id="3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659B5B-9E3D-0DBB-4639-7F7BBC8D02D5}" name="DeCordoba, Rachel" initials="DR" userId="S::rdecordoba@kingcounty.gov::fa0ecc3f-1411-4b1d-8da5-4c579ff3a23b" providerId="AD"/>
  <p188:author id="{12831AA6-C013-9F90-C7A7-222353230E38}" name="Kareiva, Celina" initials="KC" userId="S::ckareiva@kingcounty.gov::b494622c-6afa-4061-88b1-de1296a4ee78" providerId="AD"/>
  <p188:author id="{603A26C5-1269-DDE1-EC69-A607562B5943}" name="Jennifer Scales" initials="JS" userId="S::jscales@triangleassociates.com::b03ed167-cafd-4fa1-994a-16696c7e09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anders, Amy" initials="SA" lastIdx="3" clrIdx="0"/>
  <p:cmAuthor id="2" name="Jeff Welke" initials="JW" lastIdx="5" clrIdx="1">
    <p:extLst>
      <p:ext uri="{19B8F6BF-5375-455C-9EA6-DF929625EA0E}">
        <p15:presenceInfo xmlns:p15="http://schemas.microsoft.com/office/powerpoint/2012/main" userId="S::jwelke@triangleassociates.com::5144fc03-1140-454d-8c26-5a2de940d530" providerId="AD"/>
      </p:ext>
    </p:extLst>
  </p:cmAuthor>
  <p:cmAuthor id="3" name="Campos, Jason" initials="CJ" lastIdx="1" clrIdx="2">
    <p:extLst>
      <p:ext uri="{19B8F6BF-5375-455C-9EA6-DF929625EA0E}">
        <p15:presenceInfo xmlns:p15="http://schemas.microsoft.com/office/powerpoint/2012/main" userId="S::jcampos@kingcounty.gov::6c472f5f-6871-477d-b5a3-e41a78ed92bf" providerId="AD"/>
      </p:ext>
    </p:extLst>
  </p:cmAuthor>
  <p:cmAuthor id="4" name="Leandra Darden" initials="LD" lastIdx="3" clrIdx="3">
    <p:extLst>
      <p:ext uri="{19B8F6BF-5375-455C-9EA6-DF929625EA0E}">
        <p15:presenceInfo xmlns:p15="http://schemas.microsoft.com/office/powerpoint/2012/main" userId="S::ldarden@triangleassociates.com::24df910b-7d88-4bd5-bd18-74aa9c76abca" providerId="AD"/>
      </p:ext>
    </p:extLst>
  </p:cmAuthor>
  <p:cmAuthor id="5" name="Jennifer Scales" initials="JS" lastIdx="1" clrIdx="4">
    <p:extLst>
      <p:ext uri="{19B8F6BF-5375-455C-9EA6-DF929625EA0E}">
        <p15:presenceInfo xmlns:p15="http://schemas.microsoft.com/office/powerpoint/2012/main" userId="S::jscales@triangleassociates.com::b03ed167-cafd-4fa1-994a-16696c7e09a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2884"/>
    <a:srgbClr val="FDB42A"/>
    <a:srgbClr val="0072BC"/>
    <a:srgbClr val="F1B02E"/>
    <a:srgbClr val="000000"/>
    <a:srgbClr val="263287"/>
    <a:srgbClr val="001A71"/>
    <a:srgbClr val="4E4540"/>
    <a:srgbClr val="00196F"/>
    <a:srgbClr val="3849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A5DF39-BCC7-4B5A-BFD5-6872217792AB}" v="2" dt="2023-08-07T19:33:19.6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524" autoAdjust="0"/>
    <p:restoredTop sz="66899" autoAdjust="0"/>
  </p:normalViewPr>
  <p:slideViewPr>
    <p:cSldViewPr snapToGrid="0">
      <p:cViewPr varScale="1">
        <p:scale>
          <a:sx n="75" d="100"/>
          <a:sy n="75" d="100"/>
        </p:scale>
        <p:origin x="1518" y="90"/>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viewProps" Target="view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eCordoba, Rachel" userId="fa0ecc3f-1411-4b1d-8da5-4c579ff3a23b" providerId="ADAL" clId="{1DA5DF39-BCC7-4B5A-BFD5-6872217792AB}"/>
    <pc:docChg chg="custSel modSld">
      <pc:chgData name="DeCordoba, Rachel" userId="fa0ecc3f-1411-4b1d-8da5-4c579ff3a23b" providerId="ADAL" clId="{1DA5DF39-BCC7-4B5A-BFD5-6872217792AB}" dt="2023-08-07T19:35:12.239" v="849" actId="20577"/>
      <pc:docMkLst>
        <pc:docMk/>
      </pc:docMkLst>
      <pc:sldChg chg="modNotesTx">
        <pc:chgData name="DeCordoba, Rachel" userId="fa0ecc3f-1411-4b1d-8da5-4c579ff3a23b" providerId="ADAL" clId="{1DA5DF39-BCC7-4B5A-BFD5-6872217792AB}" dt="2023-08-07T19:28:41.751" v="178" actId="20577"/>
        <pc:sldMkLst>
          <pc:docMk/>
          <pc:sldMk cId="4278180777" sldId="262"/>
        </pc:sldMkLst>
      </pc:sldChg>
      <pc:sldChg chg="modNotesTx">
        <pc:chgData name="DeCordoba, Rachel" userId="fa0ecc3f-1411-4b1d-8da5-4c579ff3a23b" providerId="ADAL" clId="{1DA5DF39-BCC7-4B5A-BFD5-6872217792AB}" dt="2023-08-07T19:34:25.191" v="758" actId="20577"/>
        <pc:sldMkLst>
          <pc:docMk/>
          <pc:sldMk cId="1942826108" sldId="287"/>
        </pc:sldMkLst>
      </pc:sldChg>
      <pc:sldChg chg="modNotesTx">
        <pc:chgData name="DeCordoba, Rachel" userId="fa0ecc3f-1411-4b1d-8da5-4c579ff3a23b" providerId="ADAL" clId="{1DA5DF39-BCC7-4B5A-BFD5-6872217792AB}" dt="2023-08-07T19:34:00.879" v="698" actId="20577"/>
        <pc:sldMkLst>
          <pc:docMk/>
          <pc:sldMk cId="1135859901" sldId="288"/>
        </pc:sldMkLst>
      </pc:sldChg>
      <pc:sldChg chg="modNotesTx">
        <pc:chgData name="DeCordoba, Rachel" userId="fa0ecc3f-1411-4b1d-8da5-4c579ff3a23b" providerId="ADAL" clId="{1DA5DF39-BCC7-4B5A-BFD5-6872217792AB}" dt="2023-08-07T19:27:18.415" v="7" actId="20577"/>
        <pc:sldMkLst>
          <pc:docMk/>
          <pc:sldMk cId="1545008476" sldId="289"/>
        </pc:sldMkLst>
      </pc:sldChg>
      <pc:sldChg chg="modNotesTx">
        <pc:chgData name="DeCordoba, Rachel" userId="fa0ecc3f-1411-4b1d-8da5-4c579ff3a23b" providerId="ADAL" clId="{1DA5DF39-BCC7-4B5A-BFD5-6872217792AB}" dt="2023-08-07T19:34:47.063" v="792" actId="20577"/>
        <pc:sldMkLst>
          <pc:docMk/>
          <pc:sldMk cId="1004645234" sldId="290"/>
        </pc:sldMkLst>
      </pc:sldChg>
      <pc:sldChg chg="modSp mod modNotesTx">
        <pc:chgData name="DeCordoba, Rachel" userId="fa0ecc3f-1411-4b1d-8da5-4c579ff3a23b" providerId="ADAL" clId="{1DA5DF39-BCC7-4B5A-BFD5-6872217792AB}" dt="2023-08-07T19:28:31.168" v="167" actId="20577"/>
        <pc:sldMkLst>
          <pc:docMk/>
          <pc:sldMk cId="3931330880" sldId="292"/>
        </pc:sldMkLst>
        <pc:spChg chg="mod">
          <ac:chgData name="DeCordoba, Rachel" userId="fa0ecc3f-1411-4b1d-8da5-4c579ff3a23b" providerId="ADAL" clId="{1DA5DF39-BCC7-4B5A-BFD5-6872217792AB}" dt="2023-08-07T19:27:32.729" v="23" actId="20577"/>
          <ac:spMkLst>
            <pc:docMk/>
            <pc:sldMk cId="3931330880" sldId="292"/>
            <ac:spMk id="8" creationId="{62FD38A8-514C-8CF8-CF62-7B1DF8FBDCA5}"/>
          </ac:spMkLst>
        </pc:spChg>
      </pc:sldChg>
      <pc:sldChg chg="modNotesTx">
        <pc:chgData name="DeCordoba, Rachel" userId="fa0ecc3f-1411-4b1d-8da5-4c579ff3a23b" providerId="ADAL" clId="{1DA5DF39-BCC7-4B5A-BFD5-6872217792AB}" dt="2023-08-07T19:30:10.168" v="343" actId="20577"/>
        <pc:sldMkLst>
          <pc:docMk/>
          <pc:sldMk cId="3723210018" sldId="294"/>
        </pc:sldMkLst>
      </pc:sldChg>
      <pc:sldChg chg="modNotesTx">
        <pc:chgData name="DeCordoba, Rachel" userId="fa0ecc3f-1411-4b1d-8da5-4c579ff3a23b" providerId="ADAL" clId="{1DA5DF39-BCC7-4B5A-BFD5-6872217792AB}" dt="2023-08-07T19:30:56.035" v="376" actId="20577"/>
        <pc:sldMkLst>
          <pc:docMk/>
          <pc:sldMk cId="3264593765" sldId="297"/>
        </pc:sldMkLst>
      </pc:sldChg>
      <pc:sldChg chg="modNotesTx">
        <pc:chgData name="DeCordoba, Rachel" userId="fa0ecc3f-1411-4b1d-8da5-4c579ff3a23b" providerId="ADAL" clId="{1DA5DF39-BCC7-4B5A-BFD5-6872217792AB}" dt="2023-08-07T19:32:17.640" v="519" actId="20577"/>
        <pc:sldMkLst>
          <pc:docMk/>
          <pc:sldMk cId="354816983" sldId="299"/>
        </pc:sldMkLst>
      </pc:sldChg>
      <pc:sldChg chg="modSp modNotesTx">
        <pc:chgData name="DeCordoba, Rachel" userId="fa0ecc3f-1411-4b1d-8da5-4c579ff3a23b" providerId="ADAL" clId="{1DA5DF39-BCC7-4B5A-BFD5-6872217792AB}" dt="2023-08-07T19:33:37.984" v="673" actId="313"/>
        <pc:sldMkLst>
          <pc:docMk/>
          <pc:sldMk cId="3935217423" sldId="300"/>
        </pc:sldMkLst>
        <pc:spChg chg="mod">
          <ac:chgData name="DeCordoba, Rachel" userId="fa0ecc3f-1411-4b1d-8da5-4c579ff3a23b" providerId="ADAL" clId="{1DA5DF39-BCC7-4B5A-BFD5-6872217792AB}" dt="2023-08-07T19:33:19.689" v="650" actId="404"/>
          <ac:spMkLst>
            <pc:docMk/>
            <pc:sldMk cId="3935217423" sldId="300"/>
            <ac:spMk id="16" creationId="{513BE86C-3832-42E2-925B-C25B1E923BA1}"/>
          </ac:spMkLst>
        </pc:spChg>
      </pc:sldChg>
      <pc:sldChg chg="modNotesTx">
        <pc:chgData name="DeCordoba, Rachel" userId="fa0ecc3f-1411-4b1d-8da5-4c579ff3a23b" providerId="ADAL" clId="{1DA5DF39-BCC7-4B5A-BFD5-6872217792AB}" dt="2023-08-07T19:32:58.980" v="648" actId="20577"/>
        <pc:sldMkLst>
          <pc:docMk/>
          <pc:sldMk cId="3850962827" sldId="301"/>
        </pc:sldMkLst>
      </pc:sldChg>
      <pc:sldChg chg="modNotesTx">
        <pc:chgData name="DeCordoba, Rachel" userId="fa0ecc3f-1411-4b1d-8da5-4c579ff3a23b" providerId="ADAL" clId="{1DA5DF39-BCC7-4B5A-BFD5-6872217792AB}" dt="2023-08-07T19:35:12.239" v="849" actId="20577"/>
        <pc:sldMkLst>
          <pc:docMk/>
          <pc:sldMk cId="2892195890" sldId="306"/>
        </pc:sldMkLst>
      </pc:sldChg>
    </pc:docChg>
  </pc:docChgLst>
  <pc:docChgLst>
    <pc:chgData name="Jennifer Scales" userId="b03ed167-cafd-4fa1-994a-16696c7e09a1" providerId="ADAL" clId="{9CC3B6C0-1A94-4905-8218-F9B8FF7C184E}"/>
    <pc:docChg chg="custSel modSld">
      <pc:chgData name="Jennifer Scales" userId="b03ed167-cafd-4fa1-994a-16696c7e09a1" providerId="ADAL" clId="{9CC3B6C0-1A94-4905-8218-F9B8FF7C184E}" dt="2023-06-25T22:30:48.096" v="22"/>
      <pc:docMkLst>
        <pc:docMk/>
      </pc:docMkLst>
      <pc:sldChg chg="addSp delSp modSp mod delAnim modAnim">
        <pc:chgData name="Jennifer Scales" userId="b03ed167-cafd-4fa1-994a-16696c7e09a1" providerId="ADAL" clId="{9CC3B6C0-1A94-4905-8218-F9B8FF7C184E}" dt="2023-06-25T22:30:48.096" v="22"/>
        <pc:sldMkLst>
          <pc:docMk/>
          <pc:sldMk cId="3931330880" sldId="292"/>
        </pc:sldMkLst>
        <pc:spChg chg="del">
          <ac:chgData name="Jennifer Scales" userId="b03ed167-cafd-4fa1-994a-16696c7e09a1" providerId="ADAL" clId="{9CC3B6C0-1A94-4905-8218-F9B8FF7C184E}" dt="2023-06-25T22:28:35.943" v="2" actId="478"/>
          <ac:spMkLst>
            <pc:docMk/>
            <pc:sldMk cId="3931330880" sldId="292"/>
            <ac:spMk id="2" creationId="{07FC91D0-7B81-E76B-34A1-C046C2211E27}"/>
          </ac:spMkLst>
        </pc:spChg>
        <pc:spChg chg="add mod">
          <ac:chgData name="Jennifer Scales" userId="b03ed167-cafd-4fa1-994a-16696c7e09a1" providerId="ADAL" clId="{9CC3B6C0-1A94-4905-8218-F9B8FF7C184E}" dt="2023-06-25T22:28:29.306" v="1" actId="1076"/>
          <ac:spMkLst>
            <pc:docMk/>
            <pc:sldMk cId="3931330880" sldId="292"/>
            <ac:spMk id="3" creationId="{5E5963B8-95E9-AA0C-4174-163D8A10D222}"/>
          </ac:spMkLst>
        </pc:spChg>
        <pc:spChg chg="add mod">
          <ac:chgData name="Jennifer Scales" userId="b03ed167-cafd-4fa1-994a-16696c7e09a1" providerId="ADAL" clId="{9CC3B6C0-1A94-4905-8218-F9B8FF7C184E}" dt="2023-06-25T22:28:48.202" v="6" actId="20577"/>
          <ac:spMkLst>
            <pc:docMk/>
            <pc:sldMk cId="3931330880" sldId="292"/>
            <ac:spMk id="4" creationId="{BE61B8B1-799C-9E36-2BC0-8314C24925E3}"/>
          </ac:spMkLst>
        </pc:spChg>
        <pc:picChg chg="mod">
          <ac:chgData name="Jennifer Scales" userId="b03ed167-cafd-4fa1-994a-16696c7e09a1" providerId="ADAL" clId="{9CC3B6C0-1A94-4905-8218-F9B8FF7C184E}" dt="2023-06-25T22:29:39.734" v="16" actId="1076"/>
          <ac:picMkLst>
            <pc:docMk/>
            <pc:sldMk cId="3931330880" sldId="292"/>
            <ac:picMk id="5" creationId="{4A31A7E9-D0EB-46B3-9121-3838C3408088}"/>
          </ac:picMkLst>
        </pc:picChg>
        <pc:picChg chg="add mod">
          <ac:chgData name="Jennifer Scales" userId="b03ed167-cafd-4fa1-994a-16696c7e09a1" providerId="ADAL" clId="{9CC3B6C0-1A94-4905-8218-F9B8FF7C184E}" dt="2023-06-25T22:29:12.101" v="9" actId="1076"/>
          <ac:picMkLst>
            <pc:docMk/>
            <pc:sldMk cId="3931330880" sldId="292"/>
            <ac:picMk id="6" creationId="{986C3965-D0DE-8495-55DE-2BACF082C16F}"/>
          </ac:picMkLst>
        </pc:picChg>
        <pc:picChg chg="add mod">
          <ac:chgData name="Jennifer Scales" userId="b03ed167-cafd-4fa1-994a-16696c7e09a1" providerId="ADAL" clId="{9CC3B6C0-1A94-4905-8218-F9B8FF7C184E}" dt="2023-06-25T22:29:26.353" v="12" actId="1076"/>
          <ac:picMkLst>
            <pc:docMk/>
            <pc:sldMk cId="3931330880" sldId="292"/>
            <ac:picMk id="7" creationId="{47CE6746-23A0-538F-D80A-E87FD76CE1A7}"/>
          </ac:picMkLst>
        </pc:picChg>
        <pc:picChg chg="del">
          <ac:chgData name="Jennifer Scales" userId="b03ed167-cafd-4fa1-994a-16696c7e09a1" providerId="ADAL" clId="{9CC3B6C0-1A94-4905-8218-F9B8FF7C184E}" dt="2023-06-25T22:29:05.451" v="7" actId="478"/>
          <ac:picMkLst>
            <pc:docMk/>
            <pc:sldMk cId="3931330880" sldId="292"/>
            <ac:picMk id="10" creationId="{17730548-6A1B-2286-78B2-A717A93CEA53}"/>
          </ac:picMkLst>
        </pc:picChg>
        <pc:picChg chg="add mod">
          <ac:chgData name="Jennifer Scales" userId="b03ed167-cafd-4fa1-994a-16696c7e09a1" providerId="ADAL" clId="{9CC3B6C0-1A94-4905-8218-F9B8FF7C184E}" dt="2023-06-25T22:29:36.272" v="15" actId="1076"/>
          <ac:picMkLst>
            <pc:docMk/>
            <pc:sldMk cId="3931330880" sldId="292"/>
            <ac:picMk id="11" creationId="{C2B09757-A51C-4953-6A68-19121D773E0C}"/>
          </ac:picMkLst>
        </pc:picChg>
        <pc:picChg chg="del">
          <ac:chgData name="Jennifer Scales" userId="b03ed167-cafd-4fa1-994a-16696c7e09a1" providerId="ADAL" clId="{9CC3B6C0-1A94-4905-8218-F9B8FF7C184E}" dt="2023-06-25T22:29:28.843" v="13" actId="478"/>
          <ac:picMkLst>
            <pc:docMk/>
            <pc:sldMk cId="3931330880" sldId="292"/>
            <ac:picMk id="1028" creationId="{1E14455B-CFD8-4CDF-A67B-D8A9D67CDF35}"/>
          </ac:picMkLst>
        </pc:picChg>
        <pc:picChg chg="del">
          <ac:chgData name="Jennifer Scales" userId="b03ed167-cafd-4fa1-994a-16696c7e09a1" providerId="ADAL" clId="{9CC3B6C0-1A94-4905-8218-F9B8FF7C184E}" dt="2023-06-25T22:29:24.523" v="11" actId="478"/>
          <ac:picMkLst>
            <pc:docMk/>
            <pc:sldMk cId="3931330880" sldId="292"/>
            <ac:picMk id="1040" creationId="{31F25A2D-34FF-42C2-A082-0414CCACD48D}"/>
          </ac:picMkLst>
        </pc:picChg>
      </pc:sldChg>
    </pc:docChg>
  </pc:docChgLst>
  <pc:docChgLst>
    <pc:chgData name="Elizabeth Cameron" userId="91e1d7a0-3c16-40e7-b62c-e9f4ca6dcba8" providerId="ADAL" clId="{34F63AB4-3627-42C6-8F14-3D7D6674E8A5}"/>
    <pc:docChg chg="modSld">
      <pc:chgData name="Elizabeth Cameron" userId="91e1d7a0-3c16-40e7-b62c-e9f4ca6dcba8" providerId="ADAL" clId="{34F63AB4-3627-42C6-8F14-3D7D6674E8A5}" dt="2023-06-26T22:21:50.998" v="109"/>
      <pc:docMkLst>
        <pc:docMk/>
      </pc:docMkLst>
      <pc:sldChg chg="modAnim modNotesTx">
        <pc:chgData name="Elizabeth Cameron" userId="91e1d7a0-3c16-40e7-b62c-e9f4ca6dcba8" providerId="ADAL" clId="{34F63AB4-3627-42C6-8F14-3D7D6674E8A5}" dt="2023-06-26T22:20:59.016" v="107"/>
        <pc:sldMkLst>
          <pc:docMk/>
          <pc:sldMk cId="4278180777" sldId="262"/>
        </pc:sldMkLst>
      </pc:sldChg>
      <pc:sldChg chg="modAnim modNotesTx">
        <pc:chgData name="Elizabeth Cameron" userId="91e1d7a0-3c16-40e7-b62c-e9f4ca6dcba8" providerId="ADAL" clId="{34F63AB4-3627-42C6-8F14-3D7D6674E8A5}" dt="2023-06-26T22:21:29.417" v="108"/>
        <pc:sldMkLst>
          <pc:docMk/>
          <pc:sldMk cId="2190633467" sldId="265"/>
        </pc:sldMkLst>
      </pc:sldChg>
      <pc:sldChg chg="modNotesTx">
        <pc:chgData name="Elizabeth Cameron" userId="91e1d7a0-3c16-40e7-b62c-e9f4ca6dcba8" providerId="ADAL" clId="{34F63AB4-3627-42C6-8F14-3D7D6674E8A5}" dt="2023-06-26T22:17:31.372" v="100" actId="20577"/>
        <pc:sldMkLst>
          <pc:docMk/>
          <pc:sldMk cId="1942826108" sldId="287"/>
        </pc:sldMkLst>
      </pc:sldChg>
      <pc:sldChg chg="modNotesTx">
        <pc:chgData name="Elizabeth Cameron" userId="91e1d7a0-3c16-40e7-b62c-e9f4ca6dcba8" providerId="ADAL" clId="{34F63AB4-3627-42C6-8F14-3D7D6674E8A5}" dt="2023-06-26T22:17:10.739" v="81" actId="20577"/>
        <pc:sldMkLst>
          <pc:docMk/>
          <pc:sldMk cId="1135859901" sldId="288"/>
        </pc:sldMkLst>
      </pc:sldChg>
      <pc:sldChg chg="modNotesTx">
        <pc:chgData name="Elizabeth Cameron" userId="91e1d7a0-3c16-40e7-b62c-e9f4ca6dcba8" providerId="ADAL" clId="{34F63AB4-3627-42C6-8F14-3D7D6674E8A5}" dt="2023-06-26T22:17:46.060" v="101" actId="20577"/>
        <pc:sldMkLst>
          <pc:docMk/>
          <pc:sldMk cId="3687175742" sldId="291"/>
        </pc:sldMkLst>
      </pc:sldChg>
      <pc:sldChg chg="modNotesTx">
        <pc:chgData name="Elizabeth Cameron" userId="91e1d7a0-3c16-40e7-b62c-e9f4ca6dcba8" providerId="ADAL" clId="{34F63AB4-3627-42C6-8F14-3D7D6674E8A5}" dt="2023-06-26T22:11:32.351" v="27" actId="20577"/>
        <pc:sldMkLst>
          <pc:docMk/>
          <pc:sldMk cId="3723210018" sldId="294"/>
        </pc:sldMkLst>
      </pc:sldChg>
      <pc:sldChg chg="modAnim modNotesTx">
        <pc:chgData name="Elizabeth Cameron" userId="91e1d7a0-3c16-40e7-b62c-e9f4ca6dcba8" providerId="ADAL" clId="{34F63AB4-3627-42C6-8F14-3D7D6674E8A5}" dt="2023-06-26T22:21:50.998" v="109"/>
        <pc:sldMkLst>
          <pc:docMk/>
          <pc:sldMk cId="3670504181" sldId="295"/>
        </pc:sldMkLst>
      </pc:sldChg>
      <pc:sldChg chg="modNotesTx">
        <pc:chgData name="Elizabeth Cameron" userId="91e1d7a0-3c16-40e7-b62c-e9f4ca6dcba8" providerId="ADAL" clId="{34F63AB4-3627-42C6-8F14-3D7D6674E8A5}" dt="2023-06-26T22:12:20.210" v="32" actId="20577"/>
        <pc:sldMkLst>
          <pc:docMk/>
          <pc:sldMk cId="2739304546" sldId="296"/>
        </pc:sldMkLst>
      </pc:sldChg>
      <pc:sldChg chg="modNotesTx">
        <pc:chgData name="Elizabeth Cameron" userId="91e1d7a0-3c16-40e7-b62c-e9f4ca6dcba8" providerId="ADAL" clId="{34F63AB4-3627-42C6-8F14-3D7D6674E8A5}" dt="2023-06-26T22:13:20.479" v="50" actId="20577"/>
        <pc:sldMkLst>
          <pc:docMk/>
          <pc:sldMk cId="3264593765" sldId="297"/>
        </pc:sldMkLst>
      </pc:sldChg>
      <pc:sldChg chg="modNotesTx">
        <pc:chgData name="Elizabeth Cameron" userId="91e1d7a0-3c16-40e7-b62c-e9f4ca6dcba8" providerId="ADAL" clId="{34F63AB4-3627-42C6-8F14-3D7D6674E8A5}" dt="2023-06-26T22:16:36.626" v="66" actId="20577"/>
        <pc:sldMkLst>
          <pc:docMk/>
          <pc:sldMk cId="354816983" sldId="299"/>
        </pc:sldMkLst>
      </pc:sldChg>
      <pc:sldChg chg="modNotesTx">
        <pc:chgData name="Elizabeth Cameron" userId="91e1d7a0-3c16-40e7-b62c-e9f4ca6dcba8" providerId="ADAL" clId="{34F63AB4-3627-42C6-8F14-3D7D6674E8A5}" dt="2023-06-26T22:16:50.281" v="69" actId="20577"/>
        <pc:sldMkLst>
          <pc:docMk/>
          <pc:sldMk cId="3850962827" sldId="301"/>
        </pc:sldMkLst>
      </pc:sldChg>
      <pc:sldChg chg="modNotesTx">
        <pc:chgData name="Elizabeth Cameron" userId="91e1d7a0-3c16-40e7-b62c-e9f4ca6dcba8" providerId="ADAL" clId="{34F63AB4-3627-42C6-8F14-3D7D6674E8A5}" dt="2023-06-26T22:18:00.901" v="105" actId="20577"/>
        <pc:sldMkLst>
          <pc:docMk/>
          <pc:sldMk cId="4014235172" sldId="304"/>
        </pc:sldMkLst>
      </pc:sldChg>
      <pc:sldChg chg="modNotesTx">
        <pc:chgData name="Elizabeth Cameron" userId="91e1d7a0-3c16-40e7-b62c-e9f4ca6dcba8" providerId="ADAL" clId="{34F63AB4-3627-42C6-8F14-3D7D6674E8A5}" dt="2023-06-26T22:10:14.376" v="1" actId="20577"/>
        <pc:sldMkLst>
          <pc:docMk/>
          <pc:sldMk cId="505427259" sldId="30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52D5650-DB3E-5A40-9F6F-1A9907145A8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E8A0E2B-A843-CA44-93AB-F2692865B6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F389041-FEC0-A04A-9B42-01C28B75F111}" type="datetimeFigureOut">
              <a:rPr lang="en-US" smtClean="0"/>
              <a:t>8/7/2023</a:t>
            </a:fld>
            <a:endParaRPr lang="en-US"/>
          </a:p>
        </p:txBody>
      </p:sp>
      <p:sp>
        <p:nvSpPr>
          <p:cNvPr id="4" name="Footer Placeholder 3">
            <a:extLst>
              <a:ext uri="{FF2B5EF4-FFF2-40B4-BE49-F238E27FC236}">
                <a16:creationId xmlns:a16="http://schemas.microsoft.com/office/drawing/2014/main" id="{206B231A-8500-4440-BEA2-4BE8E4F9257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6C3F37-31CB-1B4E-B019-9F35E2E1809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792650-7300-F54D-8C1F-AF07B74D2A4E}" type="slidenum">
              <a:rPr lang="en-US" smtClean="0"/>
              <a:t>‹#›</a:t>
            </a:fld>
            <a:endParaRPr lang="en-US"/>
          </a:p>
        </p:txBody>
      </p:sp>
    </p:spTree>
    <p:extLst>
      <p:ext uri="{BB962C8B-B14F-4D97-AF65-F5344CB8AC3E}">
        <p14:creationId xmlns:p14="http://schemas.microsoft.com/office/powerpoint/2010/main" val="142135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94013E-3162-A741-AEDE-817A77735676}"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BF0254-5D7A-E24F-B646-2A5FBDBFD4F7}" type="slidenum">
              <a:rPr lang="en-US" smtClean="0"/>
              <a:t>‹#›</a:t>
            </a:fld>
            <a:endParaRPr lang="en-US"/>
          </a:p>
        </p:txBody>
      </p:sp>
    </p:spTree>
    <p:extLst>
      <p:ext uri="{BB962C8B-B14F-4D97-AF65-F5344CB8AC3E}">
        <p14:creationId xmlns:p14="http://schemas.microsoft.com/office/powerpoint/2010/main" val="212679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kingcounty.gov/depts/transportation/metro/travel-options/bus/how-to-ride.aspx"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kingcounty.gov/depts/transportation/metro/travel-options/bus/how-to-ride.aspx"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Introduce King County Metro – “The organization in our government that provides buses and other transportation services.”</a:t>
            </a:r>
          </a:p>
          <a:p>
            <a:pPr marL="171450" indent="-171450">
              <a:buFont typeface="Arial" panose="020B0604020202020204" pitchFamily="34" charset="0"/>
              <a:buChar char="•"/>
            </a:pPr>
            <a:r>
              <a:rPr lang="en-US" dirty="0"/>
              <a:t>Explain to students that they will be learning strategies to ride their local buses and the light rail train.</a:t>
            </a:r>
          </a:p>
        </p:txBody>
      </p:sp>
      <p:sp>
        <p:nvSpPr>
          <p:cNvPr id="4" name="Slide Number Placeholder 3"/>
          <p:cNvSpPr>
            <a:spLocks noGrp="1"/>
          </p:cNvSpPr>
          <p:nvPr>
            <p:ph type="sldNum" sz="quarter" idx="5"/>
          </p:nvPr>
        </p:nvSpPr>
        <p:spPr/>
        <p:txBody>
          <a:bodyPr/>
          <a:lstStyle/>
          <a:p>
            <a:fld id="{F3BF0254-5D7A-E24F-B646-2A5FBDBFD4F7}" type="slidenum">
              <a:rPr lang="en-US" smtClean="0"/>
              <a:t>1</a:t>
            </a:fld>
            <a:endParaRPr lang="en-US"/>
          </a:p>
        </p:txBody>
      </p:sp>
    </p:spTree>
    <p:extLst>
      <p:ext uri="{BB962C8B-B14F-4D97-AF65-F5344CB8AC3E}">
        <p14:creationId xmlns:p14="http://schemas.microsoft.com/office/powerpoint/2010/main" val="521701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i="0" u="none" dirty="0"/>
              <a:t>Explain to students that these are bus route maps. These can be used to understand where buses go and how they relate to other bus routes.</a:t>
            </a:r>
          </a:p>
          <a:p>
            <a:pPr marL="0" marR="0" indent="0">
              <a:lnSpc>
                <a:spcPct val="107000"/>
              </a:lnSpc>
              <a:spcBef>
                <a:spcPts val="0"/>
              </a:spcBef>
              <a:spcAft>
                <a:spcPts val="800"/>
              </a:spcAft>
              <a:buFont typeface="Arial" panose="020B0604020202020204" pitchFamily="34" charset="0"/>
              <a:buNone/>
            </a:pPr>
            <a:br>
              <a:rPr lang="en-US" i="0" u="none" dirty="0"/>
            </a:br>
            <a:r>
              <a:rPr lang="en-US" i="0" u="none" dirty="0"/>
              <a:t>Have students point out things on the map as a warm-up to their first activity. </a:t>
            </a:r>
          </a:p>
          <a:p>
            <a:pPr marL="0" marR="0" indent="0">
              <a:lnSpc>
                <a:spcPct val="107000"/>
              </a:lnSpc>
              <a:spcBef>
                <a:spcPts val="0"/>
              </a:spcBef>
              <a:spcAft>
                <a:spcPts val="800"/>
              </a:spcAft>
              <a:buFont typeface="Arial" panose="020B0604020202020204" pitchFamily="34" charset="0"/>
              <a:buNone/>
            </a:pPr>
            <a:endParaRPr lang="en-US" i="0" u="none" dirty="0"/>
          </a:p>
          <a:p>
            <a:pPr marL="0" marR="0" indent="0">
              <a:lnSpc>
                <a:spcPct val="107000"/>
              </a:lnSpc>
              <a:spcBef>
                <a:spcPts val="0"/>
              </a:spcBef>
              <a:spcAft>
                <a:spcPts val="800"/>
              </a:spcAft>
              <a:buFont typeface="Arial" panose="020B0604020202020204" pitchFamily="34" charset="0"/>
              <a:buNone/>
            </a:pPr>
            <a:r>
              <a:rPr lang="en-US" i="0" u="none" dirty="0"/>
              <a:t>Things to point out: legend, landmarks, transfer points, arrows that show which direction the bus will go. </a:t>
            </a:r>
          </a:p>
          <a:p>
            <a:pPr marL="0" marR="0" indent="0">
              <a:lnSpc>
                <a:spcPct val="107000"/>
              </a:lnSpc>
              <a:spcBef>
                <a:spcPts val="0"/>
              </a:spcBef>
              <a:spcAft>
                <a:spcPts val="800"/>
              </a:spcAft>
              <a:buFont typeface="Arial" panose="020B0604020202020204" pitchFamily="34" charset="0"/>
              <a:buNone/>
            </a:pPr>
            <a:endParaRPr lang="en-US" i="0" u="none" dirty="0"/>
          </a:p>
          <a:p>
            <a:pPr marL="0" marR="0" indent="0">
              <a:lnSpc>
                <a:spcPct val="107000"/>
              </a:lnSpc>
              <a:spcBef>
                <a:spcPts val="0"/>
              </a:spcBef>
              <a:spcAft>
                <a:spcPts val="800"/>
              </a:spcAft>
              <a:buFont typeface="Arial" panose="020B0604020202020204" pitchFamily="34" charset="0"/>
              <a:buNone/>
            </a:pPr>
            <a:r>
              <a:rPr lang="en-US" b="1" i="0" u="none" dirty="0"/>
              <a:t>Presenter notes: </a:t>
            </a:r>
            <a:endParaRPr lang="en-US" b="0" i="0" u="none" dirty="0"/>
          </a:p>
          <a:p>
            <a:pPr marL="0" marR="0" indent="0">
              <a:lnSpc>
                <a:spcPct val="107000"/>
              </a:lnSpc>
              <a:spcBef>
                <a:spcPts val="0"/>
              </a:spcBef>
              <a:spcAft>
                <a:spcPts val="800"/>
              </a:spcAft>
              <a:buFont typeface="Arial" panose="020B0604020202020204" pitchFamily="34" charset="0"/>
              <a:buNone/>
            </a:pPr>
            <a:r>
              <a:rPr lang="en-US" b="0" i="0" u="none" dirty="0"/>
              <a:t>You can pause the presentation here to start the Planning Your Trip Activity (in the curriculum packet)</a:t>
            </a:r>
            <a:endParaRPr lang="en-US" b="1" i="0" u="none" dirty="0"/>
          </a:p>
        </p:txBody>
      </p:sp>
      <p:sp>
        <p:nvSpPr>
          <p:cNvPr id="4" name="Slide Number Placeholder 3"/>
          <p:cNvSpPr>
            <a:spLocks noGrp="1"/>
          </p:cNvSpPr>
          <p:nvPr>
            <p:ph type="sldNum" sz="quarter" idx="5"/>
          </p:nvPr>
        </p:nvSpPr>
        <p:spPr/>
        <p:txBody>
          <a:bodyPr/>
          <a:lstStyle/>
          <a:p>
            <a:fld id="{E146E02B-197E-4B39-AF0F-91DB6E566B0C}" type="slidenum">
              <a:rPr lang="en-US" smtClean="0"/>
              <a:t>10</a:t>
            </a:fld>
            <a:endParaRPr lang="en-US"/>
          </a:p>
        </p:txBody>
      </p:sp>
    </p:spTree>
    <p:extLst>
      <p:ext uri="{BB962C8B-B14F-4D97-AF65-F5344CB8AC3E}">
        <p14:creationId xmlns:p14="http://schemas.microsoft.com/office/powerpoint/2010/main" val="370484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to students that we do not always use the route maps and schedules and that often we are using different online tools. King County Metro’s Trip Planner is one of these tools.</a:t>
            </a: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effectLst/>
                <a:latin typeface="Arial" panose="020B0604020202020204" pitchFamily="34" charset="0"/>
                <a:ea typeface="Calibri" panose="020F0502020204030204" pitchFamily="34" charset="0"/>
                <a:cs typeface="Times New Roman" panose="02020603050405020304" pitchFamily="18" charset="0"/>
              </a:rPr>
              <a:t>Presenter Notes: </a:t>
            </a:r>
            <a:endParaRPr lang="en-US" sz="1800" b="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0" dirty="0">
                <a:effectLst/>
                <a:latin typeface="Arial" panose="020B0604020202020204" pitchFamily="34" charset="0"/>
                <a:ea typeface="Calibri" panose="020F0502020204030204" pitchFamily="34" charset="0"/>
                <a:cs typeface="Times New Roman" panose="02020603050405020304" pitchFamily="18" charset="0"/>
              </a:rPr>
              <a:t>Things you should tell students if they are doing the Plan Your Trip Digital Extension at this time (in the curriculum packet):</a:t>
            </a:r>
          </a:p>
          <a:p>
            <a:pPr marL="285750" marR="0" indent="-285750">
              <a:lnSpc>
                <a:spcPct val="107000"/>
              </a:lnSpc>
              <a:spcBef>
                <a:spcPts val="0"/>
              </a:spcBef>
              <a:spcAft>
                <a:spcPts val="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cs typeface="Times New Roman" panose="02020603050405020304" pitchFamily="18" charset="0"/>
              </a:rPr>
              <a:t>Days matter: Buses and light rail run at different times on weekdays versus weekends. </a:t>
            </a:r>
          </a:p>
          <a:p>
            <a:pPr marL="742950" marR="0" lvl="1" indent="-285750">
              <a:lnSpc>
                <a:spcPct val="107000"/>
              </a:lnSpc>
              <a:spcBef>
                <a:spcPts val="0"/>
              </a:spcBef>
              <a:spcAft>
                <a:spcPts val="0"/>
              </a:spcAft>
              <a:buFont typeface="Arial" panose="020B0604020202020204" pitchFamily="34" charset="0"/>
              <a:buChar char="•"/>
            </a:pPr>
            <a:r>
              <a:rPr lang="en-US" sz="1800" b="0" dirty="0">
                <a:effectLst/>
                <a:latin typeface="Arial" panose="020B0604020202020204" pitchFamily="34" charset="0"/>
                <a:ea typeface="Calibri" panose="020F0502020204030204" pitchFamily="34" charset="0"/>
                <a:cs typeface="Times New Roman" panose="02020603050405020304" pitchFamily="18" charset="0"/>
              </a:rPr>
              <a:t>If the worksheet says that they are leaving on a Saturday, make sure that they have the upcoming Saturday selected. </a:t>
            </a:r>
          </a:p>
          <a:p>
            <a:pPr marL="285750" marR="0" lvl="0" indent="-285750" algn="l" defTabSz="914400" rtl="0" eaLnBrk="1" fontAlgn="auto" latinLnBrk="0" hangingPunct="1">
              <a:lnSpc>
                <a:spcPct val="107000"/>
              </a:lnSpc>
              <a:spcBef>
                <a:spcPts val="0"/>
              </a:spcBef>
              <a:spcAft>
                <a:spcPts val="0"/>
              </a:spcAft>
              <a:buClrTx/>
              <a:buSzTx/>
              <a:buFont typeface="Arial" panose="020B0604020202020204" pitchFamily="34" charset="0"/>
              <a:buChar char="•"/>
              <a:tabLst/>
              <a:defRPr/>
            </a:pPr>
            <a:r>
              <a:rPr lang="en-US" sz="1800" b="0" dirty="0">
                <a:effectLst/>
                <a:latin typeface="Arial" panose="020B0604020202020204" pitchFamily="34" charset="0"/>
                <a:ea typeface="Calibri" panose="020F0502020204030204" pitchFamily="34" charset="0"/>
                <a:cs typeface="Times New Roman" panose="02020603050405020304" pitchFamily="18" charset="0"/>
              </a:rPr>
              <a:t>Time matters: You can change the setting to “arrive by” a time or “depart by” a time and this can allow students to know when they have to leave or what time they will get to a place depending on their needs. </a:t>
            </a:r>
          </a:p>
        </p:txBody>
      </p:sp>
      <p:sp>
        <p:nvSpPr>
          <p:cNvPr id="4" name="Slide Number Placeholder 3"/>
          <p:cNvSpPr>
            <a:spLocks noGrp="1"/>
          </p:cNvSpPr>
          <p:nvPr>
            <p:ph type="sldNum" sz="quarter" idx="5"/>
          </p:nvPr>
        </p:nvSpPr>
        <p:spPr/>
        <p:txBody>
          <a:bodyPr/>
          <a:lstStyle/>
          <a:p>
            <a:fld id="{E146E02B-197E-4B39-AF0F-91DB6E566B0C}" type="slidenum">
              <a:rPr lang="en-US" smtClean="0"/>
              <a:t>11</a:t>
            </a:fld>
            <a:endParaRPr lang="en-US"/>
          </a:p>
        </p:txBody>
      </p:sp>
    </p:spTree>
    <p:extLst>
      <p:ext uri="{BB962C8B-B14F-4D97-AF65-F5344CB8AC3E}">
        <p14:creationId xmlns:p14="http://schemas.microsoft.com/office/powerpoint/2010/main" val="1752674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dirty="0"/>
              <a:t>There are other online tools and apps you can use to plan a trip.</a:t>
            </a:r>
          </a:p>
          <a:p>
            <a:pPr marL="0" marR="0">
              <a:lnSpc>
                <a:spcPct val="107000"/>
              </a:lnSpc>
              <a:spcBef>
                <a:spcPts val="0"/>
              </a:spcBef>
              <a:spcAft>
                <a:spcPts val="800"/>
              </a:spcAft>
            </a:pPr>
            <a:br>
              <a:rPr lang="en-US" dirty="0"/>
            </a:br>
            <a:r>
              <a:rPr lang="en-US" dirty="0"/>
              <a:t>Some apps can help you plan future trips (e.g. Google Maps), and some are better for if you are already out and want to catch a bus (e.g. One Bus Away).</a:t>
            </a:r>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E146E02B-197E-4B39-AF0F-91DB6E566B0C}" type="slidenum">
              <a:rPr lang="en-US" smtClean="0"/>
              <a:t>12</a:t>
            </a:fld>
            <a:endParaRPr lang="en-US"/>
          </a:p>
        </p:txBody>
      </p:sp>
    </p:spTree>
    <p:extLst>
      <p:ext uri="{BB962C8B-B14F-4D97-AF65-F5344CB8AC3E}">
        <p14:creationId xmlns:p14="http://schemas.microsoft.com/office/powerpoint/2010/main" val="2112588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b="0" dirty="0">
                <a:solidFill>
                  <a:srgbClr val="23221F"/>
                </a:solidFill>
                <a:effectLst/>
                <a:latin typeface="Arial" panose="020B0604020202020204" pitchFamily="34" charset="0"/>
                <a:ea typeface="Times New Roman" panose="02020603050405020304" pitchFamily="18" charset="0"/>
              </a:rPr>
              <a:t>Explain to students another way to get current information is to “text for departures”. </a:t>
            </a:r>
          </a:p>
          <a:p>
            <a:pPr marL="0" marR="0">
              <a:spcBef>
                <a:spcPts val="0"/>
              </a:spcBef>
              <a:spcAft>
                <a:spcPts val="0"/>
              </a:spcAft>
            </a:pPr>
            <a:endParaRPr lang="en-US" sz="1800" b="0" dirty="0">
              <a:solidFill>
                <a:srgbClr val="23221F"/>
              </a:solidFill>
              <a:effectLst/>
              <a:latin typeface="Arial" panose="020B0604020202020204" pitchFamily="34" charset="0"/>
              <a:ea typeface="Times New Roman" panose="02020603050405020304" pitchFamily="18" charset="0"/>
            </a:endParaRPr>
          </a:p>
          <a:p>
            <a:pPr marL="0" marR="0">
              <a:spcBef>
                <a:spcPts val="0"/>
              </a:spcBef>
              <a:spcAft>
                <a:spcPts val="0"/>
              </a:spcAft>
            </a:pPr>
            <a:r>
              <a:rPr lang="en-US" sz="1800" b="1" dirty="0">
                <a:solidFill>
                  <a:srgbClr val="23221F"/>
                </a:solidFill>
                <a:effectLst/>
                <a:latin typeface="Arial" panose="020B0604020202020204" pitchFamily="34" charset="0"/>
                <a:ea typeface="Times New Roman" panose="02020603050405020304" pitchFamily="18" charset="0"/>
              </a:rPr>
              <a:t>TEXT your stop ID to 62550</a:t>
            </a:r>
            <a:r>
              <a:rPr lang="en-US" sz="1800" dirty="0">
                <a:solidFill>
                  <a:srgbClr val="23221F"/>
                </a:solidFill>
                <a:effectLst/>
                <a:latin typeface="Arial" panose="020B0604020202020204" pitchFamily="34" charset="0"/>
                <a:ea typeface="Times New Roman" panose="02020603050405020304" pitchFamily="18" charset="0"/>
              </a:rPr>
              <a:t> to get the next departure times for transit service at that stop.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13</a:t>
            </a:fld>
            <a:endParaRPr lang="en-US"/>
          </a:p>
        </p:txBody>
      </p:sp>
    </p:spTree>
    <p:extLst>
      <p:ext uri="{BB962C8B-B14F-4D97-AF65-F5344CB8AC3E}">
        <p14:creationId xmlns:p14="http://schemas.microsoft.com/office/powerpoint/2010/main" val="21819116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know where they are going, they will go to a bus stop or light rail station to board transit. They are encouraged to bring their ORCA card with them.</a:t>
            </a:r>
          </a:p>
          <a:p>
            <a:pPr marL="171450" marR="0" indent="-171450">
              <a:lnSpc>
                <a:spcPct val="107000"/>
              </a:lnSpc>
              <a:spcBef>
                <a:spcPts val="0"/>
              </a:spcBef>
              <a:spcAft>
                <a:spcPts val="800"/>
              </a:spcAft>
              <a:buFont typeface="Arial" panose="020B0604020202020204" pitchFamily="34" charset="0"/>
              <a:buChar char="•"/>
            </a:pPr>
            <a:r>
              <a:rPr lang="en-US" dirty="0"/>
              <a:t>Make sure to check you are getting on the correct route. The route number or letter is displayed on the outside of the bus. For Link light rail, make sure you are going in the right direction, either towards Northgate or Angle Lake. </a:t>
            </a:r>
          </a:p>
        </p:txBody>
      </p:sp>
      <p:sp>
        <p:nvSpPr>
          <p:cNvPr id="4" name="Slide Number Placeholder 3"/>
          <p:cNvSpPr>
            <a:spLocks noGrp="1"/>
          </p:cNvSpPr>
          <p:nvPr>
            <p:ph type="sldNum" sz="quarter" idx="5"/>
          </p:nvPr>
        </p:nvSpPr>
        <p:spPr/>
        <p:txBody>
          <a:bodyPr/>
          <a:lstStyle/>
          <a:p>
            <a:fld id="{E146E02B-197E-4B39-AF0F-91DB6E566B0C}" type="slidenum">
              <a:rPr lang="en-US" smtClean="0"/>
              <a:t>14</a:t>
            </a:fld>
            <a:endParaRPr lang="en-US"/>
          </a:p>
        </p:txBody>
      </p:sp>
    </p:spTree>
    <p:extLst>
      <p:ext uri="{BB962C8B-B14F-4D97-AF65-F5344CB8AC3E}">
        <p14:creationId xmlns:p14="http://schemas.microsoft.com/office/powerpoint/2010/main" val="2802575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are at the station, they can use their ORCA cards to get on a bus or a train.</a:t>
            </a:r>
          </a:p>
          <a:p>
            <a:pPr marL="171450" marR="0" indent="-171450">
              <a:lnSpc>
                <a:spcPct val="107000"/>
              </a:lnSpc>
              <a:spcBef>
                <a:spcPts val="0"/>
              </a:spcBef>
              <a:spcAft>
                <a:spcPts val="800"/>
              </a:spcAft>
              <a:buFont typeface="Arial" panose="020B0604020202020204" pitchFamily="34" charset="0"/>
              <a:buChar char="•"/>
            </a:pPr>
            <a:r>
              <a:rPr lang="en-US" dirty="0"/>
              <a:t>For buses, students will tap their card as they get on at the front of the bus (or offboard or at any door for a RapidRide bus).</a:t>
            </a:r>
          </a:p>
          <a:p>
            <a:pPr marL="171450" marR="0" indent="-171450">
              <a:lnSpc>
                <a:spcPct val="107000"/>
              </a:lnSpc>
              <a:spcBef>
                <a:spcPts val="0"/>
              </a:spcBef>
              <a:spcAft>
                <a:spcPts val="800"/>
              </a:spcAft>
              <a:buFont typeface="Arial" panose="020B0604020202020204" pitchFamily="34" charset="0"/>
              <a:buChar char="•"/>
            </a:pPr>
            <a:r>
              <a:rPr lang="en-US" dirty="0"/>
              <a:t>For light rail trains, students will tap their card on the card readers at the station both before they get on and when they get off the train.</a:t>
            </a:r>
          </a:p>
        </p:txBody>
      </p:sp>
      <p:sp>
        <p:nvSpPr>
          <p:cNvPr id="4" name="Slide Number Placeholder 3"/>
          <p:cNvSpPr>
            <a:spLocks noGrp="1"/>
          </p:cNvSpPr>
          <p:nvPr>
            <p:ph type="sldNum" sz="quarter" idx="5"/>
          </p:nvPr>
        </p:nvSpPr>
        <p:spPr/>
        <p:txBody>
          <a:bodyPr/>
          <a:lstStyle/>
          <a:p>
            <a:fld id="{E146E02B-197E-4B39-AF0F-91DB6E566B0C}" type="slidenum">
              <a:rPr lang="en-US" smtClean="0"/>
              <a:t>15</a:t>
            </a:fld>
            <a:endParaRPr lang="en-US"/>
          </a:p>
        </p:txBody>
      </p:sp>
    </p:spTree>
    <p:extLst>
      <p:ext uri="{BB962C8B-B14F-4D97-AF65-F5344CB8AC3E}">
        <p14:creationId xmlns:p14="http://schemas.microsoft.com/office/powerpoint/2010/main" val="22999400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a:t>Students will know that they tapped the card correctly when they hear a beep from the reader.</a:t>
            </a:r>
          </a:p>
          <a:p>
            <a:pPr marL="171450" marR="0" indent="-171450">
              <a:lnSpc>
                <a:spcPct val="107000"/>
              </a:lnSpc>
              <a:spcBef>
                <a:spcPts val="0"/>
              </a:spcBef>
              <a:spcAft>
                <a:spcPts val="800"/>
              </a:spcAft>
              <a:buFont typeface="Arial" panose="020B0604020202020204" pitchFamily="34" charset="0"/>
              <a:buChar char="•"/>
            </a:pPr>
            <a:r>
              <a:rPr lang="en-US"/>
              <a:t>Explain to students that because ORCA passes are now free to youth, it’s more important than ever to remember to tap on and off. This helps Metro and other organizations track how much a route or system gets used, helping them improve our transit systems.</a:t>
            </a:r>
          </a:p>
        </p:txBody>
      </p:sp>
      <p:sp>
        <p:nvSpPr>
          <p:cNvPr id="4" name="Slide Number Placeholder 3"/>
          <p:cNvSpPr>
            <a:spLocks noGrp="1"/>
          </p:cNvSpPr>
          <p:nvPr>
            <p:ph type="sldNum" sz="quarter" idx="5"/>
          </p:nvPr>
        </p:nvSpPr>
        <p:spPr/>
        <p:txBody>
          <a:bodyPr/>
          <a:lstStyle/>
          <a:p>
            <a:fld id="{E146E02B-197E-4B39-AF0F-91DB6E566B0C}" type="slidenum">
              <a:rPr lang="en-US" smtClean="0"/>
              <a:t>16</a:t>
            </a:fld>
            <a:endParaRPr lang="en-US"/>
          </a:p>
        </p:txBody>
      </p:sp>
    </p:spTree>
    <p:extLst>
      <p:ext uri="{BB962C8B-B14F-4D97-AF65-F5344CB8AC3E}">
        <p14:creationId xmlns:p14="http://schemas.microsoft.com/office/powerpoint/2010/main" val="38012817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Once students have boarded the bus, they should stay alert and make sure they are looking and listening for their stop name to be announced.</a:t>
            </a:r>
          </a:p>
          <a:p>
            <a:pPr marL="171450" marR="0" indent="-171450">
              <a:lnSpc>
                <a:spcPct val="107000"/>
              </a:lnSpc>
              <a:spcBef>
                <a:spcPts val="0"/>
              </a:spcBef>
              <a:spcAft>
                <a:spcPts val="800"/>
              </a:spcAft>
              <a:buFont typeface="Arial" panose="020B0604020202020204" pitchFamily="34" charset="0"/>
              <a:buChar char="•"/>
            </a:pPr>
            <a:r>
              <a:rPr lang="en-US" dirty="0"/>
              <a:t>When their stop is next, they can ask the driver to stop by pulling the yellow cord or pressing a red stop button. </a:t>
            </a:r>
          </a:p>
          <a:p>
            <a:pPr marL="171450" marR="0" indent="-171450">
              <a:lnSpc>
                <a:spcPct val="107000"/>
              </a:lnSpc>
              <a:spcBef>
                <a:spcPts val="0"/>
              </a:spcBef>
              <a:spcAft>
                <a:spcPts val="800"/>
              </a:spcAft>
              <a:buFont typeface="Arial" panose="020B0604020202020204" pitchFamily="34" charset="0"/>
              <a:buChar char="•"/>
            </a:pPr>
            <a:r>
              <a:rPr lang="en-US" dirty="0"/>
              <a:t>To get off the bus, students should exit through a side or back door unless they need to use the ramp at the front. Remind students to make sure to be careful if they need to cross the street after, because traffic around buses can be dangerous.</a:t>
            </a:r>
          </a:p>
        </p:txBody>
      </p:sp>
      <p:sp>
        <p:nvSpPr>
          <p:cNvPr id="4" name="Slide Number Placeholder 3"/>
          <p:cNvSpPr>
            <a:spLocks noGrp="1"/>
          </p:cNvSpPr>
          <p:nvPr>
            <p:ph type="sldNum" sz="quarter" idx="5"/>
          </p:nvPr>
        </p:nvSpPr>
        <p:spPr/>
        <p:txBody>
          <a:bodyPr/>
          <a:lstStyle/>
          <a:p>
            <a:fld id="{E146E02B-197E-4B39-AF0F-91DB6E566B0C}" type="slidenum">
              <a:rPr lang="en-US" smtClean="0"/>
              <a:t>17</a:t>
            </a:fld>
            <a:endParaRPr lang="en-US"/>
          </a:p>
        </p:txBody>
      </p:sp>
    </p:spTree>
    <p:extLst>
      <p:ext uri="{BB962C8B-B14F-4D97-AF65-F5344CB8AC3E}">
        <p14:creationId xmlns:p14="http://schemas.microsoft.com/office/powerpoint/2010/main" val="10419056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After tapping their card at the station, students will wait until the train has arrived and opened its doors.</a:t>
            </a:r>
          </a:p>
          <a:p>
            <a:pPr marL="171450" marR="0" indent="-171450">
              <a:lnSpc>
                <a:spcPct val="107000"/>
              </a:lnSpc>
              <a:spcBef>
                <a:spcPts val="0"/>
              </a:spcBef>
              <a:spcAft>
                <a:spcPts val="800"/>
              </a:spcAft>
              <a:buFont typeface="Arial" panose="020B0604020202020204" pitchFamily="34" charset="0"/>
              <a:buChar char="•"/>
            </a:pPr>
            <a:r>
              <a:rPr lang="en-US" dirty="0"/>
              <a:t>Once they leave the train, don’t forget to tap your card again!</a:t>
            </a:r>
          </a:p>
          <a:p>
            <a:pPr marL="0" marR="0" indent="0">
              <a:lnSpc>
                <a:spcPct val="107000"/>
              </a:lnSpc>
              <a:spcBef>
                <a:spcPts val="0"/>
              </a:spcBef>
              <a:spcAft>
                <a:spcPts val="800"/>
              </a:spcAft>
              <a:buFont typeface="Arial" panose="020B0604020202020204" pitchFamily="34" charset="0"/>
              <a:buNone/>
            </a:pPr>
            <a:endParaRPr lang="en-US" dirty="0"/>
          </a:p>
          <a:p>
            <a:pPr marL="0" marR="0" indent="0">
              <a:lnSpc>
                <a:spcPct val="107000"/>
              </a:lnSpc>
              <a:spcBef>
                <a:spcPts val="0"/>
              </a:spcBef>
              <a:spcAft>
                <a:spcPts val="800"/>
              </a:spcAft>
              <a:buFont typeface="Arial" panose="020B0604020202020204" pitchFamily="34" charset="0"/>
              <a:buNone/>
            </a:pPr>
            <a:r>
              <a:rPr lang="en-US" b="1" dirty="0"/>
              <a:t>Presenter Notes: </a:t>
            </a:r>
            <a:r>
              <a:rPr lang="en-US" b="0" dirty="0"/>
              <a:t>Remind students that they are building habits and that tapping on and tapping off of the light rail is important. If they forget to tap off once they are an adult, it charges them more. </a:t>
            </a:r>
            <a:endParaRPr lang="en-US" dirty="0"/>
          </a:p>
        </p:txBody>
      </p:sp>
      <p:sp>
        <p:nvSpPr>
          <p:cNvPr id="4" name="Slide Number Placeholder 3"/>
          <p:cNvSpPr>
            <a:spLocks noGrp="1"/>
          </p:cNvSpPr>
          <p:nvPr>
            <p:ph type="sldNum" sz="quarter" idx="5"/>
          </p:nvPr>
        </p:nvSpPr>
        <p:spPr/>
        <p:txBody>
          <a:bodyPr/>
          <a:lstStyle/>
          <a:p>
            <a:fld id="{E146E02B-197E-4B39-AF0F-91DB6E566B0C}" type="slidenum">
              <a:rPr lang="en-US" smtClean="0"/>
              <a:t>18</a:t>
            </a:fld>
            <a:endParaRPr lang="en-US"/>
          </a:p>
        </p:txBody>
      </p:sp>
    </p:spTree>
    <p:extLst>
      <p:ext uri="{BB962C8B-B14F-4D97-AF65-F5344CB8AC3E}">
        <p14:creationId xmlns:p14="http://schemas.microsoft.com/office/powerpoint/2010/main" val="1412590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4 rules for confident travel on transit:</a:t>
            </a:r>
          </a:p>
          <a:p>
            <a:pPr marL="628650" lvl="1" indent="-171450">
              <a:buFont typeface="Arial" panose="020B0604020202020204" pitchFamily="34" charset="0"/>
              <a:buChar char="•"/>
            </a:pPr>
            <a:r>
              <a:rPr lang="en-US" dirty="0"/>
              <a:t>Plan your trip! Know where you’re going and how you are going to get there.</a:t>
            </a:r>
          </a:p>
          <a:p>
            <a:pPr marL="628650" lvl="1" indent="-171450">
              <a:buFont typeface="Arial" panose="020B0604020202020204" pitchFamily="34" charset="0"/>
              <a:buChar char="•"/>
            </a:pPr>
            <a:r>
              <a:rPr lang="en-US" dirty="0"/>
              <a:t>Travel with family or friends.</a:t>
            </a:r>
          </a:p>
          <a:p>
            <a:pPr marL="628650" lvl="1" indent="-171450">
              <a:buFont typeface="Arial" panose="020B0604020202020204" pitchFamily="34" charset="0"/>
              <a:buChar char="•"/>
            </a:pPr>
            <a:r>
              <a:rPr lang="en-US" dirty="0"/>
              <a:t>Tell someone where you are going.</a:t>
            </a:r>
          </a:p>
          <a:p>
            <a:pPr marL="628650" lvl="1" indent="-171450">
              <a:buFont typeface="Arial" panose="020B0604020202020204" pitchFamily="34" charset="0"/>
              <a:buChar char="•"/>
            </a:pPr>
            <a:r>
              <a:rPr lang="en-US" dirty="0"/>
              <a:t>Pay attention—watch and listen to make sure you know where you are.</a:t>
            </a:r>
          </a:p>
        </p:txBody>
      </p:sp>
      <p:sp>
        <p:nvSpPr>
          <p:cNvPr id="4" name="Slide Number Placeholder 3"/>
          <p:cNvSpPr>
            <a:spLocks noGrp="1"/>
          </p:cNvSpPr>
          <p:nvPr>
            <p:ph type="sldNum" sz="quarter" idx="5"/>
          </p:nvPr>
        </p:nvSpPr>
        <p:spPr/>
        <p:txBody>
          <a:bodyPr/>
          <a:lstStyle/>
          <a:p>
            <a:fld id="{E146E02B-197E-4B39-AF0F-91DB6E566B0C}" type="slidenum">
              <a:rPr lang="en-US" smtClean="0"/>
              <a:t>19</a:t>
            </a:fld>
            <a:endParaRPr lang="en-US"/>
          </a:p>
        </p:txBody>
      </p:sp>
    </p:spTree>
    <p:extLst>
      <p:ext uri="{BB962C8B-B14F-4D97-AF65-F5344CB8AC3E}">
        <p14:creationId xmlns:p14="http://schemas.microsoft.com/office/powerpoint/2010/main" val="2482880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Trivia question to start, and feel free to take a guess.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 Answer is--- 1973!</a:t>
            </a: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i="0" dirty="0">
              <a:effectLst/>
              <a:latin typeface="Arial" panose="020B0604020202020204" pitchFamily="34" charset="0"/>
              <a:ea typeface="Calibri" panose="020F0502020204030204" pitchFamily="34" charset="0"/>
            </a:endParaRPr>
          </a:p>
          <a:p>
            <a:pPr marL="0" marR="0">
              <a:spcBef>
                <a:spcPts val="0"/>
              </a:spcBef>
              <a:spcAft>
                <a:spcPts val="0"/>
              </a:spcAft>
            </a:pPr>
            <a:r>
              <a:rPr lang="en-US" sz="1800" b="1" i="0" dirty="0">
                <a:effectLst/>
                <a:latin typeface="Arial" panose="020B0604020202020204" pitchFamily="34" charset="0"/>
                <a:ea typeface="Calibri" panose="020F0502020204030204" pitchFamily="34" charset="0"/>
              </a:rPr>
              <a:t>Presenter Notes: </a:t>
            </a:r>
            <a:r>
              <a:rPr lang="en-US" sz="1800" i="0" dirty="0">
                <a:solidFill>
                  <a:srgbClr val="202124"/>
                </a:solidFill>
                <a:effectLst/>
                <a:latin typeface="Arial" panose="020B0604020202020204" pitchFamily="34" charset="0"/>
                <a:ea typeface="Calibri" panose="020F0502020204030204" pitchFamily="34" charset="0"/>
              </a:rPr>
              <a:t>The bus system was known as Metro Transit and began operations on </a:t>
            </a:r>
            <a:r>
              <a:rPr lang="en-US" sz="1800" b="1" i="0" dirty="0">
                <a:solidFill>
                  <a:srgbClr val="202124"/>
                </a:solidFill>
                <a:effectLst/>
                <a:latin typeface="Arial" panose="020B0604020202020204" pitchFamily="34" charset="0"/>
                <a:ea typeface="Calibri" panose="020F0502020204030204" pitchFamily="34" charset="0"/>
              </a:rPr>
              <a:t>January 1, 1973</a:t>
            </a:r>
            <a:r>
              <a:rPr lang="en-US" sz="1800" i="0" dirty="0">
                <a:solidFill>
                  <a:srgbClr val="202124"/>
                </a:solidFill>
                <a:effectLst/>
                <a:latin typeface="Arial" panose="020B0604020202020204" pitchFamily="34" charset="0"/>
                <a:ea typeface="Calibri" panose="020F0502020204030204" pitchFamily="34" charset="0"/>
              </a:rPr>
              <a:t>. Its operations subsumed the Seattle Transit System, formerly under the purview of the City of Seattle and the Metropolitan Transit Corporation, a private company serving suburban cities in King County.</a:t>
            </a:r>
            <a:r>
              <a:rPr lang="en-US" i="0" dirty="0">
                <a:effectLst/>
              </a:rPr>
              <a:t> </a:t>
            </a:r>
            <a:r>
              <a:rPr lang="en-US" sz="1800" i="0" dirty="0">
                <a:effectLst/>
                <a:latin typeface="Times New Roman" panose="02020603050405020304" pitchFamily="18" charset="0"/>
                <a:ea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E146E02B-197E-4B39-AF0F-91DB6E566B0C}" type="slidenum">
              <a:rPr lang="en-US" smtClean="0"/>
              <a:t>2</a:t>
            </a:fld>
            <a:endParaRPr lang="en-US"/>
          </a:p>
        </p:txBody>
      </p:sp>
    </p:spTree>
    <p:extLst>
      <p:ext uri="{BB962C8B-B14F-4D97-AF65-F5344CB8AC3E}">
        <p14:creationId xmlns:p14="http://schemas.microsoft.com/office/powerpoint/2010/main" val="1435889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Supplemental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endParaRPr lang="en-US" sz="1800" u="sng"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It may be helpful to show students the website so they can share information with their families. </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Show students how to navigate the website to obtain a new Youth ORCA card or register an existing one. </a:t>
            </a:r>
          </a:p>
          <a:p>
            <a:pPr marL="285750" marR="0" lvl="0" indent="-2857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sz="1800" dirty="0">
                <a:effectLst/>
                <a:latin typeface="Arial" panose="020B0604020202020204" pitchFamily="34" charset="0"/>
                <a:ea typeface="Calibri" panose="020F0502020204030204" pitchFamily="34" charset="0"/>
                <a:cs typeface="Times New Roman" panose="02020603050405020304" pitchFamily="18" charset="0"/>
              </a:rPr>
              <a:t>Extra information can be found at: </a:t>
            </a:r>
            <a:r>
              <a:rPr lang="en-US" sz="1800" dirty="0">
                <a:hlinkClick r:id="rId3"/>
              </a:rPr>
              <a:t>https://kingcounty.gov/depts/transportation/metro/travel-options/bus/how-to-ride.aspx</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46E02B-197E-4B39-AF0F-91DB6E566B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615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that public transit can take many forms. Here in King County, some primary forms of transit are buses, light rail trains, water taxis, and ferries.</a:t>
            </a:r>
          </a:p>
          <a:p>
            <a:pPr marL="285750" marR="0" indent="-285750">
              <a:lnSpc>
                <a:spcPct val="107000"/>
              </a:lnSpc>
              <a:spcBef>
                <a:spcPts val="0"/>
              </a:spcBef>
              <a:spcAft>
                <a:spcPts val="0"/>
              </a:spcAft>
              <a:buFont typeface="Arial" panose="020B0604020202020204" pitchFamily="34" charset="0"/>
              <a:buChar char="•"/>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r>
              <a:rPr lang="en-US" sz="1800" u="sng" dirty="0">
                <a:effectLst/>
                <a:latin typeface="Arial" panose="020B0604020202020204" pitchFamily="34" charset="0"/>
                <a:ea typeface="Calibri" panose="020F0502020204030204" pitchFamily="34" charset="0"/>
                <a:cs typeface="Times New Roman" panose="02020603050405020304" pitchFamily="18" charset="0"/>
              </a:rPr>
              <a:t>Discussion opportunity</a:t>
            </a:r>
            <a:r>
              <a:rPr lang="en-US" sz="1800" u="none" dirty="0">
                <a:effectLst/>
                <a:latin typeface="Arial" panose="020B0604020202020204" pitchFamily="34" charset="0"/>
                <a:ea typeface="Calibri" panose="020F0502020204030204" pitchFamily="34" charset="0"/>
                <a:cs typeface="Times New Roman" panose="02020603050405020304" pitchFamily="18" charset="0"/>
              </a:rPr>
              <a:t>:</a:t>
            </a:r>
          </a:p>
          <a:p>
            <a:pPr marL="285750" marR="0" indent="-285750">
              <a:lnSpc>
                <a:spcPct val="107000"/>
              </a:lnSpc>
              <a:spcBef>
                <a:spcPts val="0"/>
              </a:spcBef>
              <a:spcAft>
                <a:spcPts val="0"/>
              </a:spcAft>
              <a:buFont typeface="Arial" panose="020B0604020202020204" pitchFamily="34" charset="0"/>
              <a:buChar char="•"/>
            </a:pPr>
            <a:r>
              <a:rPr lang="en-US" sz="1800" u="none" dirty="0">
                <a:effectLst/>
                <a:latin typeface="Arial" panose="020B0604020202020204" pitchFamily="34" charset="0"/>
                <a:ea typeface="Calibri" panose="020F0502020204030204" pitchFamily="34" charset="0"/>
                <a:cs typeface="Times New Roman" panose="02020603050405020304" pitchFamily="18" charset="0"/>
              </a:rPr>
              <a:t>Ask students if they have ridden any of these forms of transportation? Where were they going? </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3</a:t>
            </a:fld>
            <a:endParaRPr lang="en-US"/>
          </a:p>
        </p:txBody>
      </p:sp>
    </p:spTree>
    <p:extLst>
      <p:ext uri="{BB962C8B-B14F-4D97-AF65-F5344CB8AC3E}">
        <p14:creationId xmlns:p14="http://schemas.microsoft.com/office/powerpoint/2010/main" val="13777843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All of these regional transit agencies and organizations provide different types of public transit. Youth can ride free on all of them! </a:t>
            </a:r>
            <a:endParaRPr lang="en-US" dirty="0"/>
          </a:p>
        </p:txBody>
      </p:sp>
      <p:sp>
        <p:nvSpPr>
          <p:cNvPr id="4" name="Slide Number Placeholder 3"/>
          <p:cNvSpPr>
            <a:spLocks noGrp="1"/>
          </p:cNvSpPr>
          <p:nvPr>
            <p:ph type="sldNum" sz="quarter" idx="5"/>
          </p:nvPr>
        </p:nvSpPr>
        <p:spPr/>
        <p:txBody>
          <a:bodyPr/>
          <a:lstStyle/>
          <a:p>
            <a:fld id="{E146E02B-197E-4B39-AF0F-91DB6E566B0C}" type="slidenum">
              <a:rPr lang="en-US" smtClean="0"/>
              <a:t>4</a:t>
            </a:fld>
            <a:endParaRPr lang="en-US"/>
          </a:p>
        </p:txBody>
      </p:sp>
    </p:spTree>
    <p:extLst>
      <p:ext uri="{BB962C8B-B14F-4D97-AF65-F5344CB8AC3E}">
        <p14:creationId xmlns:p14="http://schemas.microsoft.com/office/powerpoint/2010/main" val="4236728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Explain that here in King County, to use transit, you can use a transit pass (students might be more familiar with the term ‘bus pass’).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Ask students to guess which transit card name is correct (ORCA).</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Explain if students have a blue card, it will still work. </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146E02B-197E-4B39-AF0F-91DB6E566B0C}" type="slidenum">
              <a:rPr lang="en-US" smtClean="0"/>
              <a:t>5</a:t>
            </a:fld>
            <a:endParaRPr lang="en-US"/>
          </a:p>
        </p:txBody>
      </p:sp>
    </p:spTree>
    <p:extLst>
      <p:ext uri="{BB962C8B-B14F-4D97-AF65-F5344CB8AC3E}">
        <p14:creationId xmlns:p14="http://schemas.microsoft.com/office/powerpoint/2010/main" val="146840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that all youth 18 years or younger can ride public transit for free. They are encouraged to get an ORCA card, although it is not required to ride free (except on the Seattle Monorail). You can do this online!</a:t>
            </a:r>
          </a:p>
          <a:p>
            <a:pPr marL="0" marR="0">
              <a:lnSpc>
                <a:spcPct val="107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Explain to students that once they get to the landing page to order a new card, they may have to show proof of age (i.e. student ID or state ID).</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Arial" panose="020B0604020202020204" pitchFamily="34" charset="0"/>
                <a:ea typeface="Calibri" panose="020F0502020204030204" pitchFamily="34" charset="0"/>
                <a:cs typeface="Times New Roman" panose="02020603050405020304" pitchFamily="18" charset="0"/>
              </a:rPr>
              <a:t>If under 18, please check with a parent/guardian before signing up.</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u="none" dirty="0">
                <a:effectLst/>
                <a:latin typeface="Arial" panose="020B0604020202020204" pitchFamily="34" charset="0"/>
                <a:cs typeface="Times New Roman" panose="02020603050405020304" pitchFamily="18" charset="0"/>
              </a:rPr>
              <a:t>Presenter Notes: </a:t>
            </a:r>
            <a:r>
              <a:rPr lang="en-US" sz="1800" b="0" u="none" dirty="0">
                <a:effectLst/>
                <a:latin typeface="Arial" panose="020B0604020202020204" pitchFamily="34" charset="0"/>
                <a:cs typeface="Times New Roman" panose="02020603050405020304" pitchFamily="18" charset="0"/>
              </a:rPr>
              <a:t>To see an overview of the ‘how to ride’ sequence, go to </a:t>
            </a:r>
            <a:r>
              <a:rPr lang="en-US" dirty="0">
                <a:hlinkClick r:id="rId3"/>
              </a:rPr>
              <a:t>https://kingcounty.gov/depts/transportation/metro/travel-options/bus/how-to-ride.aspx</a:t>
            </a:r>
            <a:endParaRPr lang="en-US" b="1" u="sng" dirty="0"/>
          </a:p>
          <a:p>
            <a:pPr marL="0" marR="0">
              <a:lnSpc>
                <a:spcPct val="107000"/>
              </a:lnSpc>
              <a:spcBef>
                <a:spcPts val="0"/>
              </a:spcBef>
              <a:spcAft>
                <a:spcPts val="800"/>
              </a:spcAft>
            </a:pPr>
            <a:endParaRPr lang="en-US" dirty="0"/>
          </a:p>
        </p:txBody>
      </p:sp>
      <p:sp>
        <p:nvSpPr>
          <p:cNvPr id="4" name="Slide Number Placeholder 3"/>
          <p:cNvSpPr>
            <a:spLocks noGrp="1"/>
          </p:cNvSpPr>
          <p:nvPr>
            <p:ph type="sldNum" sz="quarter" idx="5"/>
          </p:nvPr>
        </p:nvSpPr>
        <p:spPr/>
        <p:txBody>
          <a:bodyPr/>
          <a:lstStyle/>
          <a:p>
            <a:fld id="{E146E02B-197E-4B39-AF0F-91DB6E566B0C}" type="slidenum">
              <a:rPr lang="en-US" smtClean="0"/>
              <a:t>6</a:t>
            </a:fld>
            <a:endParaRPr lang="en-US"/>
          </a:p>
        </p:txBody>
      </p:sp>
    </p:spTree>
    <p:extLst>
      <p:ext uri="{BB962C8B-B14F-4D97-AF65-F5344CB8AC3E}">
        <p14:creationId xmlns:p14="http://schemas.microsoft.com/office/powerpoint/2010/main" val="3971085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nSpc>
                <a:spcPct val="107000"/>
              </a:lnSpc>
              <a:spcBef>
                <a:spcPts val="0"/>
              </a:spcBef>
              <a:spcAft>
                <a:spcPts val="800"/>
              </a:spcAft>
              <a:buFont typeface="Arial" panose="020B0604020202020204" pitchFamily="34" charset="0"/>
              <a:buChar char="•"/>
            </a:pPr>
            <a:r>
              <a:rPr lang="en-US" dirty="0"/>
              <a:t>Explain to students that once they have their ORCA cards, the first step to riding transit is to </a:t>
            </a:r>
            <a:r>
              <a:rPr lang="en-US" i="1" dirty="0"/>
              <a:t>plan their trip</a:t>
            </a:r>
            <a:r>
              <a:rPr lang="en-US" i="0" dirty="0"/>
              <a:t>.</a:t>
            </a:r>
          </a:p>
          <a:p>
            <a:pPr marL="171450" marR="0" indent="-171450">
              <a:lnSpc>
                <a:spcPct val="107000"/>
              </a:lnSpc>
              <a:spcBef>
                <a:spcPts val="0"/>
              </a:spcBef>
              <a:spcAft>
                <a:spcPts val="800"/>
              </a:spcAft>
              <a:buFont typeface="Arial" panose="020B0604020202020204" pitchFamily="34" charset="0"/>
              <a:buChar char="•"/>
            </a:pPr>
            <a:r>
              <a:rPr lang="en-US" i="0" dirty="0"/>
              <a:t>We encourage students to ride with other people, especially on their first time.  </a:t>
            </a:r>
          </a:p>
          <a:p>
            <a:pPr marL="0" marR="0" indent="0">
              <a:lnSpc>
                <a:spcPct val="107000"/>
              </a:lnSpc>
              <a:spcBef>
                <a:spcPts val="0"/>
              </a:spcBef>
              <a:spcAft>
                <a:spcPts val="800"/>
              </a:spcAft>
              <a:buFont typeface="Arial" panose="020B0604020202020204" pitchFamily="34" charset="0"/>
              <a:buNone/>
            </a:pPr>
            <a:endParaRPr lang="en-US" i="0" dirty="0"/>
          </a:p>
          <a:p>
            <a:pPr marL="0" marR="0" indent="0">
              <a:lnSpc>
                <a:spcPct val="107000"/>
              </a:lnSpc>
              <a:spcBef>
                <a:spcPts val="0"/>
              </a:spcBef>
              <a:spcAft>
                <a:spcPts val="800"/>
              </a:spcAft>
              <a:buFont typeface="Arial" panose="020B0604020202020204" pitchFamily="34" charset="0"/>
              <a:buNone/>
            </a:pPr>
            <a:r>
              <a:rPr lang="en-US" i="0" u="sng" dirty="0"/>
              <a:t>Discussion Opportunity</a:t>
            </a:r>
            <a:r>
              <a:rPr lang="en-US" i="0" u="none" dirty="0"/>
              <a:t>:</a:t>
            </a:r>
          </a:p>
          <a:p>
            <a:pPr marL="171450" marR="0" indent="-171450">
              <a:lnSpc>
                <a:spcPct val="107000"/>
              </a:lnSpc>
              <a:spcBef>
                <a:spcPts val="0"/>
              </a:spcBef>
              <a:spcAft>
                <a:spcPts val="800"/>
              </a:spcAft>
              <a:buFont typeface="Arial" panose="020B0604020202020204" pitchFamily="34" charset="0"/>
              <a:buChar char="•"/>
            </a:pPr>
            <a:r>
              <a:rPr lang="en-US" i="0" u="none" dirty="0"/>
              <a:t>Ask students if they feel comfortable riding public transit with the knowledge that they have. Then ask students what they want to know in order to feel like they have the tools to ride public transit. </a:t>
            </a:r>
            <a:endParaRPr lang="en-US" i="0" u="sng" dirty="0"/>
          </a:p>
        </p:txBody>
      </p:sp>
      <p:sp>
        <p:nvSpPr>
          <p:cNvPr id="4" name="Slide Number Placeholder 3"/>
          <p:cNvSpPr>
            <a:spLocks noGrp="1"/>
          </p:cNvSpPr>
          <p:nvPr>
            <p:ph type="sldNum" sz="quarter" idx="5"/>
          </p:nvPr>
        </p:nvSpPr>
        <p:spPr/>
        <p:txBody>
          <a:bodyPr/>
          <a:lstStyle/>
          <a:p>
            <a:fld id="{E146E02B-197E-4B39-AF0F-91DB6E566B0C}" type="slidenum">
              <a:rPr lang="en-US" smtClean="0"/>
              <a:t>7</a:t>
            </a:fld>
            <a:endParaRPr lang="en-US"/>
          </a:p>
        </p:txBody>
      </p:sp>
    </p:spTree>
    <p:extLst>
      <p:ext uri="{BB962C8B-B14F-4D97-AF65-F5344CB8AC3E}">
        <p14:creationId xmlns:p14="http://schemas.microsoft.com/office/powerpoint/2010/main" val="1042510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i="0" u="sng" dirty="0"/>
              <a:t>Discussion Opportunity</a:t>
            </a:r>
            <a:r>
              <a:rPr lang="en-US" i="0" u="none" dirty="0"/>
              <a:t>:</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lang="en-US" dirty="0"/>
              <a:t>Name a place that you might go using public transit.</a:t>
            </a:r>
            <a:endParaRPr lang="en-US" i="0" dirty="0"/>
          </a:p>
          <a:p>
            <a:pPr marL="171450" marR="0" indent="-171450">
              <a:lnSpc>
                <a:spcPct val="107000"/>
              </a:lnSpc>
              <a:spcBef>
                <a:spcPts val="0"/>
              </a:spcBef>
              <a:spcAft>
                <a:spcPts val="800"/>
              </a:spcAft>
              <a:buFont typeface="Arial" panose="020B0604020202020204" pitchFamily="34" charset="0"/>
              <a:buChar char="•"/>
            </a:pPr>
            <a:r>
              <a:rPr lang="en-US" i="0" u="none" dirty="0"/>
              <a:t>Ask students if they have ever struggled with parking at these places.</a:t>
            </a:r>
            <a:endParaRPr lang="en-US" i="0" u="sng" dirty="0"/>
          </a:p>
        </p:txBody>
      </p:sp>
      <p:sp>
        <p:nvSpPr>
          <p:cNvPr id="4" name="Slide Number Placeholder 3"/>
          <p:cNvSpPr>
            <a:spLocks noGrp="1"/>
          </p:cNvSpPr>
          <p:nvPr>
            <p:ph type="sldNum" sz="quarter" idx="5"/>
          </p:nvPr>
        </p:nvSpPr>
        <p:spPr/>
        <p:txBody>
          <a:bodyPr/>
          <a:lstStyle/>
          <a:p>
            <a:fld id="{E146E02B-197E-4B39-AF0F-91DB6E566B0C}" type="slidenum">
              <a:rPr lang="en-US" smtClean="0"/>
              <a:t>8</a:t>
            </a:fld>
            <a:endParaRPr lang="en-US"/>
          </a:p>
        </p:txBody>
      </p:sp>
    </p:spTree>
    <p:extLst>
      <p:ext uri="{BB962C8B-B14F-4D97-AF65-F5344CB8AC3E}">
        <p14:creationId xmlns:p14="http://schemas.microsoft.com/office/powerpoint/2010/main" val="2004939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800"/>
              </a:spcAft>
              <a:buFont typeface="Arial" panose="020B0604020202020204" pitchFamily="34" charset="0"/>
              <a:buNone/>
            </a:pPr>
            <a:r>
              <a:rPr lang="en-US" i="0" dirty="0"/>
              <a:t>When students are planning their trip, they should be thinking about who will be with them. Will they be with other adults? Friends? Younger family? These are critical questions because it can help the students determine what routes will be the easiest for their group. </a:t>
            </a:r>
          </a:p>
          <a:p>
            <a:pPr marL="0" marR="0" indent="0">
              <a:lnSpc>
                <a:spcPct val="107000"/>
              </a:lnSpc>
              <a:spcBef>
                <a:spcPts val="0"/>
              </a:spcBef>
              <a:spcAft>
                <a:spcPts val="800"/>
              </a:spcAft>
              <a:buFont typeface="Arial" panose="020B0604020202020204" pitchFamily="34" charset="0"/>
              <a:buNone/>
            </a:pPr>
            <a:endParaRPr lang="en-US" i="0" dirty="0"/>
          </a:p>
        </p:txBody>
      </p:sp>
      <p:sp>
        <p:nvSpPr>
          <p:cNvPr id="4" name="Slide Number Placeholder 3"/>
          <p:cNvSpPr>
            <a:spLocks noGrp="1"/>
          </p:cNvSpPr>
          <p:nvPr>
            <p:ph type="sldNum" sz="quarter" idx="5"/>
          </p:nvPr>
        </p:nvSpPr>
        <p:spPr/>
        <p:txBody>
          <a:bodyPr/>
          <a:lstStyle/>
          <a:p>
            <a:fld id="{E146E02B-197E-4B39-AF0F-91DB6E566B0C}" type="slidenum">
              <a:rPr lang="en-US" smtClean="0"/>
              <a:t>9</a:t>
            </a:fld>
            <a:endParaRPr lang="en-US"/>
          </a:p>
        </p:txBody>
      </p:sp>
    </p:spTree>
    <p:extLst>
      <p:ext uri="{BB962C8B-B14F-4D97-AF65-F5344CB8AC3E}">
        <p14:creationId xmlns:p14="http://schemas.microsoft.com/office/powerpoint/2010/main" val="457345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7" name="Rectangle 6">
            <a:extLst>
              <a:ext uri="{FF2B5EF4-FFF2-40B4-BE49-F238E27FC236}">
                <a16:creationId xmlns:a16="http://schemas.microsoft.com/office/drawing/2014/main" id="{0F351381-F5B4-A745-B071-B83687DA4DB4}"/>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2CF6EFF-1816-CD40-9ADC-53321CD9AE88}"/>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9" name="Text Placeholder 69">
            <a:extLst>
              <a:ext uri="{FF2B5EF4-FFF2-40B4-BE49-F238E27FC236}">
                <a16:creationId xmlns:a16="http://schemas.microsoft.com/office/drawing/2014/main" id="{FD9BCF11-AAE0-DB48-9992-1F7210BCA382}"/>
              </a:ext>
            </a:extLst>
          </p:cNvPr>
          <p:cNvSpPr>
            <a:spLocks noGrp="1"/>
          </p:cNvSpPr>
          <p:nvPr>
            <p:ph type="body" sz="quarter" idx="11"/>
          </p:nvPr>
        </p:nvSpPr>
        <p:spPr>
          <a:xfrm>
            <a:off x="736600" y="1496133"/>
            <a:ext cx="10193853" cy="3907565"/>
          </a:xfrm>
        </p:spPr>
        <p:txBody>
          <a:bodyPr>
            <a:normAutofit/>
          </a:bodyPr>
          <a:lstStyle>
            <a:lvl1pPr>
              <a:lnSpc>
                <a:spcPct val="100000"/>
              </a:lnSpc>
              <a:buClr>
                <a:srgbClr val="263287"/>
              </a:buClr>
              <a:defRPr sz="20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a:defRPr sz="2000">
                <a:solidFill>
                  <a:srgbClr val="4E4540"/>
                </a:solidFill>
              </a:defRPr>
            </a:lvl2pPr>
            <a:lvl3pPr>
              <a:defRPr>
                <a:solidFill>
                  <a:srgbClr val="4E4540"/>
                </a:solidFill>
              </a:defRPr>
            </a:lvl3pPr>
            <a:lvl4pPr>
              <a:defRPr>
                <a:solidFill>
                  <a:srgbClr val="4E4540"/>
                </a:solidFill>
              </a:defRPr>
            </a:lvl4pPr>
            <a:lvl5pPr>
              <a:defRPr>
                <a:solidFill>
                  <a:srgbClr val="4E4540"/>
                </a:solidFill>
              </a:defRPr>
            </a:lvl5pPr>
          </a:lstStyle>
          <a:p>
            <a:pPr lvl="0"/>
            <a:r>
              <a:rPr lang="en-US"/>
              <a:t>Edit Master text styles</a:t>
            </a:r>
          </a:p>
        </p:txBody>
      </p:sp>
    </p:spTree>
    <p:extLst>
      <p:ext uri="{BB962C8B-B14F-4D97-AF65-F5344CB8AC3E}">
        <p14:creationId xmlns:p14="http://schemas.microsoft.com/office/powerpoint/2010/main" val="2553848344"/>
      </p:ext>
    </p:extLst>
  </p:cSld>
  <p:clrMapOvr>
    <a:masterClrMapping/>
  </p:clrMapOvr>
  <p:extLst>
    <p:ext uri="{DCECCB84-F9BA-43D5-87BE-67443E8EF086}">
      <p15:sldGuideLst xmlns:p15="http://schemas.microsoft.com/office/powerpoint/2012/main">
        <p15:guide id="1" orient="horz" pos="2160">
          <p15:clr>
            <a:srgbClr val="FBAE40"/>
          </p15:clr>
        </p15:guide>
        <p15:guide id="2" pos="26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1207008" y="2120054"/>
            <a:ext cx="6126480" cy="4114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789023" y="2147486"/>
            <a:ext cx="3200400" cy="3432319"/>
          </a:xfrm>
        </p:spPr>
        <p:txBody>
          <a:bodyPr>
            <a:normAutofit/>
          </a:bodyPr>
          <a:lstStyle>
            <a:lvl1pPr marL="0" indent="0">
              <a:lnSpc>
                <a:spcPct val="95000"/>
              </a:lnSpc>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13DC6CF-61EB-45B2-9732-7BB674F176D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616019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9595064"/>
      </p:ext>
    </p:extLst>
  </p:cSld>
  <p:clrMapOvr>
    <a:masterClrMapping/>
  </p:clrMapOvr>
  <p:extLst>
    <p:ext uri="{DCECCB84-F9BA-43D5-87BE-67443E8EF086}">
      <p15:sldGuideLst xmlns:p15="http://schemas.microsoft.com/office/powerpoint/2012/main">
        <p15:guide id="1" orient="horz" pos="3360" userDrawn="1">
          <p15:clr>
            <a:srgbClr val="FBAE40"/>
          </p15:clr>
        </p15:guide>
        <p15:guide id="2" pos="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9DF50-EA59-6F4A-B788-9BCF31751ACB}"/>
              </a:ext>
            </a:extLst>
          </p:cNvPr>
          <p:cNvSpPr>
            <a:spLocks noGrp="1"/>
          </p:cNvSpPr>
          <p:nvPr>
            <p:ph type="title" hasCustomPrompt="1"/>
          </p:nvPr>
        </p:nvSpPr>
        <p:spPr>
          <a:xfrm>
            <a:off x="1163010" y="1003405"/>
            <a:ext cx="4032712" cy="1617415"/>
          </a:xfrm>
        </p:spPr>
        <p:txBody>
          <a:bodyPr anchor="b" anchorCtr="0">
            <a:noAutofit/>
          </a:bodyPr>
          <a:lstStyle>
            <a:lvl1pPr>
              <a:lnSpc>
                <a:spcPct val="100000"/>
              </a:lnSpc>
              <a:defRPr sz="2800" b="1" i="0" spc="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Presentation Title Slide</a:t>
            </a:r>
          </a:p>
        </p:txBody>
      </p:sp>
      <p:sp>
        <p:nvSpPr>
          <p:cNvPr id="3" name="Content Placeholder 2">
            <a:extLst>
              <a:ext uri="{FF2B5EF4-FFF2-40B4-BE49-F238E27FC236}">
                <a16:creationId xmlns:a16="http://schemas.microsoft.com/office/drawing/2014/main" id="{63746479-E824-7A45-9117-46CB96CBB8D3}"/>
              </a:ext>
            </a:extLst>
          </p:cNvPr>
          <p:cNvSpPr>
            <a:spLocks noGrp="1"/>
          </p:cNvSpPr>
          <p:nvPr>
            <p:ph idx="1" hasCustomPrompt="1"/>
          </p:nvPr>
        </p:nvSpPr>
        <p:spPr>
          <a:xfrm>
            <a:off x="1186159" y="2801655"/>
            <a:ext cx="5837483" cy="1271628"/>
          </a:xfrm>
        </p:spPr>
        <p:txBody>
          <a:bodyPr>
            <a:normAutofit/>
          </a:bodyPr>
          <a:lstStyle>
            <a:lvl1pPr marL="0" marR="0" indent="0" algn="l" defTabSz="914400" rtl="0" eaLnBrk="1" fontAlgn="auto" latinLnBrk="0" hangingPunct="1">
              <a:lnSpc>
                <a:spcPct val="100000"/>
              </a:lnSpc>
              <a:spcBef>
                <a:spcPts val="600"/>
              </a:spcBef>
              <a:spcAft>
                <a:spcPts val="300"/>
              </a:spcAft>
              <a:buClrTx/>
              <a:buSzTx/>
              <a:buFont typeface="Arial" panose="020B0604020202020204" pitchFamily="34" charset="0"/>
              <a:buNone/>
              <a:tabLst/>
              <a:defRPr sz="2000">
                <a:solidFill>
                  <a:srgbClr val="000000"/>
                </a:solidFill>
                <a:latin typeface="Verdana" panose="020B0604030504040204" pitchFamily="34" charset="0"/>
                <a:ea typeface="Verdana" panose="020B0604030504040204" pitchFamily="34" charset="0"/>
                <a:cs typeface="Verdana" panose="020B0604030504040204" pitchFamily="34" charset="0"/>
              </a:defRPr>
            </a:lvl1pPr>
            <a:lvl2pPr>
              <a:defRPr>
                <a:latin typeface="Verdana" panose="020B0604030504040204" pitchFamily="34" charset="0"/>
                <a:ea typeface="Verdana" panose="020B0604030504040204" pitchFamily="34" charset="0"/>
                <a:cs typeface="Verdana" panose="020B0604030504040204" pitchFamily="34" charset="0"/>
              </a:defRPr>
            </a:lvl2pPr>
            <a:lvl3pPr>
              <a:defRPr>
                <a:latin typeface="Verdana" panose="020B0604030504040204" pitchFamily="34" charset="0"/>
                <a:ea typeface="Verdana" panose="020B0604030504040204" pitchFamily="34" charset="0"/>
                <a:cs typeface="Verdana" panose="020B0604030504040204" pitchFamily="34" charset="0"/>
              </a:defRPr>
            </a:lvl3pPr>
            <a:lvl4pPr>
              <a:defRPr>
                <a:latin typeface="Verdana" panose="020B0604030504040204" pitchFamily="34" charset="0"/>
                <a:ea typeface="Verdana" panose="020B0604030504040204" pitchFamily="34" charset="0"/>
                <a:cs typeface="Verdana" panose="020B0604030504040204" pitchFamily="34" charset="0"/>
              </a:defRPr>
            </a:lvl4pPr>
            <a:lvl5pPr>
              <a:defRPr>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a:t>
            </a:r>
            <a:r>
              <a:rPr lang="en-US" err="1"/>
              <a:t>subheader</a:t>
            </a:r>
            <a:r>
              <a:rPr lang="en-US"/>
              <a:t> text</a:t>
            </a:r>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63010"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8594751"/>
      </p:ext>
    </p:extLst>
  </p:cSld>
  <p:clrMapOvr>
    <a:masterClrMapping/>
  </p:clrMapOvr>
  <p:extLst>
    <p:ext uri="{DCECCB84-F9BA-43D5-87BE-67443E8EF086}">
      <p15:sldGuideLst xmlns:p15="http://schemas.microsoft.com/office/powerpoint/2012/main">
        <p15:guide id="1" orient="horz" pos="3360">
          <p15:clr>
            <a:srgbClr val="FBAE40"/>
          </p15:clr>
        </p15:guide>
        <p15:guide id="2" pos="79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 Blu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B215585-CDF8-6945-902E-45C2F7BFF50A}"/>
              </a:ext>
            </a:extLst>
          </p:cNvPr>
          <p:cNvSpPr/>
          <p:nvPr userDrawn="1"/>
        </p:nvSpPr>
        <p:spPr>
          <a:xfrm rot="10800000">
            <a:off x="-10217" y="0"/>
            <a:ext cx="12202211" cy="5339286"/>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509632337"/>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 Whi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902DC3-8BC7-1348-9218-BDEFEBAC8F8C}"/>
              </a:ext>
            </a:extLst>
          </p:cNvPr>
          <p:cNvPicPr>
            <a:picLocks noChangeAspect="1"/>
          </p:cNvPicPr>
          <p:nvPr userDrawn="1"/>
        </p:nvPicPr>
        <p:blipFill>
          <a:blip r:embed="rId2"/>
          <a:stretch>
            <a:fillRect/>
          </a:stretch>
        </p:blipFill>
        <p:spPr>
          <a:xfrm>
            <a:off x="1153593" y="5624336"/>
            <a:ext cx="2656148" cy="1185306"/>
          </a:xfrm>
          <a:prstGeom prst="rect">
            <a:avLst/>
          </a:prstGeom>
        </p:spPr>
      </p:pic>
      <p:sp>
        <p:nvSpPr>
          <p:cNvPr id="7" name="Rectangle 6">
            <a:extLst>
              <a:ext uri="{FF2B5EF4-FFF2-40B4-BE49-F238E27FC236}">
                <a16:creationId xmlns:a16="http://schemas.microsoft.com/office/drawing/2014/main" id="{119CBF22-201C-6C42-9C30-C18F6557C29E}"/>
              </a:ext>
            </a:extLst>
          </p:cNvPr>
          <p:cNvSpPr/>
          <p:nvPr userDrawn="1"/>
        </p:nvSpPr>
        <p:spPr>
          <a:xfrm>
            <a:off x="-22317" y="5339286"/>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34A4BAA-36BE-F242-B88B-E735A6189ACF}"/>
              </a:ext>
            </a:extLst>
          </p:cNvPr>
          <p:cNvSpPr txBox="1">
            <a:spLocks/>
          </p:cNvSpPr>
          <p:nvPr userDrawn="1"/>
        </p:nvSpPr>
        <p:spPr>
          <a:xfrm>
            <a:off x="838200" y="1769244"/>
            <a:ext cx="1051560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2800" b="1" i="0" kern="120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solidFill>
                  <a:srgbClr val="263287"/>
                </a:solidFill>
              </a:rPr>
              <a:t>Click to edit Master title style</a:t>
            </a:r>
          </a:p>
        </p:txBody>
      </p:sp>
    </p:spTree>
    <p:extLst>
      <p:ext uri="{BB962C8B-B14F-4D97-AF65-F5344CB8AC3E}">
        <p14:creationId xmlns:p14="http://schemas.microsoft.com/office/powerpoint/2010/main" val="3802023094"/>
      </p:ext>
    </p:extLst>
  </p:cSld>
  <p:clrMapOvr>
    <a:masterClrMapping/>
  </p:clrMapOvr>
  <p:extLst>
    <p:ext uri="{DCECCB84-F9BA-43D5-87BE-67443E8EF086}">
      <p15:sldGuideLst xmlns:p15="http://schemas.microsoft.com/office/powerpoint/2012/main">
        <p15:guide id="1" orient="horz" pos="33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 blu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2632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highlight>
                <a:srgbClr val="263287"/>
              </a:highlight>
            </a:endParaRPr>
          </a:p>
        </p:txBody>
      </p:sp>
      <p:sp>
        <p:nvSpPr>
          <p:cNvPr id="2" name="Title 1"/>
          <p:cNvSpPr>
            <a:spLocks noGrp="1"/>
          </p:cNvSpPr>
          <p:nvPr>
            <p:ph type="title"/>
          </p:nvPr>
        </p:nvSpPr>
        <p:spPr>
          <a:xfrm>
            <a:off x="838200" y="1829858"/>
            <a:ext cx="10515600" cy="1325563"/>
          </a:xfrm>
        </p:spPr>
        <p:txBody>
          <a:bodyPr/>
          <a:lstStyle>
            <a:lvl1pPr algn="ctr">
              <a:defRPr>
                <a:solidFill>
                  <a:srgbClr val="F1B02E"/>
                </a:solidFill>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889091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 Yellow">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D608F5F-51EF-7C47-828E-22A3C38959B9}"/>
              </a:ext>
            </a:extLst>
          </p:cNvPr>
          <p:cNvSpPr/>
          <p:nvPr userDrawn="1"/>
        </p:nvSpPr>
        <p:spPr>
          <a:xfrm>
            <a:off x="0" y="0"/>
            <a:ext cx="12192000" cy="5959929"/>
          </a:xfrm>
          <a:prstGeom prst="rect">
            <a:avLst/>
          </a:prstGeom>
          <a:solidFill>
            <a:srgbClr val="F1B0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1829858"/>
            <a:ext cx="10515600" cy="1325563"/>
          </a:xfrm>
        </p:spPr>
        <p:txBody>
          <a:bodyPr/>
          <a:lstStyle>
            <a:lvl1pPr algn="ctr">
              <a:defRPr/>
            </a:lvl1pPr>
          </a:lstStyle>
          <a:p>
            <a:r>
              <a:rPr lang="en-US"/>
              <a:t>Click to edit Master title style</a:t>
            </a:r>
          </a:p>
        </p:txBody>
      </p:sp>
      <p:sp>
        <p:nvSpPr>
          <p:cNvPr id="3" name="Slide Number Placeholder 2"/>
          <p:cNvSpPr>
            <a:spLocks noGrp="1"/>
          </p:cNvSpPr>
          <p:nvPr>
            <p:ph type="sldNum" sz="quarter" idx="10"/>
          </p:nvPr>
        </p:nvSpPr>
        <p:spPr/>
        <p:txBody>
          <a:bodyPr/>
          <a:lstStyle/>
          <a:p>
            <a:fld id="{F2A48FF8-00AE-0243-A6B1-4235FC2DCCB2}" type="slidenum">
              <a:rPr lang="en-US" smtClean="0"/>
              <a:pPr/>
              <a:t>‹#›</a:t>
            </a:fld>
            <a:endParaRPr lang="en-US"/>
          </a:p>
        </p:txBody>
      </p:sp>
    </p:spTree>
    <p:extLst>
      <p:ext uri="{BB962C8B-B14F-4D97-AF65-F5344CB8AC3E}">
        <p14:creationId xmlns:p14="http://schemas.microsoft.com/office/powerpoint/2010/main" val="172172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ree Columns Layou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25" name="Text Placeholder 6">
            <a:extLst>
              <a:ext uri="{FF2B5EF4-FFF2-40B4-BE49-F238E27FC236}">
                <a16:creationId xmlns:a16="http://schemas.microsoft.com/office/drawing/2014/main" id="{57318049-EB44-0447-B9A8-2B5E990B301A}"/>
              </a:ext>
            </a:extLst>
          </p:cNvPr>
          <p:cNvSpPr>
            <a:spLocks noGrp="1"/>
          </p:cNvSpPr>
          <p:nvPr>
            <p:ph type="body" sz="quarter" idx="12" hasCustomPrompt="1"/>
          </p:nvPr>
        </p:nvSpPr>
        <p:spPr>
          <a:xfrm>
            <a:off x="773010" y="1559465"/>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6" name="Text Placeholder 6">
            <a:extLst>
              <a:ext uri="{FF2B5EF4-FFF2-40B4-BE49-F238E27FC236}">
                <a16:creationId xmlns:a16="http://schemas.microsoft.com/office/drawing/2014/main" id="{98E20FE5-4CAD-5A41-BFA0-1246E7838AE2}"/>
              </a:ext>
            </a:extLst>
          </p:cNvPr>
          <p:cNvSpPr>
            <a:spLocks noGrp="1"/>
          </p:cNvSpPr>
          <p:nvPr>
            <p:ph type="body" sz="quarter" idx="14" hasCustomPrompt="1"/>
          </p:nvPr>
        </p:nvSpPr>
        <p:spPr>
          <a:xfrm>
            <a:off x="4563071" y="1558054"/>
            <a:ext cx="3106022" cy="918928"/>
          </a:xfrm>
        </p:spPr>
        <p:txBody>
          <a:bodyPr anchor="ctr">
            <a:normAutofit/>
          </a:bodyPr>
          <a:lstStyle>
            <a:lvl1pPr marL="0" indent="0">
              <a:lnSpc>
                <a:spcPct val="100000"/>
              </a:lnSpc>
              <a:buNone/>
              <a:defRPr lang="en-US" sz="2000" b="1" kern="1200" dirty="0">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marL="0" lvl="0" indent="0" algn="l" defTabSz="914400" rtl="0" eaLnBrk="1" latinLnBrk="0" hangingPunct="1">
              <a:lnSpc>
                <a:spcPct val="90000"/>
              </a:lnSpc>
              <a:spcBef>
                <a:spcPts val="1000"/>
              </a:spcBef>
              <a:buClr>
                <a:srgbClr val="005CB9"/>
              </a:buClr>
              <a:buSzPct val="120000"/>
              <a:buFont typeface="Arial" panose="020B0604020202020204" pitchFamily="34" charset="0"/>
              <a:buNone/>
            </a:pPr>
            <a:r>
              <a:rPr lang="en-US"/>
              <a:t>Header</a:t>
            </a:r>
          </a:p>
        </p:txBody>
      </p:sp>
      <p:sp>
        <p:nvSpPr>
          <p:cNvPr id="27" name="Text Placeholder 2">
            <a:extLst>
              <a:ext uri="{FF2B5EF4-FFF2-40B4-BE49-F238E27FC236}">
                <a16:creationId xmlns:a16="http://schemas.microsoft.com/office/drawing/2014/main" id="{A80157CC-C557-4C49-919B-4DF25FC92552}"/>
              </a:ext>
            </a:extLst>
          </p:cNvPr>
          <p:cNvSpPr>
            <a:spLocks noGrp="1"/>
          </p:cNvSpPr>
          <p:nvPr>
            <p:ph type="body" sz="quarter" idx="17"/>
          </p:nvPr>
        </p:nvSpPr>
        <p:spPr>
          <a:xfrm>
            <a:off x="77301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2">
            <a:extLst>
              <a:ext uri="{FF2B5EF4-FFF2-40B4-BE49-F238E27FC236}">
                <a16:creationId xmlns:a16="http://schemas.microsoft.com/office/drawing/2014/main" id="{F1AEB4F5-B1EE-B347-96A6-79B055737D33}"/>
              </a:ext>
            </a:extLst>
          </p:cNvPr>
          <p:cNvSpPr>
            <a:spLocks noGrp="1"/>
          </p:cNvSpPr>
          <p:nvPr>
            <p:ph type="body" sz="quarter" idx="18"/>
          </p:nvPr>
        </p:nvSpPr>
        <p:spPr>
          <a:xfrm>
            <a:off x="4575738"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Text Placeholder 2">
            <a:extLst>
              <a:ext uri="{FF2B5EF4-FFF2-40B4-BE49-F238E27FC236}">
                <a16:creationId xmlns:a16="http://schemas.microsoft.com/office/drawing/2014/main" id="{E9D3350A-7908-A34B-832D-3E68D7089415}"/>
              </a:ext>
            </a:extLst>
          </p:cNvPr>
          <p:cNvSpPr>
            <a:spLocks noGrp="1"/>
          </p:cNvSpPr>
          <p:nvPr>
            <p:ph type="body" sz="quarter" idx="19"/>
          </p:nvPr>
        </p:nvSpPr>
        <p:spPr>
          <a:xfrm>
            <a:off x="8336700" y="2476983"/>
            <a:ext cx="3079489" cy="2949866"/>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0" name="Text Placeholder 6">
            <a:extLst>
              <a:ext uri="{FF2B5EF4-FFF2-40B4-BE49-F238E27FC236}">
                <a16:creationId xmlns:a16="http://schemas.microsoft.com/office/drawing/2014/main" id="{DE189133-2CAE-BE43-81DC-56CE76BC456E}"/>
              </a:ext>
            </a:extLst>
          </p:cNvPr>
          <p:cNvSpPr>
            <a:spLocks noGrp="1"/>
          </p:cNvSpPr>
          <p:nvPr>
            <p:ph type="body" sz="quarter" idx="20" hasCustomPrompt="1"/>
          </p:nvPr>
        </p:nvSpPr>
        <p:spPr>
          <a:xfrm>
            <a:off x="8340916" y="1580980"/>
            <a:ext cx="3079489" cy="890114"/>
          </a:xfrm>
        </p:spPr>
        <p:txBody>
          <a:bodyPr anchor="ctr">
            <a:normAutofit/>
          </a:bodyPr>
          <a:lstStyle>
            <a:lvl1pPr marL="0" indent="0">
              <a:lnSpc>
                <a:spcPct val="100000"/>
              </a:lnSpc>
              <a:buNone/>
              <a:defRPr sz="2000" b="1">
                <a:solidFill>
                  <a:srgbClr val="4E4540"/>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cxnSp>
        <p:nvCxnSpPr>
          <p:cNvPr id="14" name="Straight Connector 13"/>
          <p:cNvCxnSpPr/>
          <p:nvPr userDrawn="1"/>
        </p:nvCxnSpPr>
        <p:spPr>
          <a:xfrm>
            <a:off x="8011887" y="1584960"/>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4193180"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6129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able Placeholder 7">
            <a:extLst>
              <a:ext uri="{FF2B5EF4-FFF2-40B4-BE49-F238E27FC236}">
                <a16:creationId xmlns:a16="http://schemas.microsoft.com/office/drawing/2014/main" id="{299F3BD8-F31E-1243-A72A-D31F0AAC6DE7}"/>
              </a:ext>
            </a:extLst>
          </p:cNvPr>
          <p:cNvSpPr>
            <a:spLocks noGrp="1"/>
          </p:cNvSpPr>
          <p:nvPr>
            <p:ph type="tbl" sz="quarter" idx="19"/>
          </p:nvPr>
        </p:nvSpPr>
        <p:spPr>
          <a:xfrm>
            <a:off x="5021308" y="1522413"/>
            <a:ext cx="6436667" cy="3908425"/>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97771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a:extLst>
              <a:ext uri="{FF2B5EF4-FFF2-40B4-BE49-F238E27FC236}">
                <a16:creationId xmlns:a16="http://schemas.microsoft.com/office/drawing/2014/main" id="{6F3C6651-CD6F-3241-89BB-E6A7627AF289}"/>
              </a:ext>
            </a:extLst>
          </p:cNvPr>
          <p:cNvSpPr>
            <a:spLocks noGrp="1"/>
          </p:cNvSpPr>
          <p:nvPr>
            <p:ph type="chart" sz="quarter" idx="18"/>
          </p:nvPr>
        </p:nvSpPr>
        <p:spPr>
          <a:xfrm>
            <a:off x="5021308" y="1522034"/>
            <a:ext cx="6437267" cy="3908804"/>
          </a:xfrm>
        </p:spPr>
        <p:txBody>
          <a:bodyPr/>
          <a:lstStyle/>
          <a:p>
            <a:endParaRPr lang="en-US"/>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2167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20" name="Slide Number Placeholder 5">
            <a:extLst>
              <a:ext uri="{FF2B5EF4-FFF2-40B4-BE49-F238E27FC236}">
                <a16:creationId xmlns:a16="http://schemas.microsoft.com/office/drawing/2014/main" id="{619A82F6-52F0-5448-8FBD-D803B8AFFCAE}"/>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i="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21" name="Rectangle 20">
            <a:extLst>
              <a:ext uri="{FF2B5EF4-FFF2-40B4-BE49-F238E27FC236}">
                <a16:creationId xmlns:a16="http://schemas.microsoft.com/office/drawing/2014/main" id="{2958A630-A5C5-B14C-8889-6A397C59CC40}"/>
              </a:ext>
            </a:extLst>
          </p:cNvPr>
          <p:cNvSpPr/>
          <p:nvPr userDrawn="1"/>
        </p:nvSpPr>
        <p:spPr>
          <a:xfrm>
            <a:off x="-22224" y="-35287"/>
            <a:ext cx="12226416" cy="15544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730EB42B-2C61-6A47-9839-FD91DCA21271}"/>
              </a:ext>
            </a:extLst>
          </p:cNvPr>
          <p:cNvSpPr>
            <a:spLocks noGrp="1"/>
          </p:cNvSpPr>
          <p:nvPr>
            <p:ph type="title" hasCustomPrompt="1"/>
          </p:nvPr>
        </p:nvSpPr>
        <p:spPr>
          <a:xfrm>
            <a:off x="335666" y="426230"/>
            <a:ext cx="8891461" cy="789736"/>
          </a:xfrm>
        </p:spPr>
        <p:txBody>
          <a:bodyPr anchor="ctr" anchorCtr="0">
            <a:noAutofit/>
          </a:bodyPr>
          <a:lstStyle>
            <a:lvl1pPr>
              <a:lnSpc>
                <a:spcPct val="100000"/>
              </a:lnSpc>
              <a:defRPr sz="2800" b="1" i="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Page Title Style</a:t>
            </a:r>
          </a:p>
        </p:txBody>
      </p:sp>
      <p:sp>
        <p:nvSpPr>
          <p:cNvPr id="16" name="Text Placeholder 2">
            <a:extLst>
              <a:ext uri="{FF2B5EF4-FFF2-40B4-BE49-F238E27FC236}">
                <a16:creationId xmlns:a16="http://schemas.microsoft.com/office/drawing/2014/main" id="{2F60BB54-FB1A-744A-89B1-ACAA06ABC1C8}"/>
              </a:ext>
            </a:extLst>
          </p:cNvPr>
          <p:cNvSpPr>
            <a:spLocks noGrp="1"/>
          </p:cNvSpPr>
          <p:nvPr>
            <p:ph type="body" sz="quarter" idx="17"/>
          </p:nvPr>
        </p:nvSpPr>
        <p:spPr>
          <a:xfrm>
            <a:off x="848425" y="1522034"/>
            <a:ext cx="3074990" cy="3908311"/>
          </a:xfrm>
        </p:spPr>
        <p:txBody>
          <a:bodyPr>
            <a:normAutofit/>
          </a:bodyPr>
          <a:lstStyle>
            <a:lvl1pPr>
              <a:lnSpc>
                <a:spcPct val="100000"/>
              </a:lnSpc>
              <a:defRPr sz="1600"/>
            </a:lvl1pPr>
            <a:lvl2pPr>
              <a:lnSpc>
                <a:spcPct val="100000"/>
              </a:lnSpc>
              <a:defRPr sz="1400"/>
            </a:lvl2pPr>
            <a:lvl3pPr>
              <a:lnSpc>
                <a:spcPct val="100000"/>
              </a:lnSpc>
              <a:defRPr sz="1200"/>
            </a:lvl3pPr>
            <a:lvl4pPr>
              <a:lnSpc>
                <a:spcPct val="100000"/>
              </a:lnSpc>
              <a:defRPr sz="1100"/>
            </a:lvl4pPr>
            <a:lvl5pPr>
              <a:lnSpc>
                <a:spcPct val="100000"/>
              </a:lnSpc>
              <a:defRPr sz="1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a:xfrm>
            <a:off x="4454437" y="1580606"/>
            <a:ext cx="0" cy="3823063"/>
          </a:xfrm>
          <a:prstGeom prst="line">
            <a:avLst/>
          </a:prstGeom>
          <a:ln w="25400" cap="rnd">
            <a:solidFill>
              <a:srgbClr val="263287"/>
            </a:solidFill>
          </a:ln>
        </p:spPr>
        <p:style>
          <a:lnRef idx="1">
            <a:schemeClr val="accent1"/>
          </a:lnRef>
          <a:fillRef idx="0">
            <a:schemeClr val="accent1"/>
          </a:fillRef>
          <a:effectRef idx="0">
            <a:schemeClr val="accent1"/>
          </a:effectRef>
          <a:fontRef idx="minor">
            <a:schemeClr val="tx1"/>
          </a:fontRef>
        </p:style>
      </p:cxnSp>
      <p:sp>
        <p:nvSpPr>
          <p:cNvPr id="3" name="Picture Placeholder 2">
            <a:extLst>
              <a:ext uri="{FF2B5EF4-FFF2-40B4-BE49-F238E27FC236}">
                <a16:creationId xmlns:a16="http://schemas.microsoft.com/office/drawing/2014/main" id="{5DA9ADEB-7E88-1245-98C0-DC5694096D03}"/>
              </a:ext>
            </a:extLst>
          </p:cNvPr>
          <p:cNvSpPr>
            <a:spLocks noGrp="1"/>
          </p:cNvSpPr>
          <p:nvPr>
            <p:ph type="pic" sz="quarter" idx="18"/>
          </p:nvPr>
        </p:nvSpPr>
        <p:spPr>
          <a:xfrm>
            <a:off x="4986338" y="1522413"/>
            <a:ext cx="6437376" cy="3904487"/>
          </a:xfrm>
        </p:spPr>
        <p:txBody>
          <a:bodyPr/>
          <a:lstStyle/>
          <a:p>
            <a:endParaRPr lang="en-US"/>
          </a:p>
        </p:txBody>
      </p:sp>
    </p:spTree>
    <p:extLst>
      <p:ext uri="{BB962C8B-B14F-4D97-AF65-F5344CB8AC3E}">
        <p14:creationId xmlns:p14="http://schemas.microsoft.com/office/powerpoint/2010/main" val="11123200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3DC6CF-61EB-45B2-9732-7BB674F176D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119969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3DC6CF-61EB-45B2-9732-7BB674F176D2}"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A14AE6A-7DFB-4ED7-9637-EF2C5E9C2011}" type="slidenum">
              <a:rPr lang="en-US" smtClean="0"/>
              <a:t>‹#›</a:t>
            </a:fld>
            <a:endParaRPr lang="en-US"/>
          </a:p>
        </p:txBody>
      </p:sp>
    </p:spTree>
    <p:extLst>
      <p:ext uri="{BB962C8B-B14F-4D97-AF65-F5344CB8AC3E}">
        <p14:creationId xmlns:p14="http://schemas.microsoft.com/office/powerpoint/2010/main" val="3261470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5" Type="http://schemas.openxmlformats.org/officeDocument/2006/relationships/theme" Target="../theme/theme2.xml"/><Relationship Id="rId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4A75F15-9D49-254C-80F8-4394510F59FC}"/>
              </a:ext>
            </a:extLst>
          </p:cNvPr>
          <p:cNvSpPr/>
          <p:nvPr userDrawn="1"/>
        </p:nvSpPr>
        <p:spPr>
          <a:xfrm>
            <a:off x="-20422" y="-11575"/>
            <a:ext cx="12212422" cy="5966757"/>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pic>
        <p:nvPicPr>
          <p:cNvPr id="5" name="Picture 4">
            <a:extLst>
              <a:ext uri="{FF2B5EF4-FFF2-40B4-BE49-F238E27FC236}">
                <a16:creationId xmlns:a16="http://schemas.microsoft.com/office/drawing/2014/main" id="{FCE86B72-7903-E648-8268-3472977B0219}"/>
              </a:ext>
            </a:extLst>
          </p:cNvPr>
          <p:cNvPicPr>
            <a:picLocks noChangeAspect="1"/>
          </p:cNvPicPr>
          <p:nvPr userDrawn="1"/>
        </p:nvPicPr>
        <p:blipFill>
          <a:blip r:embed="rId12"/>
          <a:stretch>
            <a:fillRect/>
          </a:stretch>
        </p:blipFill>
        <p:spPr>
          <a:xfrm>
            <a:off x="289308" y="6134960"/>
            <a:ext cx="1549665" cy="553452"/>
          </a:xfrm>
          <a:prstGeom prst="rect">
            <a:avLst/>
          </a:prstGeom>
        </p:spPr>
      </p:pic>
    </p:spTree>
    <p:extLst>
      <p:ext uri="{BB962C8B-B14F-4D97-AF65-F5344CB8AC3E}">
        <p14:creationId xmlns:p14="http://schemas.microsoft.com/office/powerpoint/2010/main" val="1390170334"/>
      </p:ext>
    </p:extLst>
  </p:cSld>
  <p:clrMap bg1="lt1" tx1="dk1" bg2="lt2" tx2="dk2" accent1="accent1" accent2="accent2" accent3="accent3" accent4="accent4" accent5="accent5" accent6="accent6" hlink="hlink" folHlink="folHlink"/>
  <p:sldLayoutIdLst>
    <p:sldLayoutId id="2147483837" r:id="rId1"/>
    <p:sldLayoutId id="2147483845" r:id="rId2"/>
    <p:sldLayoutId id="2147483836" r:id="rId3"/>
    <p:sldLayoutId id="2147483838" r:id="rId4"/>
    <p:sldLayoutId id="2147483839" r:id="rId5"/>
    <p:sldLayoutId id="2147483840" r:id="rId6"/>
    <p:sldLayoutId id="2147483846" r:id="rId7"/>
    <p:sldLayoutId id="2147483847" r:id="rId8"/>
    <p:sldLayoutId id="2147483848" r:id="rId9"/>
    <p:sldLayoutId id="2147483849" r:id="rId10"/>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CE76F3D-E55D-4840-8E72-A785C515B8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6A01A2F-03F2-B149-9BB8-EE69B3DDC1DE}"/>
              </a:ext>
            </a:extLst>
          </p:cNvPr>
          <p:cNvSpPr>
            <a:spLocks noGrp="1"/>
          </p:cNvSpPr>
          <p:nvPr>
            <p:ph type="body" idx="1"/>
          </p:nvPr>
        </p:nvSpPr>
        <p:spPr>
          <a:xfrm>
            <a:off x="838200" y="1825625"/>
            <a:ext cx="10515600" cy="386911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7DDB53E-8B7C-F047-B036-638923AFADFD}"/>
              </a:ext>
            </a:extLst>
          </p:cNvPr>
          <p:cNvSpPr>
            <a:spLocks noGrp="1"/>
          </p:cNvSpPr>
          <p:nvPr>
            <p:ph type="sldNum" sz="quarter" idx="4"/>
          </p:nvPr>
        </p:nvSpPr>
        <p:spPr>
          <a:xfrm>
            <a:off x="11457975" y="6263750"/>
            <a:ext cx="498675" cy="365125"/>
          </a:xfrm>
          <a:prstGeom prst="rect">
            <a:avLst/>
          </a:prstGeom>
        </p:spPr>
        <p:txBody>
          <a:bodyPr vert="horz" lIns="91440" tIns="45720" rIns="91440" bIns="45720" rtlCol="0" anchor="ctr"/>
          <a:lstStyle>
            <a:lvl1pPr algn="r">
              <a:defRPr sz="1200" b="0">
                <a:solidFill>
                  <a:srgbClr val="263287"/>
                </a:solidFill>
                <a:latin typeface="Verdana" charset="0"/>
                <a:ea typeface="Verdana" charset="0"/>
                <a:cs typeface="Verdana" charset="0"/>
              </a:defRPr>
            </a:lvl1pPr>
          </a:lstStyle>
          <a:p>
            <a:fld id="{F2A48FF8-00AE-0243-A6B1-4235FC2DCCB2}" type="slidenum">
              <a:rPr lang="en-US" smtClean="0"/>
              <a:pPr/>
              <a:t>‹#›</a:t>
            </a:fld>
            <a:endParaRPr lang="en-US"/>
          </a:p>
        </p:txBody>
      </p:sp>
      <p:sp>
        <p:nvSpPr>
          <p:cNvPr id="5" name="Rectangle 4">
            <a:extLst>
              <a:ext uri="{FF2B5EF4-FFF2-40B4-BE49-F238E27FC236}">
                <a16:creationId xmlns:a16="http://schemas.microsoft.com/office/drawing/2014/main" id="{EB67CAAA-5699-844B-993C-2F1FADDAC53A}"/>
              </a:ext>
            </a:extLst>
          </p:cNvPr>
          <p:cNvSpPr/>
          <p:nvPr userDrawn="1"/>
        </p:nvSpPr>
        <p:spPr>
          <a:xfrm>
            <a:off x="-20422" y="0"/>
            <a:ext cx="12212422" cy="5480613"/>
          </a:xfrm>
          <a:prstGeom prst="rect">
            <a:avLst/>
          </a:prstGeom>
          <a:solidFill>
            <a:schemeClr val="bg1"/>
          </a:solidFill>
          <a:ln>
            <a:noFill/>
          </a:ln>
          <a:effectLst>
            <a:outerShdw blurRad="241300" dist="63500" dir="5400000" algn="t"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3736783"/>
      </p:ext>
    </p:extLst>
  </p:cSld>
  <p:clrMap bg1="lt1" tx1="dk1" bg2="lt2" tx2="dk2" accent1="accent1" accent2="accent2" accent3="accent3" accent4="accent4" accent5="accent5" accent6="accent6" hlink="hlink" folHlink="folHlink"/>
  <p:sldLayoutIdLst>
    <p:sldLayoutId id="2147483829" r:id="rId1"/>
    <p:sldLayoutId id="2147483843" r:id="rId2"/>
    <p:sldLayoutId id="2147483842" r:id="rId3"/>
    <p:sldLayoutId id="2147483844" r:id="rId4"/>
  </p:sldLayoutIdLst>
  <p:hf hdr="0" ftr="0" dt="0"/>
  <p:txStyles>
    <p:titleStyle>
      <a:lvl1pPr algn="l" defTabSz="914400" rtl="0" eaLnBrk="1" latinLnBrk="0" hangingPunct="1">
        <a:lnSpc>
          <a:spcPct val="90000"/>
        </a:lnSpc>
        <a:spcBef>
          <a:spcPct val="0"/>
        </a:spcBef>
        <a:buNone/>
        <a:defRPr sz="2800" b="1" i="0" kern="1200">
          <a:solidFill>
            <a:srgbClr val="263287"/>
          </a:solidFill>
          <a:latin typeface="Verdana" panose="020B0604030504040204" pitchFamily="34" charset="0"/>
          <a:ea typeface="Verdana" panose="020B0604030504040204" pitchFamily="34" charset="0"/>
          <a:cs typeface="Verdana" panose="020B0604030504040204" pitchFamily="34" charset="0"/>
        </a:defRPr>
      </a:lvl1pPr>
    </p:titleStyle>
    <p:bodyStyle>
      <a:lvl1pPr marL="228600" indent="-228600" algn="l" defTabSz="914400" rtl="0" eaLnBrk="1" latinLnBrk="0" hangingPunct="1">
        <a:lnSpc>
          <a:spcPct val="90000"/>
        </a:lnSpc>
        <a:spcBef>
          <a:spcPts val="1000"/>
        </a:spcBef>
        <a:buClr>
          <a:srgbClr val="263287"/>
        </a:buClr>
        <a:buSzPct val="120000"/>
        <a:buFont typeface="Arial" panose="020B0604020202020204" pitchFamily="34" charset="0"/>
        <a:buChar char="•"/>
        <a:defRPr sz="2800" kern="1200">
          <a:solidFill>
            <a:srgbClr val="4E4540"/>
          </a:solidFill>
          <a:latin typeface="Verdana" panose="020B0604030504040204" pitchFamily="34" charset="0"/>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263287"/>
        </a:buClr>
        <a:buSzPct val="120000"/>
        <a:buFont typeface="Arial" panose="020B0604020202020204" pitchFamily="34" charset="0"/>
        <a:buChar char="•"/>
        <a:defRPr sz="2400" kern="1200">
          <a:solidFill>
            <a:srgbClr val="4E4540"/>
          </a:solidFill>
          <a:latin typeface="Verdana" panose="020B060403050404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2000" kern="1200">
          <a:solidFill>
            <a:srgbClr val="4E4540"/>
          </a:solidFill>
          <a:latin typeface="Verdana" panose="020B060403050404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263287"/>
        </a:buClr>
        <a:buSzPct val="100000"/>
        <a:buFont typeface="Courier New" panose="02070309020205020404" pitchFamily="49" charset="0"/>
        <a:buChar char="o"/>
        <a:defRPr sz="1800" kern="1200">
          <a:solidFill>
            <a:srgbClr val="4E4540"/>
          </a:solidFill>
          <a:latin typeface="Verdana" panose="020B060403050404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tripplanner.kingcounty.gov/#/app/tripplanning" TargetMode="Externa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48.sv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6.sv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https://info.myorca.com/youth-ride-free/"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kingcounty.gov/depts/transportation/metro/travel-options/bus/how-to-ride.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7900696-95BF-2F48-9366-2BB8C291F2D8}"/>
              </a:ext>
            </a:extLst>
          </p:cNvPr>
          <p:cNvSpPr>
            <a:spLocks noGrp="1"/>
          </p:cNvSpPr>
          <p:nvPr>
            <p:ph type="title"/>
          </p:nvPr>
        </p:nvSpPr>
        <p:spPr>
          <a:xfrm>
            <a:off x="167836" y="1954102"/>
            <a:ext cx="4728106" cy="1875982"/>
          </a:xfrm>
        </p:spPr>
        <p:txBody>
          <a:bodyPr/>
          <a:lstStyle/>
          <a:p>
            <a:r>
              <a:rPr lang="en-US" sz="4800" b="1" dirty="0"/>
              <a:t>Get to Know Metro</a:t>
            </a:r>
            <a:endParaRPr lang="en-US" sz="4800" dirty="0"/>
          </a:p>
        </p:txBody>
      </p:sp>
      <p:pic>
        <p:nvPicPr>
          <p:cNvPr id="6" name="Picture 5" descr="Sept. 19 service change: Metro helping to prepare riders – Metro Matters">
            <a:extLst>
              <a:ext uri="{FF2B5EF4-FFF2-40B4-BE49-F238E27FC236}">
                <a16:creationId xmlns:a16="http://schemas.microsoft.com/office/drawing/2014/main" id="{2635E41C-0AD2-4347-B108-5962519A4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356" r="1" b="4841"/>
          <a:stretch/>
        </p:blipFill>
        <p:spPr bwMode="auto">
          <a:xfrm>
            <a:off x="5175578" y="807869"/>
            <a:ext cx="6496446" cy="3764129"/>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4272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272FB1-4A11-F66D-6679-DEAEB3C389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358" y="670540"/>
            <a:ext cx="6125749" cy="5091042"/>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56CBA4-7C99-EA54-EA75-E8610FD2BD00}"/>
              </a:ext>
            </a:extLst>
          </p:cNvPr>
          <p:cNvSpPr/>
          <p:nvPr/>
        </p:nvSpPr>
        <p:spPr>
          <a:xfrm>
            <a:off x="577045" y="2254204"/>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Which route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are you taking?</a:t>
            </a:r>
          </a:p>
        </p:txBody>
      </p:sp>
      <p:sp>
        <p:nvSpPr>
          <p:cNvPr id="6" name="Title 1">
            <a:extLst>
              <a:ext uri="{FF2B5EF4-FFF2-40B4-BE49-F238E27FC236}">
                <a16:creationId xmlns:a16="http://schemas.microsoft.com/office/drawing/2014/main" id="{24C13B1E-838E-DFCB-91FC-E64C55007F18}"/>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Plan Your Trip</a:t>
            </a:r>
            <a:endParaRPr lang="en-US" sz="5000" dirty="0">
              <a:solidFill>
                <a:srgbClr val="7030A0"/>
              </a:solidFill>
            </a:endParaRPr>
          </a:p>
        </p:txBody>
      </p:sp>
    </p:spTree>
    <p:extLst>
      <p:ext uri="{BB962C8B-B14F-4D97-AF65-F5344CB8AC3E}">
        <p14:creationId xmlns:p14="http://schemas.microsoft.com/office/powerpoint/2010/main" val="326459376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F69C02-7D87-47E7-8983-384D7FD424B3}"/>
              </a:ext>
            </a:extLst>
          </p:cNvPr>
          <p:cNvPicPr>
            <a:picLocks noChangeAspect="1"/>
          </p:cNvPicPr>
          <p:nvPr/>
        </p:nvPicPr>
        <p:blipFill rotWithShape="1">
          <a:blip r:embed="rId3"/>
          <a:srcRect t="10000" r="50000" b="5087"/>
          <a:stretch/>
        </p:blipFill>
        <p:spPr>
          <a:xfrm>
            <a:off x="493365" y="1307633"/>
            <a:ext cx="7794073" cy="3722695"/>
          </a:xfrm>
          <a:prstGeom prst="rect">
            <a:avLst/>
          </a:prstGeom>
          <a:ln w="57150">
            <a:solidFill>
              <a:schemeClr val="bg1"/>
            </a:solidFill>
          </a:ln>
        </p:spPr>
      </p:pic>
      <p:pic>
        <p:nvPicPr>
          <p:cNvPr id="8" name="Picture 7">
            <a:extLst>
              <a:ext uri="{FF2B5EF4-FFF2-40B4-BE49-F238E27FC236}">
                <a16:creationId xmlns:a16="http://schemas.microsoft.com/office/drawing/2014/main" id="{8040530E-C94F-4477-BCBD-BBFD0094A231}"/>
              </a:ext>
            </a:extLst>
          </p:cNvPr>
          <p:cNvPicPr>
            <a:picLocks noChangeAspect="1"/>
          </p:cNvPicPr>
          <p:nvPr/>
        </p:nvPicPr>
        <p:blipFill rotWithShape="1">
          <a:blip r:embed="rId4"/>
          <a:srcRect l="15139" t="27351" r="11265" b="24452"/>
          <a:stretch/>
        </p:blipFill>
        <p:spPr>
          <a:xfrm flipH="1">
            <a:off x="7230842" y="3734356"/>
            <a:ext cx="4055798" cy="1770185"/>
          </a:xfrm>
          <a:prstGeom prst="rect">
            <a:avLst/>
          </a:prstGeom>
        </p:spPr>
      </p:pic>
      <p:sp>
        <p:nvSpPr>
          <p:cNvPr id="10" name="Title 1">
            <a:extLst>
              <a:ext uri="{FF2B5EF4-FFF2-40B4-BE49-F238E27FC236}">
                <a16:creationId xmlns:a16="http://schemas.microsoft.com/office/drawing/2014/main" id="{7D988CED-64F9-4309-A2DE-1AE6C3DDE1F3}"/>
              </a:ext>
            </a:extLst>
          </p:cNvPr>
          <p:cNvSpPr>
            <a:spLocks noGrp="1"/>
          </p:cNvSpPr>
          <p:nvPr>
            <p:ph type="title"/>
          </p:nvPr>
        </p:nvSpPr>
        <p:spPr>
          <a:xfrm>
            <a:off x="493365" y="5030328"/>
            <a:ext cx="8891461" cy="789736"/>
          </a:xfrm>
        </p:spPr>
        <p:txBody>
          <a:bodyPr/>
          <a:lstStyle/>
          <a:p>
            <a:r>
              <a:rPr lang="en-US">
                <a:solidFill>
                  <a:srgbClr val="4B2884"/>
                </a:solidFill>
              </a:rPr>
              <a:t>tripplanner.kingcounty.gov</a:t>
            </a:r>
          </a:p>
        </p:txBody>
      </p:sp>
      <p:sp>
        <p:nvSpPr>
          <p:cNvPr id="2" name="Rectangle: Rounded Corners 1">
            <a:hlinkClick r:id="rId5"/>
            <a:extLst>
              <a:ext uri="{FF2B5EF4-FFF2-40B4-BE49-F238E27FC236}">
                <a16:creationId xmlns:a16="http://schemas.microsoft.com/office/drawing/2014/main" id="{BD67A32B-6FF8-4E85-90E2-66368A801DAD}"/>
              </a:ext>
            </a:extLst>
          </p:cNvPr>
          <p:cNvSpPr/>
          <p:nvPr/>
        </p:nvSpPr>
        <p:spPr>
          <a:xfrm>
            <a:off x="6909155" y="821098"/>
            <a:ext cx="3853955" cy="1508761"/>
          </a:xfrm>
          <a:prstGeom prst="roundRect">
            <a:avLst/>
          </a:prstGeom>
          <a:solidFill>
            <a:srgbClr val="4B2884"/>
          </a:solidFill>
          <a:ln>
            <a:solidFill>
              <a:schemeClr val="accent6">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Avenir Next LT Pro" panose="020B0504020202020204" pitchFamily="34" charset="0"/>
              </a:rPr>
              <a:t>King County Metro Trip Planner</a:t>
            </a:r>
          </a:p>
        </p:txBody>
      </p:sp>
      <p:sp>
        <p:nvSpPr>
          <p:cNvPr id="4" name="Title 1">
            <a:extLst>
              <a:ext uri="{FF2B5EF4-FFF2-40B4-BE49-F238E27FC236}">
                <a16:creationId xmlns:a16="http://schemas.microsoft.com/office/drawing/2014/main" id="{E100888B-4C73-E8DF-8A9E-619B7D94523A}"/>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Online Tools</a:t>
            </a:r>
            <a:endParaRPr lang="en-US" sz="5000" dirty="0">
              <a:solidFill>
                <a:srgbClr val="7030A0"/>
              </a:solidFill>
            </a:endParaRPr>
          </a:p>
        </p:txBody>
      </p:sp>
    </p:spTree>
    <p:extLst>
      <p:ext uri="{BB962C8B-B14F-4D97-AF65-F5344CB8AC3E}">
        <p14:creationId xmlns:p14="http://schemas.microsoft.com/office/powerpoint/2010/main" val="35481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1000"/>
                                  </p:stCondLst>
                                  <p:childTnLst>
                                    <p:animMotion origin="layout" path="M 0.00182 -0.08727 L 1.33906 0.0581 " pathEditMode="relative" rAng="0" ptsTypes="AA">
                                      <p:cBhvr>
                                        <p:cTn id="6" dur="5000" fill="hold"/>
                                        <p:tgtEl>
                                          <p:spTgt spid="8"/>
                                        </p:tgtEl>
                                        <p:attrNameLst>
                                          <p:attrName>ppt_x</p:attrName>
                                          <p:attrName>ppt_y</p:attrName>
                                        </p:attrNameLst>
                                      </p:cBhvr>
                                      <p:rCtr x="66862" y="72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BC1D76-0A14-4030-9623-F64F9AD6BA51}"/>
              </a:ext>
            </a:extLst>
          </p:cNvPr>
          <p:cNvSpPr txBox="1"/>
          <p:nvPr/>
        </p:nvSpPr>
        <p:spPr>
          <a:xfrm>
            <a:off x="2246929" y="1986130"/>
            <a:ext cx="8187804" cy="3323987"/>
          </a:xfrm>
          <a:prstGeom prst="rect">
            <a:avLst/>
          </a:prstGeom>
          <a:noFill/>
        </p:spPr>
        <p:txBody>
          <a:bodyPr wrap="square" rtlCol="0">
            <a:spAutoFit/>
          </a:bodyPr>
          <a:lstStyle/>
          <a:p>
            <a:r>
              <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rPr>
              <a:t>Google Maps</a:t>
            </a:r>
          </a:p>
          <a:p>
            <a:endPar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endParaRPr>
          </a:p>
          <a:p>
            <a:r>
              <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rPr>
              <a:t>Transit app</a:t>
            </a:r>
          </a:p>
          <a:p>
            <a:endPar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endParaRPr>
          </a:p>
          <a:p>
            <a:r>
              <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rPr>
              <a:t>One Bus Away</a:t>
            </a:r>
          </a:p>
          <a:p>
            <a:endParaRPr lang="en-US" sz="3200" b="1" dirty="0">
              <a:solidFill>
                <a:srgbClr val="0072BC"/>
              </a:solidFill>
              <a:latin typeface="Verdana" panose="020B0604030504040204" pitchFamily="34" charset="0"/>
              <a:ea typeface="Verdana" panose="020B0604030504040204" pitchFamily="34" charset="0"/>
              <a:cs typeface="Verdana" panose="020B0604030504040204" pitchFamily="34" charset="0"/>
            </a:endParaRPr>
          </a:p>
          <a:p>
            <a:endParaRPr lang="en-US" b="1" dirty="0">
              <a:solidFill>
                <a:schemeClr val="tx1">
                  <a:lumMod val="75000"/>
                </a:schemeClr>
              </a:solidFill>
            </a:endParaRPr>
          </a:p>
        </p:txBody>
      </p:sp>
      <p:pic>
        <p:nvPicPr>
          <p:cNvPr id="9" name="Picture 8">
            <a:extLst>
              <a:ext uri="{FF2B5EF4-FFF2-40B4-BE49-F238E27FC236}">
                <a16:creationId xmlns:a16="http://schemas.microsoft.com/office/drawing/2014/main" id="{D51BC377-C557-4189-B64E-725B0FA23918}"/>
              </a:ext>
            </a:extLst>
          </p:cNvPr>
          <p:cNvPicPr>
            <a:picLocks noChangeAspect="1"/>
          </p:cNvPicPr>
          <p:nvPr/>
        </p:nvPicPr>
        <p:blipFill>
          <a:blip r:embed="rId3"/>
          <a:stretch>
            <a:fillRect/>
          </a:stretch>
        </p:blipFill>
        <p:spPr>
          <a:xfrm>
            <a:off x="1179367" y="1745119"/>
            <a:ext cx="881884" cy="844196"/>
          </a:xfrm>
          <a:prstGeom prst="rect">
            <a:avLst/>
          </a:prstGeom>
        </p:spPr>
      </p:pic>
      <p:pic>
        <p:nvPicPr>
          <p:cNvPr id="10" name="Picture 9">
            <a:extLst>
              <a:ext uri="{FF2B5EF4-FFF2-40B4-BE49-F238E27FC236}">
                <a16:creationId xmlns:a16="http://schemas.microsoft.com/office/drawing/2014/main" id="{B33F68DC-9946-4635-8F57-6C2E25BEB906}"/>
              </a:ext>
            </a:extLst>
          </p:cNvPr>
          <p:cNvPicPr>
            <a:picLocks noChangeAspect="1"/>
          </p:cNvPicPr>
          <p:nvPr/>
        </p:nvPicPr>
        <p:blipFill>
          <a:blip r:embed="rId4"/>
          <a:stretch>
            <a:fillRect/>
          </a:stretch>
        </p:blipFill>
        <p:spPr>
          <a:xfrm>
            <a:off x="1139587" y="2746109"/>
            <a:ext cx="961445" cy="844196"/>
          </a:xfrm>
          <a:prstGeom prst="rect">
            <a:avLst/>
          </a:prstGeom>
        </p:spPr>
      </p:pic>
      <p:pic>
        <p:nvPicPr>
          <p:cNvPr id="11" name="Picture 10">
            <a:extLst>
              <a:ext uri="{FF2B5EF4-FFF2-40B4-BE49-F238E27FC236}">
                <a16:creationId xmlns:a16="http://schemas.microsoft.com/office/drawing/2014/main" id="{CBEC4AA0-F1BF-4FF4-B24C-7FE7AC642083}"/>
              </a:ext>
            </a:extLst>
          </p:cNvPr>
          <p:cNvPicPr>
            <a:picLocks noChangeAspect="1"/>
          </p:cNvPicPr>
          <p:nvPr/>
        </p:nvPicPr>
        <p:blipFill>
          <a:blip r:embed="rId5"/>
          <a:stretch>
            <a:fillRect/>
          </a:stretch>
        </p:blipFill>
        <p:spPr>
          <a:xfrm>
            <a:off x="1176929" y="3803082"/>
            <a:ext cx="886760" cy="844196"/>
          </a:xfrm>
          <a:prstGeom prst="rect">
            <a:avLst/>
          </a:prstGeom>
        </p:spPr>
      </p:pic>
      <p:sp>
        <p:nvSpPr>
          <p:cNvPr id="13" name="Speech Bubble: Oval 12">
            <a:extLst>
              <a:ext uri="{FF2B5EF4-FFF2-40B4-BE49-F238E27FC236}">
                <a16:creationId xmlns:a16="http://schemas.microsoft.com/office/drawing/2014/main" id="{DD10FB97-7B36-4849-AFBE-C5F126FF28FE}"/>
              </a:ext>
            </a:extLst>
          </p:cNvPr>
          <p:cNvSpPr/>
          <p:nvPr/>
        </p:nvSpPr>
        <p:spPr>
          <a:xfrm>
            <a:off x="8537056" y="1437893"/>
            <a:ext cx="3347484" cy="1783809"/>
          </a:xfrm>
          <a:prstGeom prst="wedgeEllipseCallout">
            <a:avLst>
              <a:gd name="adj1" fmla="val 51282"/>
              <a:gd name="adj2" fmla="val 56654"/>
            </a:avLst>
          </a:prstGeom>
          <a:solidFill>
            <a:srgbClr val="4B2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Verdana" panose="020B0604030504040204" pitchFamily="34" charset="0"/>
                <a:ea typeface="Verdana" panose="020B0604030504040204" pitchFamily="34" charset="0"/>
                <a:cs typeface="Verdana" panose="020B0604030504040204" pitchFamily="34" charset="0"/>
              </a:rPr>
              <a:t>Do you have a favorite?</a:t>
            </a:r>
          </a:p>
        </p:txBody>
      </p:sp>
      <p:sp>
        <p:nvSpPr>
          <p:cNvPr id="2" name="Title 1">
            <a:extLst>
              <a:ext uri="{FF2B5EF4-FFF2-40B4-BE49-F238E27FC236}">
                <a16:creationId xmlns:a16="http://schemas.microsoft.com/office/drawing/2014/main" id="{14092116-0B5C-7793-34FA-4FD4D77659BD}"/>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Transit Apps</a:t>
            </a:r>
            <a:endParaRPr lang="en-US" sz="5000" dirty="0">
              <a:solidFill>
                <a:srgbClr val="7030A0"/>
              </a:solidFill>
            </a:endParaRPr>
          </a:p>
        </p:txBody>
      </p:sp>
    </p:spTree>
    <p:extLst>
      <p:ext uri="{BB962C8B-B14F-4D97-AF65-F5344CB8AC3E}">
        <p14:creationId xmlns:p14="http://schemas.microsoft.com/office/powerpoint/2010/main" val="3850962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1"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wipe(left)">
                                      <p:cBhvr>
                                        <p:cTn id="14" dur="500"/>
                                        <p:tgtEl>
                                          <p:spTgt spid="8">
                                            <p:txEl>
                                              <p:pRg st="2" end="2"/>
                                            </p:txEl>
                                          </p:spTgt>
                                        </p:tgtEl>
                                      </p:cBhvr>
                                    </p:animEffec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left)">
                                      <p:cBhvr>
                                        <p:cTn id="21" dur="500"/>
                                        <p:tgtEl>
                                          <p:spTgt spid="8">
                                            <p:txEl>
                                              <p:pRg st="4" end="4"/>
                                            </p:txEl>
                                          </p:spTgt>
                                        </p:tgtEl>
                                      </p:cBhvr>
                                    </p:animEffec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lose-up of a person using a mobile phone">
            <a:extLst>
              <a:ext uri="{FF2B5EF4-FFF2-40B4-BE49-F238E27FC236}">
                <a16:creationId xmlns:a16="http://schemas.microsoft.com/office/drawing/2014/main" id="{CB7A7B5A-E3A8-4813-89EC-750FB816B1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26675" y="3861628"/>
            <a:ext cx="3944312" cy="2628900"/>
          </a:xfrm>
          <a:prstGeom prst="cloudCallout">
            <a:avLst>
              <a:gd name="adj1" fmla="val -37737"/>
              <a:gd name="adj2" fmla="val 58152"/>
            </a:avLst>
          </a:prstGeom>
        </p:spPr>
      </p:pic>
      <p:pic>
        <p:nvPicPr>
          <p:cNvPr id="1026" name="Picture 2">
            <a:extLst>
              <a:ext uri="{FF2B5EF4-FFF2-40B4-BE49-F238E27FC236}">
                <a16:creationId xmlns:a16="http://schemas.microsoft.com/office/drawing/2014/main" id="{DACE535B-8942-F220-BD6C-B5B2C0DFFAEA}"/>
              </a:ext>
            </a:extLst>
          </p:cNvPr>
          <p:cNvPicPr>
            <a:picLocks noChangeArrowheads="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7780" t="16121" r="9007" b="17072"/>
          <a:stretch/>
        </p:blipFill>
        <p:spPr bwMode="auto">
          <a:xfrm>
            <a:off x="3504777" y="1889793"/>
            <a:ext cx="6575762" cy="394366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DDA0FC-9F55-69C1-36BE-64A962BCD31C}"/>
              </a:ext>
            </a:extLst>
          </p:cNvPr>
          <p:cNvSpPr txBox="1"/>
          <p:nvPr/>
        </p:nvSpPr>
        <p:spPr>
          <a:xfrm>
            <a:off x="59634" y="3044099"/>
            <a:ext cx="3531638" cy="1569660"/>
          </a:xfrm>
          <a:prstGeom prst="rect">
            <a:avLst/>
          </a:prstGeom>
          <a:noFill/>
        </p:spPr>
        <p:txBody>
          <a:bodyPr wrap="square">
            <a:spAutoFit/>
          </a:bodyPr>
          <a:lstStyle/>
          <a:p>
            <a:pPr algn="ctr"/>
            <a:r>
              <a:rPr lang="en-US" sz="3200" b="1">
                <a:solidFill>
                  <a:srgbClr val="0072BC"/>
                </a:solidFill>
                <a:latin typeface="Verdana" panose="020B0604030504040204" pitchFamily="34" charset="0"/>
                <a:ea typeface="Verdana" panose="020B0604030504040204" pitchFamily="34" charset="0"/>
                <a:cs typeface="Verdana" panose="020B0604030504040204" pitchFamily="34" charset="0"/>
              </a:rPr>
              <a:t>Text your </a:t>
            </a:r>
            <a:br>
              <a:rPr lang="en-US" sz="3200" b="1">
                <a:solidFill>
                  <a:srgbClr val="0072BC"/>
                </a:solidFill>
                <a:latin typeface="Verdana" panose="020B0604030504040204" pitchFamily="34" charset="0"/>
                <a:ea typeface="Verdana" panose="020B0604030504040204" pitchFamily="34" charset="0"/>
                <a:cs typeface="Verdana" panose="020B0604030504040204" pitchFamily="34" charset="0"/>
              </a:rPr>
            </a:br>
            <a:r>
              <a:rPr lang="en-US" sz="3200" b="1">
                <a:solidFill>
                  <a:srgbClr val="0072BC"/>
                </a:solidFill>
                <a:latin typeface="Verdana" panose="020B0604030504040204" pitchFamily="34" charset="0"/>
                <a:ea typeface="Verdana" panose="020B0604030504040204" pitchFamily="34" charset="0"/>
                <a:cs typeface="Verdana" panose="020B0604030504040204" pitchFamily="34" charset="0"/>
              </a:rPr>
              <a:t>stop ID </a:t>
            </a:r>
            <a:br>
              <a:rPr lang="en-US" sz="3200" b="1">
                <a:solidFill>
                  <a:srgbClr val="0072BC"/>
                </a:solidFill>
                <a:latin typeface="Verdana" panose="020B0604030504040204" pitchFamily="34" charset="0"/>
                <a:ea typeface="Verdana" panose="020B0604030504040204" pitchFamily="34" charset="0"/>
                <a:cs typeface="Verdana" panose="020B0604030504040204" pitchFamily="34" charset="0"/>
              </a:rPr>
            </a:br>
            <a:r>
              <a:rPr lang="en-US" sz="3200" b="1">
                <a:solidFill>
                  <a:srgbClr val="0072BC"/>
                </a:solidFill>
                <a:latin typeface="Verdana" panose="020B0604030504040204" pitchFamily="34" charset="0"/>
                <a:ea typeface="Verdana" panose="020B0604030504040204" pitchFamily="34" charset="0"/>
                <a:cs typeface="Verdana" panose="020B0604030504040204" pitchFamily="34" charset="0"/>
              </a:rPr>
              <a:t>to </a:t>
            </a:r>
            <a:r>
              <a:rPr lang="en-US" sz="3200" b="1" u="sng">
                <a:solidFill>
                  <a:srgbClr val="0072BC"/>
                </a:solidFill>
                <a:latin typeface="Verdana" panose="020B0604030504040204" pitchFamily="34" charset="0"/>
                <a:ea typeface="Verdana" panose="020B0604030504040204" pitchFamily="34" charset="0"/>
                <a:cs typeface="Verdana" panose="020B0604030504040204" pitchFamily="34" charset="0"/>
              </a:rPr>
              <a:t>62550</a:t>
            </a:r>
          </a:p>
        </p:txBody>
      </p:sp>
      <p:sp>
        <p:nvSpPr>
          <p:cNvPr id="5" name="Rectangle 4">
            <a:extLst>
              <a:ext uri="{FF2B5EF4-FFF2-40B4-BE49-F238E27FC236}">
                <a16:creationId xmlns:a16="http://schemas.microsoft.com/office/drawing/2014/main" id="{0D326650-16FA-EA96-8882-D476D76FA149}"/>
              </a:ext>
            </a:extLst>
          </p:cNvPr>
          <p:cNvSpPr/>
          <p:nvPr/>
        </p:nvSpPr>
        <p:spPr>
          <a:xfrm>
            <a:off x="14709913" y="1681922"/>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hought Bubble: Cloud 15">
            <a:extLst>
              <a:ext uri="{FF2B5EF4-FFF2-40B4-BE49-F238E27FC236}">
                <a16:creationId xmlns:a16="http://schemas.microsoft.com/office/drawing/2014/main" id="{513BE86C-3832-42E2-925B-C25B1E923BA1}"/>
              </a:ext>
            </a:extLst>
          </p:cNvPr>
          <p:cNvSpPr/>
          <p:nvPr/>
        </p:nvSpPr>
        <p:spPr>
          <a:xfrm>
            <a:off x="8025448" y="426476"/>
            <a:ext cx="4067737" cy="2169846"/>
          </a:xfrm>
          <a:prstGeom prst="cloudCallout">
            <a:avLst>
              <a:gd name="adj1" fmla="val 47416"/>
              <a:gd name="adj2" fmla="val 85638"/>
            </a:avLst>
          </a:prstGeom>
          <a:solidFill>
            <a:srgbClr val="4B2884"/>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dirty="0">
                <a:latin typeface="Verdana" panose="020B0604030504040204" pitchFamily="34" charset="0"/>
                <a:ea typeface="Verdana" panose="020B0604030504040204" pitchFamily="34" charset="0"/>
              </a:rPr>
              <a:t>When is the next bus?</a:t>
            </a:r>
          </a:p>
        </p:txBody>
      </p:sp>
      <p:sp>
        <p:nvSpPr>
          <p:cNvPr id="23" name="Oval 22">
            <a:extLst>
              <a:ext uri="{FF2B5EF4-FFF2-40B4-BE49-F238E27FC236}">
                <a16:creationId xmlns:a16="http://schemas.microsoft.com/office/drawing/2014/main" id="{435218F7-F599-4525-6962-AFBD0DEA8AB5}"/>
              </a:ext>
            </a:extLst>
          </p:cNvPr>
          <p:cNvSpPr/>
          <p:nvPr/>
        </p:nvSpPr>
        <p:spPr>
          <a:xfrm>
            <a:off x="3836504" y="4094921"/>
            <a:ext cx="1033670" cy="666320"/>
          </a:xfrm>
          <a:prstGeom prst="ellipse">
            <a:avLst/>
          </a:prstGeom>
          <a:noFill/>
          <a:ln w="762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0ABDC778-F19C-5F40-9614-C63655B7B42A}"/>
              </a:ext>
            </a:extLst>
          </p:cNvPr>
          <p:cNvCxnSpPr>
            <a:cxnSpLocks/>
          </p:cNvCxnSpPr>
          <p:nvPr/>
        </p:nvCxnSpPr>
        <p:spPr>
          <a:xfrm>
            <a:off x="2802835" y="3861628"/>
            <a:ext cx="1133061" cy="471833"/>
          </a:xfrm>
          <a:prstGeom prst="straightConnector1">
            <a:avLst/>
          </a:prstGeom>
          <a:ln w="228600">
            <a:solidFill>
              <a:srgbClr val="F1B02E"/>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539D45F-713F-122D-1390-71E0E02E8905}"/>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Text for Departures</a:t>
            </a:r>
            <a:endParaRPr lang="en-US" sz="5000" dirty="0">
              <a:solidFill>
                <a:srgbClr val="7030A0"/>
              </a:solidFill>
            </a:endParaRPr>
          </a:p>
        </p:txBody>
      </p:sp>
    </p:spTree>
    <p:extLst>
      <p:ext uri="{BB962C8B-B14F-4D97-AF65-F5344CB8AC3E}">
        <p14:creationId xmlns:p14="http://schemas.microsoft.com/office/powerpoint/2010/main" val="39352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train on the railway tracks&#10;&#10;Description automatically generated with medium confidence">
            <a:extLst>
              <a:ext uri="{FF2B5EF4-FFF2-40B4-BE49-F238E27FC236}">
                <a16:creationId xmlns:a16="http://schemas.microsoft.com/office/drawing/2014/main" id="{57A1D3D0-67B2-7352-EF07-86A20E7147E3}"/>
              </a:ext>
            </a:extLst>
          </p:cNvPr>
          <p:cNvPicPr>
            <a:picLocks noChangeAspect="1"/>
          </p:cNvPicPr>
          <p:nvPr/>
        </p:nvPicPr>
        <p:blipFill rotWithShape="1">
          <a:blip r:embed="rId3"/>
          <a:srcRect l="7221" r="7221"/>
          <a:stretch/>
        </p:blipFill>
        <p:spPr>
          <a:xfrm>
            <a:off x="6391608" y="1744316"/>
            <a:ext cx="5486401" cy="3657600"/>
          </a:xfrm>
          <a:prstGeom prst="rect">
            <a:avLst/>
          </a:prstGeom>
          <a:ln w="76200">
            <a:noFill/>
          </a:ln>
        </p:spPr>
      </p:pic>
      <p:pic>
        <p:nvPicPr>
          <p:cNvPr id="9" name="Picture 8" descr="A bus picking up passengers at a train station&#10;&#10;Description automatically generated with low confidence">
            <a:extLst>
              <a:ext uri="{FF2B5EF4-FFF2-40B4-BE49-F238E27FC236}">
                <a16:creationId xmlns:a16="http://schemas.microsoft.com/office/drawing/2014/main" id="{762669B8-F3B8-998B-072D-C2FC7FAD93B2}"/>
              </a:ext>
            </a:extLst>
          </p:cNvPr>
          <p:cNvPicPr>
            <a:picLocks noChangeAspect="1"/>
          </p:cNvPicPr>
          <p:nvPr/>
        </p:nvPicPr>
        <p:blipFill>
          <a:blip r:embed="rId4"/>
          <a:stretch>
            <a:fillRect/>
          </a:stretch>
        </p:blipFill>
        <p:spPr>
          <a:xfrm>
            <a:off x="313991" y="1744316"/>
            <a:ext cx="5486401" cy="3657600"/>
          </a:xfrm>
          <a:prstGeom prst="rect">
            <a:avLst/>
          </a:prstGeom>
          <a:ln w="76200">
            <a:noFill/>
          </a:ln>
        </p:spPr>
      </p:pic>
      <p:sp>
        <p:nvSpPr>
          <p:cNvPr id="3" name="Title 1">
            <a:extLst>
              <a:ext uri="{FF2B5EF4-FFF2-40B4-BE49-F238E27FC236}">
                <a16:creationId xmlns:a16="http://schemas.microsoft.com/office/drawing/2014/main" id="{3C1BFCD9-56AC-56F2-F46B-5765FE0D4C63}"/>
              </a:ext>
            </a:extLst>
          </p:cNvPr>
          <p:cNvSpPr txBox="1">
            <a:spLocks/>
          </p:cNvSpPr>
          <p:nvPr/>
        </p:nvSpPr>
        <p:spPr>
          <a:xfrm>
            <a:off x="313991" y="452262"/>
            <a:ext cx="11769854"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Bus Stop and Light Rail Stations</a:t>
            </a:r>
            <a:endParaRPr lang="en-US" sz="5000" dirty="0">
              <a:solidFill>
                <a:srgbClr val="7030A0"/>
              </a:solidFill>
            </a:endParaRPr>
          </a:p>
        </p:txBody>
      </p:sp>
    </p:spTree>
    <p:extLst>
      <p:ext uri="{BB962C8B-B14F-4D97-AF65-F5344CB8AC3E}">
        <p14:creationId xmlns:p14="http://schemas.microsoft.com/office/powerpoint/2010/main" val="113585990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hand&#10;&#10;Description automatically generated">
            <a:extLst>
              <a:ext uri="{FF2B5EF4-FFF2-40B4-BE49-F238E27FC236}">
                <a16:creationId xmlns:a16="http://schemas.microsoft.com/office/drawing/2014/main" id="{E3AA1135-4C5A-6A98-4F4A-ED79C0DEEA42}"/>
              </a:ext>
            </a:extLst>
          </p:cNvPr>
          <p:cNvPicPr>
            <a:picLocks noChangeAspect="1"/>
          </p:cNvPicPr>
          <p:nvPr/>
        </p:nvPicPr>
        <p:blipFill>
          <a:blip r:embed="rId3"/>
          <a:stretch>
            <a:fillRect/>
          </a:stretch>
        </p:blipFill>
        <p:spPr>
          <a:xfrm>
            <a:off x="298406" y="1986580"/>
            <a:ext cx="5826381" cy="3886200"/>
          </a:xfrm>
          <a:prstGeom prst="rect">
            <a:avLst/>
          </a:prstGeom>
        </p:spPr>
      </p:pic>
      <p:pic>
        <p:nvPicPr>
          <p:cNvPr id="8" name="Picture 7" descr="A picture containing text, yellow, subway&#10;&#10;Description automatically generated">
            <a:extLst>
              <a:ext uri="{FF2B5EF4-FFF2-40B4-BE49-F238E27FC236}">
                <a16:creationId xmlns:a16="http://schemas.microsoft.com/office/drawing/2014/main" id="{5811D797-92A6-3EB0-B594-29A97743214C}"/>
              </a:ext>
            </a:extLst>
          </p:cNvPr>
          <p:cNvPicPr>
            <a:picLocks noChangeAspect="1"/>
          </p:cNvPicPr>
          <p:nvPr/>
        </p:nvPicPr>
        <p:blipFill rotWithShape="1">
          <a:blip r:embed="rId4"/>
          <a:srcRect t="5751"/>
          <a:stretch/>
        </p:blipFill>
        <p:spPr>
          <a:xfrm>
            <a:off x="6438882" y="1986580"/>
            <a:ext cx="5497774" cy="3886200"/>
          </a:xfrm>
          <a:prstGeom prst="rect">
            <a:avLst/>
          </a:prstGeom>
        </p:spPr>
      </p:pic>
      <p:sp>
        <p:nvSpPr>
          <p:cNvPr id="9" name="TextBox 8">
            <a:extLst>
              <a:ext uri="{FF2B5EF4-FFF2-40B4-BE49-F238E27FC236}">
                <a16:creationId xmlns:a16="http://schemas.microsoft.com/office/drawing/2014/main" id="{7029F35A-27B2-10D5-6FAD-BFBE12D39C8C}"/>
              </a:ext>
            </a:extLst>
          </p:cNvPr>
          <p:cNvSpPr txBox="1"/>
          <p:nvPr/>
        </p:nvSpPr>
        <p:spPr>
          <a:xfrm>
            <a:off x="1577175" y="1463360"/>
            <a:ext cx="3268844" cy="523220"/>
          </a:xfrm>
          <a:prstGeom prst="rect">
            <a:avLst/>
          </a:prstGeom>
          <a:noFill/>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on buses”</a:t>
            </a:r>
          </a:p>
        </p:txBody>
      </p:sp>
      <p:sp>
        <p:nvSpPr>
          <p:cNvPr id="10" name="TextBox 9">
            <a:extLst>
              <a:ext uri="{FF2B5EF4-FFF2-40B4-BE49-F238E27FC236}">
                <a16:creationId xmlns:a16="http://schemas.microsoft.com/office/drawing/2014/main" id="{1D5EF725-6300-41B9-3354-9D2C13609C1C}"/>
              </a:ext>
            </a:extLst>
          </p:cNvPr>
          <p:cNvSpPr txBox="1"/>
          <p:nvPr/>
        </p:nvSpPr>
        <p:spPr>
          <a:xfrm>
            <a:off x="6494564" y="1413775"/>
            <a:ext cx="5386411" cy="523220"/>
          </a:xfrm>
          <a:prstGeom prst="rect">
            <a:avLst/>
          </a:prstGeom>
          <a:noFill/>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on, tap off light rail”</a:t>
            </a:r>
          </a:p>
        </p:txBody>
      </p:sp>
      <p:sp>
        <p:nvSpPr>
          <p:cNvPr id="4" name="Title 1">
            <a:extLst>
              <a:ext uri="{FF2B5EF4-FFF2-40B4-BE49-F238E27FC236}">
                <a16:creationId xmlns:a16="http://schemas.microsoft.com/office/drawing/2014/main" id="{A572A073-1A02-14B6-DC8F-D58AE68A1B83}"/>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How Does the ORCA Card Work?</a:t>
            </a:r>
            <a:endParaRPr lang="en-US" sz="5000" dirty="0">
              <a:solidFill>
                <a:srgbClr val="7030A0"/>
              </a:solidFill>
            </a:endParaRPr>
          </a:p>
        </p:txBody>
      </p:sp>
    </p:spTree>
    <p:extLst>
      <p:ext uri="{BB962C8B-B14F-4D97-AF65-F5344CB8AC3E}">
        <p14:creationId xmlns:p14="http://schemas.microsoft.com/office/powerpoint/2010/main" val="19428261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CA620D-695B-14E8-49DF-B1CFC4ED70E6}"/>
              </a:ext>
            </a:extLst>
          </p:cNvPr>
          <p:cNvPicPr>
            <a:picLocks noChangeAspect="1"/>
          </p:cNvPicPr>
          <p:nvPr/>
        </p:nvPicPr>
        <p:blipFill>
          <a:blip r:embed="rId3"/>
          <a:stretch>
            <a:fillRect/>
          </a:stretch>
        </p:blipFill>
        <p:spPr>
          <a:xfrm>
            <a:off x="2018409" y="1363683"/>
            <a:ext cx="8155181" cy="4567718"/>
          </a:xfrm>
          <a:prstGeom prst="rect">
            <a:avLst/>
          </a:prstGeom>
          <a:ln w="76200">
            <a:solidFill>
              <a:srgbClr val="0072BC"/>
            </a:solidFill>
          </a:ln>
        </p:spPr>
      </p:pic>
      <p:sp>
        <p:nvSpPr>
          <p:cNvPr id="4" name="TextBox 3">
            <a:extLst>
              <a:ext uri="{FF2B5EF4-FFF2-40B4-BE49-F238E27FC236}">
                <a16:creationId xmlns:a16="http://schemas.microsoft.com/office/drawing/2014/main" id="{AB0E72A5-09CD-DA8D-17FB-FAB808452013}"/>
              </a:ext>
            </a:extLst>
          </p:cNvPr>
          <p:cNvSpPr txBox="1"/>
          <p:nvPr/>
        </p:nvSpPr>
        <p:spPr>
          <a:xfrm>
            <a:off x="457200" y="1810801"/>
            <a:ext cx="2089033" cy="954107"/>
          </a:xfrm>
          <a:prstGeom prst="rect">
            <a:avLst/>
          </a:prstGeom>
          <a:solidFill>
            <a:schemeClr val="bg1"/>
          </a:solidFill>
          <a:ln w="57150">
            <a:solidFill>
              <a:srgbClr val="0072BC"/>
            </a:solidFill>
          </a:ln>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on</a:t>
            </a:r>
            <a:br>
              <a:rPr lang="en-US" sz="2800" b="1" dirty="0">
                <a:solidFill>
                  <a:srgbClr val="0143AC"/>
                </a:solidFill>
                <a:latin typeface="Verdana" panose="020B0604030504040204" pitchFamily="34" charset="0"/>
                <a:ea typeface="Verdana" panose="020B0604030504040204" pitchFamily="34" charset="0"/>
              </a:rPr>
            </a:br>
            <a:r>
              <a:rPr lang="en-US" sz="2800" b="1" dirty="0">
                <a:solidFill>
                  <a:srgbClr val="0143AC"/>
                </a:solidFill>
                <a:latin typeface="Verdana" panose="020B0604030504040204" pitchFamily="34" charset="0"/>
                <a:ea typeface="Verdana" panose="020B0604030504040204" pitchFamily="34" charset="0"/>
              </a:rPr>
              <a:t>One beep</a:t>
            </a:r>
          </a:p>
        </p:txBody>
      </p:sp>
      <p:sp>
        <p:nvSpPr>
          <p:cNvPr id="5" name="TextBox 4">
            <a:extLst>
              <a:ext uri="{FF2B5EF4-FFF2-40B4-BE49-F238E27FC236}">
                <a16:creationId xmlns:a16="http://schemas.microsoft.com/office/drawing/2014/main" id="{B8CE70B2-3E10-6993-C459-7F639367798D}"/>
              </a:ext>
            </a:extLst>
          </p:cNvPr>
          <p:cNvSpPr txBox="1"/>
          <p:nvPr/>
        </p:nvSpPr>
        <p:spPr>
          <a:xfrm>
            <a:off x="9462879" y="4832796"/>
            <a:ext cx="2345514" cy="954107"/>
          </a:xfrm>
          <a:prstGeom prst="rect">
            <a:avLst/>
          </a:prstGeom>
          <a:solidFill>
            <a:schemeClr val="bg1"/>
          </a:solidFill>
          <a:ln w="57150">
            <a:solidFill>
              <a:srgbClr val="0072BC"/>
            </a:solidFill>
          </a:ln>
        </p:spPr>
        <p:txBody>
          <a:bodyPr wrap="none" rtlCol="0">
            <a:spAutoFit/>
          </a:bodyPr>
          <a:lstStyle/>
          <a:p>
            <a:r>
              <a:rPr lang="en-US" sz="2800" b="1" dirty="0">
                <a:solidFill>
                  <a:srgbClr val="0143AC"/>
                </a:solidFill>
                <a:latin typeface="Verdana" panose="020B0604030504040204" pitchFamily="34" charset="0"/>
                <a:ea typeface="Verdana" panose="020B0604030504040204" pitchFamily="34" charset="0"/>
              </a:rPr>
              <a:t>Tap off</a:t>
            </a:r>
            <a:br>
              <a:rPr lang="en-US" sz="2800" b="1" dirty="0">
                <a:solidFill>
                  <a:srgbClr val="0143AC"/>
                </a:solidFill>
                <a:latin typeface="Verdana" panose="020B0604030504040204" pitchFamily="34" charset="0"/>
                <a:ea typeface="Verdana" panose="020B0604030504040204" pitchFamily="34" charset="0"/>
              </a:rPr>
            </a:br>
            <a:r>
              <a:rPr lang="en-US" sz="2800" b="1" dirty="0">
                <a:solidFill>
                  <a:srgbClr val="0143AC"/>
                </a:solidFill>
                <a:latin typeface="Verdana" panose="020B0604030504040204" pitchFamily="34" charset="0"/>
                <a:ea typeface="Verdana" panose="020B0604030504040204" pitchFamily="34" charset="0"/>
              </a:rPr>
              <a:t>Two beeps</a:t>
            </a:r>
          </a:p>
        </p:txBody>
      </p:sp>
      <p:sp>
        <p:nvSpPr>
          <p:cNvPr id="6" name="Title 1">
            <a:extLst>
              <a:ext uri="{FF2B5EF4-FFF2-40B4-BE49-F238E27FC236}">
                <a16:creationId xmlns:a16="http://schemas.microsoft.com/office/drawing/2014/main" id="{113A8F16-B96B-0D6F-9971-487B3892F385}"/>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How Does the ORCA Card Work?</a:t>
            </a:r>
            <a:endParaRPr lang="en-US" sz="5000" dirty="0">
              <a:solidFill>
                <a:srgbClr val="7030A0"/>
              </a:solidFill>
            </a:endParaRPr>
          </a:p>
        </p:txBody>
      </p:sp>
    </p:spTree>
    <p:extLst>
      <p:ext uri="{BB962C8B-B14F-4D97-AF65-F5344CB8AC3E}">
        <p14:creationId xmlns:p14="http://schemas.microsoft.com/office/powerpoint/2010/main" val="33656854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control panel&#10;&#10;Description automatically generated">
            <a:extLst>
              <a:ext uri="{FF2B5EF4-FFF2-40B4-BE49-F238E27FC236}">
                <a16:creationId xmlns:a16="http://schemas.microsoft.com/office/drawing/2014/main" id="{B7CF1ABE-35E2-BCC8-045A-C249D9AFB49A}"/>
              </a:ext>
            </a:extLst>
          </p:cNvPr>
          <p:cNvPicPr>
            <a:picLocks noChangeAspect="1"/>
          </p:cNvPicPr>
          <p:nvPr/>
        </p:nvPicPr>
        <p:blipFill rotWithShape="1">
          <a:blip r:embed="rId3"/>
          <a:srcRect b="16340"/>
          <a:stretch/>
        </p:blipFill>
        <p:spPr>
          <a:xfrm>
            <a:off x="440024" y="1600200"/>
            <a:ext cx="5382039" cy="3588026"/>
          </a:xfrm>
          <a:prstGeom prst="rect">
            <a:avLst/>
          </a:prstGeom>
          <a:ln w="76200">
            <a:noFill/>
          </a:ln>
        </p:spPr>
      </p:pic>
      <p:pic>
        <p:nvPicPr>
          <p:cNvPr id="6" name="Picture 5" descr="A picture containing person, window&#10;&#10;Description automatically generated">
            <a:extLst>
              <a:ext uri="{FF2B5EF4-FFF2-40B4-BE49-F238E27FC236}">
                <a16:creationId xmlns:a16="http://schemas.microsoft.com/office/drawing/2014/main" id="{41AAD409-B140-7F97-8DEC-5B1F3FDC1290}"/>
              </a:ext>
            </a:extLst>
          </p:cNvPr>
          <p:cNvPicPr>
            <a:picLocks noChangeAspect="1"/>
          </p:cNvPicPr>
          <p:nvPr/>
        </p:nvPicPr>
        <p:blipFill rotWithShape="1">
          <a:blip r:embed="rId4"/>
          <a:srcRect l="3595" r="12032"/>
          <a:stretch/>
        </p:blipFill>
        <p:spPr>
          <a:xfrm>
            <a:off x="6369937" y="1600200"/>
            <a:ext cx="5382039" cy="3588026"/>
          </a:xfrm>
          <a:prstGeom prst="rect">
            <a:avLst/>
          </a:prstGeom>
          <a:ln w="76200">
            <a:noFill/>
          </a:ln>
        </p:spPr>
      </p:pic>
      <p:sp>
        <p:nvSpPr>
          <p:cNvPr id="2" name="Title 1">
            <a:extLst>
              <a:ext uri="{FF2B5EF4-FFF2-40B4-BE49-F238E27FC236}">
                <a16:creationId xmlns:a16="http://schemas.microsoft.com/office/drawing/2014/main" id="{8CB45443-014D-C7E0-E251-F281FA52EB24}"/>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Riding the Bus</a:t>
            </a:r>
            <a:endParaRPr lang="en-US" sz="5000" dirty="0">
              <a:solidFill>
                <a:srgbClr val="7030A0"/>
              </a:solidFill>
            </a:endParaRPr>
          </a:p>
        </p:txBody>
      </p:sp>
    </p:spTree>
    <p:extLst>
      <p:ext uri="{BB962C8B-B14F-4D97-AF65-F5344CB8AC3E}">
        <p14:creationId xmlns:p14="http://schemas.microsoft.com/office/powerpoint/2010/main" val="10046452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on a train&#10;&#10;Description automatically generated with low confidence">
            <a:extLst>
              <a:ext uri="{FF2B5EF4-FFF2-40B4-BE49-F238E27FC236}">
                <a16:creationId xmlns:a16="http://schemas.microsoft.com/office/drawing/2014/main" id="{F9524BBD-A907-15D3-A2DC-26DB723BB53E}"/>
              </a:ext>
            </a:extLst>
          </p:cNvPr>
          <p:cNvPicPr>
            <a:picLocks noChangeAspect="1"/>
          </p:cNvPicPr>
          <p:nvPr/>
        </p:nvPicPr>
        <p:blipFill rotWithShape="1">
          <a:blip r:embed="rId3"/>
          <a:srcRect b="11765"/>
          <a:stretch/>
        </p:blipFill>
        <p:spPr>
          <a:xfrm>
            <a:off x="2587336" y="1524833"/>
            <a:ext cx="7017327" cy="4127839"/>
          </a:xfrm>
          <a:prstGeom prst="rect">
            <a:avLst/>
          </a:prstGeom>
          <a:ln w="76200">
            <a:noFill/>
          </a:ln>
        </p:spPr>
      </p:pic>
      <p:sp>
        <p:nvSpPr>
          <p:cNvPr id="2" name="Title 1">
            <a:extLst>
              <a:ext uri="{FF2B5EF4-FFF2-40B4-BE49-F238E27FC236}">
                <a16:creationId xmlns:a16="http://schemas.microsoft.com/office/drawing/2014/main" id="{187A7C96-9556-08BC-49FC-D65B2C5F65F7}"/>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Riding Link Light Rail</a:t>
            </a:r>
            <a:endParaRPr lang="en-US" sz="5000" dirty="0">
              <a:solidFill>
                <a:srgbClr val="7030A0"/>
              </a:solidFill>
            </a:endParaRPr>
          </a:p>
        </p:txBody>
      </p:sp>
    </p:spTree>
    <p:extLst>
      <p:ext uri="{BB962C8B-B14F-4D97-AF65-F5344CB8AC3E}">
        <p14:creationId xmlns:p14="http://schemas.microsoft.com/office/powerpoint/2010/main" val="36871757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Playbook with solid fill">
            <a:extLst>
              <a:ext uri="{FF2B5EF4-FFF2-40B4-BE49-F238E27FC236}">
                <a16:creationId xmlns:a16="http://schemas.microsoft.com/office/drawing/2014/main" id="{2ADF1460-A3AD-493C-9D64-0CEA26B5D58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66694" y="1111233"/>
            <a:ext cx="2971800" cy="2971800"/>
          </a:xfrm>
          <a:prstGeom prst="rect">
            <a:avLst/>
          </a:prstGeom>
        </p:spPr>
      </p:pic>
      <p:pic>
        <p:nvPicPr>
          <p:cNvPr id="17" name="Graphic 16" descr="Chat with solid fill">
            <a:extLst>
              <a:ext uri="{FF2B5EF4-FFF2-40B4-BE49-F238E27FC236}">
                <a16:creationId xmlns:a16="http://schemas.microsoft.com/office/drawing/2014/main" id="{8D9359C8-A0E3-47B1-90B8-0FB20317828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6861" y="1111233"/>
            <a:ext cx="2971800" cy="2971800"/>
          </a:xfrm>
          <a:prstGeom prst="rect">
            <a:avLst/>
          </a:prstGeom>
        </p:spPr>
      </p:pic>
      <p:pic>
        <p:nvPicPr>
          <p:cNvPr id="19" name="Graphic 18" descr="Eyes with solid fill">
            <a:extLst>
              <a:ext uri="{FF2B5EF4-FFF2-40B4-BE49-F238E27FC236}">
                <a16:creationId xmlns:a16="http://schemas.microsoft.com/office/drawing/2014/main" id="{0CBB7A65-71F1-46D4-811B-23B24C900BF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517481" y="3474689"/>
            <a:ext cx="2971800" cy="2971800"/>
          </a:xfrm>
          <a:prstGeom prst="rect">
            <a:avLst/>
          </a:prstGeom>
        </p:spPr>
      </p:pic>
      <p:pic>
        <p:nvPicPr>
          <p:cNvPr id="10" name="Graphic 9" descr="Children with solid fill">
            <a:extLst>
              <a:ext uri="{FF2B5EF4-FFF2-40B4-BE49-F238E27FC236}">
                <a16:creationId xmlns:a16="http://schemas.microsoft.com/office/drawing/2014/main" id="{254C6354-C0CE-92CD-96B1-244AC3ECA73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807314" y="3474689"/>
            <a:ext cx="2971800" cy="2971800"/>
          </a:xfrm>
          <a:prstGeom prst="rect">
            <a:avLst/>
          </a:prstGeom>
        </p:spPr>
      </p:pic>
      <p:sp>
        <p:nvSpPr>
          <p:cNvPr id="3" name="Title 1">
            <a:extLst>
              <a:ext uri="{FF2B5EF4-FFF2-40B4-BE49-F238E27FC236}">
                <a16:creationId xmlns:a16="http://schemas.microsoft.com/office/drawing/2014/main" id="{7E36558A-310A-EB88-7FE6-AA9C92772BFB}"/>
              </a:ext>
            </a:extLst>
          </p:cNvPr>
          <p:cNvSpPr txBox="1">
            <a:spLocks/>
          </p:cNvSpPr>
          <p:nvPr/>
        </p:nvSpPr>
        <p:spPr>
          <a:xfrm>
            <a:off x="313990" y="452262"/>
            <a:ext cx="11878009"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Travel with Confidence!</a:t>
            </a:r>
            <a:endParaRPr lang="en-US" sz="5000" dirty="0">
              <a:solidFill>
                <a:srgbClr val="7030A0"/>
              </a:solidFill>
            </a:endParaRPr>
          </a:p>
        </p:txBody>
      </p:sp>
    </p:spTree>
    <p:extLst>
      <p:ext uri="{BB962C8B-B14F-4D97-AF65-F5344CB8AC3E}">
        <p14:creationId xmlns:p14="http://schemas.microsoft.com/office/powerpoint/2010/main" val="40142351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F53E5A1-2ED0-433D-BC37-B034CD3BCDB9}"/>
              </a:ext>
            </a:extLst>
          </p:cNvPr>
          <p:cNvSpPr/>
          <p:nvPr/>
        </p:nvSpPr>
        <p:spPr>
          <a:xfrm>
            <a:off x="1838333" y="1746739"/>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1899</a:t>
            </a:r>
          </a:p>
        </p:txBody>
      </p:sp>
      <p:sp>
        <p:nvSpPr>
          <p:cNvPr id="5" name="Rectangle: Rounded Corners 4">
            <a:extLst>
              <a:ext uri="{FF2B5EF4-FFF2-40B4-BE49-F238E27FC236}">
                <a16:creationId xmlns:a16="http://schemas.microsoft.com/office/drawing/2014/main" id="{FCB3E3C3-E39A-4499-ABE1-7B79377A60DB}"/>
              </a:ext>
            </a:extLst>
          </p:cNvPr>
          <p:cNvSpPr/>
          <p:nvPr/>
        </p:nvSpPr>
        <p:spPr>
          <a:xfrm>
            <a:off x="1838333" y="3892063"/>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1973</a:t>
            </a:r>
          </a:p>
        </p:txBody>
      </p:sp>
      <p:sp>
        <p:nvSpPr>
          <p:cNvPr id="6" name="Rectangle: Rounded Corners 5">
            <a:extLst>
              <a:ext uri="{FF2B5EF4-FFF2-40B4-BE49-F238E27FC236}">
                <a16:creationId xmlns:a16="http://schemas.microsoft.com/office/drawing/2014/main" id="{0B9FB31B-8D81-4E13-AA04-CAAECE0F84B3}"/>
              </a:ext>
            </a:extLst>
          </p:cNvPr>
          <p:cNvSpPr/>
          <p:nvPr/>
        </p:nvSpPr>
        <p:spPr>
          <a:xfrm>
            <a:off x="7543685" y="1746739"/>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1960</a:t>
            </a:r>
          </a:p>
        </p:txBody>
      </p:sp>
      <p:sp>
        <p:nvSpPr>
          <p:cNvPr id="7" name="Rectangle: Rounded Corners 6">
            <a:extLst>
              <a:ext uri="{FF2B5EF4-FFF2-40B4-BE49-F238E27FC236}">
                <a16:creationId xmlns:a16="http://schemas.microsoft.com/office/drawing/2014/main" id="{012E057B-A3C6-4959-8D12-AE7001C8EF8C}"/>
              </a:ext>
            </a:extLst>
          </p:cNvPr>
          <p:cNvSpPr/>
          <p:nvPr/>
        </p:nvSpPr>
        <p:spPr>
          <a:xfrm>
            <a:off x="4691009" y="1746739"/>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1926</a:t>
            </a:r>
          </a:p>
        </p:txBody>
      </p:sp>
      <p:sp>
        <p:nvSpPr>
          <p:cNvPr id="8" name="Rectangle: Rounded Corners 7">
            <a:extLst>
              <a:ext uri="{FF2B5EF4-FFF2-40B4-BE49-F238E27FC236}">
                <a16:creationId xmlns:a16="http://schemas.microsoft.com/office/drawing/2014/main" id="{EF0BF094-CCAC-4D10-AA4C-A53DB7A8FAE9}"/>
              </a:ext>
            </a:extLst>
          </p:cNvPr>
          <p:cNvSpPr/>
          <p:nvPr/>
        </p:nvSpPr>
        <p:spPr>
          <a:xfrm>
            <a:off x="7543685" y="3892063"/>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2012</a:t>
            </a:r>
          </a:p>
        </p:txBody>
      </p:sp>
      <p:sp>
        <p:nvSpPr>
          <p:cNvPr id="9" name="Rectangle: Rounded Corners 8">
            <a:extLst>
              <a:ext uri="{FF2B5EF4-FFF2-40B4-BE49-F238E27FC236}">
                <a16:creationId xmlns:a16="http://schemas.microsoft.com/office/drawing/2014/main" id="{DB0A5D99-A1A7-4F39-B904-80BABD1E2CFE}"/>
              </a:ext>
            </a:extLst>
          </p:cNvPr>
          <p:cNvSpPr/>
          <p:nvPr/>
        </p:nvSpPr>
        <p:spPr>
          <a:xfrm>
            <a:off x="4691009" y="3892063"/>
            <a:ext cx="2250146" cy="1445048"/>
          </a:xfrm>
          <a:prstGeom prst="round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a:latin typeface="Verdana" panose="020B0604030504040204" pitchFamily="34" charset="0"/>
                <a:ea typeface="Verdana" panose="020B0604030504040204" pitchFamily="34" charset="0"/>
                <a:cs typeface="Verdana" panose="020B0604030504040204" pitchFamily="34" charset="0"/>
              </a:rPr>
              <a:t>2001</a:t>
            </a:r>
          </a:p>
        </p:txBody>
      </p:sp>
      <p:sp>
        <p:nvSpPr>
          <p:cNvPr id="13" name="Title 1">
            <a:extLst>
              <a:ext uri="{FF2B5EF4-FFF2-40B4-BE49-F238E27FC236}">
                <a16:creationId xmlns:a16="http://schemas.microsoft.com/office/drawing/2014/main" id="{0ABFC5D4-F667-E3D9-6701-11F0BBD54A46}"/>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Metro Transit Began in?</a:t>
            </a:r>
            <a:endParaRPr lang="en-US" sz="5000" dirty="0">
              <a:solidFill>
                <a:srgbClr val="7030A0"/>
              </a:solidFill>
            </a:endParaRPr>
          </a:p>
        </p:txBody>
      </p:sp>
    </p:spTree>
    <p:extLst>
      <p:ext uri="{BB962C8B-B14F-4D97-AF65-F5344CB8AC3E}">
        <p14:creationId xmlns:p14="http://schemas.microsoft.com/office/powerpoint/2010/main" val="2530876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mph" presetSubtype="0" fill="hold" grpId="0" nodeType="clickEffect">
                                  <p:stCondLst>
                                    <p:cond delay="0"/>
                                  </p:stCondLst>
                                  <p:childTnLst>
                                    <p:animClr clrSpc="hsl" dir="cw">
                                      <p:cBhvr override="childStyle">
                                        <p:cTn id="6" dur="500" fill="hold"/>
                                        <p:tgtEl>
                                          <p:spTgt spid="5"/>
                                        </p:tgtEl>
                                        <p:attrNameLst>
                                          <p:attrName>style.color</p:attrName>
                                        </p:attrNameLst>
                                      </p:cBhvr>
                                      <p:by>
                                        <p:hsl h="7200000" s="0" l="0"/>
                                      </p:by>
                                    </p:animClr>
                                    <p:animClr clrSpc="hsl" dir="cw">
                                      <p:cBhvr>
                                        <p:cTn id="7" dur="500" fill="hold"/>
                                        <p:tgtEl>
                                          <p:spTgt spid="5"/>
                                        </p:tgtEl>
                                        <p:attrNameLst>
                                          <p:attrName>fillcolor</p:attrName>
                                        </p:attrNameLst>
                                      </p:cBhvr>
                                      <p:by>
                                        <p:hsl h="7200000" s="0" l="0"/>
                                      </p:by>
                                    </p:animClr>
                                    <p:animClr clrSpc="hsl" dir="cw">
                                      <p:cBhvr>
                                        <p:cTn id="8" dur="500" fill="hold"/>
                                        <p:tgtEl>
                                          <p:spTgt spid="5"/>
                                        </p:tgtEl>
                                        <p:attrNameLst>
                                          <p:attrName>stroke.color</p:attrName>
                                        </p:attrNameLst>
                                      </p:cBhvr>
                                      <p:by>
                                        <p:hsl h="7200000" s="0" l="0"/>
                                      </p:by>
                                    </p:animClr>
                                    <p:set>
                                      <p:cBhvr>
                                        <p:cTn id="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C44DB8C-61D9-4403-B815-731936B68C68}"/>
              </a:ext>
            </a:extLst>
          </p:cNvPr>
          <p:cNvSpPr>
            <a:spLocks noGrp="1"/>
          </p:cNvSpPr>
          <p:nvPr>
            <p:ph type="title"/>
          </p:nvPr>
        </p:nvSpPr>
        <p:spPr>
          <a:xfrm>
            <a:off x="329197" y="2163242"/>
            <a:ext cx="11533605" cy="2016525"/>
          </a:xfrm>
        </p:spPr>
        <p:txBody>
          <a:bodyPr/>
          <a:lstStyle/>
          <a:p>
            <a:pPr algn="ctr">
              <a:spcAft>
                <a:spcPts val="1200"/>
              </a:spcAft>
            </a:pPr>
            <a:r>
              <a:rPr lang="en-US" sz="5000">
                <a:solidFill>
                  <a:srgbClr val="4B2884"/>
                </a:solidFill>
              </a:rPr>
              <a:t>To learn more, visit</a:t>
            </a:r>
            <a:br>
              <a:rPr lang="en-US" sz="5000">
                <a:solidFill>
                  <a:schemeClr val="tx2"/>
                </a:solidFill>
              </a:rPr>
            </a:br>
            <a:br>
              <a:rPr lang="en-US" sz="5000">
                <a:solidFill>
                  <a:schemeClr val="tx2"/>
                </a:solidFill>
              </a:rPr>
            </a:br>
            <a:r>
              <a:rPr lang="en-US" sz="5000" b="1" u="sng">
                <a:solidFill>
                  <a:srgbClr val="0070C0"/>
                </a:solidFill>
                <a:hlinkClick r:id="rId3">
                  <a:extLst>
                    <a:ext uri="{A12FA001-AC4F-418D-AE19-62706E023703}">
                      <ahyp:hlinkClr xmlns:ahyp="http://schemas.microsoft.com/office/drawing/2018/hyperlinkcolor" val="tx"/>
                    </a:ext>
                  </a:extLst>
                </a:hlinkClick>
              </a:rPr>
              <a:t>FreeYouthTransitPass.com</a:t>
            </a:r>
            <a:endParaRPr lang="en-US" sz="5000" b="1" u="sng">
              <a:solidFill>
                <a:srgbClr val="0070C0"/>
              </a:solidFill>
            </a:endParaRPr>
          </a:p>
        </p:txBody>
      </p:sp>
    </p:spTree>
    <p:extLst>
      <p:ext uri="{BB962C8B-B14F-4D97-AF65-F5344CB8AC3E}">
        <p14:creationId xmlns:p14="http://schemas.microsoft.com/office/powerpoint/2010/main" val="2892195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pulling into a station&#10;&#10;Description automatically generated with medium confidence">
            <a:extLst>
              <a:ext uri="{FF2B5EF4-FFF2-40B4-BE49-F238E27FC236}">
                <a16:creationId xmlns:a16="http://schemas.microsoft.com/office/drawing/2014/main" id="{39EE24B3-D3CF-8B1E-2C68-45267D0378EC}"/>
              </a:ext>
            </a:extLst>
          </p:cNvPr>
          <p:cNvPicPr>
            <a:picLocks noChangeAspect="1"/>
          </p:cNvPicPr>
          <p:nvPr/>
        </p:nvPicPr>
        <p:blipFill rotWithShape="1">
          <a:blip r:embed="rId3"/>
          <a:srcRect l="18464" r="10930"/>
          <a:stretch/>
        </p:blipFill>
        <p:spPr>
          <a:xfrm>
            <a:off x="4110789" y="1849581"/>
            <a:ext cx="3970422" cy="3429000"/>
          </a:xfrm>
          <a:prstGeom prst="rect">
            <a:avLst/>
          </a:prstGeom>
          <a:ln w="76200">
            <a:noFill/>
          </a:ln>
        </p:spPr>
      </p:pic>
      <p:pic>
        <p:nvPicPr>
          <p:cNvPr id="5" name="Picture 4" descr="A bus travels down the street&#10;&#10;Description automatically generated with medium confidence">
            <a:extLst>
              <a:ext uri="{FF2B5EF4-FFF2-40B4-BE49-F238E27FC236}">
                <a16:creationId xmlns:a16="http://schemas.microsoft.com/office/drawing/2014/main" id="{DDAEE3CB-3D92-AE38-F98B-DC726B6FBCCF}"/>
              </a:ext>
            </a:extLst>
          </p:cNvPr>
          <p:cNvPicPr>
            <a:picLocks noChangeAspect="1"/>
          </p:cNvPicPr>
          <p:nvPr/>
        </p:nvPicPr>
        <p:blipFill rotWithShape="1">
          <a:blip r:embed="rId4"/>
          <a:srcRect l="9587" r="13219"/>
          <a:stretch/>
        </p:blipFill>
        <p:spPr>
          <a:xfrm>
            <a:off x="54201" y="1849581"/>
            <a:ext cx="3970422" cy="3429000"/>
          </a:xfrm>
          <a:prstGeom prst="rect">
            <a:avLst/>
          </a:prstGeom>
          <a:ln w="76200">
            <a:noFill/>
          </a:ln>
        </p:spPr>
      </p:pic>
      <p:pic>
        <p:nvPicPr>
          <p:cNvPr id="7" name="Picture 6" descr="A picture containing outdoor, water, boat, sky&#10;&#10;Description automatically generated">
            <a:extLst>
              <a:ext uri="{FF2B5EF4-FFF2-40B4-BE49-F238E27FC236}">
                <a16:creationId xmlns:a16="http://schemas.microsoft.com/office/drawing/2014/main" id="{59CE21C4-610F-A2DC-BD0A-A39FC4FA83E2}"/>
              </a:ext>
            </a:extLst>
          </p:cNvPr>
          <p:cNvPicPr>
            <a:picLocks noChangeAspect="1"/>
          </p:cNvPicPr>
          <p:nvPr/>
        </p:nvPicPr>
        <p:blipFill rotWithShape="1">
          <a:blip r:embed="rId5"/>
          <a:srcRect l="5241" r="4482"/>
          <a:stretch/>
        </p:blipFill>
        <p:spPr>
          <a:xfrm>
            <a:off x="8167378" y="1849581"/>
            <a:ext cx="3970421" cy="3429000"/>
          </a:xfrm>
          <a:prstGeom prst="rect">
            <a:avLst/>
          </a:prstGeom>
          <a:ln w="76200">
            <a:noFill/>
          </a:ln>
        </p:spPr>
      </p:pic>
      <p:sp>
        <p:nvSpPr>
          <p:cNvPr id="9" name="Title 1">
            <a:extLst>
              <a:ext uri="{FF2B5EF4-FFF2-40B4-BE49-F238E27FC236}">
                <a16:creationId xmlns:a16="http://schemas.microsoft.com/office/drawing/2014/main" id="{0E96A1AA-2BB5-12A6-ED39-D621B07FE4F3}"/>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Types of Public Transit</a:t>
            </a:r>
            <a:endParaRPr lang="en-US" sz="5000" dirty="0">
              <a:solidFill>
                <a:srgbClr val="7030A0"/>
              </a:solidFill>
            </a:endParaRPr>
          </a:p>
        </p:txBody>
      </p:sp>
    </p:spTree>
    <p:extLst>
      <p:ext uri="{BB962C8B-B14F-4D97-AF65-F5344CB8AC3E}">
        <p14:creationId xmlns:p14="http://schemas.microsoft.com/office/powerpoint/2010/main" val="15450084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6" descr="A picture containing shape&#10;&#10;Description automatically generated">
            <a:extLst>
              <a:ext uri="{FF2B5EF4-FFF2-40B4-BE49-F238E27FC236}">
                <a16:creationId xmlns:a16="http://schemas.microsoft.com/office/drawing/2014/main" id="{D4A98063-2486-4F17-A392-613A8559B5DE}"/>
              </a:ext>
            </a:extLst>
          </p:cNvPr>
          <p:cNvPicPr>
            <a:picLocks noChangeAspect="1"/>
          </p:cNvPicPr>
          <p:nvPr/>
        </p:nvPicPr>
        <p:blipFill>
          <a:blip r:embed="rId3"/>
          <a:stretch>
            <a:fillRect/>
          </a:stretch>
        </p:blipFill>
        <p:spPr>
          <a:xfrm>
            <a:off x="1147863" y="1463158"/>
            <a:ext cx="3064553" cy="1484903"/>
          </a:xfrm>
          <a:prstGeom prst="rect">
            <a:avLst/>
          </a:prstGeom>
        </p:spPr>
      </p:pic>
      <p:pic>
        <p:nvPicPr>
          <p:cNvPr id="1026" name="Picture 2">
            <a:extLst>
              <a:ext uri="{FF2B5EF4-FFF2-40B4-BE49-F238E27FC236}">
                <a16:creationId xmlns:a16="http://schemas.microsoft.com/office/drawing/2014/main" id="{F3FC48F9-14B7-46FD-A7CD-5B4DA0ABA7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205" y="1547294"/>
            <a:ext cx="1737749" cy="11393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lick to Home">
            <a:extLst>
              <a:ext uri="{FF2B5EF4-FFF2-40B4-BE49-F238E27FC236}">
                <a16:creationId xmlns:a16="http://schemas.microsoft.com/office/drawing/2014/main" id="{59BC14FF-3432-4B1A-8EAA-E5307A22C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0434" y="4329816"/>
            <a:ext cx="2616567" cy="10532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ECC900F-C29B-49F5-8E07-514F0453BE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7553" y="2948061"/>
            <a:ext cx="1759051" cy="135132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eattle Monorail">
            <a:extLst>
              <a:ext uri="{FF2B5EF4-FFF2-40B4-BE49-F238E27FC236}">
                <a16:creationId xmlns:a16="http://schemas.microsoft.com/office/drawing/2014/main" id="{40944219-FA01-4C18-B946-965634B310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663" y="3012728"/>
            <a:ext cx="1512555" cy="15125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A31A7E9-D0EB-46B3-9121-3838C3408088}"/>
              </a:ext>
            </a:extLst>
          </p:cNvPr>
          <p:cNvPicPr>
            <a:picLocks noChangeAspect="1"/>
          </p:cNvPicPr>
          <p:nvPr/>
        </p:nvPicPr>
        <p:blipFill>
          <a:blip r:embed="rId8"/>
          <a:stretch>
            <a:fillRect/>
          </a:stretch>
        </p:blipFill>
        <p:spPr>
          <a:xfrm>
            <a:off x="8723327" y="4914885"/>
            <a:ext cx="2706510" cy="827434"/>
          </a:xfrm>
          <a:prstGeom prst="rect">
            <a:avLst/>
          </a:prstGeom>
        </p:spPr>
      </p:pic>
      <p:sp>
        <p:nvSpPr>
          <p:cNvPr id="8" name="Title 1">
            <a:extLst>
              <a:ext uri="{FF2B5EF4-FFF2-40B4-BE49-F238E27FC236}">
                <a16:creationId xmlns:a16="http://schemas.microsoft.com/office/drawing/2014/main" id="{62FD38A8-514C-8CF8-CF62-7B1DF8FBDCA5}"/>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Transit Agencies</a:t>
            </a:r>
            <a:endParaRPr lang="en-US" sz="5000" dirty="0">
              <a:solidFill>
                <a:srgbClr val="7030A0"/>
              </a:solidFill>
            </a:endParaRPr>
          </a:p>
        </p:txBody>
      </p:sp>
      <p:sp>
        <p:nvSpPr>
          <p:cNvPr id="3" name="TextBox 2">
            <a:extLst>
              <a:ext uri="{FF2B5EF4-FFF2-40B4-BE49-F238E27FC236}">
                <a16:creationId xmlns:a16="http://schemas.microsoft.com/office/drawing/2014/main" id="{5E5963B8-95E9-AA0C-4174-163D8A10D222}"/>
              </a:ext>
            </a:extLst>
          </p:cNvPr>
          <p:cNvSpPr txBox="1"/>
          <p:nvPr/>
        </p:nvSpPr>
        <p:spPr>
          <a:xfrm>
            <a:off x="5375894" y="4248284"/>
            <a:ext cx="2367853" cy="276999"/>
          </a:xfrm>
          <a:prstGeom prst="rect">
            <a:avLst/>
          </a:prstGeom>
          <a:noFill/>
        </p:spPr>
        <p:txBody>
          <a:bodyPr wrap="square">
            <a:spAutoFit/>
          </a:bodyPr>
          <a:lstStyle/>
          <a:p>
            <a:r>
              <a:rPr lang="en-US" sz="1200" dirty="0">
                <a:effectLst/>
                <a:latin typeface="Calibri" panose="020F0502020204030204" pitchFamily="34" charset="0"/>
                <a:ea typeface="Times New Roman" panose="02020603050405020304" pitchFamily="18" charset="0"/>
              </a:rPr>
              <a:t>*free for youth walk-on passengers</a:t>
            </a:r>
            <a:endParaRPr lang="en-US" sz="1200" dirty="0"/>
          </a:p>
        </p:txBody>
      </p:sp>
      <p:sp>
        <p:nvSpPr>
          <p:cNvPr id="4" name="TextBox 3">
            <a:extLst>
              <a:ext uri="{FF2B5EF4-FFF2-40B4-BE49-F238E27FC236}">
                <a16:creationId xmlns:a16="http://schemas.microsoft.com/office/drawing/2014/main" id="{BE61B8B1-799C-9E36-2BC0-8314C24925E3}"/>
              </a:ext>
            </a:extLst>
          </p:cNvPr>
          <p:cNvSpPr txBox="1"/>
          <p:nvPr/>
        </p:nvSpPr>
        <p:spPr>
          <a:xfrm>
            <a:off x="10256855" y="4126938"/>
            <a:ext cx="1488421" cy="461665"/>
          </a:xfrm>
          <a:prstGeom prst="rect">
            <a:avLst/>
          </a:prstGeom>
          <a:noFill/>
        </p:spPr>
        <p:txBody>
          <a:bodyPr wrap="none" rtlCol="0">
            <a:spAutoFit/>
          </a:bodyPr>
          <a:lstStyle/>
          <a:p>
            <a:r>
              <a:rPr lang="en-US" sz="1200" dirty="0"/>
              <a:t>*free only with valid </a:t>
            </a:r>
            <a:br>
              <a:rPr lang="en-US" sz="1200" dirty="0"/>
            </a:br>
            <a:r>
              <a:rPr lang="en-US" sz="1200" dirty="0"/>
              <a:t>youth ORCA card</a:t>
            </a:r>
          </a:p>
        </p:txBody>
      </p:sp>
      <p:pic>
        <p:nvPicPr>
          <p:cNvPr id="6" name="Picture 6" descr=" ">
            <a:extLst>
              <a:ext uri="{FF2B5EF4-FFF2-40B4-BE49-F238E27FC236}">
                <a16:creationId xmlns:a16="http://schemas.microsoft.com/office/drawing/2014/main" id="{986C3965-D0DE-8495-55DE-2BACF082C1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03000" y="1715428"/>
            <a:ext cx="3376314" cy="4901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Lake Stevens Chamber of Commerce - Home - Lake Stevens Chamber of Commerce">
            <a:extLst>
              <a:ext uri="{FF2B5EF4-FFF2-40B4-BE49-F238E27FC236}">
                <a16:creationId xmlns:a16="http://schemas.microsoft.com/office/drawing/2014/main" id="{47CE6746-23A0-538F-D80A-E87FD76CE1A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01799" y="3320064"/>
            <a:ext cx="3756679" cy="5869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NITiative3_ORCA">
            <a:extLst>
              <a:ext uri="{FF2B5EF4-FFF2-40B4-BE49-F238E27FC236}">
                <a16:creationId xmlns:a16="http://schemas.microsoft.com/office/drawing/2014/main" id="{C2B09757-A51C-4953-6A68-19121D773E0C}"/>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3535" b="17273"/>
          <a:stretch/>
        </p:blipFill>
        <p:spPr bwMode="auto">
          <a:xfrm>
            <a:off x="4638577" y="4801963"/>
            <a:ext cx="3573509" cy="10532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13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1032"/>
                                        </p:tgtEl>
                                        <p:attrNameLst>
                                          <p:attrName>style.visibility</p:attrName>
                                        </p:attrNameLst>
                                      </p:cBhvr>
                                      <p:to>
                                        <p:strVal val="visible"/>
                                      </p:to>
                                    </p:set>
                                    <p:animEffect transition="in" filter="fade">
                                      <p:cBhvr>
                                        <p:cTn id="11" dur="500"/>
                                        <p:tgtEl>
                                          <p:spTgt spid="1032"/>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par>
                                <p:cTn id="20" presetID="10" presetClass="entr" presetSubtype="0" fill="hold" grpId="0" nodeType="withEffect">
                                  <p:stCondLst>
                                    <p:cond delay="5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par>
                          <p:cTn id="23" fill="hold">
                            <p:stCondLst>
                              <p:cond delay="3500"/>
                            </p:stCondLst>
                            <p:childTnLst>
                              <p:par>
                                <p:cTn id="24" presetID="10" presetClass="entr" presetSubtype="0" fill="hold" nodeType="afterEffect">
                                  <p:stCondLst>
                                    <p:cond delay="500"/>
                                  </p:stCondLst>
                                  <p:childTnLst>
                                    <p:set>
                                      <p:cBhvr>
                                        <p:cTn id="25" dur="1" fill="hold">
                                          <p:stCondLst>
                                            <p:cond delay="0"/>
                                          </p:stCondLst>
                                        </p:cTn>
                                        <p:tgtEl>
                                          <p:spTgt spid="1036"/>
                                        </p:tgtEl>
                                        <p:attrNameLst>
                                          <p:attrName>style.visibility</p:attrName>
                                        </p:attrNameLst>
                                      </p:cBhvr>
                                      <p:to>
                                        <p:strVal val="visible"/>
                                      </p:to>
                                    </p:set>
                                    <p:animEffect transition="in" filter="fade">
                                      <p:cBhvr>
                                        <p:cTn id="26" dur="500"/>
                                        <p:tgtEl>
                                          <p:spTgt spid="1036"/>
                                        </p:tgtEl>
                                      </p:cBhvr>
                                    </p:animEffect>
                                  </p:childTnLst>
                                </p:cTn>
                              </p:par>
                              <p:par>
                                <p:cTn id="27" presetID="1" presetClass="entr" presetSubtype="0" fill="hold" grpId="0" nodeType="withEffect">
                                  <p:stCondLst>
                                    <p:cond delay="500"/>
                                  </p:stCondLst>
                                  <p:childTnLst>
                                    <p:set>
                                      <p:cBhvr>
                                        <p:cTn id="28" dur="1" fill="hold">
                                          <p:stCondLst>
                                            <p:cond delay="0"/>
                                          </p:stCondLst>
                                        </p:cTn>
                                        <p:tgtEl>
                                          <p:spTgt spid="3"/>
                                        </p:tgtEl>
                                        <p:attrNameLst>
                                          <p:attrName>style.visibility</p:attrName>
                                        </p:attrNameLst>
                                      </p:cBhvr>
                                      <p:to>
                                        <p:strVal val="visible"/>
                                      </p:to>
                                    </p:set>
                                  </p:childTnLst>
                                </p:cTn>
                              </p:par>
                            </p:childTnLst>
                          </p:cTn>
                        </p:par>
                        <p:par>
                          <p:cTn id="29" fill="hold">
                            <p:stCondLst>
                              <p:cond delay="4500"/>
                            </p:stCondLst>
                            <p:childTnLst>
                              <p:par>
                                <p:cTn id="30" presetID="10" presetClass="entr" presetSubtype="0"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par>
                          <p:cTn id="33" fill="hold">
                            <p:stCondLst>
                              <p:cond delay="5000"/>
                            </p:stCondLst>
                            <p:childTnLst>
                              <p:par>
                                <p:cTn id="34" presetID="10"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5500"/>
                            </p:stCondLst>
                            <p:childTnLst>
                              <p:par>
                                <p:cTn id="38" presetID="10" presetClass="entr" presetSubtype="0" fill="hold" nodeType="after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par>
                          <p:cTn id="41" fill="hold">
                            <p:stCondLst>
                              <p:cond delay="6000"/>
                            </p:stCondLst>
                            <p:childTnLst>
                              <p:par>
                                <p:cTn id="42" presetID="10" presetClass="entr" presetSubtype="0" fill="hold"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9A9F878-7301-90BB-36AC-2686F5CECE1F}"/>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Which Card is Correct?</a:t>
            </a:r>
            <a:endParaRPr lang="en-US" sz="5000" dirty="0">
              <a:solidFill>
                <a:srgbClr val="7030A0"/>
              </a:solidFill>
            </a:endParaRPr>
          </a:p>
        </p:txBody>
      </p:sp>
      <p:pic>
        <p:nvPicPr>
          <p:cNvPr id="2050" name="Picture 2" descr="What you need to know about changes coming to the ORCA fare card system |  The Seattle Times">
            <a:extLst>
              <a:ext uri="{FF2B5EF4-FFF2-40B4-BE49-F238E27FC236}">
                <a16:creationId xmlns:a16="http://schemas.microsoft.com/office/drawing/2014/main" id="{C981FFA1-AA15-D3BB-49D1-C2B1352C74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37" y="1661570"/>
            <a:ext cx="4068002" cy="2779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91D75CA2-5B0B-3610-FC9E-F26B4ABFB1CF}"/>
              </a:ext>
            </a:extLst>
          </p:cNvPr>
          <p:cNvGrpSpPr/>
          <p:nvPr/>
        </p:nvGrpSpPr>
        <p:grpSpPr>
          <a:xfrm>
            <a:off x="8085627" y="1661570"/>
            <a:ext cx="4068002" cy="2779801"/>
            <a:chOff x="8005071" y="1773537"/>
            <a:chExt cx="4090967" cy="2795494"/>
          </a:xfrm>
        </p:grpSpPr>
        <p:pic>
          <p:nvPicPr>
            <p:cNvPr id="4" name="Picture 3" descr="What you need to know about changes coming to the ORCA fare card system |  The Seattle Times">
              <a:extLst>
                <a:ext uri="{FF2B5EF4-FFF2-40B4-BE49-F238E27FC236}">
                  <a16:creationId xmlns:a16="http://schemas.microsoft.com/office/drawing/2014/main" id="{2F878E93-53EB-FF67-B62A-AD245CDB2E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5071" y="1773537"/>
              <a:ext cx="4090967" cy="2795494"/>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D4EF9F3C-0243-44FD-B998-699C0ABD7AFC}"/>
                </a:ext>
              </a:extLst>
            </p:cNvPr>
            <p:cNvSpPr txBox="1"/>
            <p:nvPr/>
          </p:nvSpPr>
          <p:spPr>
            <a:xfrm>
              <a:off x="10392288" y="2203108"/>
              <a:ext cx="1241329" cy="914400"/>
            </a:xfrm>
            <a:prstGeom prst="rect">
              <a:avLst/>
            </a:prstGeom>
            <a:solidFill>
              <a:srgbClr val="000000"/>
            </a:solidFill>
          </p:spPr>
          <p:txBody>
            <a:bodyPr wrap="square" lIns="91440" tIns="45720" rIns="91440" bIns="45720" rtlCol="0" anchor="t">
              <a:spAutoFit/>
            </a:bodyPr>
            <a:lstStyle/>
            <a:p>
              <a:r>
                <a:rPr lang="en-US" sz="3200" b="1" i="1">
                  <a:solidFill>
                    <a:schemeClr val="bg1"/>
                  </a:solidFill>
                  <a:latin typeface="Aharoni" panose="02010803020104030203" pitchFamily="2" charset="-79"/>
                  <a:cs typeface="Aharoni" panose="02010803020104030203" pitchFamily="2" charset="-79"/>
                </a:rPr>
                <a:t>Coho</a:t>
              </a:r>
              <a:endParaRPr lang="en-US" sz="3200">
                <a:solidFill>
                  <a:schemeClr val="bg1"/>
                </a:solidFill>
                <a:latin typeface="Aharoni" panose="02010803020104030203" pitchFamily="2" charset="-79"/>
                <a:cs typeface="Aharoni" panose="02010803020104030203" pitchFamily="2" charset="-79"/>
              </a:endParaRPr>
            </a:p>
          </p:txBody>
        </p:sp>
        <p:pic>
          <p:nvPicPr>
            <p:cNvPr id="25" name="Graphic 24" descr="Fish with solid fill">
              <a:extLst>
                <a:ext uri="{FF2B5EF4-FFF2-40B4-BE49-F238E27FC236}">
                  <a16:creationId xmlns:a16="http://schemas.microsoft.com/office/drawing/2014/main" id="{1B03CA37-A0BF-4A26-B2E6-B71630E23CF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817024">
              <a:off x="10366223" y="2399509"/>
              <a:ext cx="1293456" cy="1012722"/>
            </a:xfrm>
            <a:prstGeom prst="rect">
              <a:avLst/>
            </a:prstGeom>
          </p:spPr>
        </p:pic>
      </p:grpSp>
      <p:pic>
        <p:nvPicPr>
          <p:cNvPr id="7" name="Picture 6">
            <a:extLst>
              <a:ext uri="{FF2B5EF4-FFF2-40B4-BE49-F238E27FC236}">
                <a16:creationId xmlns:a16="http://schemas.microsoft.com/office/drawing/2014/main" id="{93733AED-F911-4921-DCFA-06829E15CE96}"/>
              </a:ext>
            </a:extLst>
          </p:cNvPr>
          <p:cNvPicPr>
            <a:picLocks noChangeAspect="1"/>
          </p:cNvPicPr>
          <p:nvPr/>
        </p:nvPicPr>
        <p:blipFill>
          <a:blip r:embed="rId6"/>
          <a:stretch>
            <a:fillRect/>
          </a:stretch>
        </p:blipFill>
        <p:spPr>
          <a:xfrm>
            <a:off x="9573446" y="5008959"/>
            <a:ext cx="2380253" cy="1702242"/>
          </a:xfrm>
          <a:prstGeom prst="rect">
            <a:avLst/>
          </a:prstGeom>
        </p:spPr>
      </p:pic>
      <p:sp>
        <p:nvSpPr>
          <p:cNvPr id="8" name="Arrow: Right 7">
            <a:extLst>
              <a:ext uri="{FF2B5EF4-FFF2-40B4-BE49-F238E27FC236}">
                <a16:creationId xmlns:a16="http://schemas.microsoft.com/office/drawing/2014/main" id="{1D37A977-D990-23E4-5E2A-7F511AC5ED05}"/>
              </a:ext>
            </a:extLst>
          </p:cNvPr>
          <p:cNvSpPr/>
          <p:nvPr/>
        </p:nvSpPr>
        <p:spPr>
          <a:xfrm>
            <a:off x="5853732" y="5385163"/>
            <a:ext cx="3719714" cy="1134949"/>
          </a:xfrm>
          <a:prstGeom prst="rightArrow">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Verdana" panose="020B0604030504040204" pitchFamily="34" charset="0"/>
                <a:ea typeface="Verdana" panose="020B0604030504040204" pitchFamily="34" charset="0"/>
                <a:cs typeface="Verdana" panose="020B0604030504040204" pitchFamily="34" charset="0"/>
              </a:rPr>
              <a:t>This card </a:t>
            </a:r>
            <a:r>
              <a:rPr lang="en-US" sz="2000" b="1" dirty="0">
                <a:latin typeface="Verdana" panose="020B0604030504040204" pitchFamily="34" charset="0"/>
                <a:ea typeface="Verdana" panose="020B0604030504040204" pitchFamily="34" charset="0"/>
                <a:cs typeface="Verdana" panose="020B0604030504040204" pitchFamily="34" charset="0"/>
              </a:rPr>
              <a:t>still works!</a:t>
            </a:r>
          </a:p>
        </p:txBody>
      </p:sp>
      <p:grpSp>
        <p:nvGrpSpPr>
          <p:cNvPr id="9" name="Group 8">
            <a:extLst>
              <a:ext uri="{FF2B5EF4-FFF2-40B4-BE49-F238E27FC236}">
                <a16:creationId xmlns:a16="http://schemas.microsoft.com/office/drawing/2014/main" id="{2CFDA8DE-BB31-957E-0696-F4E4A221925A}"/>
              </a:ext>
            </a:extLst>
          </p:cNvPr>
          <p:cNvGrpSpPr/>
          <p:nvPr/>
        </p:nvGrpSpPr>
        <p:grpSpPr>
          <a:xfrm>
            <a:off x="4103095" y="1669787"/>
            <a:ext cx="4068002" cy="2779801"/>
            <a:chOff x="4173283" y="1661570"/>
            <a:chExt cx="4068002" cy="2779801"/>
          </a:xfrm>
        </p:grpSpPr>
        <p:pic>
          <p:nvPicPr>
            <p:cNvPr id="10" name="Picture 9" descr="What you need to know about changes coming to the ORCA fare card system |  The Seattle Times">
              <a:extLst>
                <a:ext uri="{FF2B5EF4-FFF2-40B4-BE49-F238E27FC236}">
                  <a16:creationId xmlns:a16="http://schemas.microsoft.com/office/drawing/2014/main" id="{8F7B6D82-DC39-1AA1-4105-BC3C7F90A2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283" y="1661570"/>
              <a:ext cx="4068002" cy="27798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52EF1C3-CEA3-03A4-3A1F-486E7FA4CEE4}"/>
                </a:ext>
              </a:extLst>
            </p:cNvPr>
            <p:cNvSpPr/>
            <p:nvPr/>
          </p:nvSpPr>
          <p:spPr>
            <a:xfrm>
              <a:off x="6133121" y="2088730"/>
              <a:ext cx="1650656" cy="141994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9301A36-57AE-A024-3689-7676ED2B12D1}"/>
                </a:ext>
              </a:extLst>
            </p:cNvPr>
            <p:cNvSpPr txBox="1"/>
            <p:nvPr/>
          </p:nvSpPr>
          <p:spPr>
            <a:xfrm>
              <a:off x="6090410" y="2334671"/>
              <a:ext cx="1878852" cy="523220"/>
            </a:xfrm>
            <a:prstGeom prst="rect">
              <a:avLst/>
            </a:prstGeom>
            <a:solidFill>
              <a:srgbClr val="000000"/>
            </a:solidFill>
          </p:spPr>
          <p:txBody>
            <a:bodyPr wrap="square" rtlCol="0">
              <a:spAutoFit/>
            </a:bodyPr>
            <a:lstStyle/>
            <a:p>
              <a:r>
                <a:rPr lang="en-US" sz="2800" b="1" i="1" dirty="0">
                  <a:solidFill>
                    <a:schemeClr val="bg1"/>
                  </a:solidFill>
                  <a:latin typeface="Aharoni" panose="02010803020104030203" pitchFamily="2" charset="-79"/>
                  <a:cs typeface="Aharoni" panose="02010803020104030203" pitchFamily="2" charset="-79"/>
                </a:rPr>
                <a:t>Porpoise</a:t>
              </a:r>
            </a:p>
          </p:txBody>
        </p:sp>
        <p:pic>
          <p:nvPicPr>
            <p:cNvPr id="13" name="Graphic 12" descr="Dolphin with solid fill">
              <a:extLst>
                <a:ext uri="{FF2B5EF4-FFF2-40B4-BE49-F238E27FC236}">
                  <a16:creationId xmlns:a16="http://schemas.microsoft.com/office/drawing/2014/main" id="{98F4E263-EB53-51C1-0C4E-B9A0DC8DE2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21959">
              <a:off x="5787163" y="1914886"/>
              <a:ext cx="914400" cy="914400"/>
            </a:xfrm>
            <a:prstGeom prst="rect">
              <a:avLst/>
            </a:prstGeom>
          </p:spPr>
        </p:pic>
      </p:grpSp>
    </p:spTree>
    <p:extLst>
      <p:ext uri="{BB962C8B-B14F-4D97-AF65-F5344CB8AC3E}">
        <p14:creationId xmlns:p14="http://schemas.microsoft.com/office/powerpoint/2010/main" val="427818077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42" presetClass="path" presetSubtype="0" accel="50000" decel="50000" fill="hold" nodeType="withEffect">
                                  <p:stCondLst>
                                    <p:cond delay="0"/>
                                  </p:stCondLst>
                                  <p:childTnLst>
                                    <p:animMotion origin="layout" path="M -1.45833E-6 2.59259E-6 L 0.33373 0.04028 " pathEditMode="relative" rAng="0" ptsTypes="AA">
                                      <p:cBhvr>
                                        <p:cTn id="12" dur="2000" fill="hold"/>
                                        <p:tgtEl>
                                          <p:spTgt spid="2050"/>
                                        </p:tgtEl>
                                        <p:attrNameLst>
                                          <p:attrName>ppt_x</p:attrName>
                                          <p:attrName>ppt_y</p:attrName>
                                        </p:attrNameLst>
                                      </p:cBhvr>
                                      <p:rCtr x="16680" y="2014"/>
                                    </p:animMotion>
                                  </p:childTnLst>
                                </p:cTn>
                              </p:par>
                              <p:par>
                                <p:cTn id="13" presetID="6" presetClass="emph" presetSubtype="0" fill="hold" nodeType="withEffect">
                                  <p:stCondLst>
                                    <p:cond delay="0"/>
                                  </p:stCondLst>
                                  <p:childTnLst>
                                    <p:animScale>
                                      <p:cBhvr>
                                        <p:cTn id="14" dur="2000" fill="hold"/>
                                        <p:tgtEl>
                                          <p:spTgt spid="2050"/>
                                        </p:tgtEl>
                                      </p:cBhvr>
                                      <p:by x="150000" y="150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487A47D-D2E6-E14A-EB5B-6C225D7F12EC}"/>
              </a:ext>
            </a:extLst>
          </p:cNvPr>
          <p:cNvSpPr/>
          <p:nvPr/>
        </p:nvSpPr>
        <p:spPr>
          <a:xfrm>
            <a:off x="8459773" y="1304337"/>
            <a:ext cx="3396561" cy="4429205"/>
          </a:xfrm>
          <a:prstGeom prst="rect">
            <a:avLst/>
          </a:prstGeom>
          <a:solidFill>
            <a:srgbClr val="0072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Zero Youth Fares Approved For King County Metro And Sound Transit Just In  Time For School | The Urbanist">
            <a:extLst>
              <a:ext uri="{FF2B5EF4-FFF2-40B4-BE49-F238E27FC236}">
                <a16:creationId xmlns:a16="http://schemas.microsoft.com/office/drawing/2014/main" id="{0E4E1C17-2BCB-F6F0-7D12-6698FE06C5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903"/>
          <a:stretch/>
        </p:blipFill>
        <p:spPr bwMode="auto">
          <a:xfrm>
            <a:off x="433479" y="1885714"/>
            <a:ext cx="7873059" cy="337048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hlinkClick r:id="rId4"/>
            <a:extLst>
              <a:ext uri="{FF2B5EF4-FFF2-40B4-BE49-F238E27FC236}">
                <a16:creationId xmlns:a16="http://schemas.microsoft.com/office/drawing/2014/main" id="{16E8342D-A653-460D-B53C-359DF59DC7D7}"/>
              </a:ext>
            </a:extLst>
          </p:cNvPr>
          <p:cNvSpPr/>
          <p:nvPr/>
        </p:nvSpPr>
        <p:spPr>
          <a:xfrm>
            <a:off x="9278752" y="6103348"/>
            <a:ext cx="2577582" cy="594281"/>
          </a:xfrm>
          <a:prstGeom prst="roundRect">
            <a:avLst/>
          </a:prstGeom>
          <a:solidFill>
            <a:srgbClr val="4B288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Verdana" panose="020B0604030504040204" pitchFamily="34" charset="0"/>
                <a:ea typeface="Verdana" panose="020B0604030504040204" pitchFamily="34" charset="0"/>
                <a:cs typeface="Verdana" panose="020B0604030504040204" pitchFamily="34" charset="0"/>
              </a:rPr>
              <a:t>How to Ride</a:t>
            </a:r>
          </a:p>
        </p:txBody>
      </p:sp>
      <p:pic>
        <p:nvPicPr>
          <p:cNvPr id="6" name="Picture 5" descr="Qr code&#10;&#10;Description automatically generated">
            <a:extLst>
              <a:ext uri="{FF2B5EF4-FFF2-40B4-BE49-F238E27FC236}">
                <a16:creationId xmlns:a16="http://schemas.microsoft.com/office/drawing/2014/main" id="{9D3F08D7-F83F-108B-007D-E31D7F104061}"/>
              </a:ext>
            </a:extLst>
          </p:cNvPr>
          <p:cNvPicPr>
            <a:picLocks noChangeAspect="1"/>
          </p:cNvPicPr>
          <p:nvPr/>
        </p:nvPicPr>
        <p:blipFill>
          <a:blip r:embed="rId5"/>
          <a:stretch>
            <a:fillRect/>
          </a:stretch>
        </p:blipFill>
        <p:spPr>
          <a:xfrm>
            <a:off x="8997338" y="2522849"/>
            <a:ext cx="2348023" cy="2348023"/>
          </a:xfrm>
          <a:prstGeom prst="rect">
            <a:avLst/>
          </a:prstGeom>
        </p:spPr>
      </p:pic>
      <p:sp>
        <p:nvSpPr>
          <p:cNvPr id="7" name="Title 2">
            <a:extLst>
              <a:ext uri="{FF2B5EF4-FFF2-40B4-BE49-F238E27FC236}">
                <a16:creationId xmlns:a16="http://schemas.microsoft.com/office/drawing/2014/main" id="{BFC7F3DD-EF92-C32A-5F55-F2F4B4045DC0}"/>
              </a:ext>
            </a:extLst>
          </p:cNvPr>
          <p:cNvSpPr txBox="1">
            <a:spLocks/>
          </p:cNvSpPr>
          <p:nvPr/>
        </p:nvSpPr>
        <p:spPr>
          <a:xfrm>
            <a:off x="8436404" y="1675712"/>
            <a:ext cx="3443298"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pPr algn="ctr">
              <a:spcAft>
                <a:spcPts val="600"/>
              </a:spcAft>
            </a:pPr>
            <a:r>
              <a:rPr lang="en-US" sz="2000">
                <a:solidFill>
                  <a:schemeClr val="bg1"/>
                </a:solidFill>
              </a:rPr>
              <a:t>Sign up for your </a:t>
            </a:r>
          </a:p>
          <a:p>
            <a:pPr algn="ctr">
              <a:spcAft>
                <a:spcPts val="600"/>
              </a:spcAft>
            </a:pPr>
            <a:r>
              <a:rPr lang="en-US" sz="2000">
                <a:solidFill>
                  <a:schemeClr val="bg1"/>
                </a:solidFill>
              </a:rPr>
              <a:t>FREE youth card!</a:t>
            </a:r>
            <a:br>
              <a:rPr lang="en-US">
                <a:solidFill>
                  <a:schemeClr val="tx2"/>
                </a:solidFill>
                <a:latin typeface="Avenir Next LT Pro" panose="020B0504020202020204" pitchFamily="34" charset="0"/>
              </a:rPr>
            </a:br>
            <a:endParaRPr lang="en-US">
              <a:solidFill>
                <a:schemeClr val="tx2"/>
              </a:solidFill>
            </a:endParaRPr>
          </a:p>
        </p:txBody>
      </p:sp>
      <p:sp>
        <p:nvSpPr>
          <p:cNvPr id="2" name="Title 1">
            <a:extLst>
              <a:ext uri="{FF2B5EF4-FFF2-40B4-BE49-F238E27FC236}">
                <a16:creationId xmlns:a16="http://schemas.microsoft.com/office/drawing/2014/main" id="{D76D438A-A541-1402-E575-33F053E48572}"/>
              </a:ext>
            </a:extLst>
          </p:cNvPr>
          <p:cNvSpPr txBox="1">
            <a:spLocks/>
          </p:cNvSpPr>
          <p:nvPr/>
        </p:nvSpPr>
        <p:spPr>
          <a:xfrm>
            <a:off x="313991" y="1048154"/>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You Are Eligible for a FREE ORCA Card!</a:t>
            </a:r>
            <a:br>
              <a:rPr lang="en-US" sz="5000" dirty="0">
                <a:solidFill>
                  <a:srgbClr val="4B2884"/>
                </a:solidFill>
              </a:rPr>
            </a:br>
            <a:endParaRPr lang="en-US" sz="5000" dirty="0">
              <a:solidFill>
                <a:srgbClr val="7030A0"/>
              </a:solidFill>
            </a:endParaRPr>
          </a:p>
        </p:txBody>
      </p:sp>
    </p:spTree>
    <p:extLst>
      <p:ext uri="{BB962C8B-B14F-4D97-AF65-F5344CB8AC3E}">
        <p14:creationId xmlns:p14="http://schemas.microsoft.com/office/powerpoint/2010/main" val="3723210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map&#10;&#10;Description automatically generated">
            <a:extLst>
              <a:ext uri="{FF2B5EF4-FFF2-40B4-BE49-F238E27FC236}">
                <a16:creationId xmlns:a16="http://schemas.microsoft.com/office/drawing/2014/main" id="{BC83C732-C9A2-7EC4-A6E0-5B379A11D495}"/>
              </a:ext>
            </a:extLst>
          </p:cNvPr>
          <p:cNvPicPr>
            <a:picLocks noChangeAspect="1"/>
          </p:cNvPicPr>
          <p:nvPr/>
        </p:nvPicPr>
        <p:blipFill rotWithShape="1">
          <a:blip r:embed="rId3"/>
          <a:srcRect l="533" t="7114" r="486" b="1828"/>
          <a:stretch/>
        </p:blipFill>
        <p:spPr>
          <a:xfrm>
            <a:off x="5356303" y="1755976"/>
            <a:ext cx="6084500" cy="3346048"/>
          </a:xfrm>
          <a:prstGeom prst="rect">
            <a:avLst/>
          </a:prstGeom>
          <a:ln w="3175">
            <a:solidFill>
              <a:srgbClr val="4B2884"/>
            </a:solidFill>
          </a:ln>
        </p:spPr>
      </p:pic>
      <p:sp>
        <p:nvSpPr>
          <p:cNvPr id="12" name="Rectangle 11">
            <a:extLst>
              <a:ext uri="{FF2B5EF4-FFF2-40B4-BE49-F238E27FC236}">
                <a16:creationId xmlns:a16="http://schemas.microsoft.com/office/drawing/2014/main" id="{51DA3585-7464-FA99-A212-90E0BD39BC95}"/>
              </a:ext>
            </a:extLst>
          </p:cNvPr>
          <p:cNvSpPr/>
          <p:nvPr/>
        </p:nvSpPr>
        <p:spPr>
          <a:xfrm>
            <a:off x="566091" y="1400090"/>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Where are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you going?</a:t>
            </a:r>
          </a:p>
        </p:txBody>
      </p:sp>
      <p:sp>
        <p:nvSpPr>
          <p:cNvPr id="15" name="Rectangle 14">
            <a:extLst>
              <a:ext uri="{FF2B5EF4-FFF2-40B4-BE49-F238E27FC236}">
                <a16:creationId xmlns:a16="http://schemas.microsoft.com/office/drawing/2014/main" id="{196241CE-5EA1-6D5A-FB83-0D7A23F55504}"/>
              </a:ext>
            </a:extLst>
          </p:cNvPr>
          <p:cNvSpPr/>
          <p:nvPr/>
        </p:nvSpPr>
        <p:spPr>
          <a:xfrm>
            <a:off x="566091" y="2836755"/>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Who are you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riding with?</a:t>
            </a:r>
          </a:p>
        </p:txBody>
      </p:sp>
      <p:sp>
        <p:nvSpPr>
          <p:cNvPr id="16" name="Rectangle 15">
            <a:extLst>
              <a:ext uri="{FF2B5EF4-FFF2-40B4-BE49-F238E27FC236}">
                <a16:creationId xmlns:a16="http://schemas.microsoft.com/office/drawing/2014/main" id="{6BA9D9A2-C0D8-BDFA-FA54-A99424FB68C1}"/>
              </a:ext>
            </a:extLst>
          </p:cNvPr>
          <p:cNvSpPr/>
          <p:nvPr/>
        </p:nvSpPr>
        <p:spPr>
          <a:xfrm>
            <a:off x="566091" y="4273421"/>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Which route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are you taking?</a:t>
            </a:r>
          </a:p>
        </p:txBody>
      </p:sp>
      <p:sp>
        <p:nvSpPr>
          <p:cNvPr id="3" name="Title 1">
            <a:extLst>
              <a:ext uri="{FF2B5EF4-FFF2-40B4-BE49-F238E27FC236}">
                <a16:creationId xmlns:a16="http://schemas.microsoft.com/office/drawing/2014/main" id="{3369D80B-3882-ED0E-2745-B722DC4496FE}"/>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Plan Your Trip</a:t>
            </a:r>
            <a:endParaRPr lang="en-US" sz="5000" dirty="0">
              <a:solidFill>
                <a:srgbClr val="7030A0"/>
              </a:solidFill>
            </a:endParaRPr>
          </a:p>
        </p:txBody>
      </p:sp>
    </p:spTree>
    <p:extLst>
      <p:ext uri="{BB962C8B-B14F-4D97-AF65-F5344CB8AC3E}">
        <p14:creationId xmlns:p14="http://schemas.microsoft.com/office/powerpoint/2010/main" val="219063346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BE060B54-0402-FE84-0D35-6D0FC87BEE6D}"/>
              </a:ext>
            </a:extLst>
          </p:cNvPr>
          <p:cNvSpPr>
            <a:spLocks noChangeAspect="1"/>
          </p:cNvSpPr>
          <p:nvPr/>
        </p:nvSpPr>
        <p:spPr>
          <a:xfrm>
            <a:off x="8934178" y="3218033"/>
            <a:ext cx="2429316" cy="914400"/>
          </a:xfrm>
          <a:prstGeom prst="wedgeRoundRectCallout">
            <a:avLst>
              <a:gd name="adj1" fmla="val -30229"/>
              <a:gd name="adj2" fmla="val 88003"/>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Work</a:t>
            </a:r>
          </a:p>
        </p:txBody>
      </p:sp>
      <p:sp>
        <p:nvSpPr>
          <p:cNvPr id="7" name="Speech Bubble: Rectangle with Corners Rounded 6">
            <a:extLst>
              <a:ext uri="{FF2B5EF4-FFF2-40B4-BE49-F238E27FC236}">
                <a16:creationId xmlns:a16="http://schemas.microsoft.com/office/drawing/2014/main" id="{43BC26D2-35F2-EAD0-791D-62E88C2BDC82}"/>
              </a:ext>
            </a:extLst>
          </p:cNvPr>
          <p:cNvSpPr>
            <a:spLocks noChangeAspect="1"/>
          </p:cNvSpPr>
          <p:nvPr/>
        </p:nvSpPr>
        <p:spPr>
          <a:xfrm>
            <a:off x="6095999" y="4412928"/>
            <a:ext cx="2419077" cy="914400"/>
          </a:xfrm>
          <a:prstGeom prst="wedgeRoundRectCallout">
            <a:avLst>
              <a:gd name="adj1" fmla="val 32116"/>
              <a:gd name="adj2" fmla="val 80198"/>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Friends</a:t>
            </a:r>
          </a:p>
        </p:txBody>
      </p:sp>
      <p:sp>
        <p:nvSpPr>
          <p:cNvPr id="8" name="Speech Bubble: Rectangle with Corners Rounded 7">
            <a:extLst>
              <a:ext uri="{FF2B5EF4-FFF2-40B4-BE49-F238E27FC236}">
                <a16:creationId xmlns:a16="http://schemas.microsoft.com/office/drawing/2014/main" id="{B5EDDAD4-8FDE-830F-C2A6-F400A71CE0AA}"/>
              </a:ext>
            </a:extLst>
          </p:cNvPr>
          <p:cNvSpPr>
            <a:spLocks noChangeAspect="1"/>
          </p:cNvSpPr>
          <p:nvPr/>
        </p:nvSpPr>
        <p:spPr>
          <a:xfrm>
            <a:off x="8515076" y="1437478"/>
            <a:ext cx="2414923" cy="914400"/>
          </a:xfrm>
          <a:prstGeom prst="wedgeRoundRectCallout">
            <a:avLst>
              <a:gd name="adj1" fmla="val 34389"/>
              <a:gd name="adj2" fmla="val 85362"/>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School</a:t>
            </a:r>
          </a:p>
        </p:txBody>
      </p:sp>
      <p:sp>
        <p:nvSpPr>
          <p:cNvPr id="9" name="Speech Bubble: Rectangle with Corners Rounded 8">
            <a:extLst>
              <a:ext uri="{FF2B5EF4-FFF2-40B4-BE49-F238E27FC236}">
                <a16:creationId xmlns:a16="http://schemas.microsoft.com/office/drawing/2014/main" id="{D2D42639-C71D-A1AA-A90B-6FB6C460DD9F}"/>
              </a:ext>
            </a:extLst>
          </p:cNvPr>
          <p:cNvSpPr>
            <a:spLocks noChangeAspect="1"/>
          </p:cNvSpPr>
          <p:nvPr/>
        </p:nvSpPr>
        <p:spPr>
          <a:xfrm>
            <a:off x="3767921" y="4412928"/>
            <a:ext cx="1757445" cy="914400"/>
          </a:xfrm>
          <a:prstGeom prst="wedgeRoundRectCallout">
            <a:avLst>
              <a:gd name="adj1" fmla="val -47686"/>
              <a:gd name="adj2" fmla="val 86751"/>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Park</a:t>
            </a:r>
          </a:p>
        </p:txBody>
      </p:sp>
      <p:sp>
        <p:nvSpPr>
          <p:cNvPr id="10" name="Speech Bubble: Rectangle with Corners Rounded 9">
            <a:extLst>
              <a:ext uri="{FF2B5EF4-FFF2-40B4-BE49-F238E27FC236}">
                <a16:creationId xmlns:a16="http://schemas.microsoft.com/office/drawing/2014/main" id="{F93672C9-F0AD-A852-AA45-CC4FBD2249D6}"/>
              </a:ext>
            </a:extLst>
          </p:cNvPr>
          <p:cNvSpPr>
            <a:spLocks noChangeAspect="1"/>
          </p:cNvSpPr>
          <p:nvPr/>
        </p:nvSpPr>
        <p:spPr>
          <a:xfrm>
            <a:off x="842898" y="3818665"/>
            <a:ext cx="2414922" cy="914400"/>
          </a:xfrm>
          <a:prstGeom prst="wedgeRoundRectCallout">
            <a:avLst>
              <a:gd name="adj1" fmla="val -18039"/>
              <a:gd name="adj2" fmla="val 88217"/>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Airport</a:t>
            </a:r>
          </a:p>
        </p:txBody>
      </p:sp>
      <p:sp>
        <p:nvSpPr>
          <p:cNvPr id="13" name="Speech Bubble: Rectangle with Corners Rounded 12">
            <a:extLst>
              <a:ext uri="{FF2B5EF4-FFF2-40B4-BE49-F238E27FC236}">
                <a16:creationId xmlns:a16="http://schemas.microsoft.com/office/drawing/2014/main" id="{15BDAD26-C21A-456D-791A-7B27B90DD9B6}"/>
              </a:ext>
            </a:extLst>
          </p:cNvPr>
          <p:cNvSpPr>
            <a:spLocks noChangeAspect="1"/>
          </p:cNvSpPr>
          <p:nvPr/>
        </p:nvSpPr>
        <p:spPr>
          <a:xfrm>
            <a:off x="4646643" y="1315615"/>
            <a:ext cx="2769502" cy="914400"/>
          </a:xfrm>
          <a:prstGeom prst="wedgeRoundRectCallout">
            <a:avLst>
              <a:gd name="adj1" fmla="val 20521"/>
              <a:gd name="adj2" fmla="val 81216"/>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4B2884"/>
                </a:solidFill>
                <a:latin typeface="Verdana" panose="020B0604030504040204" pitchFamily="34" charset="0"/>
                <a:ea typeface="Verdana" panose="020B0604030504040204" pitchFamily="34" charset="0"/>
                <a:cs typeface="Verdana" panose="020B0604030504040204" pitchFamily="34" charset="0"/>
              </a:rPr>
              <a:t>Concert</a:t>
            </a:r>
          </a:p>
        </p:txBody>
      </p:sp>
      <p:sp>
        <p:nvSpPr>
          <p:cNvPr id="11" name="Speech Bubble: Rectangle with Corners Rounded 5">
            <a:extLst>
              <a:ext uri="{FF2B5EF4-FFF2-40B4-BE49-F238E27FC236}">
                <a16:creationId xmlns:a16="http://schemas.microsoft.com/office/drawing/2014/main" id="{2B0FF54C-721F-F0FE-6536-EC26E174A064}"/>
              </a:ext>
            </a:extLst>
          </p:cNvPr>
          <p:cNvSpPr>
            <a:spLocks noChangeAspect="1"/>
          </p:cNvSpPr>
          <p:nvPr/>
        </p:nvSpPr>
        <p:spPr>
          <a:xfrm>
            <a:off x="686346" y="1680129"/>
            <a:ext cx="2869331" cy="1371600"/>
          </a:xfrm>
          <a:prstGeom prst="wedgeRoundRectCallout">
            <a:avLst>
              <a:gd name="adj1" fmla="val 1930"/>
              <a:gd name="adj2" fmla="val 76105"/>
              <a:gd name="adj3" fmla="val 16667"/>
            </a:avLst>
          </a:prstGeom>
          <a:noFill/>
          <a:ln w="38100">
            <a:solidFill>
              <a:srgbClr val="4B288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4B2884"/>
                </a:solidFill>
                <a:latin typeface="Verdana" panose="020B0604030504040204" pitchFamily="34" charset="0"/>
                <a:ea typeface="Verdana" panose="020B0604030504040204" pitchFamily="34" charset="0"/>
                <a:cs typeface="Verdana" panose="020B0604030504040204" pitchFamily="34" charset="0"/>
              </a:rPr>
              <a:t>Sporting event</a:t>
            </a:r>
          </a:p>
        </p:txBody>
      </p:sp>
      <p:sp>
        <p:nvSpPr>
          <p:cNvPr id="17" name="Rectangle 16">
            <a:extLst>
              <a:ext uri="{FF2B5EF4-FFF2-40B4-BE49-F238E27FC236}">
                <a16:creationId xmlns:a16="http://schemas.microsoft.com/office/drawing/2014/main" id="{E65B9F45-70F7-2DB7-67CA-DDC70E980A20}"/>
              </a:ext>
            </a:extLst>
          </p:cNvPr>
          <p:cNvSpPr/>
          <p:nvPr/>
        </p:nvSpPr>
        <p:spPr>
          <a:xfrm>
            <a:off x="3873134" y="2600749"/>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Where are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you going?</a:t>
            </a:r>
          </a:p>
        </p:txBody>
      </p:sp>
      <p:sp>
        <p:nvSpPr>
          <p:cNvPr id="14" name="Title 1">
            <a:extLst>
              <a:ext uri="{FF2B5EF4-FFF2-40B4-BE49-F238E27FC236}">
                <a16:creationId xmlns:a16="http://schemas.microsoft.com/office/drawing/2014/main" id="{55F2B8C0-871D-C3BD-EAED-680F28CAF04F}"/>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Plan Your Trip</a:t>
            </a:r>
            <a:endParaRPr lang="en-US" sz="5000" dirty="0">
              <a:solidFill>
                <a:srgbClr val="7030A0"/>
              </a:solidFill>
            </a:endParaRPr>
          </a:p>
        </p:txBody>
      </p:sp>
    </p:spTree>
    <p:extLst>
      <p:ext uri="{BB962C8B-B14F-4D97-AF65-F5344CB8AC3E}">
        <p14:creationId xmlns:p14="http://schemas.microsoft.com/office/powerpoint/2010/main" val="36705041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6"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par>
                          <p:cTn id="15" fill="hold">
                            <p:stCondLst>
                              <p:cond delay="1500"/>
                            </p:stCondLst>
                            <p:childTnLst>
                              <p:par>
                                <p:cTn id="16" presetID="2" presetClass="entr" presetSubtype="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6"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1+#ppt_w/2"/>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par>
                          <p:cTn id="25" fill="hold">
                            <p:stCondLst>
                              <p:cond delay="2500"/>
                            </p:stCondLst>
                            <p:childTnLst>
                              <p:par>
                                <p:cTn id="26" presetID="2" presetClass="entr" presetSubtype="6"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1+#ppt_w/2"/>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par>
                          <p:cTn id="30" fill="hold">
                            <p:stCondLst>
                              <p:cond delay="3000"/>
                            </p:stCondLst>
                            <p:childTnLst>
                              <p:par>
                                <p:cTn id="31" presetID="2" presetClass="entr" presetSubtype="6"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par>
                          <p:cTn id="35" fill="hold">
                            <p:stCondLst>
                              <p:cond delay="3500"/>
                            </p:stCondLst>
                            <p:childTnLst>
                              <p:par>
                                <p:cTn id="36" presetID="2" presetClass="entr" presetSubtype="6"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1+#ppt_w/2"/>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2" presetClass="entr" presetSubtype="6"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1+#ppt_w/2"/>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3" grpId="0" animBg="1"/>
      <p:bldP spid="11"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eople boarding a train&#10;&#10;Description automatically generated with medium confidence">
            <a:extLst>
              <a:ext uri="{FF2B5EF4-FFF2-40B4-BE49-F238E27FC236}">
                <a16:creationId xmlns:a16="http://schemas.microsoft.com/office/drawing/2014/main" id="{1420550E-F1B7-0FC3-9392-0BC0BECE3170}"/>
              </a:ext>
            </a:extLst>
          </p:cNvPr>
          <p:cNvPicPr>
            <a:picLocks noChangeAspect="1"/>
          </p:cNvPicPr>
          <p:nvPr/>
        </p:nvPicPr>
        <p:blipFill rotWithShape="1">
          <a:blip r:embed="rId3"/>
          <a:srcRect b="1801"/>
          <a:stretch/>
        </p:blipFill>
        <p:spPr>
          <a:xfrm>
            <a:off x="6717303" y="1454645"/>
            <a:ext cx="3723748" cy="4301979"/>
          </a:xfrm>
          <a:prstGeom prst="rect">
            <a:avLst/>
          </a:prstGeom>
        </p:spPr>
      </p:pic>
      <p:sp>
        <p:nvSpPr>
          <p:cNvPr id="8" name="Rectangle 7">
            <a:extLst>
              <a:ext uri="{FF2B5EF4-FFF2-40B4-BE49-F238E27FC236}">
                <a16:creationId xmlns:a16="http://schemas.microsoft.com/office/drawing/2014/main" id="{ACFB6408-63CC-418D-7A8F-125A30E45A7E}"/>
              </a:ext>
            </a:extLst>
          </p:cNvPr>
          <p:cNvSpPr/>
          <p:nvPr/>
        </p:nvSpPr>
        <p:spPr>
          <a:xfrm>
            <a:off x="1981082" y="1454645"/>
            <a:ext cx="4445730" cy="1234569"/>
          </a:xfrm>
          <a:prstGeom prst="rect">
            <a:avLst/>
          </a:prstGeom>
          <a:solidFill>
            <a:srgbClr val="0072BC"/>
          </a:solidFill>
          <a:ln>
            <a:noFill/>
          </a:ln>
          <a:effectLst>
            <a:softEdge rad="0"/>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3400">
                <a:latin typeface="Verdana" panose="020B0604030504040204" pitchFamily="34" charset="0"/>
                <a:ea typeface="Verdana" panose="020B0604030504040204" pitchFamily="34" charset="0"/>
                <a:cs typeface="Verdana" panose="020B0604030504040204" pitchFamily="34" charset="0"/>
              </a:rPr>
              <a:t>Who are you </a:t>
            </a:r>
            <a:br>
              <a:rPr lang="en-US" sz="3400">
                <a:latin typeface="Verdana" panose="020B0604030504040204" pitchFamily="34" charset="0"/>
                <a:ea typeface="Verdana" panose="020B0604030504040204" pitchFamily="34" charset="0"/>
                <a:cs typeface="Verdana" panose="020B0604030504040204" pitchFamily="34" charset="0"/>
              </a:rPr>
            </a:br>
            <a:r>
              <a:rPr lang="en-US" sz="3400">
                <a:latin typeface="Verdana" panose="020B0604030504040204" pitchFamily="34" charset="0"/>
                <a:ea typeface="Verdana" panose="020B0604030504040204" pitchFamily="34" charset="0"/>
                <a:cs typeface="Verdana" panose="020B0604030504040204" pitchFamily="34" charset="0"/>
              </a:rPr>
              <a:t>riding with?</a:t>
            </a:r>
          </a:p>
        </p:txBody>
      </p:sp>
      <p:pic>
        <p:nvPicPr>
          <p:cNvPr id="5" name="Picture 4" descr="A group of people ride on a bus&#10;&#10;Description automatically generated">
            <a:extLst>
              <a:ext uri="{FF2B5EF4-FFF2-40B4-BE49-F238E27FC236}">
                <a16:creationId xmlns:a16="http://schemas.microsoft.com/office/drawing/2014/main" id="{7EAD9C68-3AF1-8026-65D6-CFDAE9A35377}"/>
              </a:ext>
            </a:extLst>
          </p:cNvPr>
          <p:cNvPicPr>
            <a:picLocks noChangeAspect="1"/>
          </p:cNvPicPr>
          <p:nvPr/>
        </p:nvPicPr>
        <p:blipFill>
          <a:blip r:embed="rId4"/>
          <a:stretch>
            <a:fillRect/>
          </a:stretch>
        </p:blipFill>
        <p:spPr>
          <a:xfrm>
            <a:off x="1981081" y="2791323"/>
            <a:ext cx="4445729" cy="2965301"/>
          </a:xfrm>
          <a:prstGeom prst="rect">
            <a:avLst/>
          </a:prstGeom>
        </p:spPr>
      </p:pic>
      <p:sp>
        <p:nvSpPr>
          <p:cNvPr id="7" name="Title 1">
            <a:extLst>
              <a:ext uri="{FF2B5EF4-FFF2-40B4-BE49-F238E27FC236}">
                <a16:creationId xmlns:a16="http://schemas.microsoft.com/office/drawing/2014/main" id="{2AFAB708-7BCC-FC2F-F7D9-9AD1901C7C63}"/>
              </a:ext>
            </a:extLst>
          </p:cNvPr>
          <p:cNvSpPr txBox="1">
            <a:spLocks/>
          </p:cNvSpPr>
          <p:nvPr/>
        </p:nvSpPr>
        <p:spPr>
          <a:xfrm>
            <a:off x="313991" y="452262"/>
            <a:ext cx="11655136" cy="789736"/>
          </a:xfrm>
          <a:prstGeom prst="rect">
            <a:avLst/>
          </a:prstGeom>
        </p:spPr>
        <p:txBody>
          <a:bodyPr vert="horz" lIns="91440" tIns="45720" rIns="91440" bIns="45720" rtlCol="0" anchor="ctr" anchorCtr="0">
            <a:noAutofit/>
          </a:bodyPr>
          <a:lstStyle>
            <a:lvl1pPr algn="l" defTabSz="914400" rtl="0" eaLnBrk="1" latinLnBrk="0" hangingPunct="1">
              <a:lnSpc>
                <a:spcPct val="100000"/>
              </a:lnSpc>
              <a:spcBef>
                <a:spcPct val="0"/>
              </a:spcBef>
              <a:buNone/>
              <a:defRPr sz="2800" b="1" i="0" kern="1200" spc="30" baseline="0">
                <a:solidFill>
                  <a:srgbClr val="263287"/>
                </a:solidFill>
                <a:latin typeface="Verdana" panose="020B0604030504040204" pitchFamily="34" charset="0"/>
                <a:ea typeface="Verdana" panose="020B0604030504040204" pitchFamily="34" charset="0"/>
                <a:cs typeface="Verdana" panose="020B0604030504040204" pitchFamily="34" charset="0"/>
              </a:defRPr>
            </a:lvl1pPr>
          </a:lstStyle>
          <a:p>
            <a:r>
              <a:rPr lang="en-US" sz="5000" dirty="0">
                <a:solidFill>
                  <a:srgbClr val="4B2884"/>
                </a:solidFill>
              </a:rPr>
              <a:t>Plan Your Trip</a:t>
            </a:r>
            <a:endParaRPr lang="en-US" sz="5000" dirty="0">
              <a:solidFill>
                <a:srgbClr val="7030A0"/>
              </a:solidFill>
            </a:endParaRPr>
          </a:p>
        </p:txBody>
      </p:sp>
    </p:spTree>
    <p:extLst>
      <p:ext uri="{BB962C8B-B14F-4D97-AF65-F5344CB8AC3E}">
        <p14:creationId xmlns:p14="http://schemas.microsoft.com/office/powerpoint/2010/main" val="273930454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1_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etro Green">
  <a:themeElements>
    <a:clrScheme name="King County Metro">
      <a:dk1>
        <a:srgbClr val="685F57"/>
      </a:dk1>
      <a:lt1>
        <a:srgbClr val="FFFFFF"/>
      </a:lt1>
      <a:dk2>
        <a:srgbClr val="2C3485"/>
      </a:dk2>
      <a:lt2>
        <a:srgbClr val="FFFFFF"/>
      </a:lt2>
      <a:accent1>
        <a:srgbClr val="FFB71B"/>
      </a:accent1>
      <a:accent2>
        <a:srgbClr val="685F57"/>
      </a:accent2>
      <a:accent3>
        <a:srgbClr val="CE0E2C"/>
      </a:accent3>
      <a:accent4>
        <a:srgbClr val="480D66"/>
      </a:accent4>
      <a:accent5>
        <a:srgbClr val="005B50"/>
      </a:accent5>
      <a:accent6>
        <a:srgbClr val="2B3385"/>
      </a:accent6>
      <a:hlink>
        <a:srgbClr val="686058"/>
      </a:hlink>
      <a:folHlink>
        <a:srgbClr val="68605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beaef9f-cf1f-479f-a374-c737fe2c05cb" xsi:nil="true"/>
    <lcf76f155ced4ddcb4097134ff3c332f xmlns="e06f2e35-1b37-47a0-8bd6-f0b8cc1788e9">
      <Terms xmlns="http://schemas.microsoft.com/office/infopath/2007/PartnerControls"/>
    </lcf76f155ced4ddcb4097134ff3c332f>
    <SharedWithUsers xmlns="63346f23-df96-4bbb-a922-55ed96a55fb2">
      <UserInfo>
        <DisplayName>North, Lisa</DisplayName>
        <AccountId>283</AccountId>
        <AccountType/>
      </UserInfo>
      <UserInfo>
        <DisplayName>Sanders, Amy</DisplayName>
        <AccountId>63</AccountId>
        <AccountType/>
      </UserInfo>
      <UserInfo>
        <DisplayName>Leone, Carissa</DisplayName>
        <AccountId>713</AccountId>
        <AccountType/>
      </UserInfo>
    </SharedWithUsers>
    <MediaLengthInSeconds xmlns="e06f2e35-1b37-47a0-8bd6-f0b8cc1788e9"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793A15E66568F41B2872D6868118043" ma:contentTypeVersion="15" ma:contentTypeDescription="Create a new document." ma:contentTypeScope="" ma:versionID="da30a6a2d12b6f354d630e02e68beb1a">
  <xsd:schema xmlns:xsd="http://www.w3.org/2001/XMLSchema" xmlns:xs="http://www.w3.org/2001/XMLSchema" xmlns:p="http://schemas.microsoft.com/office/2006/metadata/properties" xmlns:ns2="e06f2e35-1b37-47a0-8bd6-f0b8cc1788e9" xmlns:ns3="63346f23-df96-4bbb-a922-55ed96a55fb2" xmlns:ns4="2beaef9f-cf1f-479f-a374-c737fe2c05cb" targetNamespace="http://schemas.microsoft.com/office/2006/metadata/properties" ma:root="true" ma:fieldsID="1ff92e3b339ea55b6c1a1f4243bdfc5a" ns2:_="" ns3:_="" ns4:_="">
    <xsd:import namespace="e06f2e35-1b37-47a0-8bd6-f0b8cc1788e9"/>
    <xsd:import namespace="63346f23-df96-4bbb-a922-55ed96a55fb2"/>
    <xsd:import namespace="2beaef9f-cf1f-479f-a374-c737fe2c05c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06f2e35-1b37-47a0-8bd6-f0b8cc1788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87192d8-99aa-4f2d-82ad-d3af49b789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3346f23-df96-4bbb-a922-55ed96a55fb2"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eaef9f-cf1f-479f-a374-c737fe2c05cb"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f5a0d6dd-a99e-464a-a444-305a593b8857}" ma:internalName="TaxCatchAll" ma:showField="CatchAllData" ma:web="4badef59-3aae-4600-90d3-955bf4fd48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94F4313-3381-4F68-97D1-AA3264A05797}">
  <ds:schemaRefs>
    <ds:schemaRef ds:uri="http://purl.org/dc/terms/"/>
    <ds:schemaRef ds:uri="http://schemas.microsoft.com/office/2006/documentManagement/types"/>
    <ds:schemaRef ds:uri="http://schemas.openxmlformats.org/package/2006/metadata/core-properties"/>
    <ds:schemaRef ds:uri="e06f2e35-1b37-47a0-8bd6-f0b8cc1788e9"/>
    <ds:schemaRef ds:uri="http://purl.org/dc/dcmitype/"/>
    <ds:schemaRef ds:uri="http://purl.org/dc/elements/1.1/"/>
    <ds:schemaRef ds:uri="2beaef9f-cf1f-479f-a374-c737fe2c05cb"/>
    <ds:schemaRef ds:uri="63346f23-df96-4bbb-a922-55ed96a55fb2"/>
    <ds:schemaRef ds:uri="http://schemas.microsoft.com/office/2006/metadata/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472A255A-BABB-47C8-B4CF-61B50C8B2F46}">
  <ds:schemaRefs>
    <ds:schemaRef ds:uri="http://schemas.microsoft.com/sharepoint/v3/contenttype/forms"/>
  </ds:schemaRefs>
</ds:datastoreItem>
</file>

<file path=customXml/itemProps3.xml><?xml version="1.0" encoding="utf-8"?>
<ds:datastoreItem xmlns:ds="http://schemas.openxmlformats.org/officeDocument/2006/customXml" ds:itemID="{824F5489-A277-4496-9805-76D9EA5DB462}"/>
</file>

<file path=docProps/app.xml><?xml version="1.0" encoding="utf-8"?>
<Properties xmlns="http://schemas.openxmlformats.org/officeDocument/2006/extended-properties" xmlns:vt="http://schemas.openxmlformats.org/officeDocument/2006/docPropsVTypes">
  <Template/>
  <TotalTime>60</TotalTime>
  <Words>1653</Words>
  <Application>Microsoft Office PowerPoint</Application>
  <PresentationFormat>Widescreen</PresentationFormat>
  <Paragraphs>153</Paragraphs>
  <Slides>20</Slides>
  <Notes>20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Aharoni</vt:lpstr>
      <vt:lpstr>Arial</vt:lpstr>
      <vt:lpstr>Avenir Next LT Pro</vt:lpstr>
      <vt:lpstr>Calibri</vt:lpstr>
      <vt:lpstr>Courier New</vt:lpstr>
      <vt:lpstr>Times New Roman</vt:lpstr>
      <vt:lpstr>Verdana</vt:lpstr>
      <vt:lpstr>1_Metro Green</vt:lpstr>
      <vt:lpstr>Metro Green</vt:lpstr>
      <vt:lpstr>Get to Know Metro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tripplanner.kingcounty.gov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learn more, visit  FreeYouthTransitPass.com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Francesca Davidson</dc:creator>
  <cp:lastModifiedBy>DeCordoba, Rachel</cp:lastModifiedBy>
  <cp:revision>3</cp:revision>
  <cp:lastPrinted>2018-10-29T21:04:04Z</cp:lastPrinted>
  <dcterms:created xsi:type="dcterms:W3CDTF">2018-04-25T20:30:18Z</dcterms:created>
  <dcterms:modified xsi:type="dcterms:W3CDTF">2023-08-07T19:35:16Z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0x010100E793A15E66568F41B2872D6868118043</vt:lpwstr>
  </property>
  <property fmtid="{D5CDD505-2E9C-101B-9397-08002B2CF9AE}" pid="3" name="MediaServiceImageTags">
    <vt:lpwstr/>
  </property>
  <property fmtid="{D5CDD505-2E9C-101B-9397-08002B2CF9AE}" pid="4" name="Order">
    <vt:lpwstr>52400.0000000000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y fmtid="{D5CDD505-2E9C-101B-9397-08002B2CF9AE}" pid="11" name="_SourceUrl">
    <vt:lpwstr/>
  </property>
  <property fmtid="{D5CDD505-2E9C-101B-9397-08002B2CF9AE}" pid="12" name="_SharedFileIndex">
    <vt:lpwstr/>
  </property>
</Properties>
</file>