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3" r:id="rId4"/>
    <p:sldMasterId id="2147483648" r:id="rId5"/>
  </p:sldMasterIdLst>
  <p:notesMasterIdLst>
    <p:notesMasterId r:id="rId24"/>
  </p:notesMasterIdLst>
  <p:handoutMasterIdLst>
    <p:handoutMasterId r:id="rId25"/>
  </p:handoutMasterIdLst>
  <p:sldIdLst>
    <p:sldId id="293" r:id="rId6"/>
    <p:sldId id="303" r:id="rId7"/>
    <p:sldId id="307" r:id="rId8"/>
    <p:sldId id="267" r:id="rId9"/>
    <p:sldId id="262" r:id="rId10"/>
    <p:sldId id="272" r:id="rId11"/>
    <p:sldId id="328" r:id="rId12"/>
    <p:sldId id="294" r:id="rId13"/>
    <p:sldId id="326" r:id="rId14"/>
    <p:sldId id="306" r:id="rId15"/>
    <p:sldId id="327" r:id="rId16"/>
    <p:sldId id="288" r:id="rId17"/>
    <p:sldId id="329" r:id="rId18"/>
    <p:sldId id="302" r:id="rId19"/>
    <p:sldId id="259" r:id="rId20"/>
    <p:sldId id="296" r:id="rId21"/>
    <p:sldId id="298"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659B5B-9E3D-0DBB-4639-7F7BBC8D02D5}" name="DeCordoba, Rachel" initials="DR" userId="S::rdecordoba@kingcounty.gov::fa0ecc3f-1411-4b1d-8da5-4c579ff3a23b" providerId="AD"/>
  <p188:author id="{C647116C-6D98-EF33-683D-02DEC386E070}" name="Megan Soland" initials="MS" userId="S::msoland@triangleassociates.com::6cfc8087-67f9-4cc2-893b-f9702fff9396" providerId="AD"/>
  <p188:author id="{12831AA6-C013-9F90-C7A7-222353230E38}" name="Kareiva, Celina" initials="KC" userId="S::ckareiva@kingcounty.gov::b494622c-6afa-4061-88b1-de1296a4ee78" providerId="AD"/>
  <p188:author id="{3967FBB5-08CB-71C9-36A3-CC2E140CA88B}" name="Jeff Welke" initials="JW" userId="S::jwelke@triangleassociates.com::5144fc03-1140-454d-8c26-5a2de940d530" providerId="AD"/>
  <p188:author id="{603A26C5-1269-DDE1-EC69-A607562B5943}" name="Jennifer Scales" initials="JS" userId="S::jscales@triangleassociates.com::b03ed167-cafd-4fa1-994a-16696c7e09a1" providerId="AD"/>
  <p188:author id="{D9EBFCDC-C07D-4DFA-D1DE-B4C981C7622B}" name="Hurula, Dani" initials="HD" userId="S::dhurula@kingcounty.gov::57e9a8fb-c533-4e3a-89f8-ec9dd3954b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ders, Amy" initials="SA" lastIdx="3" clrIdx="0"/>
  <p:cmAuthor id="2" name="Jeff Welke" initials="JW" lastIdx="5" clrIdx="1">
    <p:extLst>
      <p:ext uri="{19B8F6BF-5375-455C-9EA6-DF929625EA0E}">
        <p15:presenceInfo xmlns:p15="http://schemas.microsoft.com/office/powerpoint/2012/main" userId="S::jwelke@triangleassociates.com::5144fc03-1140-454d-8c26-5a2de940d530" providerId="AD"/>
      </p:ext>
    </p:extLst>
  </p:cmAuthor>
  <p:cmAuthor id="3" name="Campos, Jason" initials="CJ" lastIdx="1" clrIdx="2">
    <p:extLst>
      <p:ext uri="{19B8F6BF-5375-455C-9EA6-DF929625EA0E}">
        <p15:presenceInfo xmlns:p15="http://schemas.microsoft.com/office/powerpoint/2012/main" userId="S::jcampos@kingcounty.gov::6c472f5f-6871-477d-b5a3-e41a78ed92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884"/>
    <a:srgbClr val="263287"/>
    <a:srgbClr val="001A71"/>
    <a:srgbClr val="0072BC"/>
    <a:srgbClr val="000000"/>
    <a:srgbClr val="005CB9"/>
    <a:srgbClr val="FF7600"/>
    <a:srgbClr val="F1B02E"/>
    <a:srgbClr val="4E4540"/>
    <a:srgbClr val="0019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42" autoAdjust="0"/>
  </p:normalViewPr>
  <p:slideViewPr>
    <p:cSldViewPr snapToGrid="0">
      <p:cViewPr varScale="1">
        <p:scale>
          <a:sx n="81" d="100"/>
          <a:sy n="81" d="100"/>
        </p:scale>
        <p:origin x="1716" y="12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cales" userId="b03ed167-cafd-4fa1-994a-16696c7e09a1" providerId="ADAL" clId="{4FD02E98-7FE3-4DF1-A6ED-4E8CFD4A893A}"/>
    <pc:docChg chg="undo custSel">
      <pc:chgData name="Jennifer Scales" userId="b03ed167-cafd-4fa1-994a-16696c7e09a1" providerId="ADAL" clId="{4FD02E98-7FE3-4DF1-A6ED-4E8CFD4A893A}" dt="2023-06-25T22:33:17.063" v="25"/>
      <pc:docMkLst>
        <pc:docMk/>
      </pc:docMkLst>
      <pc:sldChg chg="delCm">
        <pc:chgData name="Jennifer Scales" userId="b03ed167-cafd-4fa1-994a-16696c7e09a1" providerId="ADAL" clId="{4FD02E98-7FE3-4DF1-A6ED-4E8CFD4A893A}" dt="2023-06-25T22:25:39.210" v="7"/>
        <pc:sldMkLst>
          <pc:docMk/>
          <pc:sldMk cId="4278180777" sldId="262"/>
        </pc:sldMkLst>
      </pc:sldChg>
      <pc:sldChg chg="delCm">
        <pc:chgData name="Jennifer Scales" userId="b03ed167-cafd-4fa1-994a-16696c7e09a1" providerId="ADAL" clId="{4FD02E98-7FE3-4DF1-A6ED-4E8CFD4A893A}" dt="2023-06-25T22:25:35.264" v="5"/>
        <pc:sldMkLst>
          <pc:docMk/>
          <pc:sldMk cId="789104533" sldId="267"/>
        </pc:sldMkLst>
      </pc:sldChg>
      <pc:sldChg chg="delCm">
        <pc:chgData name="Jennifer Scales" userId="b03ed167-cafd-4fa1-994a-16696c7e09a1" providerId="ADAL" clId="{4FD02E98-7FE3-4DF1-A6ED-4E8CFD4A893A}" dt="2023-06-25T22:25:44.880" v="10"/>
        <pc:sldMkLst>
          <pc:docMk/>
          <pc:sldMk cId="2968100115" sldId="272"/>
        </pc:sldMkLst>
      </pc:sldChg>
      <pc:sldChg chg="delCm">
        <pc:chgData name="Jennifer Scales" userId="b03ed167-cafd-4fa1-994a-16696c7e09a1" providerId="ADAL" clId="{4FD02E98-7FE3-4DF1-A6ED-4E8CFD4A893A}" dt="2023-06-25T22:25:59.203" v="19"/>
        <pc:sldMkLst>
          <pc:docMk/>
          <pc:sldMk cId="1135859901" sldId="288"/>
        </pc:sldMkLst>
      </pc:sldChg>
      <pc:sldChg chg="delCm">
        <pc:chgData name="Jennifer Scales" userId="b03ed167-cafd-4fa1-994a-16696c7e09a1" providerId="ADAL" clId="{4FD02E98-7FE3-4DF1-A6ED-4E8CFD4A893A}" dt="2023-06-25T22:33:17.063" v="25"/>
        <pc:sldMkLst>
          <pc:docMk/>
          <pc:sldMk cId="2682534071" sldId="292"/>
        </pc:sldMkLst>
      </pc:sldChg>
      <pc:sldChg chg="delCm">
        <pc:chgData name="Jennifer Scales" userId="b03ed167-cafd-4fa1-994a-16696c7e09a1" providerId="ADAL" clId="{4FD02E98-7FE3-4DF1-A6ED-4E8CFD4A893A}" dt="2023-06-25T22:25:20.452" v="0"/>
        <pc:sldMkLst>
          <pc:docMk/>
          <pc:sldMk cId="3621196798" sldId="293"/>
        </pc:sldMkLst>
      </pc:sldChg>
      <pc:sldChg chg="delCm">
        <pc:chgData name="Jennifer Scales" userId="b03ed167-cafd-4fa1-994a-16696c7e09a1" providerId="ADAL" clId="{4FD02E98-7FE3-4DF1-A6ED-4E8CFD4A893A}" dt="2023-06-25T22:25:51.879" v="13"/>
        <pc:sldMkLst>
          <pc:docMk/>
          <pc:sldMk cId="763554185" sldId="294"/>
        </pc:sldMkLst>
      </pc:sldChg>
      <pc:sldChg chg="addCm delCm">
        <pc:chgData name="Jennifer Scales" userId="b03ed167-cafd-4fa1-994a-16696c7e09a1" providerId="ADAL" clId="{4FD02E98-7FE3-4DF1-A6ED-4E8CFD4A893A}" dt="2023-06-25T22:26:15.702" v="24"/>
        <pc:sldMkLst>
          <pc:docMk/>
          <pc:sldMk cId="2858421212" sldId="298"/>
        </pc:sldMkLst>
      </pc:sldChg>
      <pc:sldChg chg="delCm">
        <pc:chgData name="Jennifer Scales" userId="b03ed167-cafd-4fa1-994a-16696c7e09a1" providerId="ADAL" clId="{4FD02E98-7FE3-4DF1-A6ED-4E8CFD4A893A}" dt="2023-06-25T22:26:01.995" v="21"/>
        <pc:sldMkLst>
          <pc:docMk/>
          <pc:sldMk cId="2425967493" sldId="302"/>
        </pc:sldMkLst>
      </pc:sldChg>
      <pc:sldChg chg="delCm">
        <pc:chgData name="Jennifer Scales" userId="b03ed167-cafd-4fa1-994a-16696c7e09a1" providerId="ADAL" clId="{4FD02E98-7FE3-4DF1-A6ED-4E8CFD4A893A}" dt="2023-06-25T22:25:28.510" v="3"/>
        <pc:sldMkLst>
          <pc:docMk/>
          <pc:sldMk cId="3095109710" sldId="303"/>
        </pc:sldMkLst>
      </pc:sldChg>
      <pc:sldChg chg="delCm">
        <pc:chgData name="Jennifer Scales" userId="b03ed167-cafd-4fa1-994a-16696c7e09a1" providerId="ADAL" clId="{4FD02E98-7FE3-4DF1-A6ED-4E8CFD4A893A}" dt="2023-06-25T22:25:55.873" v="17"/>
        <pc:sldMkLst>
          <pc:docMk/>
          <pc:sldMk cId="2323566767" sldId="306"/>
        </pc:sldMkLst>
      </pc:sldChg>
      <pc:sldChg chg="delCm">
        <pc:chgData name="Jennifer Scales" userId="b03ed167-cafd-4fa1-994a-16696c7e09a1" providerId="ADAL" clId="{4FD02E98-7FE3-4DF1-A6ED-4E8CFD4A893A}" dt="2023-06-25T22:25:48.141" v="11"/>
        <pc:sldMkLst>
          <pc:docMk/>
          <pc:sldMk cId="3402897836" sldId="328"/>
        </pc:sldMkLst>
      </pc:sldChg>
    </pc:docChg>
  </pc:docChgLst>
  <pc:docChgLst>
    <pc:chgData name="Elizabeth Cameron" userId="91e1d7a0-3c16-40e7-b62c-e9f4ca6dcba8" providerId="ADAL" clId="{C30B1D6B-EEC9-4FC2-8437-8AD3B3C1DA32}"/>
    <pc:docChg chg="custSel modSld">
      <pc:chgData name="Elizabeth Cameron" userId="91e1d7a0-3c16-40e7-b62c-e9f4ca6dcba8" providerId="ADAL" clId="{C30B1D6B-EEC9-4FC2-8437-8AD3B3C1DA32}" dt="2023-06-26T22:30:59.406" v="876"/>
      <pc:docMkLst>
        <pc:docMk/>
      </pc:docMkLst>
      <pc:sldChg chg="modNotesTx">
        <pc:chgData name="Elizabeth Cameron" userId="91e1d7a0-3c16-40e7-b62c-e9f4ca6dcba8" providerId="ADAL" clId="{C30B1D6B-EEC9-4FC2-8437-8AD3B3C1DA32}" dt="2023-06-26T22:27:25.876" v="732" actId="20577"/>
        <pc:sldMkLst>
          <pc:docMk/>
          <pc:sldMk cId="1439918174" sldId="259"/>
        </pc:sldMkLst>
      </pc:sldChg>
      <pc:sldChg chg="modNotesTx">
        <pc:chgData name="Elizabeth Cameron" userId="91e1d7a0-3c16-40e7-b62c-e9f4ca6dcba8" providerId="ADAL" clId="{C30B1D6B-EEC9-4FC2-8437-8AD3B3C1DA32}" dt="2023-06-26T22:24:22.675" v="105" actId="5793"/>
        <pc:sldMkLst>
          <pc:docMk/>
          <pc:sldMk cId="2968100115" sldId="272"/>
        </pc:sldMkLst>
      </pc:sldChg>
      <pc:sldChg chg="modNotesTx">
        <pc:chgData name="Elizabeth Cameron" userId="91e1d7a0-3c16-40e7-b62c-e9f4ca6dcba8" providerId="ADAL" clId="{C30B1D6B-EEC9-4FC2-8437-8AD3B3C1DA32}" dt="2023-06-26T22:26:54.768" v="664" actId="20577"/>
        <pc:sldMkLst>
          <pc:docMk/>
          <pc:sldMk cId="1135859901" sldId="288"/>
        </pc:sldMkLst>
      </pc:sldChg>
      <pc:sldChg chg="modNotesTx">
        <pc:chgData name="Elizabeth Cameron" userId="91e1d7a0-3c16-40e7-b62c-e9f4ca6dcba8" providerId="ADAL" clId="{C30B1D6B-EEC9-4FC2-8437-8AD3B3C1DA32}" dt="2023-06-26T22:19:34.004" v="1" actId="20577"/>
        <pc:sldMkLst>
          <pc:docMk/>
          <pc:sldMk cId="3621196798" sldId="293"/>
        </pc:sldMkLst>
      </pc:sldChg>
      <pc:sldChg chg="modAnim modNotesTx">
        <pc:chgData name="Elizabeth Cameron" userId="91e1d7a0-3c16-40e7-b62c-e9f4ca6dcba8" providerId="ADAL" clId="{C30B1D6B-EEC9-4FC2-8437-8AD3B3C1DA32}" dt="2023-06-26T22:30:59.406" v="876"/>
        <pc:sldMkLst>
          <pc:docMk/>
          <pc:sldMk cId="249359569" sldId="296"/>
        </pc:sldMkLst>
      </pc:sldChg>
      <pc:sldChg chg="modAnim">
        <pc:chgData name="Elizabeth Cameron" userId="91e1d7a0-3c16-40e7-b62c-e9f4ca6dcba8" providerId="ADAL" clId="{C30B1D6B-EEC9-4FC2-8437-8AD3B3C1DA32}" dt="2023-06-26T22:29:06.692" v="870"/>
        <pc:sldMkLst>
          <pc:docMk/>
          <pc:sldMk cId="2323566767" sldId="306"/>
        </pc:sldMkLst>
      </pc:sldChg>
      <pc:sldChg chg="modNotesTx">
        <pc:chgData name="Elizabeth Cameron" userId="91e1d7a0-3c16-40e7-b62c-e9f4ca6dcba8" providerId="ADAL" clId="{C30B1D6B-EEC9-4FC2-8437-8AD3B3C1DA32}" dt="2023-06-26T22:24:12.040" v="103" actId="20577"/>
        <pc:sldMkLst>
          <pc:docMk/>
          <pc:sldMk cId="2586508747" sldId="307"/>
        </pc:sldMkLst>
      </pc:sldChg>
      <pc:sldChg chg="modNotesTx">
        <pc:chgData name="Elizabeth Cameron" userId="91e1d7a0-3c16-40e7-b62c-e9f4ca6dcba8" providerId="ADAL" clId="{C30B1D6B-EEC9-4FC2-8437-8AD3B3C1DA32}" dt="2023-06-26T22:25:39.065" v="431" actId="20577"/>
        <pc:sldMkLst>
          <pc:docMk/>
          <pc:sldMk cId="3054866326" sldId="326"/>
        </pc:sldMkLst>
      </pc:sldChg>
      <pc:sldChg chg="modNotesTx">
        <pc:chgData name="Elizabeth Cameron" userId="91e1d7a0-3c16-40e7-b62c-e9f4ca6dcba8" providerId="ADAL" clId="{C30B1D6B-EEC9-4FC2-8437-8AD3B3C1DA32}" dt="2023-06-26T22:26:49.425" v="663" actId="20577"/>
        <pc:sldMkLst>
          <pc:docMk/>
          <pc:sldMk cId="2403919797" sldId="327"/>
        </pc:sldMkLst>
      </pc:sldChg>
    </pc:docChg>
  </pc:docChgLst>
  <pc:docChgLst>
    <pc:chgData name="DeCordoba, Rachel" userId="fa0ecc3f-1411-4b1d-8da5-4c579ff3a23b" providerId="ADAL" clId="{292C7813-F741-4453-9592-0BCD58D75D3B}"/>
    <pc:docChg chg="modSld">
      <pc:chgData name="DeCordoba, Rachel" userId="fa0ecc3f-1411-4b1d-8da5-4c579ff3a23b" providerId="ADAL" clId="{292C7813-F741-4453-9592-0BCD58D75D3B}" dt="2023-08-07T20:45:27.175" v="127"/>
      <pc:docMkLst>
        <pc:docMk/>
      </pc:docMkLst>
      <pc:sldChg chg="modNotesTx">
        <pc:chgData name="DeCordoba, Rachel" userId="fa0ecc3f-1411-4b1d-8da5-4c579ff3a23b" providerId="ADAL" clId="{292C7813-F741-4453-9592-0BCD58D75D3B}" dt="2023-08-07T20:43:18.154" v="24" actId="20577"/>
        <pc:sldMkLst>
          <pc:docMk/>
          <pc:sldMk cId="2968100115" sldId="272"/>
        </pc:sldMkLst>
      </pc:sldChg>
      <pc:sldChg chg="modNotesTx">
        <pc:chgData name="DeCordoba, Rachel" userId="fa0ecc3f-1411-4b1d-8da5-4c579ff3a23b" providerId="ADAL" clId="{292C7813-F741-4453-9592-0BCD58D75D3B}" dt="2023-08-07T20:44:39.962" v="113" actId="20577"/>
        <pc:sldMkLst>
          <pc:docMk/>
          <pc:sldMk cId="1135859901" sldId="288"/>
        </pc:sldMkLst>
      </pc:sldChg>
      <pc:sldChg chg="modNotesTx">
        <pc:chgData name="DeCordoba, Rachel" userId="fa0ecc3f-1411-4b1d-8da5-4c579ff3a23b" providerId="ADAL" clId="{292C7813-F741-4453-9592-0BCD58D75D3B}" dt="2023-08-07T20:45:27.175" v="127"/>
        <pc:sldMkLst>
          <pc:docMk/>
          <pc:sldMk cId="2682534071" sldId="292"/>
        </pc:sldMkLst>
      </pc:sldChg>
      <pc:sldChg chg="modNotesTx">
        <pc:chgData name="DeCordoba, Rachel" userId="fa0ecc3f-1411-4b1d-8da5-4c579ff3a23b" providerId="ADAL" clId="{292C7813-F741-4453-9592-0BCD58D75D3B}" dt="2023-08-07T20:42:25.199" v="0"/>
        <pc:sldMkLst>
          <pc:docMk/>
          <pc:sldMk cId="3621196798" sldId="293"/>
        </pc:sldMkLst>
      </pc:sldChg>
      <pc:sldChg chg="modNotesTx">
        <pc:chgData name="DeCordoba, Rachel" userId="fa0ecc3f-1411-4b1d-8da5-4c579ff3a23b" providerId="ADAL" clId="{292C7813-F741-4453-9592-0BCD58D75D3B}" dt="2023-08-07T20:43:41.450" v="46" actId="20577"/>
        <pc:sldMkLst>
          <pc:docMk/>
          <pc:sldMk cId="763554185" sldId="294"/>
        </pc:sldMkLst>
      </pc:sldChg>
      <pc:sldChg chg="modNotesTx">
        <pc:chgData name="DeCordoba, Rachel" userId="fa0ecc3f-1411-4b1d-8da5-4c579ff3a23b" providerId="ADAL" clId="{292C7813-F741-4453-9592-0BCD58D75D3B}" dt="2023-08-07T20:45:16.629" v="126" actId="20577"/>
        <pc:sldMkLst>
          <pc:docMk/>
          <pc:sldMk cId="2858421212" sldId="298"/>
        </pc:sldMkLst>
      </pc:sldChg>
      <pc:sldChg chg="modNotesTx">
        <pc:chgData name="DeCordoba, Rachel" userId="fa0ecc3f-1411-4b1d-8da5-4c579ff3a23b" providerId="ADAL" clId="{292C7813-F741-4453-9592-0BCD58D75D3B}" dt="2023-08-07T20:45:03.209" v="125" actId="20577"/>
        <pc:sldMkLst>
          <pc:docMk/>
          <pc:sldMk cId="2425967493" sldId="302"/>
        </pc:sldMkLst>
      </pc:sldChg>
      <pc:sldChg chg="modNotesTx">
        <pc:chgData name="DeCordoba, Rachel" userId="fa0ecc3f-1411-4b1d-8da5-4c579ff3a23b" providerId="ADAL" clId="{292C7813-F741-4453-9592-0BCD58D75D3B}" dt="2023-08-07T20:42:33.147" v="1"/>
        <pc:sldMkLst>
          <pc:docMk/>
          <pc:sldMk cId="3095109710" sldId="303"/>
        </pc:sldMkLst>
      </pc:sldChg>
      <pc:sldChg chg="modNotesTx">
        <pc:chgData name="DeCordoba, Rachel" userId="fa0ecc3f-1411-4b1d-8da5-4c579ff3a23b" providerId="ADAL" clId="{292C7813-F741-4453-9592-0BCD58D75D3B}" dt="2023-08-07T20:43:58.194" v="101" actId="20577"/>
        <pc:sldMkLst>
          <pc:docMk/>
          <pc:sldMk cId="3054866326" sldId="326"/>
        </pc:sldMkLst>
      </pc:sldChg>
      <pc:sldChg chg="modNotesTx">
        <pc:chgData name="DeCordoba, Rachel" userId="fa0ecc3f-1411-4b1d-8da5-4c579ff3a23b" providerId="ADAL" clId="{292C7813-F741-4453-9592-0BCD58D75D3B}" dt="2023-08-07T20:44:54.810" v="117" actId="20577"/>
        <pc:sldMkLst>
          <pc:docMk/>
          <pc:sldMk cId="3768097204" sldId="3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2D5650-DB3E-5A40-9F6F-1A9907145A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8A0E2B-A843-CA44-93AB-F2692865B6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389041-FEC0-A04A-9B42-01C28B75F111}" type="datetimeFigureOut">
              <a:rPr lang="en-US" smtClean="0"/>
              <a:t>8/7/2023</a:t>
            </a:fld>
            <a:endParaRPr lang="en-US"/>
          </a:p>
        </p:txBody>
      </p:sp>
      <p:sp>
        <p:nvSpPr>
          <p:cNvPr id="4" name="Footer Placeholder 3">
            <a:extLst>
              <a:ext uri="{FF2B5EF4-FFF2-40B4-BE49-F238E27FC236}">
                <a16:creationId xmlns:a16="http://schemas.microsoft.com/office/drawing/2014/main" id="{206B231A-8500-4440-BEA2-4BE8E4F925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6C3F37-31CB-1B4E-B019-9F35E2E180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792650-7300-F54D-8C1F-AF07B74D2A4E}" type="slidenum">
              <a:rPr lang="en-US" smtClean="0"/>
              <a:t>‹#›</a:t>
            </a:fld>
            <a:endParaRPr lang="en-US"/>
          </a:p>
        </p:txBody>
      </p:sp>
    </p:spTree>
    <p:extLst>
      <p:ext uri="{BB962C8B-B14F-4D97-AF65-F5344CB8AC3E}">
        <p14:creationId xmlns:p14="http://schemas.microsoft.com/office/powerpoint/2010/main" val="142135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4013E-3162-A741-AEDE-817A77735676}"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F0254-5D7A-E24F-B646-2A5FBDBFD4F7}" type="slidenum">
              <a:rPr lang="en-US" smtClean="0"/>
              <a:t>‹#›</a:t>
            </a:fld>
            <a:endParaRPr lang="en-US"/>
          </a:p>
        </p:txBody>
      </p:sp>
    </p:spTree>
    <p:extLst>
      <p:ext uri="{BB962C8B-B14F-4D97-AF65-F5344CB8AC3E}">
        <p14:creationId xmlns:p14="http://schemas.microsoft.com/office/powerpoint/2010/main" val="212679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ingcounty.gov/depts/transportation/metro/travel-options/bus/how-to-ride.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kingcounty.gov/depts/transportation/metro/travel-options/bus/how-to-ride.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King County Metro – “The organization in our government that provides bus and other transportation services” and the Free Youth Transit Pass program (“</a:t>
            </a:r>
            <a:r>
              <a:rPr lang="en-US" b="0" i="0" dirty="0">
                <a:solidFill>
                  <a:srgbClr val="23221F"/>
                </a:solidFill>
                <a:effectLst/>
                <a:latin typeface="Open Sans" panose="020B0606030504020204" pitchFamily="34" charset="0"/>
              </a:rPr>
              <a:t>riders 18 and younger can take transit for free”)</a:t>
            </a:r>
            <a:endParaRPr lang="en-US" dirty="0"/>
          </a:p>
          <a:p>
            <a:pPr marL="171450" indent="-171450">
              <a:buFont typeface="Arial" panose="020B0604020202020204" pitchFamily="34" charset="0"/>
              <a:buChar char="•"/>
            </a:pPr>
            <a:r>
              <a:rPr lang="en-US" dirty="0"/>
              <a:t>Explain to students that they will be learning about how to be safe and considerate riders on their local buses and transit systems.</a:t>
            </a:r>
          </a:p>
        </p:txBody>
      </p:sp>
      <p:sp>
        <p:nvSpPr>
          <p:cNvPr id="4" name="Slide Number Placeholder 3"/>
          <p:cNvSpPr>
            <a:spLocks noGrp="1"/>
          </p:cNvSpPr>
          <p:nvPr>
            <p:ph type="sldNum" sz="quarter" idx="5"/>
          </p:nvPr>
        </p:nvSpPr>
        <p:spPr/>
        <p:txBody>
          <a:bodyPr/>
          <a:lstStyle/>
          <a:p>
            <a:fld id="{F3BF0254-5D7A-E24F-B646-2A5FBDBFD4F7}" type="slidenum">
              <a:rPr lang="en-US" smtClean="0"/>
              <a:t>1</a:t>
            </a:fld>
            <a:endParaRPr lang="en-US"/>
          </a:p>
        </p:txBody>
      </p:sp>
    </p:spTree>
    <p:extLst>
      <p:ext uri="{BB962C8B-B14F-4D97-AF65-F5344CB8AC3E}">
        <p14:creationId xmlns:p14="http://schemas.microsoft.com/office/powerpoint/2010/main" val="120340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a:solidFill>
                  <a:srgbClr val="000000"/>
                </a:solidFill>
                <a:latin typeface="Humanist 777 Condensed"/>
              </a:rPr>
              <a:t>If you are on the bus and feel unsafe or are concerned about an issue here are some tips. Youth should do what is most comfortable for them, with options including getting off the bus, reporting the issue to Metro via phone or online, or calling 911 for an emergency.</a:t>
            </a:r>
          </a:p>
          <a:p>
            <a:pPr algn="l"/>
            <a:endParaRPr lang="en-US" sz="1800" b="0" i="0" u="none" strike="noStrike" baseline="0">
              <a:solidFill>
                <a:srgbClr val="000000"/>
              </a:solidFill>
              <a:latin typeface="Humanist 777 Condense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6E02B-197E-4B39-AF0F-91DB6E566B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086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Metro offers a Safe Place Program. If you need a safe place to stay, Metro bus drivers will bring you to a Safe Place representative who will work with the young person until the situation is resolved.</a:t>
            </a:r>
          </a:p>
        </p:txBody>
      </p:sp>
      <p:sp>
        <p:nvSpPr>
          <p:cNvPr id="4" name="Slide Number Placeholder 3"/>
          <p:cNvSpPr>
            <a:spLocks noGrp="1"/>
          </p:cNvSpPr>
          <p:nvPr>
            <p:ph type="sldNum" sz="quarter" idx="5"/>
          </p:nvPr>
        </p:nvSpPr>
        <p:spPr/>
        <p:txBody>
          <a:bodyPr/>
          <a:lstStyle/>
          <a:p>
            <a:fld id="{E146E02B-197E-4B39-AF0F-91DB6E566B0C}" type="slidenum">
              <a:rPr lang="en-US" smtClean="0"/>
              <a:t>11</a:t>
            </a:fld>
            <a:endParaRPr lang="en-US"/>
          </a:p>
        </p:txBody>
      </p:sp>
    </p:spTree>
    <p:extLst>
      <p:ext uri="{BB962C8B-B14F-4D97-AF65-F5344CB8AC3E}">
        <p14:creationId xmlns:p14="http://schemas.microsoft.com/office/powerpoint/2010/main" val="1804689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r>
              <a:rPr lang="en-US" dirty="0"/>
              <a:t>Explain that waiting for and riding the Link light rail is very similar to the bus with a few differences including the following:</a:t>
            </a:r>
          </a:p>
          <a:p>
            <a:pPr marL="628650" marR="0" lvl="1" indent="-171450">
              <a:lnSpc>
                <a:spcPct val="107000"/>
              </a:lnSpc>
              <a:spcBef>
                <a:spcPts val="0"/>
              </a:spcBef>
              <a:spcAft>
                <a:spcPts val="800"/>
              </a:spcAft>
              <a:buFont typeface="Arial" panose="020B0604020202020204" pitchFamily="34" charset="0"/>
              <a:buChar char="•"/>
            </a:pPr>
            <a:r>
              <a:rPr lang="en-US" dirty="0"/>
              <a:t>Wait behind the yellow line at the station; stand back when the train is arriving or leaving.</a:t>
            </a:r>
          </a:p>
          <a:p>
            <a:pPr marL="628650" marR="0" lvl="1" indent="-171450">
              <a:lnSpc>
                <a:spcPct val="107000"/>
              </a:lnSpc>
              <a:spcBef>
                <a:spcPts val="0"/>
              </a:spcBef>
              <a:spcAft>
                <a:spcPts val="800"/>
              </a:spcAft>
              <a:buFont typeface="Arial" panose="020B0604020202020204" pitchFamily="34" charset="0"/>
              <a:buChar char="•"/>
            </a:pPr>
            <a:r>
              <a:rPr lang="en-US" dirty="0"/>
              <a:t>Make sure you are all the way on the light rail; don’t stand in the doorway.</a:t>
            </a:r>
          </a:p>
          <a:p>
            <a:pPr marL="628650" marR="0" lvl="1" indent="-171450">
              <a:lnSpc>
                <a:spcPct val="107000"/>
              </a:lnSpc>
              <a:spcBef>
                <a:spcPts val="0"/>
              </a:spcBef>
              <a:spcAft>
                <a:spcPts val="800"/>
              </a:spcAft>
              <a:buFont typeface="Arial" panose="020B0604020202020204" pitchFamily="34" charset="0"/>
              <a:buChar char="•"/>
            </a:pPr>
            <a:r>
              <a:rPr lang="en-US" dirty="0"/>
              <a:t>Always look before you cross tracks.</a:t>
            </a:r>
          </a:p>
          <a:p>
            <a:pPr marL="628650" marR="0" lvl="1" indent="-171450">
              <a:lnSpc>
                <a:spcPct val="107000"/>
              </a:lnSpc>
              <a:spcBef>
                <a:spcPts val="0"/>
              </a:spcBef>
              <a:spcAft>
                <a:spcPts val="800"/>
              </a:spcAft>
              <a:buFont typeface="Arial" panose="020B0604020202020204" pitchFamily="34" charset="0"/>
              <a:buChar char="•"/>
            </a:pPr>
            <a:r>
              <a:rPr lang="en-US" dirty="0"/>
              <a:t>Never stand on or near the rails.</a:t>
            </a:r>
          </a:p>
          <a:p>
            <a:pPr marL="628650" marR="0" lvl="1" indent="-171450">
              <a:lnSpc>
                <a:spcPct val="107000"/>
              </a:lnSpc>
              <a:spcBef>
                <a:spcPts val="0"/>
              </a:spcBef>
              <a:spcAft>
                <a:spcPts val="800"/>
              </a:spcAft>
              <a:buFont typeface="Arial" panose="020B0604020202020204" pitchFamily="34" charset="0"/>
              <a:buChar char="•"/>
            </a:pPr>
            <a:r>
              <a:rPr lang="en-US" dirty="0"/>
              <a:t>Be aware of where you stand on the light rail some parts of the floor may move around turns. </a:t>
            </a:r>
          </a:p>
          <a:p>
            <a:pPr marL="628650" marR="0" lvl="1" indent="-171450">
              <a:lnSpc>
                <a:spcPct val="107000"/>
              </a:lnSpc>
              <a:spcBef>
                <a:spcPts val="0"/>
              </a:spcBef>
              <a:spcAft>
                <a:spcPts val="800"/>
              </a:spcAft>
              <a:buFont typeface="Arial" panose="020B0604020202020204" pitchFamily="34" charset="0"/>
              <a:buChar char="•"/>
            </a:pPr>
            <a:r>
              <a:rPr lang="en-US" dirty="0"/>
              <a:t>Let people exit before you board.</a:t>
            </a:r>
          </a:p>
          <a:p>
            <a:pPr marL="628650" marR="0" lvl="1" indent="-171450">
              <a:lnSpc>
                <a:spcPct val="107000"/>
              </a:lnSpc>
              <a:spcBef>
                <a:spcPts val="0"/>
              </a:spcBef>
              <a:spcAft>
                <a:spcPts val="800"/>
              </a:spcAft>
              <a:buFont typeface="Arial" panose="020B0604020202020204" pitchFamily="34" charset="0"/>
              <a:buChar char="•"/>
            </a:pPr>
            <a:r>
              <a:rPr lang="en-US" dirty="0"/>
              <a:t>Let the train depart before crossing any tracks.</a:t>
            </a:r>
          </a:p>
        </p:txBody>
      </p:sp>
      <p:sp>
        <p:nvSpPr>
          <p:cNvPr id="4" name="Slide Number Placeholder 3"/>
          <p:cNvSpPr>
            <a:spLocks noGrp="1"/>
          </p:cNvSpPr>
          <p:nvPr>
            <p:ph type="sldNum" sz="quarter" idx="5"/>
          </p:nvPr>
        </p:nvSpPr>
        <p:spPr/>
        <p:txBody>
          <a:bodyPr/>
          <a:lstStyle/>
          <a:p>
            <a:fld id="{E146E02B-197E-4B39-AF0F-91DB6E566B0C}" type="slidenum">
              <a:rPr lang="en-US" smtClean="0"/>
              <a:t>12</a:t>
            </a:fld>
            <a:endParaRPr lang="en-US"/>
          </a:p>
        </p:txBody>
      </p:sp>
    </p:spTree>
    <p:extLst>
      <p:ext uri="{BB962C8B-B14F-4D97-AF65-F5344CB8AC3E}">
        <p14:creationId xmlns:p14="http://schemas.microsoft.com/office/powerpoint/2010/main" val="280257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b="0" i="0" u="none" strike="noStrike" baseline="0" dirty="0">
                <a:solidFill>
                  <a:srgbClr val="000000"/>
                </a:solidFill>
                <a:latin typeface="Humanist 777 Condensed"/>
              </a:rPr>
              <a:t>If you are on the train and feel unsafe or are concerned about an issue here are some tips. Youth should do what is most comfortable for them, with options including getting off the bus, reporting the issue via phone or online, or calling 911 for an emergency.</a:t>
            </a:r>
          </a:p>
          <a:p>
            <a:pPr marL="457200" marR="0" lvl="1"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6E02B-197E-4B39-AF0F-91DB6E566B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64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dirty="0"/>
              <a:t>Explain that when you are on public transit there are people and systems in place to help keep you safer. </a:t>
            </a:r>
          </a:p>
          <a:p>
            <a:pPr marL="0" marR="0" indent="0">
              <a:lnSpc>
                <a:spcPct val="107000"/>
              </a:lnSpc>
              <a:spcBef>
                <a:spcPts val="0"/>
              </a:spcBef>
              <a:spcAft>
                <a:spcPts val="800"/>
              </a:spcAft>
              <a:buFont typeface="Arial" panose="020B0604020202020204" pitchFamily="34" charset="0"/>
              <a:buNone/>
            </a:pPr>
            <a:endParaRPr lang="en-US" dirty="0"/>
          </a:p>
          <a:p>
            <a:pPr marL="171450" marR="0" indent="-171450">
              <a:lnSpc>
                <a:spcPct val="107000"/>
              </a:lnSpc>
              <a:spcBef>
                <a:spcPts val="0"/>
              </a:spcBef>
              <a:spcAft>
                <a:spcPts val="800"/>
              </a:spcAft>
              <a:buFont typeface="Arial" panose="020B0604020202020204" pitchFamily="34" charset="0"/>
              <a:buChar char="•"/>
            </a:pPr>
            <a:r>
              <a:rPr lang="en-US" dirty="0"/>
              <a:t>Metro transit drivers are always present and should be the first person you ask for help. </a:t>
            </a:r>
          </a:p>
          <a:p>
            <a:pPr marL="171450" marR="0" indent="-171450">
              <a:lnSpc>
                <a:spcPct val="107000"/>
              </a:lnSpc>
              <a:spcBef>
                <a:spcPts val="0"/>
              </a:spcBef>
              <a:spcAft>
                <a:spcPts val="800"/>
              </a:spcAft>
              <a:buFont typeface="Arial" panose="020B0604020202020204" pitchFamily="34" charset="0"/>
              <a:buChar char="•"/>
            </a:pPr>
            <a:r>
              <a:rPr lang="en-US" dirty="0"/>
              <a:t>If a transit security officer or transit police officer is aboard or at a stop, they are another great safety resource.</a:t>
            </a:r>
          </a:p>
          <a:p>
            <a:pPr marL="171450" marR="0" indent="-171450">
              <a:lnSpc>
                <a:spcPct val="107000"/>
              </a:lnSpc>
              <a:spcBef>
                <a:spcPts val="0"/>
              </a:spcBef>
              <a:spcAft>
                <a:spcPts val="800"/>
              </a:spcAft>
              <a:buFont typeface="Arial" panose="020B0604020202020204" pitchFamily="34" charset="0"/>
              <a:buChar char="•"/>
            </a:pPr>
            <a:r>
              <a:rPr lang="en-US" dirty="0"/>
              <a:t>You can also talk with peers on transit for help or support.</a:t>
            </a:r>
          </a:p>
          <a:p>
            <a:pPr marL="171450" marR="0" indent="-171450">
              <a:lnSpc>
                <a:spcPct val="107000"/>
              </a:lnSpc>
              <a:spcBef>
                <a:spcPts val="0"/>
              </a:spcBef>
              <a:spcAft>
                <a:spcPts val="800"/>
              </a:spcAft>
              <a:buFont typeface="Arial" panose="020B0604020202020204" pitchFamily="34" charset="0"/>
              <a:buChar char="•"/>
            </a:pPr>
            <a:r>
              <a:rPr lang="en-US" dirty="0"/>
              <a:t>There are ways to report transit safety issues or ridership concerns including calling to report on Metro buses, submitting an online comment form, and texting Sound Transit security.</a:t>
            </a:r>
          </a:p>
          <a:p>
            <a:pPr marL="0" marR="0" indent="0">
              <a:lnSpc>
                <a:spcPct val="107000"/>
              </a:lnSpc>
              <a:spcBef>
                <a:spcPts val="0"/>
              </a:spcBef>
              <a:spcAft>
                <a:spcPts val="8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6E02B-197E-4B39-AF0F-91DB6E566B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281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cs typeface="Times New Roman" panose="02020603050405020304" pitchFamily="18" charset="0"/>
              </a:rPr>
              <a:t>Discussion opportunity</a:t>
            </a:r>
            <a:r>
              <a:rPr lang="en-US" sz="1200" u="none" dirty="0">
                <a:effectLst/>
                <a:latin typeface="Arial" panose="020B0604020202020204" pitchFamily="34" charset="0"/>
                <a:ea typeface="Calibri" panose="020F0502020204030204" pitchFamily="34" charset="0"/>
                <a:cs typeface="Times New Roman" panose="02020603050405020304" pitchFamily="18" charset="0"/>
              </a:rPr>
              <a:t>:</a:t>
            </a:r>
            <a:endParaRPr lang="en-US" sz="1200" u="sng" dirty="0">
              <a:effectLst/>
              <a:latin typeface="Arial" panose="020B0604020202020204" pitchFamily="34" charset="0"/>
              <a:ea typeface="Calibri" panose="020F0502020204030204" pitchFamily="34" charset="0"/>
              <a:cs typeface="Times New Roman" panose="02020603050405020304" pitchFamily="18" charset="0"/>
            </a:endParaRPr>
          </a:p>
          <a:p>
            <a:r>
              <a:rPr lang="en-US" dirty="0"/>
              <a:t>Ask students, What does it mean to be a respectful transit rider?</a:t>
            </a:r>
          </a:p>
        </p:txBody>
      </p:sp>
      <p:sp>
        <p:nvSpPr>
          <p:cNvPr id="4" name="Slide Number Placeholder 3"/>
          <p:cNvSpPr>
            <a:spLocks noGrp="1"/>
          </p:cNvSpPr>
          <p:nvPr>
            <p:ph type="sldNum" sz="quarter" idx="5"/>
          </p:nvPr>
        </p:nvSpPr>
        <p:spPr/>
        <p:txBody>
          <a:bodyPr/>
          <a:lstStyle/>
          <a:p>
            <a:fld id="{F3BF0254-5D7A-E24F-B646-2A5FBDBFD4F7}" type="slidenum">
              <a:rPr lang="en-US" smtClean="0"/>
              <a:t>15</a:t>
            </a:fld>
            <a:endParaRPr lang="en-US"/>
          </a:p>
        </p:txBody>
      </p:sp>
    </p:spTree>
    <p:extLst>
      <p:ext uri="{BB962C8B-B14F-4D97-AF65-F5344CB8AC3E}">
        <p14:creationId xmlns:p14="http://schemas.microsoft.com/office/powerpoint/2010/main" val="301987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Being a considerate passenger on Metro transit can look like using headphones, respecting transit property, and more.</a:t>
            </a:r>
          </a:p>
        </p:txBody>
      </p:sp>
      <p:sp>
        <p:nvSpPr>
          <p:cNvPr id="4" name="Slide Number Placeholder 3"/>
          <p:cNvSpPr>
            <a:spLocks noGrp="1"/>
          </p:cNvSpPr>
          <p:nvPr>
            <p:ph type="sldNum" sz="quarter" idx="5"/>
          </p:nvPr>
        </p:nvSpPr>
        <p:spPr/>
        <p:txBody>
          <a:bodyPr/>
          <a:lstStyle/>
          <a:p>
            <a:fld id="{E146E02B-197E-4B39-AF0F-91DB6E566B0C}" type="slidenum">
              <a:rPr lang="en-US" smtClean="0"/>
              <a:t>16</a:t>
            </a:fld>
            <a:endParaRPr lang="en-US"/>
          </a:p>
        </p:txBody>
      </p:sp>
    </p:spTree>
    <p:extLst>
      <p:ext uri="{BB962C8B-B14F-4D97-AF65-F5344CB8AC3E}">
        <p14:creationId xmlns:p14="http://schemas.microsoft.com/office/powerpoint/2010/main" val="250279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r>
              <a:rPr lang="en-US" sz="1800" u="sng" dirty="0">
                <a:effectLst/>
                <a:latin typeface="Arial" panose="020B0604020202020204" pitchFamily="34" charset="0"/>
                <a:ea typeface="Calibri" panose="020F0502020204030204" pitchFamily="34" charset="0"/>
                <a:cs typeface="Times New Roman" panose="02020603050405020304" pitchFamily="18" charset="0"/>
              </a:rPr>
              <a:t>Supplemental opportunity</a:t>
            </a:r>
            <a:r>
              <a:rPr lang="en-US" sz="1800" u="none" dirty="0">
                <a:effectLst/>
                <a:latin typeface="Arial" panose="020B0604020202020204" pitchFamily="34" charset="0"/>
                <a:ea typeface="Calibri" panose="020F0502020204030204" pitchFamily="34" charset="0"/>
                <a:cs typeface="Times New Roman" panose="02020603050405020304" pitchFamily="18" charset="0"/>
              </a:rPr>
              <a:t>:</a:t>
            </a:r>
            <a:endParaRPr lang="en-US" sz="1800" u="sng" dirty="0">
              <a:effectLst/>
              <a:latin typeface="Arial" panose="020B060402020202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It may be helpful to show students the website so they can share information with their families.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Extra information can be found at: </a:t>
            </a:r>
            <a:r>
              <a:rPr lang="en-US" sz="1800" dirty="0">
                <a:hlinkClick r:id="rId3"/>
              </a:rPr>
              <a:t>https://kingcounty.gov/depts/transportation/metro/travel-options/bus/how-to-ride.aspx</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146E02B-197E-4B39-AF0F-91DB6E566B0C}" type="slidenum">
              <a:rPr lang="en-US" smtClean="0"/>
              <a:t>17</a:t>
            </a:fld>
            <a:endParaRPr lang="en-US"/>
          </a:p>
        </p:txBody>
      </p:sp>
    </p:spTree>
    <p:extLst>
      <p:ext uri="{BB962C8B-B14F-4D97-AF65-F5344CB8AC3E}">
        <p14:creationId xmlns:p14="http://schemas.microsoft.com/office/powerpoint/2010/main" val="386086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r>
              <a:rPr lang="en-US" sz="1800" u="sng" dirty="0">
                <a:effectLst/>
                <a:latin typeface="Arial" panose="020B0604020202020204" pitchFamily="34" charset="0"/>
                <a:ea typeface="Calibri" panose="020F0502020204030204" pitchFamily="34" charset="0"/>
                <a:cs typeface="Times New Roman" panose="02020603050405020304" pitchFamily="18" charset="0"/>
              </a:rPr>
              <a:t>Supplemental opportunity</a:t>
            </a:r>
            <a:r>
              <a:rPr lang="en-US" sz="1800" u="none" dirty="0">
                <a:effectLst/>
                <a:latin typeface="Arial" panose="020B0604020202020204" pitchFamily="34" charset="0"/>
                <a:ea typeface="Calibri" panose="020F0502020204030204" pitchFamily="34" charset="0"/>
                <a:cs typeface="Times New Roman" panose="02020603050405020304" pitchFamily="18" charset="0"/>
              </a:rPr>
              <a:t>:</a:t>
            </a:r>
            <a:endParaRPr lang="en-US" sz="1800" u="sng" dirty="0">
              <a:effectLst/>
              <a:latin typeface="Arial" panose="020B060402020202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It may be helpful to show students the website so they can share information with their families.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Show students how to navigate the website to get a new Youth ORCA card or register an existing card.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a:effectLst/>
                <a:latin typeface="Arial" panose="020B0604020202020204" pitchFamily="34" charset="0"/>
                <a:ea typeface="Calibri" panose="020F0502020204030204" pitchFamily="34" charset="0"/>
                <a:cs typeface="Times New Roman" panose="02020603050405020304" pitchFamily="18" charset="0"/>
              </a:rPr>
              <a:t>Extra </a:t>
            </a:r>
            <a:r>
              <a:rPr lang="en-US" sz="1800" dirty="0">
                <a:effectLst/>
                <a:latin typeface="Arial" panose="020B0604020202020204" pitchFamily="34" charset="0"/>
                <a:ea typeface="Calibri" panose="020F0502020204030204" pitchFamily="34" charset="0"/>
                <a:cs typeface="Times New Roman" panose="02020603050405020304" pitchFamily="18" charset="0"/>
              </a:rPr>
              <a:t>information can be found at: </a:t>
            </a:r>
            <a:r>
              <a:rPr lang="en-US" sz="1800" dirty="0">
                <a:hlinkClick r:id="rId3"/>
              </a:rPr>
              <a:t>https://kingcounty.gov/depts/transportation/metro/travel-options/bus/how-to-ride.aspx</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146E02B-197E-4B39-AF0F-91DB6E566B0C}" type="slidenum">
              <a:rPr lang="en-US" smtClean="0"/>
              <a:t>18</a:t>
            </a:fld>
            <a:endParaRPr lang="en-US"/>
          </a:p>
        </p:txBody>
      </p:sp>
    </p:spTree>
    <p:extLst>
      <p:ext uri="{BB962C8B-B14F-4D97-AF65-F5344CB8AC3E}">
        <p14:creationId xmlns:p14="http://schemas.microsoft.com/office/powerpoint/2010/main" val="59861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buFont typeface="Arial" panose="020B0604020202020204" pitchFamily="34" charset="0"/>
              <a:buChar char="•"/>
            </a:pPr>
            <a:r>
              <a:rPr lang="en-US" sz="1800" dirty="0">
                <a:effectLst/>
                <a:latin typeface="Arial"/>
                <a:ea typeface="Calibri" panose="020F0502020204030204" pitchFamily="34" charset="0"/>
                <a:cs typeface="Arial"/>
              </a:rPr>
              <a:t>Explain that public transit can take many forms. Here in King County, </a:t>
            </a:r>
            <a:r>
              <a:rPr lang="en-US" sz="1800" dirty="0">
                <a:latin typeface="Arial"/>
                <a:ea typeface="Calibri" panose="020F0502020204030204" pitchFamily="34" charset="0"/>
                <a:cs typeface="Arial"/>
              </a:rPr>
              <a:t>some primary</a:t>
            </a:r>
            <a:r>
              <a:rPr lang="en-US" sz="1800" dirty="0">
                <a:effectLst/>
                <a:latin typeface="Arial"/>
                <a:ea typeface="Calibri" panose="020F0502020204030204" pitchFamily="34" charset="0"/>
                <a:cs typeface="Arial"/>
              </a:rPr>
              <a:t> forms of transit are buses, light rail trains, water taxis, and ferries.</a:t>
            </a: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r>
              <a:rPr lang="en-US" sz="1800" u="sng" dirty="0">
                <a:effectLst/>
                <a:latin typeface="Arial" panose="020B0604020202020204" pitchFamily="34" charset="0"/>
                <a:ea typeface="Calibri" panose="020F0502020204030204" pitchFamily="34" charset="0"/>
                <a:cs typeface="Times New Roman" panose="02020603050405020304" pitchFamily="18" charset="0"/>
              </a:rPr>
              <a:t>Discussion opportunity</a:t>
            </a:r>
            <a:r>
              <a:rPr lang="en-US" sz="1800" u="none" dirty="0">
                <a:effectLst/>
                <a:latin typeface="Arial" panose="020B0604020202020204" pitchFamily="34" charset="0"/>
                <a:ea typeface="Calibri" panose="020F0502020204030204" pitchFamily="34" charset="0"/>
                <a:cs typeface="Times New Roman" panose="02020603050405020304" pitchFamily="18" charset="0"/>
              </a:rPr>
              <a:t>:</a:t>
            </a:r>
          </a:p>
          <a:p>
            <a:pPr marL="285750" marR="0" indent="-285750">
              <a:lnSpc>
                <a:spcPct val="107000"/>
              </a:lnSpc>
              <a:spcBef>
                <a:spcPts val="0"/>
              </a:spcBef>
              <a:spcAft>
                <a:spcPts val="0"/>
              </a:spcAft>
              <a:buFont typeface="Arial" panose="020B0604020202020204" pitchFamily="34" charset="0"/>
              <a:buChar char="•"/>
            </a:pPr>
            <a:r>
              <a:rPr lang="en-US" sz="1800" u="none" dirty="0">
                <a:effectLst/>
                <a:latin typeface="Arial" panose="020B0604020202020204" pitchFamily="34" charset="0"/>
                <a:ea typeface="Calibri" panose="020F0502020204030204" pitchFamily="34" charset="0"/>
                <a:cs typeface="Times New Roman" panose="02020603050405020304" pitchFamily="18" charset="0"/>
              </a:rPr>
              <a:t>Ask students what kinds of transit they have seen in their communities. Have they ever ridden any of these forms of transit? Have they seen forms of transit in other places?</a:t>
            </a:r>
            <a:endParaRPr lang="en-US" sz="18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6E02B-197E-4B39-AF0F-91DB6E566B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78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cs typeface="Times New Roman" panose="02020603050405020304" pitchFamily="18" charset="0"/>
              </a:rPr>
              <a:t>Discussion opportunity</a:t>
            </a:r>
            <a:r>
              <a:rPr lang="en-US" sz="1200" u="none" dirty="0">
                <a:effectLst/>
                <a:latin typeface="Arial" panose="020B0604020202020204" pitchFamily="34" charset="0"/>
                <a:ea typeface="Calibri" panose="020F0502020204030204" pitchFamily="34" charset="0"/>
                <a:cs typeface="Times New Roman" panose="02020603050405020304" pitchFamily="18" charset="0"/>
              </a:rPr>
              <a:t>:</a:t>
            </a:r>
            <a:endParaRPr lang="en-US" sz="1200" u="sng" dirty="0">
              <a:effectLst/>
              <a:latin typeface="Arial" panose="020B0604020202020204" pitchFamily="34" charset="0"/>
              <a:ea typeface="Calibri" panose="020F0502020204030204" pitchFamily="34" charset="0"/>
              <a:cs typeface="Times New Roman" panose="02020603050405020304" pitchFamily="18" charset="0"/>
            </a:endParaRPr>
          </a:p>
          <a:p>
            <a:r>
              <a:rPr lang="en-US" dirty="0"/>
              <a:t>Ask students, What does it mean to be safe on public transit? What might that look like?</a:t>
            </a:r>
          </a:p>
        </p:txBody>
      </p:sp>
      <p:sp>
        <p:nvSpPr>
          <p:cNvPr id="4" name="Slide Number Placeholder 3"/>
          <p:cNvSpPr>
            <a:spLocks noGrp="1"/>
          </p:cNvSpPr>
          <p:nvPr>
            <p:ph type="sldNum" sz="quarter" idx="5"/>
          </p:nvPr>
        </p:nvSpPr>
        <p:spPr/>
        <p:txBody>
          <a:bodyPr/>
          <a:lstStyle/>
          <a:p>
            <a:fld id="{F3BF0254-5D7A-E24F-B646-2A5FBDBFD4F7}" type="slidenum">
              <a:rPr lang="en-US" smtClean="0"/>
              <a:t>3</a:t>
            </a:fld>
            <a:endParaRPr lang="en-US"/>
          </a:p>
        </p:txBody>
      </p:sp>
    </p:spTree>
    <p:extLst>
      <p:ext uri="{BB962C8B-B14F-4D97-AF65-F5344CB8AC3E}">
        <p14:creationId xmlns:p14="http://schemas.microsoft.com/office/powerpoint/2010/main" val="213521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Explain there are things a person should think about before boarding transit, including the following:</a:t>
            </a:r>
            <a:endParaRPr lang="en-US"/>
          </a:p>
          <a:p>
            <a:pPr lvl="1" indent="-171450">
              <a:buFont typeface="Arial" panose="020B0604020202020204" pitchFamily="34" charset="0"/>
              <a:buChar char="•"/>
            </a:pPr>
            <a:r>
              <a:rPr lang="en-US"/>
              <a:t>Plan your trip ahead of time (Where will you get on and off transit? How long will it take you to travel?)</a:t>
            </a:r>
            <a:endParaRPr lang="en-US">
              <a:cs typeface="Calibri"/>
            </a:endParaRPr>
          </a:p>
          <a:p>
            <a:pPr lvl="1" indent="-171450">
              <a:buFont typeface="Arial" panose="020B0604020202020204" pitchFamily="34" charset="0"/>
              <a:buChar char="•"/>
            </a:pPr>
            <a:r>
              <a:rPr lang="en-US"/>
              <a:t>Communicate your plans with friends or guardians.</a:t>
            </a:r>
            <a:endParaRPr lang="en-US">
              <a:cs typeface="Calibri"/>
            </a:endParaRPr>
          </a:p>
          <a:p>
            <a:pPr lvl="1" indent="-171450">
              <a:buFont typeface="Arial" panose="020B0604020202020204" pitchFamily="34" charset="0"/>
              <a:buChar char="•"/>
            </a:pPr>
            <a:r>
              <a:rPr lang="en-US"/>
              <a:t>Ride with a friend.</a:t>
            </a:r>
          </a:p>
          <a:p>
            <a:pPr lvl="1" indent="-171450">
              <a:buFont typeface="Arial" panose="020B0604020202020204" pitchFamily="34" charset="0"/>
              <a:buChar char="•"/>
            </a:pPr>
            <a:r>
              <a:rPr lang="en-US"/>
              <a:t>Make sure to be alert while walking to and/or waiting at a transit stop, and on transit.</a:t>
            </a:r>
            <a:endParaRPr lang="en-US">
              <a:cs typeface="Calibri"/>
            </a:endParaRPr>
          </a:p>
          <a:p>
            <a:pPr marL="285750" lvl="1" indent="0">
              <a:buFont typeface="Arial" panose="020B0604020202020204" pitchFamily="34" charset="0"/>
              <a:buNone/>
            </a:pPr>
            <a:endParaRPr lang="en-US">
              <a:cs typeface="Calibri"/>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146E02B-197E-4B39-AF0F-91DB6E566B0C}" type="slidenum">
              <a:rPr lang="en-US" smtClean="0"/>
              <a:t>4</a:t>
            </a:fld>
            <a:endParaRPr lang="en-US"/>
          </a:p>
        </p:txBody>
      </p:sp>
    </p:spTree>
    <p:extLst>
      <p:ext uri="{BB962C8B-B14F-4D97-AF65-F5344CB8AC3E}">
        <p14:creationId xmlns:p14="http://schemas.microsoft.com/office/powerpoint/2010/main" val="248288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r>
              <a:rPr lang="en-US" sz="1800" dirty="0">
                <a:effectLst/>
                <a:latin typeface="Times New Roman" panose="02020603050405020304" pitchFamily="18" charset="0"/>
                <a:ea typeface="Times New Roman" panose="02020603050405020304" pitchFamily="18" charset="0"/>
              </a:rPr>
              <a:t>Explain there are rules everyone should follow to stay safe while waiting for a bus including the following:</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Never run after a bus, or alongside a bus. They may not be able to see you, and you could be putting yourself and others at serious risk by distracting the driver.</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 up for safety. Be aware of what’s going on around you, especially when you are crossing the street. Make sure drivers see you. </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 not cross in front of a Metro bus at a bus stop. Wait until the bus leaves the stop, and then cross carefully.</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allow passengers to exit the bus before you board.</a:t>
            </a:r>
          </a:p>
          <a:p>
            <a:pPr marL="800100" marR="0" lvl="1"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u="sng" dirty="0">
                <a:effectLst/>
                <a:latin typeface="Arial" panose="020B0604020202020204" pitchFamily="34" charset="0"/>
                <a:ea typeface="Calibri" panose="020F0502020204030204" pitchFamily="34" charset="0"/>
                <a:cs typeface="Times New Roman" panose="02020603050405020304" pitchFamily="18" charset="0"/>
              </a:rPr>
              <a:t>Discussion opportunity</a:t>
            </a:r>
            <a:r>
              <a:rPr lang="en-US" sz="1800" u="none" dirty="0">
                <a:effectLst/>
                <a:latin typeface="Arial" panose="020B0604020202020204" pitchFamily="34" charset="0"/>
                <a:ea typeface="Calibri" panose="020F0502020204030204" pitchFamily="34" charset="0"/>
                <a:cs typeface="Times New Roman" panose="02020603050405020304" pitchFamily="18" charset="0"/>
              </a:rPr>
              <a:t>:</a:t>
            </a:r>
            <a:endParaRPr lang="en-US" sz="1800" u="sng"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What do they notice in these picture? What are some safe behaviors and what are some behaviors that could be safer?</a:t>
            </a:r>
          </a:p>
          <a:p>
            <a:pPr marL="457200" marR="0" lvl="1"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146E02B-197E-4B39-AF0F-91DB6E566B0C}" type="slidenum">
              <a:rPr lang="en-US" smtClean="0"/>
              <a:t>5</a:t>
            </a:fld>
            <a:endParaRPr lang="en-US"/>
          </a:p>
        </p:txBody>
      </p:sp>
    </p:spTree>
    <p:extLst>
      <p:ext uri="{BB962C8B-B14F-4D97-AF65-F5344CB8AC3E}">
        <p14:creationId xmlns:p14="http://schemas.microsoft.com/office/powerpoint/2010/main" val="1468405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dirty="0">
                <a:effectLst/>
                <a:latin typeface="Times New Roman" panose="02020603050405020304" pitchFamily="18" charset="0"/>
                <a:ea typeface="Times New Roman" panose="02020603050405020304" pitchFamily="18" charset="0"/>
              </a:rPr>
              <a:t>Explain there are rules everyone should follow to stay safe while riding the bus.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dirty="0">
                <a:effectLst/>
                <a:latin typeface="Times New Roman" panose="02020603050405020304" pitchFamily="18" charset="0"/>
                <a:ea typeface="Times New Roman" panose="02020603050405020304" pitchFamily="18" charset="0"/>
              </a:rPr>
              <a:t>Have students list some of the safe behaviors they see in the pictures:</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are standing, hang onto the handrails provided in the event the bus makes a quick stop.</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Stand behind the yellow line on the floor by the front of the bus. This helps give drivers as much visibility as possible.</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Stay clear of the doors.</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 your head, arms, and all objects inside bus windows.</a:t>
            </a:r>
          </a:p>
          <a:p>
            <a:pPr marL="457200" marR="0" lvl="1"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Others include: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 crowded buses, please move to the back of the bus to make room for others.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a:ea typeface="Calibri" panose="020F0502020204030204" pitchFamily="34" charset="0"/>
                <a:cs typeface="Calibri"/>
              </a:rPr>
              <a:t>Avoid standing in the </a:t>
            </a:r>
            <a:r>
              <a:rPr lang="en-US" sz="1800" dirty="0">
                <a:latin typeface="Calibri"/>
                <a:ea typeface="Calibri" panose="020F0502020204030204" pitchFamily="34" charset="0"/>
                <a:cs typeface="Calibri"/>
              </a:rPr>
              <a:t>doorways</a:t>
            </a:r>
            <a:r>
              <a:rPr lang="en-US" sz="1800" dirty="0">
                <a:effectLst/>
                <a:latin typeface="Calibri"/>
                <a:ea typeface="Calibri" panose="020F0502020204030204" pitchFamily="34" charset="0"/>
                <a:cs typeface="Calibri"/>
              </a:rPr>
              <a:t>.</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 the aisles clear. Do not put your backpack in an aisle. </a:t>
            </a:r>
          </a:p>
          <a:p>
            <a:pPr marL="800100" marR="0" lvl="1"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146E02B-197E-4B39-AF0F-91DB6E566B0C}" type="slidenum">
              <a:rPr lang="en-US" smtClean="0"/>
              <a:t>6</a:t>
            </a:fld>
            <a:endParaRPr lang="en-US"/>
          </a:p>
        </p:txBody>
      </p:sp>
    </p:spTree>
    <p:extLst>
      <p:ext uri="{BB962C8B-B14F-4D97-AF65-F5344CB8AC3E}">
        <p14:creationId xmlns:p14="http://schemas.microsoft.com/office/powerpoint/2010/main" val="397108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a:effectLst/>
                <a:latin typeface="Times New Roman" panose="02020603050405020304" pitchFamily="18" charset="0"/>
                <a:ea typeface="Times New Roman" panose="02020603050405020304" pitchFamily="18" charset="0"/>
              </a:rPr>
              <a:t>Explain there are priority seats for those that need them on all buses. These seats are reserved for people with mobility or other needs.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146E02B-197E-4B39-AF0F-91DB6E566B0C}" type="slidenum">
              <a:rPr lang="en-US" smtClean="0"/>
              <a:t>7</a:t>
            </a:fld>
            <a:endParaRPr lang="en-US"/>
          </a:p>
        </p:txBody>
      </p:sp>
    </p:spTree>
    <p:extLst>
      <p:ext uri="{BB962C8B-B14F-4D97-AF65-F5344CB8AC3E}">
        <p14:creationId xmlns:p14="http://schemas.microsoft.com/office/powerpoint/2010/main" val="56601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200" dirty="0">
                <a:effectLst/>
                <a:latin typeface="Times New Roman" panose="02020603050405020304" pitchFamily="18" charset="0"/>
                <a:ea typeface="Times New Roman" panose="02020603050405020304" pitchFamily="18" charset="0"/>
              </a:rPr>
              <a:t>Explain there are rules everyone should follow to safely exit the bus including the following:</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the yellow pull-string along the interior of the bus, or a red stop button, signal the bus driver at least one block before your stop so they have sufficient time to stop smoothly.</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Hold onto the railing when exiting the bus. Bus steps and sidewalks can become slippery from rain.</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leave the bus, watch for cars.</a:t>
            </a:r>
          </a:p>
        </p:txBody>
      </p:sp>
      <p:sp>
        <p:nvSpPr>
          <p:cNvPr id="4" name="Slide Number Placeholder 3"/>
          <p:cNvSpPr>
            <a:spLocks noGrp="1"/>
          </p:cNvSpPr>
          <p:nvPr>
            <p:ph type="sldNum" sz="quarter" idx="5"/>
          </p:nvPr>
        </p:nvSpPr>
        <p:spPr/>
        <p:txBody>
          <a:bodyPr/>
          <a:lstStyle/>
          <a:p>
            <a:fld id="{E146E02B-197E-4B39-AF0F-91DB6E566B0C}" type="slidenum">
              <a:rPr lang="en-US" smtClean="0"/>
              <a:t>8</a:t>
            </a:fld>
            <a:endParaRPr lang="en-US"/>
          </a:p>
        </p:txBody>
      </p:sp>
    </p:spTree>
    <p:extLst>
      <p:ext uri="{BB962C8B-B14F-4D97-AF65-F5344CB8AC3E}">
        <p14:creationId xmlns:p14="http://schemas.microsoft.com/office/powerpoint/2010/main" val="104251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Metro offers a Night Stop Program for riders. From 8pm to 5am, passengers can exit the bus anywhere along a bus route, even if it is not a stop, with a few exceptions. Speak with your driver and if it is safe to stop, they will do so.</a:t>
            </a:r>
          </a:p>
        </p:txBody>
      </p:sp>
      <p:sp>
        <p:nvSpPr>
          <p:cNvPr id="4" name="Slide Number Placeholder 3"/>
          <p:cNvSpPr>
            <a:spLocks noGrp="1"/>
          </p:cNvSpPr>
          <p:nvPr>
            <p:ph type="sldNum" sz="quarter" idx="5"/>
          </p:nvPr>
        </p:nvSpPr>
        <p:spPr/>
        <p:txBody>
          <a:bodyPr/>
          <a:lstStyle/>
          <a:p>
            <a:fld id="{E146E02B-197E-4B39-AF0F-91DB6E566B0C}" type="slidenum">
              <a:rPr lang="en-US" smtClean="0"/>
              <a:t>9</a:t>
            </a:fld>
            <a:endParaRPr lang="en-US"/>
          </a:p>
        </p:txBody>
      </p:sp>
    </p:spTree>
    <p:extLst>
      <p:ext uri="{BB962C8B-B14F-4D97-AF65-F5344CB8AC3E}">
        <p14:creationId xmlns:p14="http://schemas.microsoft.com/office/powerpoint/2010/main" val="1066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619A82F6-52F0-5448-8FBD-D803B8AFFCAE}"/>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i="0">
                <a:solidFill>
                  <a:srgbClr val="263287"/>
                </a:solidFill>
                <a:latin typeface="Verdana" charset="0"/>
                <a:ea typeface="Verdana" charset="0"/>
                <a:cs typeface="Verdana" charset="0"/>
              </a:defRPr>
            </a:lvl1pPr>
          </a:lstStyle>
          <a:p>
            <a:fld id="{F2A48FF8-00AE-0243-A6B1-4235FC2DCCB2}" type="slidenum">
              <a:rPr lang="en-US" smtClean="0"/>
              <a:pPr/>
              <a:t>‹#›</a:t>
            </a:fld>
            <a:endParaRPr lang="en-US"/>
          </a:p>
        </p:txBody>
      </p:sp>
      <p:sp>
        <p:nvSpPr>
          <p:cNvPr id="7" name="Rectangle 6">
            <a:extLst>
              <a:ext uri="{FF2B5EF4-FFF2-40B4-BE49-F238E27FC236}">
                <a16:creationId xmlns:a16="http://schemas.microsoft.com/office/drawing/2014/main" id="{0F351381-F5B4-A745-B071-B83687DA4DB4}"/>
              </a:ext>
            </a:extLst>
          </p:cNvPr>
          <p:cNvSpPr/>
          <p:nvPr userDrawn="1"/>
        </p:nvSpPr>
        <p:spPr>
          <a:xfrm>
            <a:off x="-22224" y="-35287"/>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2CF6EFF-1816-CD40-9ADC-53321CD9AE88}"/>
              </a:ext>
            </a:extLst>
          </p:cNvPr>
          <p:cNvSpPr>
            <a:spLocks noGrp="1"/>
          </p:cNvSpPr>
          <p:nvPr>
            <p:ph type="title" hasCustomPrompt="1"/>
          </p:nvPr>
        </p:nvSpPr>
        <p:spPr>
          <a:xfrm>
            <a:off x="335666" y="426230"/>
            <a:ext cx="8891461" cy="789736"/>
          </a:xfrm>
        </p:spPr>
        <p:txBody>
          <a:bodyPr anchor="ctr" anchorCtr="0">
            <a:noAutofit/>
          </a:bodyPr>
          <a:lstStyle>
            <a:lvl1pPr>
              <a:lnSpc>
                <a:spcPct val="100000"/>
              </a:lnSpc>
              <a:defRPr sz="2800" b="1" i="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Page Title Style</a:t>
            </a:r>
          </a:p>
        </p:txBody>
      </p:sp>
      <p:sp>
        <p:nvSpPr>
          <p:cNvPr id="9" name="Text Placeholder 69">
            <a:extLst>
              <a:ext uri="{FF2B5EF4-FFF2-40B4-BE49-F238E27FC236}">
                <a16:creationId xmlns:a16="http://schemas.microsoft.com/office/drawing/2014/main" id="{FD9BCF11-AAE0-DB48-9992-1F7210BCA382}"/>
              </a:ext>
            </a:extLst>
          </p:cNvPr>
          <p:cNvSpPr>
            <a:spLocks noGrp="1"/>
          </p:cNvSpPr>
          <p:nvPr>
            <p:ph type="body" sz="quarter" idx="11"/>
          </p:nvPr>
        </p:nvSpPr>
        <p:spPr>
          <a:xfrm>
            <a:off x="736600" y="1496133"/>
            <a:ext cx="10193853" cy="3907565"/>
          </a:xfrm>
        </p:spPr>
        <p:txBody>
          <a:bodyPr>
            <a:normAutofit/>
          </a:bodyPr>
          <a:lstStyle>
            <a:lvl1pPr>
              <a:lnSpc>
                <a:spcPct val="100000"/>
              </a:lnSpc>
              <a:buClr>
                <a:srgbClr val="263287"/>
              </a:buClr>
              <a:defRPr sz="2000">
                <a:solidFill>
                  <a:srgbClr val="4E4540"/>
                </a:solidFill>
                <a:latin typeface="Verdana" panose="020B0604030504040204" pitchFamily="34" charset="0"/>
                <a:ea typeface="Verdana" panose="020B0604030504040204" pitchFamily="34" charset="0"/>
                <a:cs typeface="Verdana" panose="020B0604030504040204" pitchFamily="34" charset="0"/>
              </a:defRPr>
            </a:lvl1pPr>
            <a:lvl2pPr>
              <a:defRPr sz="2000">
                <a:solidFill>
                  <a:srgbClr val="4E4540"/>
                </a:solidFill>
              </a:defRPr>
            </a:lvl2pPr>
            <a:lvl3pPr>
              <a:defRPr>
                <a:solidFill>
                  <a:srgbClr val="4E4540"/>
                </a:solidFill>
              </a:defRPr>
            </a:lvl3pPr>
            <a:lvl4pPr>
              <a:defRPr>
                <a:solidFill>
                  <a:srgbClr val="4E4540"/>
                </a:solidFill>
              </a:defRPr>
            </a:lvl4pPr>
            <a:lvl5pPr>
              <a:defRPr>
                <a:solidFill>
                  <a:srgbClr val="4E4540"/>
                </a:solidFill>
              </a:defRPr>
            </a:lvl5pPr>
          </a:lstStyle>
          <a:p>
            <a:pPr lvl="0"/>
            <a:r>
              <a:rPr lang="en-US"/>
              <a:t>Edit Master text styles</a:t>
            </a:r>
          </a:p>
        </p:txBody>
      </p:sp>
    </p:spTree>
    <p:extLst>
      <p:ext uri="{BB962C8B-B14F-4D97-AF65-F5344CB8AC3E}">
        <p14:creationId xmlns:p14="http://schemas.microsoft.com/office/powerpoint/2010/main" val="2553848344"/>
      </p:ext>
    </p:extLst>
  </p:cSld>
  <p:clrMapOvr>
    <a:masterClrMapping/>
  </p:clrMapOvr>
  <p:extLst>
    <p:ext uri="{DCECCB84-F9BA-43D5-87BE-67443E8EF086}">
      <p15:sldGuideLst xmlns:p15="http://schemas.microsoft.com/office/powerpoint/2012/main">
        <p15:guide id="1" orient="horz" pos="2160">
          <p15:clr>
            <a:srgbClr val="FBAE40"/>
          </p15:clr>
        </p15:guide>
        <p15:guide id="2" pos="2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3DC6CF-61EB-45B2-9732-7BB674F176D2}"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4AE6A-7DFB-4ED7-9637-EF2C5E9C2011}" type="slidenum">
              <a:rPr lang="en-US" smtClean="0"/>
              <a:t>‹#›</a:t>
            </a:fld>
            <a:endParaRPr lang="en-US"/>
          </a:p>
        </p:txBody>
      </p:sp>
    </p:spTree>
    <p:extLst>
      <p:ext uri="{BB962C8B-B14F-4D97-AF65-F5344CB8AC3E}">
        <p14:creationId xmlns:p14="http://schemas.microsoft.com/office/powerpoint/2010/main" val="61601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215585-CDF8-6945-902E-45C2F7BFF50A}"/>
              </a:ext>
            </a:extLst>
          </p:cNvPr>
          <p:cNvSpPr/>
          <p:nvPr userDrawn="1"/>
        </p:nvSpPr>
        <p:spPr>
          <a:xfrm rot="10800000">
            <a:off x="-10217" y="0"/>
            <a:ext cx="12202211" cy="5339286"/>
          </a:xfrm>
          <a:prstGeom prst="rect">
            <a:avLst/>
          </a:prstGeom>
          <a:solidFill>
            <a:srgbClr val="263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9DF50-EA59-6F4A-B788-9BCF31751ACB}"/>
              </a:ext>
            </a:extLst>
          </p:cNvPr>
          <p:cNvSpPr>
            <a:spLocks noGrp="1"/>
          </p:cNvSpPr>
          <p:nvPr>
            <p:ph type="title" hasCustomPrompt="1"/>
          </p:nvPr>
        </p:nvSpPr>
        <p:spPr>
          <a:xfrm>
            <a:off x="1163010" y="1003405"/>
            <a:ext cx="4032712" cy="1617415"/>
          </a:xfrm>
        </p:spPr>
        <p:txBody>
          <a:bodyPr anchor="b" anchorCtr="0">
            <a:noAutofit/>
          </a:bodyPr>
          <a:lstStyle>
            <a:lvl1pPr>
              <a:lnSpc>
                <a:spcPct val="100000"/>
              </a:lnSpc>
              <a:defRPr sz="2800" b="1" i="0" spc="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Presentation Title Slide</a:t>
            </a:r>
          </a:p>
        </p:txBody>
      </p:sp>
      <p:sp>
        <p:nvSpPr>
          <p:cNvPr id="3" name="Content Placeholder 2">
            <a:extLst>
              <a:ext uri="{FF2B5EF4-FFF2-40B4-BE49-F238E27FC236}">
                <a16:creationId xmlns:a16="http://schemas.microsoft.com/office/drawing/2014/main" id="{63746479-E824-7A45-9117-46CB96CBB8D3}"/>
              </a:ext>
            </a:extLst>
          </p:cNvPr>
          <p:cNvSpPr>
            <a:spLocks noGrp="1"/>
          </p:cNvSpPr>
          <p:nvPr>
            <p:ph idx="1" hasCustomPrompt="1"/>
          </p:nvPr>
        </p:nvSpPr>
        <p:spPr>
          <a:xfrm>
            <a:off x="1186159" y="2801655"/>
            <a:ext cx="5837483" cy="1271628"/>
          </a:xfrm>
        </p:spPr>
        <p:txBody>
          <a:bodyPr>
            <a:norm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a:t>
            </a:r>
            <a:r>
              <a:rPr lang="en-US" err="1"/>
              <a:t>subheader</a:t>
            </a:r>
            <a:r>
              <a:rPr lang="en-US"/>
              <a:t> text</a:t>
            </a:r>
          </a:p>
        </p:txBody>
      </p:sp>
      <p:pic>
        <p:nvPicPr>
          <p:cNvPr id="5" name="Picture 4">
            <a:extLst>
              <a:ext uri="{FF2B5EF4-FFF2-40B4-BE49-F238E27FC236}">
                <a16:creationId xmlns:a16="http://schemas.microsoft.com/office/drawing/2014/main" id="{12902DC3-8BC7-1348-9218-BDEFEBAC8F8C}"/>
              </a:ext>
            </a:extLst>
          </p:cNvPr>
          <p:cNvPicPr>
            <a:picLocks noChangeAspect="1"/>
          </p:cNvPicPr>
          <p:nvPr userDrawn="1"/>
        </p:nvPicPr>
        <p:blipFill>
          <a:blip r:embed="rId2"/>
          <a:stretch>
            <a:fillRect/>
          </a:stretch>
        </p:blipFill>
        <p:spPr>
          <a:xfrm>
            <a:off x="1163010" y="5624336"/>
            <a:ext cx="2656148" cy="1185306"/>
          </a:xfrm>
          <a:prstGeom prst="rect">
            <a:avLst/>
          </a:prstGeom>
        </p:spPr>
      </p:pic>
      <p:sp>
        <p:nvSpPr>
          <p:cNvPr id="7" name="Rectangle 6">
            <a:extLst>
              <a:ext uri="{FF2B5EF4-FFF2-40B4-BE49-F238E27FC236}">
                <a16:creationId xmlns:a16="http://schemas.microsoft.com/office/drawing/2014/main" id="{119CBF22-201C-6C42-9C30-C18F6557C29E}"/>
              </a:ext>
            </a:extLst>
          </p:cNvPr>
          <p:cNvSpPr/>
          <p:nvPr userDrawn="1"/>
        </p:nvSpPr>
        <p:spPr>
          <a:xfrm>
            <a:off x="-22317" y="5339286"/>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595064"/>
      </p:ext>
    </p:extLst>
  </p:cSld>
  <p:clrMapOvr>
    <a:masterClrMapping/>
  </p:clrMapOvr>
  <p:extLst>
    <p:ext uri="{DCECCB84-F9BA-43D5-87BE-67443E8EF086}">
      <p15:sldGuideLst xmlns:p15="http://schemas.microsoft.com/office/powerpoint/2012/main">
        <p15:guide id="1" orient="horz" pos="3360" userDrawn="1">
          <p15:clr>
            <a:srgbClr val="FBAE40"/>
          </p15:clr>
        </p15:guide>
        <p15:guide id="2" pos="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DF50-EA59-6F4A-B788-9BCF31751ACB}"/>
              </a:ext>
            </a:extLst>
          </p:cNvPr>
          <p:cNvSpPr>
            <a:spLocks noGrp="1"/>
          </p:cNvSpPr>
          <p:nvPr>
            <p:ph type="title" hasCustomPrompt="1"/>
          </p:nvPr>
        </p:nvSpPr>
        <p:spPr>
          <a:xfrm>
            <a:off x="1163010" y="1003405"/>
            <a:ext cx="4032712" cy="1617415"/>
          </a:xfrm>
        </p:spPr>
        <p:txBody>
          <a:bodyPr anchor="b" anchorCtr="0">
            <a:noAutofit/>
          </a:bodyPr>
          <a:lstStyle>
            <a:lvl1pPr>
              <a:lnSpc>
                <a:spcPct val="100000"/>
              </a:lnSpc>
              <a:defRPr sz="2800" b="1" i="0" spc="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Presentation Title Slide</a:t>
            </a:r>
          </a:p>
        </p:txBody>
      </p:sp>
      <p:sp>
        <p:nvSpPr>
          <p:cNvPr id="3" name="Content Placeholder 2">
            <a:extLst>
              <a:ext uri="{FF2B5EF4-FFF2-40B4-BE49-F238E27FC236}">
                <a16:creationId xmlns:a16="http://schemas.microsoft.com/office/drawing/2014/main" id="{63746479-E824-7A45-9117-46CB96CBB8D3}"/>
              </a:ext>
            </a:extLst>
          </p:cNvPr>
          <p:cNvSpPr>
            <a:spLocks noGrp="1"/>
          </p:cNvSpPr>
          <p:nvPr>
            <p:ph idx="1" hasCustomPrompt="1"/>
          </p:nvPr>
        </p:nvSpPr>
        <p:spPr>
          <a:xfrm>
            <a:off x="1186159" y="2801655"/>
            <a:ext cx="5837483" cy="1271628"/>
          </a:xfrm>
        </p:spPr>
        <p:txBody>
          <a:bodyPr>
            <a:norm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20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a:t>
            </a:r>
            <a:r>
              <a:rPr lang="en-US" err="1"/>
              <a:t>subheader</a:t>
            </a:r>
            <a:r>
              <a:rPr lang="en-US"/>
              <a:t> text</a:t>
            </a:r>
          </a:p>
        </p:txBody>
      </p:sp>
      <p:pic>
        <p:nvPicPr>
          <p:cNvPr id="5" name="Picture 4">
            <a:extLst>
              <a:ext uri="{FF2B5EF4-FFF2-40B4-BE49-F238E27FC236}">
                <a16:creationId xmlns:a16="http://schemas.microsoft.com/office/drawing/2014/main" id="{12902DC3-8BC7-1348-9218-BDEFEBAC8F8C}"/>
              </a:ext>
            </a:extLst>
          </p:cNvPr>
          <p:cNvPicPr>
            <a:picLocks noChangeAspect="1"/>
          </p:cNvPicPr>
          <p:nvPr userDrawn="1"/>
        </p:nvPicPr>
        <p:blipFill>
          <a:blip r:embed="rId2"/>
          <a:stretch>
            <a:fillRect/>
          </a:stretch>
        </p:blipFill>
        <p:spPr>
          <a:xfrm>
            <a:off x="1163010" y="5624336"/>
            <a:ext cx="2656148" cy="1185306"/>
          </a:xfrm>
          <a:prstGeom prst="rect">
            <a:avLst/>
          </a:prstGeom>
        </p:spPr>
      </p:pic>
      <p:sp>
        <p:nvSpPr>
          <p:cNvPr id="7" name="Rectangle 6">
            <a:extLst>
              <a:ext uri="{FF2B5EF4-FFF2-40B4-BE49-F238E27FC236}">
                <a16:creationId xmlns:a16="http://schemas.microsoft.com/office/drawing/2014/main" id="{119CBF22-201C-6C42-9C30-C18F6557C29E}"/>
              </a:ext>
            </a:extLst>
          </p:cNvPr>
          <p:cNvSpPr/>
          <p:nvPr userDrawn="1"/>
        </p:nvSpPr>
        <p:spPr>
          <a:xfrm>
            <a:off x="-22317" y="5339286"/>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594751"/>
      </p:ext>
    </p:extLst>
  </p:cSld>
  <p:clrMapOvr>
    <a:masterClrMapping/>
  </p:clrMapOvr>
  <p:extLst>
    <p:ext uri="{DCECCB84-F9BA-43D5-87BE-67443E8EF086}">
      <p15:sldGuideLst xmlns:p15="http://schemas.microsoft.com/office/powerpoint/2012/main">
        <p15:guide id="1" orient="horz" pos="3360">
          <p15:clr>
            <a:srgbClr val="FBAE40"/>
          </p15:clr>
        </p15:guide>
        <p15:guide id="2" pos="7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215585-CDF8-6945-902E-45C2F7BFF50A}"/>
              </a:ext>
            </a:extLst>
          </p:cNvPr>
          <p:cNvSpPr/>
          <p:nvPr userDrawn="1"/>
        </p:nvSpPr>
        <p:spPr>
          <a:xfrm rot="10800000">
            <a:off x="-10217" y="0"/>
            <a:ext cx="12202211" cy="5339286"/>
          </a:xfrm>
          <a:prstGeom prst="rect">
            <a:avLst/>
          </a:prstGeom>
          <a:solidFill>
            <a:srgbClr val="263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2902DC3-8BC7-1348-9218-BDEFEBAC8F8C}"/>
              </a:ext>
            </a:extLst>
          </p:cNvPr>
          <p:cNvPicPr>
            <a:picLocks noChangeAspect="1"/>
          </p:cNvPicPr>
          <p:nvPr userDrawn="1"/>
        </p:nvPicPr>
        <p:blipFill>
          <a:blip r:embed="rId2"/>
          <a:stretch>
            <a:fillRect/>
          </a:stretch>
        </p:blipFill>
        <p:spPr>
          <a:xfrm>
            <a:off x="1153593" y="5624336"/>
            <a:ext cx="2656148" cy="1185306"/>
          </a:xfrm>
          <a:prstGeom prst="rect">
            <a:avLst/>
          </a:prstGeom>
        </p:spPr>
      </p:pic>
      <p:sp>
        <p:nvSpPr>
          <p:cNvPr id="7" name="Rectangle 6">
            <a:extLst>
              <a:ext uri="{FF2B5EF4-FFF2-40B4-BE49-F238E27FC236}">
                <a16:creationId xmlns:a16="http://schemas.microsoft.com/office/drawing/2014/main" id="{119CBF22-201C-6C42-9C30-C18F6557C29E}"/>
              </a:ext>
            </a:extLst>
          </p:cNvPr>
          <p:cNvSpPr/>
          <p:nvPr userDrawn="1"/>
        </p:nvSpPr>
        <p:spPr>
          <a:xfrm>
            <a:off x="-22317" y="5339286"/>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34A4BAA-36BE-F242-B88B-E735A6189ACF}"/>
              </a:ext>
            </a:extLst>
          </p:cNvPr>
          <p:cNvSpPr txBox="1">
            <a:spLocks/>
          </p:cNvSpPr>
          <p:nvPr userDrawn="1"/>
        </p:nvSpPr>
        <p:spPr>
          <a:xfrm>
            <a:off x="838200" y="1769244"/>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509632337"/>
      </p:ext>
    </p:extLst>
  </p:cSld>
  <p:clrMapOvr>
    <a:masterClrMapping/>
  </p:clrMapOvr>
  <p:extLst>
    <p:ext uri="{DCECCB84-F9BA-43D5-87BE-67443E8EF086}">
      <p15:sldGuideLst xmlns:p15="http://schemas.microsoft.com/office/powerpoint/2012/main">
        <p15:guide id="1" orient="horz" pos="33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902DC3-8BC7-1348-9218-BDEFEBAC8F8C}"/>
              </a:ext>
            </a:extLst>
          </p:cNvPr>
          <p:cNvPicPr>
            <a:picLocks noChangeAspect="1"/>
          </p:cNvPicPr>
          <p:nvPr userDrawn="1"/>
        </p:nvPicPr>
        <p:blipFill>
          <a:blip r:embed="rId2"/>
          <a:stretch>
            <a:fillRect/>
          </a:stretch>
        </p:blipFill>
        <p:spPr>
          <a:xfrm>
            <a:off x="1153593" y="5624336"/>
            <a:ext cx="2656148" cy="1185306"/>
          </a:xfrm>
          <a:prstGeom prst="rect">
            <a:avLst/>
          </a:prstGeom>
        </p:spPr>
      </p:pic>
      <p:sp>
        <p:nvSpPr>
          <p:cNvPr id="7" name="Rectangle 6">
            <a:extLst>
              <a:ext uri="{FF2B5EF4-FFF2-40B4-BE49-F238E27FC236}">
                <a16:creationId xmlns:a16="http://schemas.microsoft.com/office/drawing/2014/main" id="{119CBF22-201C-6C42-9C30-C18F6557C29E}"/>
              </a:ext>
            </a:extLst>
          </p:cNvPr>
          <p:cNvSpPr/>
          <p:nvPr userDrawn="1"/>
        </p:nvSpPr>
        <p:spPr>
          <a:xfrm>
            <a:off x="-22317" y="5339286"/>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34A4BAA-36BE-F242-B88B-E735A6189ACF}"/>
              </a:ext>
            </a:extLst>
          </p:cNvPr>
          <p:cNvSpPr txBox="1">
            <a:spLocks/>
          </p:cNvSpPr>
          <p:nvPr userDrawn="1"/>
        </p:nvSpPr>
        <p:spPr>
          <a:xfrm>
            <a:off x="838200" y="1769244"/>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solidFill>
                  <a:srgbClr val="263287"/>
                </a:solidFill>
              </a:rPr>
              <a:t>Click to edit Master title style</a:t>
            </a:r>
          </a:p>
        </p:txBody>
      </p:sp>
    </p:spTree>
    <p:extLst>
      <p:ext uri="{BB962C8B-B14F-4D97-AF65-F5344CB8AC3E}">
        <p14:creationId xmlns:p14="http://schemas.microsoft.com/office/powerpoint/2010/main" val="3802023094"/>
      </p:ext>
    </p:extLst>
  </p:cSld>
  <p:clrMapOvr>
    <a:masterClrMapping/>
  </p:clrMapOvr>
  <p:extLst>
    <p:ext uri="{DCECCB84-F9BA-43D5-87BE-67443E8EF086}">
      <p15:sldGuideLst xmlns:p15="http://schemas.microsoft.com/office/powerpoint/2012/main">
        <p15:guide id="1" orient="horz" pos="33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608F5F-51EF-7C47-828E-22A3C38959B9}"/>
              </a:ext>
            </a:extLst>
          </p:cNvPr>
          <p:cNvSpPr/>
          <p:nvPr userDrawn="1"/>
        </p:nvSpPr>
        <p:spPr>
          <a:xfrm>
            <a:off x="0" y="0"/>
            <a:ext cx="12192000" cy="5959929"/>
          </a:xfrm>
          <a:prstGeom prst="rect">
            <a:avLst/>
          </a:prstGeom>
          <a:solidFill>
            <a:srgbClr val="263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263287"/>
              </a:highlight>
            </a:endParaRPr>
          </a:p>
        </p:txBody>
      </p:sp>
      <p:sp>
        <p:nvSpPr>
          <p:cNvPr id="2" name="Title 1"/>
          <p:cNvSpPr>
            <a:spLocks noGrp="1"/>
          </p:cNvSpPr>
          <p:nvPr>
            <p:ph type="title"/>
          </p:nvPr>
        </p:nvSpPr>
        <p:spPr>
          <a:xfrm>
            <a:off x="838200" y="1829858"/>
            <a:ext cx="10515600" cy="1325563"/>
          </a:xfrm>
        </p:spPr>
        <p:txBody>
          <a:bodyPr/>
          <a:lstStyle>
            <a:lvl1pPr algn="ctr">
              <a:defRPr>
                <a:solidFill>
                  <a:srgbClr val="F1B02E"/>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F2A48FF8-00AE-0243-A6B1-4235FC2DCCB2}" type="slidenum">
              <a:rPr lang="en-US" smtClean="0"/>
              <a:pPr/>
              <a:t>‹#›</a:t>
            </a:fld>
            <a:endParaRPr lang="en-US"/>
          </a:p>
        </p:txBody>
      </p:sp>
    </p:spTree>
    <p:extLst>
      <p:ext uri="{BB962C8B-B14F-4D97-AF65-F5344CB8AC3E}">
        <p14:creationId xmlns:p14="http://schemas.microsoft.com/office/powerpoint/2010/main" val="188909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 Yell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608F5F-51EF-7C47-828E-22A3C38959B9}"/>
              </a:ext>
            </a:extLst>
          </p:cNvPr>
          <p:cNvSpPr/>
          <p:nvPr userDrawn="1"/>
        </p:nvSpPr>
        <p:spPr>
          <a:xfrm>
            <a:off x="0" y="0"/>
            <a:ext cx="12192000" cy="5959929"/>
          </a:xfrm>
          <a:prstGeom prst="rect">
            <a:avLst/>
          </a:prstGeom>
          <a:solidFill>
            <a:srgbClr val="F1B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29858"/>
            <a:ext cx="10515600" cy="1325563"/>
          </a:xfrm>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F2A48FF8-00AE-0243-A6B1-4235FC2DCCB2}" type="slidenum">
              <a:rPr lang="en-US" smtClean="0"/>
              <a:pPr/>
              <a:t>‹#›</a:t>
            </a:fld>
            <a:endParaRPr lang="en-US"/>
          </a:p>
        </p:txBody>
      </p:sp>
    </p:spTree>
    <p:extLst>
      <p:ext uri="{BB962C8B-B14F-4D97-AF65-F5344CB8AC3E}">
        <p14:creationId xmlns:p14="http://schemas.microsoft.com/office/powerpoint/2010/main" val="172172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Layout">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619A82F6-52F0-5448-8FBD-D803B8AFFCAE}"/>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a:solidFill>
                  <a:srgbClr val="263287"/>
                </a:solidFill>
                <a:latin typeface="Verdana" charset="0"/>
                <a:ea typeface="Verdana" charset="0"/>
                <a:cs typeface="Verdana" charset="0"/>
              </a:defRPr>
            </a:lvl1pPr>
          </a:lstStyle>
          <a:p>
            <a:fld id="{F2A48FF8-00AE-0243-A6B1-4235FC2DCCB2}" type="slidenum">
              <a:rPr lang="en-US" smtClean="0"/>
              <a:pPr/>
              <a:t>‹#›</a:t>
            </a:fld>
            <a:endParaRPr lang="en-US"/>
          </a:p>
        </p:txBody>
      </p:sp>
      <p:sp>
        <p:nvSpPr>
          <p:cNvPr id="21" name="Rectangle 20">
            <a:extLst>
              <a:ext uri="{FF2B5EF4-FFF2-40B4-BE49-F238E27FC236}">
                <a16:creationId xmlns:a16="http://schemas.microsoft.com/office/drawing/2014/main" id="{2958A630-A5C5-B14C-8889-6A397C59CC40}"/>
              </a:ext>
            </a:extLst>
          </p:cNvPr>
          <p:cNvSpPr/>
          <p:nvPr userDrawn="1"/>
        </p:nvSpPr>
        <p:spPr>
          <a:xfrm>
            <a:off x="-22224" y="-35287"/>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30EB42B-2C61-6A47-9839-FD91DCA21271}"/>
              </a:ext>
            </a:extLst>
          </p:cNvPr>
          <p:cNvSpPr>
            <a:spLocks noGrp="1"/>
          </p:cNvSpPr>
          <p:nvPr>
            <p:ph type="title" hasCustomPrompt="1"/>
          </p:nvPr>
        </p:nvSpPr>
        <p:spPr>
          <a:xfrm>
            <a:off x="335666" y="426230"/>
            <a:ext cx="8891461" cy="789736"/>
          </a:xfrm>
        </p:spPr>
        <p:txBody>
          <a:bodyPr anchor="ctr" anchorCtr="0">
            <a:noAutofit/>
          </a:bodyPr>
          <a:lstStyle>
            <a:lvl1pPr>
              <a:lnSpc>
                <a:spcPct val="100000"/>
              </a:lnSpc>
              <a:defRPr sz="2800" b="1" i="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Page Title Style</a:t>
            </a:r>
          </a:p>
        </p:txBody>
      </p:sp>
      <p:sp>
        <p:nvSpPr>
          <p:cNvPr id="25" name="Text Placeholder 6">
            <a:extLst>
              <a:ext uri="{FF2B5EF4-FFF2-40B4-BE49-F238E27FC236}">
                <a16:creationId xmlns:a16="http://schemas.microsoft.com/office/drawing/2014/main" id="{57318049-EB44-0447-B9A8-2B5E990B301A}"/>
              </a:ext>
            </a:extLst>
          </p:cNvPr>
          <p:cNvSpPr>
            <a:spLocks noGrp="1"/>
          </p:cNvSpPr>
          <p:nvPr>
            <p:ph type="body" sz="quarter" idx="12" hasCustomPrompt="1"/>
          </p:nvPr>
        </p:nvSpPr>
        <p:spPr>
          <a:xfrm>
            <a:off x="773010" y="1559465"/>
            <a:ext cx="3079489" cy="890114"/>
          </a:xfrm>
        </p:spPr>
        <p:txBody>
          <a:bodyPr anchor="ctr">
            <a:normAutofit/>
          </a:bodyPr>
          <a:lstStyle>
            <a:lvl1pPr marL="0" indent="0">
              <a:lnSpc>
                <a:spcPct val="100000"/>
              </a:lnSpc>
              <a:buNone/>
              <a:defRPr sz="2000" b="1">
                <a:solidFill>
                  <a:srgbClr val="4E454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6" name="Text Placeholder 6">
            <a:extLst>
              <a:ext uri="{FF2B5EF4-FFF2-40B4-BE49-F238E27FC236}">
                <a16:creationId xmlns:a16="http://schemas.microsoft.com/office/drawing/2014/main" id="{98E20FE5-4CAD-5A41-BFA0-1246E7838AE2}"/>
              </a:ext>
            </a:extLst>
          </p:cNvPr>
          <p:cNvSpPr>
            <a:spLocks noGrp="1"/>
          </p:cNvSpPr>
          <p:nvPr>
            <p:ph type="body" sz="quarter" idx="14" hasCustomPrompt="1"/>
          </p:nvPr>
        </p:nvSpPr>
        <p:spPr>
          <a:xfrm>
            <a:off x="4563071" y="1558054"/>
            <a:ext cx="3106022" cy="918928"/>
          </a:xfrm>
        </p:spPr>
        <p:txBody>
          <a:bodyPr anchor="ctr">
            <a:normAutofit/>
          </a:bodyPr>
          <a:lstStyle>
            <a:lvl1pPr marL="0" indent="0">
              <a:lnSpc>
                <a:spcPct val="100000"/>
              </a:lnSpc>
              <a:buNone/>
              <a:defRPr lang="en-US" sz="2000" b="1" kern="1200" dirty="0">
                <a:solidFill>
                  <a:srgbClr val="4E4540"/>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l" defTabSz="914400" rtl="0" eaLnBrk="1" latinLnBrk="0" hangingPunct="1">
              <a:lnSpc>
                <a:spcPct val="90000"/>
              </a:lnSpc>
              <a:spcBef>
                <a:spcPts val="1000"/>
              </a:spcBef>
              <a:buClr>
                <a:srgbClr val="005CB9"/>
              </a:buClr>
              <a:buSzPct val="120000"/>
              <a:buFont typeface="Arial" panose="020B0604020202020204" pitchFamily="34" charset="0"/>
              <a:buNone/>
            </a:pPr>
            <a:r>
              <a:rPr lang="en-US"/>
              <a:t>Header</a:t>
            </a:r>
          </a:p>
        </p:txBody>
      </p:sp>
      <p:sp>
        <p:nvSpPr>
          <p:cNvPr id="27" name="Text Placeholder 2">
            <a:extLst>
              <a:ext uri="{FF2B5EF4-FFF2-40B4-BE49-F238E27FC236}">
                <a16:creationId xmlns:a16="http://schemas.microsoft.com/office/drawing/2014/main" id="{A80157CC-C557-4C49-919B-4DF25FC92552}"/>
              </a:ext>
            </a:extLst>
          </p:cNvPr>
          <p:cNvSpPr>
            <a:spLocks noGrp="1"/>
          </p:cNvSpPr>
          <p:nvPr>
            <p:ph type="body" sz="quarter" idx="17"/>
          </p:nvPr>
        </p:nvSpPr>
        <p:spPr>
          <a:xfrm>
            <a:off x="773010" y="2476983"/>
            <a:ext cx="3079489" cy="2949866"/>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
            <a:extLst>
              <a:ext uri="{FF2B5EF4-FFF2-40B4-BE49-F238E27FC236}">
                <a16:creationId xmlns:a16="http://schemas.microsoft.com/office/drawing/2014/main" id="{F1AEB4F5-B1EE-B347-96A6-79B055737D33}"/>
              </a:ext>
            </a:extLst>
          </p:cNvPr>
          <p:cNvSpPr>
            <a:spLocks noGrp="1"/>
          </p:cNvSpPr>
          <p:nvPr>
            <p:ph type="body" sz="quarter" idx="18"/>
          </p:nvPr>
        </p:nvSpPr>
        <p:spPr>
          <a:xfrm>
            <a:off x="4575738" y="2476983"/>
            <a:ext cx="3079489" cy="2949866"/>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E9D3350A-7908-A34B-832D-3E68D7089415}"/>
              </a:ext>
            </a:extLst>
          </p:cNvPr>
          <p:cNvSpPr>
            <a:spLocks noGrp="1"/>
          </p:cNvSpPr>
          <p:nvPr>
            <p:ph type="body" sz="quarter" idx="19"/>
          </p:nvPr>
        </p:nvSpPr>
        <p:spPr>
          <a:xfrm>
            <a:off x="8336700" y="2476983"/>
            <a:ext cx="3079489" cy="2949866"/>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6">
            <a:extLst>
              <a:ext uri="{FF2B5EF4-FFF2-40B4-BE49-F238E27FC236}">
                <a16:creationId xmlns:a16="http://schemas.microsoft.com/office/drawing/2014/main" id="{DE189133-2CAE-BE43-81DC-56CE76BC456E}"/>
              </a:ext>
            </a:extLst>
          </p:cNvPr>
          <p:cNvSpPr>
            <a:spLocks noGrp="1"/>
          </p:cNvSpPr>
          <p:nvPr>
            <p:ph type="body" sz="quarter" idx="20" hasCustomPrompt="1"/>
          </p:nvPr>
        </p:nvSpPr>
        <p:spPr>
          <a:xfrm>
            <a:off x="8340916" y="1580980"/>
            <a:ext cx="3079489" cy="890114"/>
          </a:xfrm>
        </p:spPr>
        <p:txBody>
          <a:bodyPr anchor="ctr">
            <a:normAutofit/>
          </a:bodyPr>
          <a:lstStyle>
            <a:lvl1pPr marL="0" indent="0">
              <a:lnSpc>
                <a:spcPct val="100000"/>
              </a:lnSpc>
              <a:buNone/>
              <a:defRPr sz="2000" b="1">
                <a:solidFill>
                  <a:srgbClr val="4E4540"/>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cxnSp>
        <p:nvCxnSpPr>
          <p:cNvPr id="14" name="Straight Connector 13"/>
          <p:cNvCxnSpPr/>
          <p:nvPr userDrawn="1"/>
        </p:nvCxnSpPr>
        <p:spPr>
          <a:xfrm>
            <a:off x="8011887" y="1584960"/>
            <a:ext cx="0" cy="3823063"/>
          </a:xfrm>
          <a:prstGeom prst="line">
            <a:avLst/>
          </a:prstGeom>
          <a:ln w="25400" cap="rnd">
            <a:solidFill>
              <a:srgbClr val="26328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193180" y="1580606"/>
            <a:ext cx="0" cy="3823063"/>
          </a:xfrm>
          <a:prstGeom prst="line">
            <a:avLst/>
          </a:prstGeom>
          <a:ln w="25400" cap="rnd">
            <a:solidFill>
              <a:srgbClr val="2632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612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619A82F6-52F0-5448-8FBD-D803B8AFFCAE}"/>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i="0">
                <a:solidFill>
                  <a:srgbClr val="263287"/>
                </a:solidFill>
                <a:latin typeface="Verdana" charset="0"/>
                <a:ea typeface="Verdana" charset="0"/>
                <a:cs typeface="Verdana" charset="0"/>
              </a:defRPr>
            </a:lvl1pPr>
          </a:lstStyle>
          <a:p>
            <a:fld id="{F2A48FF8-00AE-0243-A6B1-4235FC2DCCB2}" type="slidenum">
              <a:rPr lang="en-US" smtClean="0"/>
              <a:pPr/>
              <a:t>‹#›</a:t>
            </a:fld>
            <a:endParaRPr lang="en-US"/>
          </a:p>
        </p:txBody>
      </p:sp>
      <p:sp>
        <p:nvSpPr>
          <p:cNvPr id="21" name="Rectangle 20">
            <a:extLst>
              <a:ext uri="{FF2B5EF4-FFF2-40B4-BE49-F238E27FC236}">
                <a16:creationId xmlns:a16="http://schemas.microsoft.com/office/drawing/2014/main" id="{2958A630-A5C5-B14C-8889-6A397C59CC40}"/>
              </a:ext>
            </a:extLst>
          </p:cNvPr>
          <p:cNvSpPr/>
          <p:nvPr userDrawn="1"/>
        </p:nvSpPr>
        <p:spPr>
          <a:xfrm>
            <a:off x="-22224" y="-35287"/>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30EB42B-2C61-6A47-9839-FD91DCA21271}"/>
              </a:ext>
            </a:extLst>
          </p:cNvPr>
          <p:cNvSpPr>
            <a:spLocks noGrp="1"/>
          </p:cNvSpPr>
          <p:nvPr>
            <p:ph type="title" hasCustomPrompt="1"/>
          </p:nvPr>
        </p:nvSpPr>
        <p:spPr>
          <a:xfrm>
            <a:off x="335666" y="426230"/>
            <a:ext cx="8891461" cy="789736"/>
          </a:xfrm>
        </p:spPr>
        <p:txBody>
          <a:bodyPr anchor="ctr" anchorCtr="0">
            <a:noAutofit/>
          </a:bodyPr>
          <a:lstStyle>
            <a:lvl1pPr>
              <a:lnSpc>
                <a:spcPct val="100000"/>
              </a:lnSpc>
              <a:defRPr sz="2800" b="1" i="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Page Title Style</a:t>
            </a:r>
          </a:p>
        </p:txBody>
      </p:sp>
      <p:sp>
        <p:nvSpPr>
          <p:cNvPr id="16" name="Text Placeholder 2">
            <a:extLst>
              <a:ext uri="{FF2B5EF4-FFF2-40B4-BE49-F238E27FC236}">
                <a16:creationId xmlns:a16="http://schemas.microsoft.com/office/drawing/2014/main" id="{2F60BB54-FB1A-744A-89B1-ACAA06ABC1C8}"/>
              </a:ext>
            </a:extLst>
          </p:cNvPr>
          <p:cNvSpPr>
            <a:spLocks noGrp="1"/>
          </p:cNvSpPr>
          <p:nvPr>
            <p:ph type="body" sz="quarter" idx="17"/>
          </p:nvPr>
        </p:nvSpPr>
        <p:spPr>
          <a:xfrm>
            <a:off x="848425" y="1522034"/>
            <a:ext cx="3074990" cy="3908311"/>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299F3BD8-F31E-1243-A72A-D31F0AAC6DE7}"/>
              </a:ext>
            </a:extLst>
          </p:cNvPr>
          <p:cNvSpPr>
            <a:spLocks noGrp="1"/>
          </p:cNvSpPr>
          <p:nvPr>
            <p:ph type="tbl" sz="quarter" idx="19"/>
          </p:nvPr>
        </p:nvSpPr>
        <p:spPr>
          <a:xfrm>
            <a:off x="5021308" y="1522413"/>
            <a:ext cx="6436667" cy="3908425"/>
          </a:xfrm>
        </p:spPr>
        <p:txBody>
          <a:bodyPr/>
          <a:lstStyle/>
          <a:p>
            <a:endParaRPr lang="en-US"/>
          </a:p>
        </p:txBody>
      </p:sp>
      <p:cxnSp>
        <p:nvCxnSpPr>
          <p:cNvPr id="9" name="Straight Connector 8"/>
          <p:cNvCxnSpPr/>
          <p:nvPr userDrawn="1"/>
        </p:nvCxnSpPr>
        <p:spPr>
          <a:xfrm>
            <a:off x="4454437" y="1580606"/>
            <a:ext cx="0" cy="3823063"/>
          </a:xfrm>
          <a:prstGeom prst="line">
            <a:avLst/>
          </a:prstGeom>
          <a:ln w="25400" cap="rnd">
            <a:solidFill>
              <a:srgbClr val="2632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777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619A82F6-52F0-5448-8FBD-D803B8AFFCAE}"/>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i="0">
                <a:solidFill>
                  <a:srgbClr val="263287"/>
                </a:solidFill>
                <a:latin typeface="Verdana" charset="0"/>
                <a:ea typeface="Verdana" charset="0"/>
                <a:cs typeface="Verdana" charset="0"/>
              </a:defRPr>
            </a:lvl1pPr>
          </a:lstStyle>
          <a:p>
            <a:fld id="{F2A48FF8-00AE-0243-A6B1-4235FC2DCCB2}" type="slidenum">
              <a:rPr lang="en-US" smtClean="0"/>
              <a:pPr/>
              <a:t>‹#›</a:t>
            </a:fld>
            <a:endParaRPr lang="en-US"/>
          </a:p>
        </p:txBody>
      </p:sp>
      <p:sp>
        <p:nvSpPr>
          <p:cNvPr id="21" name="Rectangle 20">
            <a:extLst>
              <a:ext uri="{FF2B5EF4-FFF2-40B4-BE49-F238E27FC236}">
                <a16:creationId xmlns:a16="http://schemas.microsoft.com/office/drawing/2014/main" id="{2958A630-A5C5-B14C-8889-6A397C59CC40}"/>
              </a:ext>
            </a:extLst>
          </p:cNvPr>
          <p:cNvSpPr/>
          <p:nvPr userDrawn="1"/>
        </p:nvSpPr>
        <p:spPr>
          <a:xfrm>
            <a:off x="-22224" y="-35287"/>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30EB42B-2C61-6A47-9839-FD91DCA21271}"/>
              </a:ext>
            </a:extLst>
          </p:cNvPr>
          <p:cNvSpPr>
            <a:spLocks noGrp="1"/>
          </p:cNvSpPr>
          <p:nvPr>
            <p:ph type="title" hasCustomPrompt="1"/>
          </p:nvPr>
        </p:nvSpPr>
        <p:spPr>
          <a:xfrm>
            <a:off x="335666" y="426230"/>
            <a:ext cx="8891461" cy="789736"/>
          </a:xfrm>
        </p:spPr>
        <p:txBody>
          <a:bodyPr anchor="ctr" anchorCtr="0">
            <a:noAutofit/>
          </a:bodyPr>
          <a:lstStyle>
            <a:lvl1pPr>
              <a:lnSpc>
                <a:spcPct val="100000"/>
              </a:lnSpc>
              <a:defRPr sz="2800" b="1" i="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Page Title Style</a:t>
            </a:r>
          </a:p>
        </p:txBody>
      </p:sp>
      <p:sp>
        <p:nvSpPr>
          <p:cNvPr id="16" name="Text Placeholder 2">
            <a:extLst>
              <a:ext uri="{FF2B5EF4-FFF2-40B4-BE49-F238E27FC236}">
                <a16:creationId xmlns:a16="http://schemas.microsoft.com/office/drawing/2014/main" id="{2F60BB54-FB1A-744A-89B1-ACAA06ABC1C8}"/>
              </a:ext>
            </a:extLst>
          </p:cNvPr>
          <p:cNvSpPr>
            <a:spLocks noGrp="1"/>
          </p:cNvSpPr>
          <p:nvPr>
            <p:ph type="body" sz="quarter" idx="17"/>
          </p:nvPr>
        </p:nvSpPr>
        <p:spPr>
          <a:xfrm>
            <a:off x="848425" y="1522034"/>
            <a:ext cx="3074990" cy="3908311"/>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6F3C6651-CD6F-3241-89BB-E6A7627AF289}"/>
              </a:ext>
            </a:extLst>
          </p:cNvPr>
          <p:cNvSpPr>
            <a:spLocks noGrp="1"/>
          </p:cNvSpPr>
          <p:nvPr>
            <p:ph type="chart" sz="quarter" idx="18"/>
          </p:nvPr>
        </p:nvSpPr>
        <p:spPr>
          <a:xfrm>
            <a:off x="5021308" y="1522034"/>
            <a:ext cx="6437267" cy="3908804"/>
          </a:xfrm>
        </p:spPr>
        <p:txBody>
          <a:bodyPr/>
          <a:lstStyle/>
          <a:p>
            <a:endParaRPr lang="en-US"/>
          </a:p>
        </p:txBody>
      </p:sp>
      <p:cxnSp>
        <p:nvCxnSpPr>
          <p:cNvPr id="9" name="Straight Connector 8"/>
          <p:cNvCxnSpPr/>
          <p:nvPr userDrawn="1"/>
        </p:nvCxnSpPr>
        <p:spPr>
          <a:xfrm>
            <a:off x="4454437" y="1580606"/>
            <a:ext cx="0" cy="3823063"/>
          </a:xfrm>
          <a:prstGeom prst="line">
            <a:avLst/>
          </a:prstGeom>
          <a:ln w="25400" cap="rnd">
            <a:solidFill>
              <a:srgbClr val="2632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216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619A82F6-52F0-5448-8FBD-D803B8AFFCAE}"/>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i="0">
                <a:solidFill>
                  <a:srgbClr val="263287"/>
                </a:solidFill>
                <a:latin typeface="Verdana" charset="0"/>
                <a:ea typeface="Verdana" charset="0"/>
                <a:cs typeface="Verdana" charset="0"/>
              </a:defRPr>
            </a:lvl1pPr>
          </a:lstStyle>
          <a:p>
            <a:fld id="{F2A48FF8-00AE-0243-A6B1-4235FC2DCCB2}" type="slidenum">
              <a:rPr lang="en-US" smtClean="0"/>
              <a:pPr/>
              <a:t>‹#›</a:t>
            </a:fld>
            <a:endParaRPr lang="en-US"/>
          </a:p>
        </p:txBody>
      </p:sp>
      <p:sp>
        <p:nvSpPr>
          <p:cNvPr id="21" name="Rectangle 20">
            <a:extLst>
              <a:ext uri="{FF2B5EF4-FFF2-40B4-BE49-F238E27FC236}">
                <a16:creationId xmlns:a16="http://schemas.microsoft.com/office/drawing/2014/main" id="{2958A630-A5C5-B14C-8889-6A397C59CC40}"/>
              </a:ext>
            </a:extLst>
          </p:cNvPr>
          <p:cNvSpPr/>
          <p:nvPr userDrawn="1"/>
        </p:nvSpPr>
        <p:spPr>
          <a:xfrm>
            <a:off x="-22224" y="-35287"/>
            <a:ext cx="12226416"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30EB42B-2C61-6A47-9839-FD91DCA21271}"/>
              </a:ext>
            </a:extLst>
          </p:cNvPr>
          <p:cNvSpPr>
            <a:spLocks noGrp="1"/>
          </p:cNvSpPr>
          <p:nvPr>
            <p:ph type="title" hasCustomPrompt="1"/>
          </p:nvPr>
        </p:nvSpPr>
        <p:spPr>
          <a:xfrm>
            <a:off x="335666" y="426230"/>
            <a:ext cx="8891461" cy="789736"/>
          </a:xfrm>
        </p:spPr>
        <p:txBody>
          <a:bodyPr anchor="ctr" anchorCtr="0">
            <a:noAutofit/>
          </a:bodyPr>
          <a:lstStyle>
            <a:lvl1pPr>
              <a:lnSpc>
                <a:spcPct val="100000"/>
              </a:lnSpc>
              <a:defRPr sz="2800" b="1" i="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Page Title Style</a:t>
            </a:r>
          </a:p>
        </p:txBody>
      </p:sp>
      <p:sp>
        <p:nvSpPr>
          <p:cNvPr id="16" name="Text Placeholder 2">
            <a:extLst>
              <a:ext uri="{FF2B5EF4-FFF2-40B4-BE49-F238E27FC236}">
                <a16:creationId xmlns:a16="http://schemas.microsoft.com/office/drawing/2014/main" id="{2F60BB54-FB1A-744A-89B1-ACAA06ABC1C8}"/>
              </a:ext>
            </a:extLst>
          </p:cNvPr>
          <p:cNvSpPr>
            <a:spLocks noGrp="1"/>
          </p:cNvSpPr>
          <p:nvPr>
            <p:ph type="body" sz="quarter" idx="17"/>
          </p:nvPr>
        </p:nvSpPr>
        <p:spPr>
          <a:xfrm>
            <a:off x="848425" y="1522034"/>
            <a:ext cx="3074990" cy="3908311"/>
          </a:xfrm>
        </p:spPr>
        <p:txBody>
          <a:bodyPr>
            <a:normAutofit/>
          </a:bodyPr>
          <a:lstStyle>
            <a:lvl1pPr>
              <a:lnSpc>
                <a:spcPct val="100000"/>
              </a:lnSpc>
              <a:defRPr sz="1600"/>
            </a:lvl1pPr>
            <a:lvl2pPr>
              <a:lnSpc>
                <a:spcPct val="100000"/>
              </a:lnSpc>
              <a:defRPr sz="1400"/>
            </a:lvl2pPr>
            <a:lvl3pPr>
              <a:lnSpc>
                <a:spcPct val="100000"/>
              </a:lnSpc>
              <a:defRPr sz="1200"/>
            </a:lvl3pPr>
            <a:lvl4pPr>
              <a:lnSpc>
                <a:spcPct val="100000"/>
              </a:lnSpc>
              <a:defRPr sz="1100"/>
            </a:lvl4pPr>
            <a:lvl5pPr>
              <a:lnSpc>
                <a:spcPct val="100000"/>
              </a:lnSpc>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454437" y="1580606"/>
            <a:ext cx="0" cy="3823063"/>
          </a:xfrm>
          <a:prstGeom prst="line">
            <a:avLst/>
          </a:prstGeom>
          <a:ln w="25400" cap="rnd">
            <a:solidFill>
              <a:srgbClr val="263287"/>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5DA9ADEB-7E88-1245-98C0-DC5694096D03}"/>
              </a:ext>
            </a:extLst>
          </p:cNvPr>
          <p:cNvSpPr>
            <a:spLocks noGrp="1"/>
          </p:cNvSpPr>
          <p:nvPr>
            <p:ph type="pic" sz="quarter" idx="18"/>
          </p:nvPr>
        </p:nvSpPr>
        <p:spPr>
          <a:xfrm>
            <a:off x="4986338" y="1522413"/>
            <a:ext cx="6437376" cy="3904487"/>
          </a:xfrm>
        </p:spPr>
        <p:txBody>
          <a:bodyPr/>
          <a:lstStyle/>
          <a:p>
            <a:endParaRPr lang="en-US"/>
          </a:p>
        </p:txBody>
      </p:sp>
    </p:spTree>
    <p:extLst>
      <p:ext uri="{BB962C8B-B14F-4D97-AF65-F5344CB8AC3E}">
        <p14:creationId xmlns:p14="http://schemas.microsoft.com/office/powerpoint/2010/main" val="1112320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3DC6CF-61EB-45B2-9732-7BB674F176D2}"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4AE6A-7DFB-4ED7-9637-EF2C5E9C2011}" type="slidenum">
              <a:rPr lang="en-US" smtClean="0"/>
              <a:t>‹#›</a:t>
            </a:fld>
            <a:endParaRPr lang="en-US"/>
          </a:p>
        </p:txBody>
      </p:sp>
    </p:spTree>
    <p:extLst>
      <p:ext uri="{BB962C8B-B14F-4D97-AF65-F5344CB8AC3E}">
        <p14:creationId xmlns:p14="http://schemas.microsoft.com/office/powerpoint/2010/main" val="119969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DC6CF-61EB-45B2-9732-7BB674F176D2}"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4AE6A-7DFB-4ED7-9637-EF2C5E9C2011}" type="slidenum">
              <a:rPr lang="en-US" smtClean="0"/>
              <a:t>‹#›</a:t>
            </a:fld>
            <a:endParaRPr lang="en-US"/>
          </a:p>
        </p:txBody>
      </p:sp>
    </p:spTree>
    <p:extLst>
      <p:ext uri="{BB962C8B-B14F-4D97-AF65-F5344CB8AC3E}">
        <p14:creationId xmlns:p14="http://schemas.microsoft.com/office/powerpoint/2010/main" val="326147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A75F15-9D49-254C-80F8-4394510F59FC}"/>
              </a:ext>
            </a:extLst>
          </p:cNvPr>
          <p:cNvSpPr/>
          <p:nvPr userDrawn="1"/>
        </p:nvSpPr>
        <p:spPr>
          <a:xfrm>
            <a:off x="-20422" y="-11575"/>
            <a:ext cx="12212422" cy="5966757"/>
          </a:xfrm>
          <a:prstGeom prst="rect">
            <a:avLst/>
          </a:prstGeom>
          <a:solidFill>
            <a:schemeClr val="bg1"/>
          </a:solidFill>
          <a:ln>
            <a:noFill/>
          </a:ln>
          <a:effectLst>
            <a:outerShdw blurRad="241300" dist="635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CE76F3D-E55D-4840-8E72-A785C515B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A01A2F-03F2-B149-9BB8-EE69B3DDC1DE}"/>
              </a:ext>
            </a:extLst>
          </p:cNvPr>
          <p:cNvSpPr>
            <a:spLocks noGrp="1"/>
          </p:cNvSpPr>
          <p:nvPr>
            <p:ph type="body" idx="1"/>
          </p:nvPr>
        </p:nvSpPr>
        <p:spPr>
          <a:xfrm>
            <a:off x="838200" y="1825625"/>
            <a:ext cx="10515600" cy="38691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DDB53E-8B7C-F047-B036-638923AFADFD}"/>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a:solidFill>
                  <a:srgbClr val="263287"/>
                </a:solidFill>
                <a:latin typeface="Verdana" charset="0"/>
                <a:ea typeface="Verdana" charset="0"/>
                <a:cs typeface="Verdana" charset="0"/>
              </a:defRPr>
            </a:lvl1pPr>
          </a:lstStyle>
          <a:p>
            <a:fld id="{F2A48FF8-00AE-0243-A6B1-4235FC2DCCB2}" type="slidenum">
              <a:rPr lang="en-US" smtClean="0"/>
              <a:pPr/>
              <a:t>‹#›</a:t>
            </a:fld>
            <a:endParaRPr lang="en-US"/>
          </a:p>
        </p:txBody>
      </p:sp>
      <p:pic>
        <p:nvPicPr>
          <p:cNvPr id="5" name="Picture 4">
            <a:extLst>
              <a:ext uri="{FF2B5EF4-FFF2-40B4-BE49-F238E27FC236}">
                <a16:creationId xmlns:a16="http://schemas.microsoft.com/office/drawing/2014/main" id="{FCE86B72-7903-E648-8268-3472977B0219}"/>
              </a:ext>
            </a:extLst>
          </p:cNvPr>
          <p:cNvPicPr>
            <a:picLocks noChangeAspect="1"/>
          </p:cNvPicPr>
          <p:nvPr userDrawn="1"/>
        </p:nvPicPr>
        <p:blipFill>
          <a:blip r:embed="rId12"/>
          <a:stretch>
            <a:fillRect/>
          </a:stretch>
        </p:blipFill>
        <p:spPr>
          <a:xfrm>
            <a:off x="289308" y="6134960"/>
            <a:ext cx="1549665" cy="553452"/>
          </a:xfrm>
          <a:prstGeom prst="rect">
            <a:avLst/>
          </a:prstGeom>
        </p:spPr>
      </p:pic>
    </p:spTree>
    <p:extLst>
      <p:ext uri="{BB962C8B-B14F-4D97-AF65-F5344CB8AC3E}">
        <p14:creationId xmlns:p14="http://schemas.microsoft.com/office/powerpoint/2010/main" val="1390170334"/>
      </p:ext>
    </p:extLst>
  </p:cSld>
  <p:clrMap bg1="lt1" tx1="dk1" bg2="lt2" tx2="dk2" accent1="accent1" accent2="accent2" accent3="accent3" accent4="accent4" accent5="accent5" accent6="accent6" hlink="hlink" folHlink="folHlink"/>
  <p:sldLayoutIdLst>
    <p:sldLayoutId id="2147483837" r:id="rId1"/>
    <p:sldLayoutId id="2147483845" r:id="rId2"/>
    <p:sldLayoutId id="2147483836" r:id="rId3"/>
    <p:sldLayoutId id="2147483838" r:id="rId4"/>
    <p:sldLayoutId id="2147483839" r:id="rId5"/>
    <p:sldLayoutId id="2147483840" r:id="rId6"/>
    <p:sldLayoutId id="2147483846" r:id="rId7"/>
    <p:sldLayoutId id="2147483847" r:id="rId8"/>
    <p:sldLayoutId id="2147483848" r:id="rId9"/>
    <p:sldLayoutId id="2147483849" r:id="rId10"/>
  </p:sldLayoutIdLst>
  <p:hf hdr="0" ftr="0" dt="0"/>
  <p:txStyles>
    <p:titleStyle>
      <a:lvl1pPr algn="l" defTabSz="914400" rtl="0" eaLnBrk="1" latinLnBrk="0" hangingPunct="1">
        <a:lnSpc>
          <a:spcPct val="90000"/>
        </a:lnSpc>
        <a:spcBef>
          <a:spcPct val="0"/>
        </a:spcBef>
        <a:buNone/>
        <a:defRPr sz="2800" b="1" i="0" kern="1200">
          <a:solidFill>
            <a:srgbClr val="26328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rgbClr val="263287"/>
        </a:buClr>
        <a:buSzPct val="120000"/>
        <a:buFont typeface="Arial" panose="020B0604020202020204" pitchFamily="34" charset="0"/>
        <a:buChar char="•"/>
        <a:defRPr sz="2800" kern="1200">
          <a:solidFill>
            <a:srgbClr val="4E4540"/>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263287"/>
        </a:buClr>
        <a:buSzPct val="120000"/>
        <a:buFont typeface="Arial" panose="020B0604020202020204" pitchFamily="34" charset="0"/>
        <a:buChar char="•"/>
        <a:defRPr sz="2400" kern="1200">
          <a:solidFill>
            <a:srgbClr val="4E454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2000" kern="1200">
          <a:solidFill>
            <a:srgbClr val="4E454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1800" kern="1200">
          <a:solidFill>
            <a:srgbClr val="4E454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1800" kern="1200">
          <a:solidFill>
            <a:srgbClr val="4E454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76F3D-E55D-4840-8E72-A785C515B8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A01A2F-03F2-B149-9BB8-EE69B3DDC1DE}"/>
              </a:ext>
            </a:extLst>
          </p:cNvPr>
          <p:cNvSpPr>
            <a:spLocks noGrp="1"/>
          </p:cNvSpPr>
          <p:nvPr>
            <p:ph type="body" idx="1"/>
          </p:nvPr>
        </p:nvSpPr>
        <p:spPr>
          <a:xfrm>
            <a:off x="838200" y="1825625"/>
            <a:ext cx="10515600" cy="38691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DDB53E-8B7C-F047-B036-638923AFADFD}"/>
              </a:ext>
            </a:extLst>
          </p:cNvPr>
          <p:cNvSpPr>
            <a:spLocks noGrp="1"/>
          </p:cNvSpPr>
          <p:nvPr>
            <p:ph type="sldNum" sz="quarter" idx="4"/>
          </p:nvPr>
        </p:nvSpPr>
        <p:spPr>
          <a:xfrm>
            <a:off x="11457975" y="6263750"/>
            <a:ext cx="498675" cy="365125"/>
          </a:xfrm>
          <a:prstGeom prst="rect">
            <a:avLst/>
          </a:prstGeom>
        </p:spPr>
        <p:txBody>
          <a:bodyPr vert="horz" lIns="91440" tIns="45720" rIns="91440" bIns="45720" rtlCol="0" anchor="ctr"/>
          <a:lstStyle>
            <a:lvl1pPr algn="r">
              <a:defRPr sz="1200" b="0">
                <a:solidFill>
                  <a:srgbClr val="263287"/>
                </a:solidFill>
                <a:latin typeface="Verdana" charset="0"/>
                <a:ea typeface="Verdana" charset="0"/>
                <a:cs typeface="Verdana" charset="0"/>
              </a:defRPr>
            </a:lvl1pPr>
          </a:lstStyle>
          <a:p>
            <a:fld id="{F2A48FF8-00AE-0243-A6B1-4235FC2DCCB2}" type="slidenum">
              <a:rPr lang="en-US" smtClean="0"/>
              <a:pPr/>
              <a:t>‹#›</a:t>
            </a:fld>
            <a:endParaRPr lang="en-US"/>
          </a:p>
        </p:txBody>
      </p:sp>
      <p:sp>
        <p:nvSpPr>
          <p:cNvPr id="5" name="Rectangle 4">
            <a:extLst>
              <a:ext uri="{FF2B5EF4-FFF2-40B4-BE49-F238E27FC236}">
                <a16:creationId xmlns:a16="http://schemas.microsoft.com/office/drawing/2014/main" id="{EB67CAAA-5699-844B-993C-2F1FADDAC53A}"/>
              </a:ext>
            </a:extLst>
          </p:cNvPr>
          <p:cNvSpPr/>
          <p:nvPr userDrawn="1"/>
        </p:nvSpPr>
        <p:spPr>
          <a:xfrm>
            <a:off x="-20422" y="0"/>
            <a:ext cx="12212422" cy="5480613"/>
          </a:xfrm>
          <a:prstGeom prst="rect">
            <a:avLst/>
          </a:prstGeom>
          <a:solidFill>
            <a:schemeClr val="bg1"/>
          </a:solidFill>
          <a:ln>
            <a:noFill/>
          </a:ln>
          <a:effectLst>
            <a:outerShdw blurRad="241300" dist="635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736783"/>
      </p:ext>
    </p:extLst>
  </p:cSld>
  <p:clrMap bg1="lt1" tx1="dk1" bg2="lt2" tx2="dk2" accent1="accent1" accent2="accent2" accent3="accent3" accent4="accent4" accent5="accent5" accent6="accent6" hlink="hlink" folHlink="folHlink"/>
  <p:sldLayoutIdLst>
    <p:sldLayoutId id="2147483829" r:id="rId1"/>
    <p:sldLayoutId id="2147483843" r:id="rId2"/>
    <p:sldLayoutId id="2147483842" r:id="rId3"/>
    <p:sldLayoutId id="2147483844" r:id="rId4"/>
  </p:sldLayoutIdLst>
  <p:hf hdr="0" ftr="0" dt="0"/>
  <p:txStyles>
    <p:titleStyle>
      <a:lvl1pPr algn="l" defTabSz="914400" rtl="0" eaLnBrk="1" latinLnBrk="0" hangingPunct="1">
        <a:lnSpc>
          <a:spcPct val="90000"/>
        </a:lnSpc>
        <a:spcBef>
          <a:spcPct val="0"/>
        </a:spcBef>
        <a:buNone/>
        <a:defRPr sz="2800" b="1" i="0" kern="1200">
          <a:solidFill>
            <a:srgbClr val="26328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rgbClr val="263287"/>
        </a:buClr>
        <a:buSzPct val="120000"/>
        <a:buFont typeface="Arial" panose="020B0604020202020204" pitchFamily="34" charset="0"/>
        <a:buChar char="•"/>
        <a:defRPr sz="2800" kern="1200">
          <a:solidFill>
            <a:srgbClr val="4E4540"/>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263287"/>
        </a:buClr>
        <a:buSzPct val="120000"/>
        <a:buFont typeface="Arial" panose="020B0604020202020204" pitchFamily="34" charset="0"/>
        <a:buChar char="•"/>
        <a:defRPr sz="2400" kern="1200">
          <a:solidFill>
            <a:srgbClr val="4E454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2000" kern="1200">
          <a:solidFill>
            <a:srgbClr val="4E454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1800" kern="1200">
          <a:solidFill>
            <a:srgbClr val="4E454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263287"/>
        </a:buClr>
        <a:buSzPct val="100000"/>
        <a:buFont typeface="Courier New" panose="02070309020205020404" pitchFamily="49" charset="0"/>
        <a:buChar char="o"/>
        <a:defRPr sz="1800" kern="1200">
          <a:solidFill>
            <a:srgbClr val="4E454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kingcounty.gov/depts/transportation/metro/about/safety-security.asp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info.myorca.com/youth-ride-fre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900696-95BF-2F48-9366-2BB8C291F2D8}"/>
              </a:ext>
            </a:extLst>
          </p:cNvPr>
          <p:cNvSpPr>
            <a:spLocks noGrp="1"/>
          </p:cNvSpPr>
          <p:nvPr>
            <p:ph type="title"/>
          </p:nvPr>
        </p:nvSpPr>
        <p:spPr>
          <a:xfrm>
            <a:off x="764538" y="1262742"/>
            <a:ext cx="4221120" cy="2854382"/>
          </a:xfrm>
        </p:spPr>
        <p:txBody>
          <a:bodyPr/>
          <a:lstStyle/>
          <a:p>
            <a:r>
              <a:rPr lang="en-US" sz="4800"/>
              <a:t>Safety and Riding Right</a:t>
            </a:r>
          </a:p>
        </p:txBody>
      </p:sp>
      <p:pic>
        <p:nvPicPr>
          <p:cNvPr id="6" name="Picture 5" descr="Sept. 19 service change: Metro helping to prepare riders – Metro Matters">
            <a:extLst>
              <a:ext uri="{FF2B5EF4-FFF2-40B4-BE49-F238E27FC236}">
                <a16:creationId xmlns:a16="http://schemas.microsoft.com/office/drawing/2014/main" id="{2635E41C-0AD2-4347-B108-5962519A42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56" r="1" b="4841"/>
          <a:stretch/>
        </p:blipFill>
        <p:spPr bwMode="auto">
          <a:xfrm>
            <a:off x="5175578" y="807869"/>
            <a:ext cx="6496446" cy="3764129"/>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19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EF9C04-42B3-5DC2-180C-9835C96F44BE}"/>
              </a:ext>
            </a:extLst>
          </p:cNvPr>
          <p:cNvPicPr>
            <a:picLocks noChangeAspect="1"/>
          </p:cNvPicPr>
          <p:nvPr/>
        </p:nvPicPr>
        <p:blipFill>
          <a:blip r:embed="rId3"/>
          <a:stretch>
            <a:fillRect/>
          </a:stretch>
        </p:blipFill>
        <p:spPr>
          <a:xfrm>
            <a:off x="8865352" y="636316"/>
            <a:ext cx="3326648" cy="3313341"/>
          </a:xfrm>
          <a:prstGeom prst="rect">
            <a:avLst/>
          </a:prstGeom>
        </p:spPr>
      </p:pic>
      <p:sp>
        <p:nvSpPr>
          <p:cNvPr id="2" name="Title 1">
            <a:extLst>
              <a:ext uri="{FF2B5EF4-FFF2-40B4-BE49-F238E27FC236}">
                <a16:creationId xmlns:a16="http://schemas.microsoft.com/office/drawing/2014/main" id="{D1A0110F-AE8E-1BE3-EFEE-5569E9E06262}"/>
              </a:ext>
            </a:extLst>
          </p:cNvPr>
          <p:cNvSpPr>
            <a:spLocks noGrp="1"/>
          </p:cNvSpPr>
          <p:nvPr>
            <p:ph type="title"/>
          </p:nvPr>
        </p:nvSpPr>
        <p:spPr>
          <a:xfrm>
            <a:off x="315728" y="241448"/>
            <a:ext cx="11788816" cy="789736"/>
          </a:xfrm>
        </p:spPr>
        <p:txBody>
          <a:bodyPr/>
          <a:lstStyle/>
          <a:p>
            <a:r>
              <a:rPr lang="en-US" sz="5000">
                <a:solidFill>
                  <a:srgbClr val="4B2884"/>
                </a:solidFill>
              </a:rPr>
              <a:t>Tips for the Bus</a:t>
            </a:r>
            <a:endParaRPr lang="en-US" sz="5000">
              <a:solidFill>
                <a:srgbClr val="FF7600"/>
              </a:solidFill>
            </a:endParaRPr>
          </a:p>
        </p:txBody>
      </p:sp>
      <p:sp>
        <p:nvSpPr>
          <p:cNvPr id="3" name="Title 1">
            <a:extLst>
              <a:ext uri="{FF2B5EF4-FFF2-40B4-BE49-F238E27FC236}">
                <a16:creationId xmlns:a16="http://schemas.microsoft.com/office/drawing/2014/main" id="{73935D55-19E1-07A9-5509-79573E422207}"/>
              </a:ext>
            </a:extLst>
          </p:cNvPr>
          <p:cNvSpPr txBox="1">
            <a:spLocks/>
          </p:cNvSpPr>
          <p:nvPr/>
        </p:nvSpPr>
        <p:spPr>
          <a:xfrm>
            <a:off x="462492" y="1387880"/>
            <a:ext cx="11241615" cy="4295552"/>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dirty="0">
                <a:ln>
                  <a:noFill/>
                </a:ln>
                <a:solidFill>
                  <a:srgbClr val="000000"/>
                </a:solidFill>
                <a:effectLst/>
                <a:uLnTx/>
                <a:uFillTx/>
                <a:latin typeface="Verdana" panose="020B0604030504040204" pitchFamily="34" charset="0"/>
                <a:ea typeface="Verdana" panose="020B0604030504040204" pitchFamily="34" charset="0"/>
              </a:rPr>
              <a:t>Get off at the next stop.</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dirty="0">
                <a:ln>
                  <a:noFill/>
                </a:ln>
                <a:solidFill>
                  <a:srgbClr val="000000"/>
                </a:solidFill>
                <a:effectLst/>
                <a:uLnTx/>
                <a:uFillTx/>
                <a:latin typeface="Verdana" panose="020B0604030504040204" pitchFamily="34" charset="0"/>
                <a:ea typeface="Verdana" panose="020B0604030504040204" pitchFamily="34" charset="0"/>
              </a:rPr>
              <a:t>Move closer to the bus driver.</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dirty="0">
                <a:ln>
                  <a:noFill/>
                </a:ln>
                <a:solidFill>
                  <a:srgbClr val="000000"/>
                </a:solidFill>
                <a:effectLst/>
                <a:uLnTx/>
                <a:uFillTx/>
                <a:latin typeface="Verdana" panose="020B0604030504040204" pitchFamily="34" charset="0"/>
                <a:ea typeface="Verdana" panose="020B0604030504040204" pitchFamily="34" charset="0"/>
              </a:rPr>
              <a:t>Report the problem to the bus driver.</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dirty="0">
                <a:ln>
                  <a:noFill/>
                </a:ln>
                <a:solidFill>
                  <a:srgbClr val="000000"/>
                </a:solidFill>
                <a:effectLst/>
                <a:uLnTx/>
                <a:uFillTx/>
                <a:latin typeface="Verdana" panose="020B0604030504040204" pitchFamily="34" charset="0"/>
                <a:ea typeface="Verdana" panose="020B0604030504040204" pitchFamily="34" charset="0"/>
              </a:rPr>
              <a:t>Take a photo or video of the situation.</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dirty="0">
                <a:ln>
                  <a:noFill/>
                </a:ln>
                <a:solidFill>
                  <a:srgbClr val="000000"/>
                </a:solidFill>
                <a:effectLst/>
                <a:uLnTx/>
                <a:uFillTx/>
                <a:latin typeface="Verdana" panose="020B0604030504040204" pitchFamily="34" charset="0"/>
                <a:ea typeface="Verdana" panose="020B0604030504040204" pitchFamily="34" charset="0"/>
              </a:rPr>
              <a:t>Call Metro Transit Police at 206-296-3311.</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dirty="0">
                <a:ln>
                  <a:noFill/>
                </a:ln>
                <a:solidFill>
                  <a:srgbClr val="000000"/>
                </a:solidFill>
                <a:effectLst/>
                <a:uLnTx/>
                <a:uFillTx/>
                <a:latin typeface="Verdana" panose="020B0604030504040204" pitchFamily="34" charset="0"/>
                <a:ea typeface="Verdana" panose="020B0604030504040204" pitchFamily="34" charset="0"/>
              </a:rPr>
              <a:t>For emergencies call 911.</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dirty="0">
                <a:ln>
                  <a:noFill/>
                </a:ln>
                <a:solidFill>
                  <a:srgbClr val="000000"/>
                </a:solidFill>
                <a:effectLst/>
                <a:uLnTx/>
                <a:uFillTx/>
                <a:latin typeface="Verdana" panose="020B0604030504040204" pitchFamily="34" charset="0"/>
                <a:ea typeface="Verdana" panose="020B0604030504040204" pitchFamily="34" charset="0"/>
              </a:rPr>
              <a:t>Leave a comment, </a:t>
            </a:r>
            <a:r>
              <a:rPr kumimoji="0" lang="en-US" sz="2800" b="1" i="0" u="sng" strike="noStrike" kern="1200" cap="none" spc="30" normalizeH="0" baseline="0" noProof="0" dirty="0">
                <a:ln>
                  <a:noFill/>
                </a:ln>
                <a:solidFill>
                  <a:srgbClr val="000000"/>
                </a:solidFill>
                <a:effectLst/>
                <a:uLnTx/>
                <a:uFillTx/>
                <a:latin typeface="Verdana" panose="020B0604030504040204" pitchFamily="34" charset="0"/>
                <a:ea typeface="Verdana" panose="020B0604030504040204" pitchFamily="34" charset="0"/>
              </a:rPr>
              <a:t>metro.kingcounty.gov/contact</a:t>
            </a:r>
            <a:r>
              <a:rPr kumimoji="0" lang="en-US" sz="2800" b="1" i="0" u="none" strike="noStrike" kern="1200" cap="none" spc="30" normalizeH="0" baseline="0" noProof="0" dirty="0">
                <a:ln>
                  <a:noFill/>
                </a:ln>
                <a:solidFill>
                  <a:srgbClr val="000000"/>
                </a:solidFill>
                <a:effectLst/>
                <a:uLnTx/>
                <a:uFillTx/>
                <a:latin typeface="Verdana" panose="020B0604030504040204" pitchFamily="34" charset="0"/>
                <a:ea typeface="Verdana" panose="020B0604030504040204" pitchFamily="34" charset="0"/>
              </a:rPr>
              <a:t>, or call 206-553-3000.</a:t>
            </a:r>
          </a:p>
        </p:txBody>
      </p:sp>
    </p:spTree>
    <p:extLst>
      <p:ext uri="{BB962C8B-B14F-4D97-AF65-F5344CB8AC3E}">
        <p14:creationId xmlns:p14="http://schemas.microsoft.com/office/powerpoint/2010/main" val="2323566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89D0-C184-22B4-EF17-789299554171}"/>
              </a:ext>
            </a:extLst>
          </p:cNvPr>
          <p:cNvSpPr>
            <a:spLocks noGrp="1"/>
          </p:cNvSpPr>
          <p:nvPr>
            <p:ph type="title"/>
          </p:nvPr>
        </p:nvSpPr>
        <p:spPr>
          <a:xfrm>
            <a:off x="314446" y="239169"/>
            <a:ext cx="8891461" cy="789736"/>
          </a:xfrm>
        </p:spPr>
        <p:txBody>
          <a:bodyPr/>
          <a:lstStyle/>
          <a:p>
            <a:r>
              <a:rPr lang="en-US" sz="5000">
                <a:solidFill>
                  <a:srgbClr val="4B2884"/>
                </a:solidFill>
              </a:rPr>
              <a:t>Safe Place Program</a:t>
            </a:r>
            <a:endParaRPr lang="en-US" sz="5000">
              <a:solidFill>
                <a:srgbClr val="FF7600"/>
              </a:solidFill>
            </a:endParaRPr>
          </a:p>
        </p:txBody>
      </p:sp>
      <p:sp>
        <p:nvSpPr>
          <p:cNvPr id="6" name="TextBox 5">
            <a:extLst>
              <a:ext uri="{FF2B5EF4-FFF2-40B4-BE49-F238E27FC236}">
                <a16:creationId xmlns:a16="http://schemas.microsoft.com/office/drawing/2014/main" id="{66EE61E9-95FB-6268-8D88-FE1B09A2A0A6}"/>
              </a:ext>
            </a:extLst>
          </p:cNvPr>
          <p:cNvSpPr txBox="1"/>
          <p:nvPr/>
        </p:nvSpPr>
        <p:spPr>
          <a:xfrm>
            <a:off x="234525" y="1020361"/>
            <a:ext cx="11722949" cy="954107"/>
          </a:xfrm>
          <a:prstGeom prst="rect">
            <a:avLst/>
          </a:prstGeom>
          <a:noFill/>
        </p:spPr>
        <p:txBody>
          <a:bodyPr wrap="square">
            <a:spAutoFit/>
          </a:bodyPr>
          <a:lstStyle/>
          <a:p>
            <a:pPr marR="0" lvl="0" algn="l" defTabSz="914400" rtl="0" eaLnBrk="1" fontAlgn="auto" latinLnBrk="0" hangingPunct="1">
              <a:spcBef>
                <a:spcPct val="0"/>
              </a:spcBef>
              <a:spcAft>
                <a:spcPts val="0"/>
              </a:spcAft>
              <a:buClrTx/>
              <a:buSzTx/>
              <a:tabLst/>
              <a:defRPr/>
            </a:pPr>
            <a:r>
              <a:rPr lang="en-US" sz="28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If you find yourself in need of a safe place to stay, ask any Metro bus driver for help.</a:t>
            </a:r>
            <a:endParaRPr kumimoji="0" lang="en-US" sz="28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CDF55B4-83C1-A10A-A0F3-FB9906074114}"/>
              </a:ext>
            </a:extLst>
          </p:cNvPr>
          <p:cNvSpPr txBox="1"/>
          <p:nvPr/>
        </p:nvSpPr>
        <p:spPr>
          <a:xfrm>
            <a:off x="5565578" y="2130956"/>
            <a:ext cx="6513638" cy="3341620"/>
          </a:xfrm>
          <a:prstGeom prst="rect">
            <a:avLst/>
          </a:prstGeom>
          <a:noFill/>
        </p:spPr>
        <p:txBody>
          <a:bodyPr wrap="square">
            <a:spAutoFit/>
          </a:bodyPr>
          <a:lstStyle/>
          <a:p>
            <a:pPr lvl="0">
              <a:lnSpc>
                <a:spcPct val="150000"/>
              </a:lnSpc>
              <a:spcBef>
                <a:spcPct val="0"/>
              </a:spcBef>
              <a:defRPr/>
            </a:pPr>
            <a:r>
              <a:rPr lang="en-US" sz="2400" b="1">
                <a:solidFill>
                  <a:srgbClr val="000000"/>
                </a:solidFill>
                <a:latin typeface="Verdana" panose="020B0604030504040204" pitchFamily="34" charset="0"/>
                <a:ea typeface="Verdana" panose="020B0604030504040204" pitchFamily="34" charset="0"/>
                <a:cs typeface="Times New Roman" panose="02020603050405020304" pitchFamily="18" charset="0"/>
              </a:rPr>
              <a:t>If a young person is in crisis or needs a safe place to stay,</a:t>
            </a:r>
          </a:p>
          <a:p>
            <a:pPr lvl="0">
              <a:lnSpc>
                <a:spcPct val="150000"/>
              </a:lnSpc>
              <a:spcBef>
                <a:spcPct val="0"/>
              </a:spcBef>
              <a:defRPr/>
            </a:pPr>
            <a:r>
              <a:rPr lang="en-US" sz="2400" b="1">
                <a:solidFill>
                  <a:srgbClr val="000000"/>
                </a:solidFill>
                <a:latin typeface="Verdana" panose="020B0604030504040204" pitchFamily="34" charset="0"/>
                <a:ea typeface="Verdana" panose="020B0604030504040204" pitchFamily="34" charset="0"/>
                <a:cs typeface="Times New Roman" panose="02020603050405020304" pitchFamily="18" charset="0"/>
              </a:rPr>
              <a:t>Metro bus drivers will transport them to a </a:t>
            </a:r>
            <a:r>
              <a:rPr lang="en-US" sz="2400" b="1" u="sng">
                <a:solidFill>
                  <a:srgbClr val="000000"/>
                </a:solidFill>
                <a:latin typeface="Verdana" panose="020B0604030504040204" pitchFamily="34" charset="0"/>
                <a:ea typeface="Verdana" panose="020B0604030504040204" pitchFamily="34" charset="0"/>
                <a:cs typeface="Times New Roman" panose="02020603050405020304" pitchFamily="18" charset="0"/>
              </a:rPr>
              <a:t>Safe Place representative</a:t>
            </a:r>
            <a:r>
              <a:rPr lang="en-US" sz="2400" b="1">
                <a:solidFill>
                  <a:srgbClr val="000000"/>
                </a:solidFill>
                <a:latin typeface="Verdana" panose="020B0604030504040204" pitchFamily="34" charset="0"/>
                <a:ea typeface="Verdana" panose="020B0604030504040204" pitchFamily="34" charset="0"/>
                <a:cs typeface="Times New Roman" panose="02020603050405020304" pitchFamily="18" charset="0"/>
              </a:rPr>
              <a:t> who will find them a safe place to stay until the situation is resolved.</a:t>
            </a:r>
            <a:endParaRPr kumimoji="0" lang="en-US" sz="24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D9B6C1D2-E9DA-B3C0-BB71-EDF12366E0E4}"/>
              </a:ext>
            </a:extLst>
          </p:cNvPr>
          <p:cNvPicPr>
            <a:picLocks noChangeAspect="1"/>
          </p:cNvPicPr>
          <p:nvPr/>
        </p:nvPicPr>
        <p:blipFill>
          <a:blip r:embed="rId3"/>
          <a:stretch>
            <a:fillRect/>
          </a:stretch>
        </p:blipFill>
        <p:spPr>
          <a:xfrm>
            <a:off x="265293" y="2198333"/>
            <a:ext cx="4925621" cy="3572152"/>
          </a:xfrm>
          <a:prstGeom prst="rect">
            <a:avLst/>
          </a:prstGeom>
          <a:ln>
            <a:noFill/>
          </a:ln>
          <a:effectLst/>
        </p:spPr>
      </p:pic>
    </p:spTree>
    <p:extLst>
      <p:ext uri="{BB962C8B-B14F-4D97-AF65-F5344CB8AC3E}">
        <p14:creationId xmlns:p14="http://schemas.microsoft.com/office/powerpoint/2010/main" val="2403919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110F-AE8E-1BE3-EFEE-5569E9E06262}"/>
              </a:ext>
            </a:extLst>
          </p:cNvPr>
          <p:cNvSpPr>
            <a:spLocks noGrp="1"/>
          </p:cNvSpPr>
          <p:nvPr>
            <p:ph type="title"/>
          </p:nvPr>
        </p:nvSpPr>
        <p:spPr>
          <a:xfrm>
            <a:off x="311164" y="242655"/>
            <a:ext cx="11948932" cy="789736"/>
          </a:xfrm>
        </p:spPr>
        <p:txBody>
          <a:bodyPr/>
          <a:lstStyle/>
          <a:p>
            <a:r>
              <a:rPr lang="en-US" sz="5000">
                <a:solidFill>
                  <a:srgbClr val="4B2884"/>
                </a:solidFill>
              </a:rPr>
              <a:t>Using the Link Light Rail</a:t>
            </a:r>
            <a:endParaRPr lang="en-US" sz="5000">
              <a:solidFill>
                <a:srgbClr val="FF7600"/>
              </a:solidFill>
            </a:endParaRPr>
          </a:p>
        </p:txBody>
      </p:sp>
      <p:pic>
        <p:nvPicPr>
          <p:cNvPr id="3" name="Picture 2" descr="A train pulling into a station&#10;&#10;Description automatically generated with medium confidence">
            <a:extLst>
              <a:ext uri="{FF2B5EF4-FFF2-40B4-BE49-F238E27FC236}">
                <a16:creationId xmlns:a16="http://schemas.microsoft.com/office/drawing/2014/main" id="{0372BA52-421D-1261-7E9B-694FBA82DB71}"/>
              </a:ext>
            </a:extLst>
          </p:cNvPr>
          <p:cNvPicPr>
            <a:picLocks noChangeAspect="1"/>
          </p:cNvPicPr>
          <p:nvPr/>
        </p:nvPicPr>
        <p:blipFill rotWithShape="1">
          <a:blip r:embed="rId3"/>
          <a:srcRect l="17869" r="11525"/>
          <a:stretch/>
        </p:blipFill>
        <p:spPr>
          <a:xfrm>
            <a:off x="151811" y="1269066"/>
            <a:ext cx="5293896" cy="4572000"/>
          </a:xfrm>
          <a:prstGeom prst="rect">
            <a:avLst/>
          </a:prstGeom>
          <a:ln>
            <a:noFill/>
          </a:ln>
          <a:effectLst/>
        </p:spPr>
      </p:pic>
      <p:pic>
        <p:nvPicPr>
          <p:cNvPr id="4" name="Picture 3">
            <a:extLst>
              <a:ext uri="{FF2B5EF4-FFF2-40B4-BE49-F238E27FC236}">
                <a16:creationId xmlns:a16="http://schemas.microsoft.com/office/drawing/2014/main" id="{AF2C6CA1-3843-A091-3AA6-595D857DC4B4}"/>
              </a:ext>
            </a:extLst>
          </p:cNvPr>
          <p:cNvPicPr>
            <a:picLocks noChangeAspect="1"/>
          </p:cNvPicPr>
          <p:nvPr/>
        </p:nvPicPr>
        <p:blipFill rotWithShape="1">
          <a:blip r:embed="rId4"/>
          <a:srcRect l="7901"/>
          <a:stretch/>
        </p:blipFill>
        <p:spPr>
          <a:xfrm>
            <a:off x="5706753" y="1241871"/>
            <a:ext cx="6316142" cy="4572000"/>
          </a:xfrm>
          <a:prstGeom prst="rect">
            <a:avLst/>
          </a:prstGeom>
          <a:ln>
            <a:noFill/>
          </a:ln>
          <a:effectLst/>
        </p:spPr>
      </p:pic>
    </p:spTree>
    <p:extLst>
      <p:ext uri="{BB962C8B-B14F-4D97-AF65-F5344CB8AC3E}">
        <p14:creationId xmlns:p14="http://schemas.microsoft.com/office/powerpoint/2010/main" val="1135859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C41D49-143E-A2EF-6CA4-881639B475D4}"/>
              </a:ext>
            </a:extLst>
          </p:cNvPr>
          <p:cNvSpPr txBox="1">
            <a:spLocks/>
          </p:cNvSpPr>
          <p:nvPr/>
        </p:nvSpPr>
        <p:spPr>
          <a:xfrm>
            <a:off x="507040" y="1433624"/>
            <a:ext cx="11241615" cy="4295552"/>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marL="457200" marR="0" lvl="0" indent="-4572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endParaRPr lang="en-US">
              <a:solidFill>
                <a:srgbClr val="000000"/>
              </a:solidFill>
            </a:endParaRPr>
          </a:p>
        </p:txBody>
      </p:sp>
      <p:pic>
        <p:nvPicPr>
          <p:cNvPr id="5" name="Picture 4">
            <a:extLst>
              <a:ext uri="{FF2B5EF4-FFF2-40B4-BE49-F238E27FC236}">
                <a16:creationId xmlns:a16="http://schemas.microsoft.com/office/drawing/2014/main" id="{3A6BA206-1D8F-2C43-34D9-AF3E999A0A7A}"/>
              </a:ext>
            </a:extLst>
          </p:cNvPr>
          <p:cNvPicPr>
            <a:picLocks noChangeAspect="1"/>
          </p:cNvPicPr>
          <p:nvPr/>
        </p:nvPicPr>
        <p:blipFill>
          <a:blip r:embed="rId3"/>
          <a:stretch>
            <a:fillRect/>
          </a:stretch>
        </p:blipFill>
        <p:spPr>
          <a:xfrm>
            <a:off x="9615713" y="2067957"/>
            <a:ext cx="2448417" cy="3057593"/>
          </a:xfrm>
          <a:prstGeom prst="rect">
            <a:avLst/>
          </a:prstGeom>
        </p:spPr>
      </p:pic>
      <p:sp>
        <p:nvSpPr>
          <p:cNvPr id="2" name="Title 1">
            <a:extLst>
              <a:ext uri="{FF2B5EF4-FFF2-40B4-BE49-F238E27FC236}">
                <a16:creationId xmlns:a16="http://schemas.microsoft.com/office/drawing/2014/main" id="{D1A0110F-AE8E-1BE3-EFEE-5569E9E06262}"/>
              </a:ext>
            </a:extLst>
          </p:cNvPr>
          <p:cNvSpPr>
            <a:spLocks noGrp="1"/>
          </p:cNvSpPr>
          <p:nvPr>
            <p:ph type="title"/>
          </p:nvPr>
        </p:nvSpPr>
        <p:spPr>
          <a:xfrm>
            <a:off x="308454" y="242271"/>
            <a:ext cx="12043144" cy="789736"/>
          </a:xfrm>
        </p:spPr>
        <p:txBody>
          <a:bodyPr/>
          <a:lstStyle/>
          <a:p>
            <a:r>
              <a:rPr lang="en-US" sz="5000">
                <a:solidFill>
                  <a:srgbClr val="4B2884"/>
                </a:solidFill>
              </a:rPr>
              <a:t>Tips for Link Light Rail</a:t>
            </a:r>
            <a:endParaRPr lang="en-US" sz="5000">
              <a:solidFill>
                <a:srgbClr val="FF7600"/>
              </a:solidFill>
            </a:endParaRPr>
          </a:p>
        </p:txBody>
      </p:sp>
      <p:sp>
        <p:nvSpPr>
          <p:cNvPr id="4" name="Title 1">
            <a:extLst>
              <a:ext uri="{FF2B5EF4-FFF2-40B4-BE49-F238E27FC236}">
                <a16:creationId xmlns:a16="http://schemas.microsoft.com/office/drawing/2014/main" id="{F207B214-C8B1-F0F9-43BB-B90D0B3B2CA0}"/>
              </a:ext>
            </a:extLst>
          </p:cNvPr>
          <p:cNvSpPr txBox="1">
            <a:spLocks/>
          </p:cNvSpPr>
          <p:nvPr/>
        </p:nvSpPr>
        <p:spPr>
          <a:xfrm>
            <a:off x="354640" y="1281224"/>
            <a:ext cx="11241615" cy="4295552"/>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marL="457200" marR="0" lvl="0" indent="-4572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endParaRPr lang="en-US">
              <a:solidFill>
                <a:srgbClr val="000000"/>
              </a:solidFill>
            </a:endParaRPr>
          </a:p>
        </p:txBody>
      </p:sp>
      <p:sp>
        <p:nvSpPr>
          <p:cNvPr id="7" name="Title 1">
            <a:extLst>
              <a:ext uri="{FF2B5EF4-FFF2-40B4-BE49-F238E27FC236}">
                <a16:creationId xmlns:a16="http://schemas.microsoft.com/office/drawing/2014/main" id="{5FA2482B-4935-35FB-1DC9-992D5DEBF274}"/>
              </a:ext>
            </a:extLst>
          </p:cNvPr>
          <p:cNvSpPr txBox="1">
            <a:spLocks/>
          </p:cNvSpPr>
          <p:nvPr/>
        </p:nvSpPr>
        <p:spPr>
          <a:xfrm>
            <a:off x="467222" y="952501"/>
            <a:ext cx="9511156" cy="4284919"/>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rPr>
              <a:t>Get off at the next stop, change train cars.</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rPr>
              <a:t>Take a photo/video of the situation.</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rPr>
              <a:t>Call or text Sound Transit security at </a:t>
            </a:r>
            <a:br>
              <a:rPr kumimoji="0" lang="en-US" sz="28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rPr>
            </a:br>
            <a:r>
              <a:rPr kumimoji="0" lang="en-US" sz="28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rPr>
              <a:t>206-398-5268.</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rPr>
              <a:t>Press the emergency intercom button on the train or platform.</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8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rPr>
              <a:t>For emergencies call 911.</a:t>
            </a:r>
          </a:p>
        </p:txBody>
      </p:sp>
    </p:spTree>
    <p:extLst>
      <p:ext uri="{BB962C8B-B14F-4D97-AF65-F5344CB8AC3E}">
        <p14:creationId xmlns:p14="http://schemas.microsoft.com/office/powerpoint/2010/main" val="3768097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500"/>
                                        <p:tgtEl>
                                          <p:spTgt spid="7">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984AD1-1AF5-9659-A902-584285CFF7ED}"/>
              </a:ext>
            </a:extLst>
          </p:cNvPr>
          <p:cNvSpPr txBox="1">
            <a:spLocks/>
          </p:cNvSpPr>
          <p:nvPr/>
        </p:nvSpPr>
        <p:spPr>
          <a:xfrm>
            <a:off x="311279" y="239787"/>
            <a:ext cx="10862841" cy="789736"/>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30" normalizeH="0" baseline="0" noProof="0">
                <a:ln>
                  <a:noFill/>
                </a:ln>
                <a:solidFill>
                  <a:srgbClr val="4B2884"/>
                </a:solidFill>
                <a:effectLst/>
                <a:uLnTx/>
                <a:uFillTx/>
                <a:latin typeface="Verdana" panose="020B0604030504040204" pitchFamily="34" charset="0"/>
                <a:ea typeface="Verdana" panose="020B0604030504040204" pitchFamily="34" charset="0"/>
              </a:rPr>
              <a:t>Asking for Help</a:t>
            </a:r>
            <a:endParaRPr kumimoji="0" lang="en-US" sz="5000" b="1" i="0" u="none" strike="noStrike" kern="1200" cap="none" spc="30" normalizeH="0" baseline="0" noProof="0">
              <a:ln>
                <a:noFill/>
              </a:ln>
              <a:solidFill>
                <a:srgbClr val="FF7600"/>
              </a:solidFill>
              <a:effectLst/>
              <a:uLnTx/>
              <a:uFillTx/>
              <a:latin typeface="Verdana" panose="020B0604030504040204" pitchFamily="34" charset="0"/>
              <a:ea typeface="Verdana" panose="020B0604030504040204" pitchFamily="34" charset="0"/>
            </a:endParaRPr>
          </a:p>
        </p:txBody>
      </p:sp>
      <p:pic>
        <p:nvPicPr>
          <p:cNvPr id="1026" name="Picture 2">
            <a:extLst>
              <a:ext uri="{FF2B5EF4-FFF2-40B4-BE49-F238E27FC236}">
                <a16:creationId xmlns:a16="http://schemas.microsoft.com/office/drawing/2014/main" id="{D6FF05A8-EC99-C7B2-AE5F-EE74EA91FC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87" r="5635"/>
          <a:stretch/>
        </p:blipFill>
        <p:spPr bwMode="auto">
          <a:xfrm>
            <a:off x="51320" y="2165500"/>
            <a:ext cx="3777671" cy="27432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28" name="Picture 4" descr="Smiling fare enforcement officer chats with bus operator">
            <a:extLst>
              <a:ext uri="{FF2B5EF4-FFF2-40B4-BE49-F238E27FC236}">
                <a16:creationId xmlns:a16="http://schemas.microsoft.com/office/drawing/2014/main" id="{D52AC22A-157E-4201-A586-357BD6462B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280"/>
          <a:stretch/>
        </p:blipFill>
        <p:spPr bwMode="auto">
          <a:xfrm>
            <a:off x="3904548" y="2165500"/>
            <a:ext cx="2412479" cy="27432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565D3B8-5059-6C4F-397F-067221A95E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910"/>
          <a:stretch/>
        </p:blipFill>
        <p:spPr bwMode="auto">
          <a:xfrm>
            <a:off x="6389369" y="2165500"/>
            <a:ext cx="3145116" cy="27432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E9E9DA2-0444-EB81-2318-56C74AA881C4}"/>
              </a:ext>
            </a:extLst>
          </p:cNvPr>
          <p:cNvSpPr>
            <a:spLocks noGrp="1"/>
          </p:cNvSpPr>
          <p:nvPr>
            <p:ph type="title"/>
          </p:nvPr>
        </p:nvSpPr>
        <p:spPr>
          <a:xfrm>
            <a:off x="7083384" y="4952114"/>
            <a:ext cx="1736124" cy="789736"/>
          </a:xfrm>
        </p:spPr>
        <p:txBody>
          <a:bodyPr/>
          <a:lstStyle/>
          <a:p>
            <a:pPr algn="ctr"/>
            <a:r>
              <a:rPr lang="en-US" b="1">
                <a:solidFill>
                  <a:srgbClr val="0070C0"/>
                </a:solidFill>
              </a:rPr>
              <a:t>Transit Police</a:t>
            </a:r>
            <a:endParaRPr lang="en-US" sz="3600" b="1">
              <a:solidFill>
                <a:srgbClr val="0070C0"/>
              </a:solidFill>
            </a:endParaRPr>
          </a:p>
        </p:txBody>
      </p:sp>
      <p:sp>
        <p:nvSpPr>
          <p:cNvPr id="4" name="Title 1">
            <a:extLst>
              <a:ext uri="{FF2B5EF4-FFF2-40B4-BE49-F238E27FC236}">
                <a16:creationId xmlns:a16="http://schemas.microsoft.com/office/drawing/2014/main" id="{B42D8BF1-E651-BEE8-6FDE-F8C7B0809CB3}"/>
              </a:ext>
            </a:extLst>
          </p:cNvPr>
          <p:cNvSpPr txBox="1">
            <a:spLocks/>
          </p:cNvSpPr>
          <p:nvPr/>
        </p:nvSpPr>
        <p:spPr>
          <a:xfrm>
            <a:off x="1217798" y="4692500"/>
            <a:ext cx="1546746" cy="789736"/>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30" normalizeH="0" baseline="0" noProof="0">
                <a:ln>
                  <a:noFill/>
                </a:ln>
                <a:solidFill>
                  <a:srgbClr val="0070C0"/>
                </a:solidFill>
                <a:effectLst/>
                <a:uLnTx/>
                <a:uFillTx/>
                <a:latin typeface="Verdana" panose="020B0604030504040204" pitchFamily="34" charset="0"/>
                <a:ea typeface="Verdana" panose="020B0604030504040204" pitchFamily="34" charset="0"/>
              </a:rPr>
              <a:t>Driver</a:t>
            </a:r>
            <a:endParaRPr kumimoji="0" lang="en-US" sz="3600" b="1" i="0" u="none" strike="noStrike" kern="1200" cap="none" spc="30" normalizeH="0" baseline="0" noProof="0">
              <a:ln>
                <a:noFill/>
              </a:ln>
              <a:solidFill>
                <a:srgbClr val="0070C0"/>
              </a:solidFill>
              <a:effectLst/>
              <a:uLnTx/>
              <a:uFillTx/>
              <a:latin typeface="Verdana" panose="020B0604030504040204" pitchFamily="34" charset="0"/>
              <a:ea typeface="Verdana" panose="020B0604030504040204" pitchFamily="34" charset="0"/>
            </a:endParaRPr>
          </a:p>
        </p:txBody>
      </p:sp>
      <p:sp>
        <p:nvSpPr>
          <p:cNvPr id="5" name="Title 1">
            <a:extLst>
              <a:ext uri="{FF2B5EF4-FFF2-40B4-BE49-F238E27FC236}">
                <a16:creationId xmlns:a16="http://schemas.microsoft.com/office/drawing/2014/main" id="{D18634F8-87CC-8B29-2556-9EC98E1FA9B9}"/>
              </a:ext>
            </a:extLst>
          </p:cNvPr>
          <p:cNvSpPr txBox="1">
            <a:spLocks/>
          </p:cNvSpPr>
          <p:nvPr/>
        </p:nvSpPr>
        <p:spPr>
          <a:xfrm>
            <a:off x="3853446" y="4952114"/>
            <a:ext cx="2141036" cy="789736"/>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30" normalizeH="0" baseline="0" noProof="0">
                <a:ln>
                  <a:noFill/>
                </a:ln>
                <a:solidFill>
                  <a:srgbClr val="0070C0"/>
                </a:solidFill>
                <a:effectLst/>
                <a:uLnTx/>
                <a:uFillTx/>
                <a:latin typeface="Verdana" panose="020B0604030504040204" pitchFamily="34" charset="0"/>
                <a:ea typeface="Verdana" panose="020B0604030504040204" pitchFamily="34" charset="0"/>
              </a:rPr>
              <a:t>Transit Security</a:t>
            </a:r>
            <a:endParaRPr kumimoji="0" lang="en-US" sz="3600" b="1" i="0" u="none" strike="noStrike" kern="1200" cap="none" spc="30" normalizeH="0" baseline="0" noProof="0">
              <a:ln>
                <a:noFill/>
              </a:ln>
              <a:solidFill>
                <a:srgbClr val="0070C0"/>
              </a:solidFill>
              <a:effectLst/>
              <a:uLnTx/>
              <a:uFillTx/>
              <a:latin typeface="Verdana" panose="020B0604030504040204" pitchFamily="34" charset="0"/>
              <a:ea typeface="Verdana" panose="020B0604030504040204" pitchFamily="34" charset="0"/>
            </a:endParaRPr>
          </a:p>
        </p:txBody>
      </p:sp>
      <p:sp>
        <p:nvSpPr>
          <p:cNvPr id="6" name="Title 1">
            <a:extLst>
              <a:ext uri="{FF2B5EF4-FFF2-40B4-BE49-F238E27FC236}">
                <a16:creationId xmlns:a16="http://schemas.microsoft.com/office/drawing/2014/main" id="{2E52AFA2-B5D5-AA2C-02EF-76E6E708246E}"/>
              </a:ext>
            </a:extLst>
          </p:cNvPr>
          <p:cNvSpPr txBox="1">
            <a:spLocks/>
          </p:cNvSpPr>
          <p:nvPr/>
        </p:nvSpPr>
        <p:spPr>
          <a:xfrm>
            <a:off x="10118790" y="4774660"/>
            <a:ext cx="1546746" cy="789736"/>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30" normalizeH="0" baseline="0" noProof="0">
                <a:ln>
                  <a:noFill/>
                </a:ln>
                <a:solidFill>
                  <a:srgbClr val="0070C0"/>
                </a:solidFill>
                <a:effectLst/>
                <a:uLnTx/>
                <a:uFillTx/>
                <a:latin typeface="Verdana" panose="020B0604030504040204" pitchFamily="34" charset="0"/>
                <a:ea typeface="Verdana" panose="020B0604030504040204" pitchFamily="34" charset="0"/>
              </a:rPr>
              <a:t>Peers</a:t>
            </a:r>
            <a:endParaRPr kumimoji="0" lang="en-US" sz="3600" b="1" i="0" u="none" strike="noStrike" kern="1200" cap="none" spc="30" normalizeH="0" baseline="0" noProof="0">
              <a:ln>
                <a:noFill/>
              </a:ln>
              <a:solidFill>
                <a:srgbClr val="0070C0"/>
              </a:solidFill>
              <a:effectLst/>
              <a:uLnTx/>
              <a:uFillTx/>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FDAB88FD-A5E6-DD44-1273-4AC3F2BB74A2}"/>
              </a:ext>
            </a:extLst>
          </p:cNvPr>
          <p:cNvPicPr>
            <a:picLocks noChangeAspect="1"/>
          </p:cNvPicPr>
          <p:nvPr/>
        </p:nvPicPr>
        <p:blipFill rotWithShape="1">
          <a:blip r:embed="rId6"/>
          <a:srcRect t="8649" r="14617" b="32772"/>
          <a:stretch/>
        </p:blipFill>
        <p:spPr>
          <a:xfrm>
            <a:off x="9606828" y="2165500"/>
            <a:ext cx="2503947" cy="2743200"/>
          </a:xfrm>
          <a:prstGeom prst="rect">
            <a:avLst/>
          </a:prstGeom>
          <a:effectLst/>
        </p:spPr>
      </p:pic>
    </p:spTree>
    <p:extLst>
      <p:ext uri="{BB962C8B-B14F-4D97-AF65-F5344CB8AC3E}">
        <p14:creationId xmlns:p14="http://schemas.microsoft.com/office/powerpoint/2010/main" val="2425967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770A16-FD2D-8B42-1018-1055CA091341}"/>
              </a:ext>
            </a:extLst>
          </p:cNvPr>
          <p:cNvSpPr txBox="1">
            <a:spLocks/>
          </p:cNvSpPr>
          <p:nvPr/>
        </p:nvSpPr>
        <p:spPr>
          <a:xfrm>
            <a:off x="329197" y="471016"/>
            <a:ext cx="11533605" cy="514981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i="0" kern="120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sz="7200"/>
              <a:t>What does it mean</a:t>
            </a:r>
          </a:p>
          <a:p>
            <a:r>
              <a:rPr lang="en-US" sz="7200"/>
              <a:t>to you to be a respectful transit rider?</a:t>
            </a:r>
          </a:p>
        </p:txBody>
      </p:sp>
    </p:spTree>
    <p:extLst>
      <p:ext uri="{BB962C8B-B14F-4D97-AF65-F5344CB8AC3E}">
        <p14:creationId xmlns:p14="http://schemas.microsoft.com/office/powerpoint/2010/main" val="143991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110F-AE8E-1BE3-EFEE-5569E9E06262}"/>
              </a:ext>
            </a:extLst>
          </p:cNvPr>
          <p:cNvSpPr>
            <a:spLocks noGrp="1"/>
          </p:cNvSpPr>
          <p:nvPr>
            <p:ph type="title"/>
          </p:nvPr>
        </p:nvSpPr>
        <p:spPr>
          <a:xfrm>
            <a:off x="308454" y="241766"/>
            <a:ext cx="12199716" cy="789736"/>
          </a:xfrm>
        </p:spPr>
        <p:txBody>
          <a:bodyPr/>
          <a:lstStyle/>
          <a:p>
            <a:r>
              <a:rPr lang="en-US" sz="5000">
                <a:solidFill>
                  <a:srgbClr val="4B2884"/>
                </a:solidFill>
              </a:rPr>
              <a:t>Be a Considerate Passenger</a:t>
            </a:r>
            <a:endParaRPr lang="en-US" sz="5000">
              <a:solidFill>
                <a:srgbClr val="FF7600"/>
              </a:solidFill>
            </a:endParaRPr>
          </a:p>
        </p:txBody>
      </p:sp>
      <p:pic>
        <p:nvPicPr>
          <p:cNvPr id="5122" name="Picture 2" descr="See the source image">
            <a:extLst>
              <a:ext uri="{FF2B5EF4-FFF2-40B4-BE49-F238E27FC236}">
                <a16:creationId xmlns:a16="http://schemas.microsoft.com/office/drawing/2014/main" id="{88F666A1-2910-928B-213E-4B79A237BC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762"/>
          <a:stretch/>
        </p:blipFill>
        <p:spPr bwMode="auto">
          <a:xfrm>
            <a:off x="187317" y="1325880"/>
            <a:ext cx="5010760" cy="420624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713FB3-88AE-B908-ADC1-6449D9F8A647}"/>
              </a:ext>
            </a:extLst>
          </p:cNvPr>
          <p:cNvSpPr txBox="1"/>
          <p:nvPr/>
        </p:nvSpPr>
        <p:spPr>
          <a:xfrm>
            <a:off x="4888170" y="1014568"/>
            <a:ext cx="7303830" cy="5003614"/>
          </a:xfrm>
          <a:prstGeom prst="rect">
            <a:avLst/>
          </a:prstGeom>
          <a:noFill/>
        </p:spPr>
        <p:txBody>
          <a:bodyPr wrap="square">
            <a:spAutoFit/>
          </a:bodyPr>
          <a:lstStyle/>
          <a:p>
            <a:pPr marL="800100" marR="0" lvl="1" indent="-342900">
              <a:spcBef>
                <a:spcPts val="1800"/>
              </a:spcBef>
              <a:buFont typeface="Symbol" panose="05050102010706020507" pitchFamily="18" charset="2"/>
              <a:buChar char=""/>
            </a:pPr>
            <a:r>
              <a:rPr lang="en-US" sz="24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Respect others’ privacy.</a:t>
            </a:r>
          </a:p>
          <a:p>
            <a:pPr marL="800100" lvl="1" indent="-342900">
              <a:spcBef>
                <a:spcPts val="1800"/>
              </a:spcBef>
              <a:buFont typeface="Symbol" panose="05050102010706020507" pitchFamily="18" charset="2"/>
              <a:buChar char=""/>
            </a:pPr>
            <a:r>
              <a:rPr lang="en-US" sz="24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Do not harass driver or other riders.</a:t>
            </a:r>
          </a:p>
          <a:p>
            <a:pPr marL="800100" marR="0" lvl="1" indent="-342900">
              <a:spcBef>
                <a:spcPts val="1800"/>
              </a:spcBef>
              <a:buFont typeface="Symbol" panose="05050102010706020507" pitchFamily="18" charset="2"/>
              <a:buChar char=""/>
            </a:pPr>
            <a:r>
              <a:rPr lang="en-US" sz="24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Do not cause safety problems.</a:t>
            </a:r>
          </a:p>
          <a:p>
            <a:pPr marL="800100" marR="0" lvl="1" indent="-342900">
              <a:spcBef>
                <a:spcPts val="1800"/>
              </a:spcBef>
              <a:buFont typeface="Symbol" panose="05050102010706020507" pitchFamily="18" charset="2"/>
              <a:buChar char=""/>
            </a:pPr>
            <a:r>
              <a:rPr lang="en-US" sz="24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No eating or littering.</a:t>
            </a:r>
          </a:p>
          <a:p>
            <a:pPr marL="800100" marR="0" lvl="1" indent="-342900">
              <a:spcBef>
                <a:spcPts val="1800"/>
              </a:spcBef>
              <a:buFont typeface="Symbol" panose="05050102010706020507" pitchFamily="18" charset="2"/>
              <a:buChar char=""/>
            </a:pPr>
            <a:r>
              <a:rPr lang="en-US" sz="24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Do not lie down on the seats.</a:t>
            </a:r>
          </a:p>
          <a:p>
            <a:pPr marL="800100" marR="0" lvl="1" indent="-342900">
              <a:spcBef>
                <a:spcPts val="1800"/>
              </a:spcBef>
              <a:buFont typeface="Symbol" panose="05050102010706020507" pitchFamily="18" charset="2"/>
              <a:buChar char=""/>
            </a:pPr>
            <a:r>
              <a:rPr lang="en-US" sz="24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Respect transit property.</a:t>
            </a:r>
          </a:p>
          <a:p>
            <a:pPr marL="800100" lvl="1" indent="-342900">
              <a:spcBef>
                <a:spcPts val="1800"/>
              </a:spcBef>
              <a:buFont typeface="Symbol" panose="05050102010706020507" pitchFamily="18" charset="2"/>
              <a:buChar char=""/>
            </a:pPr>
            <a:r>
              <a:rPr lang="en-US" sz="24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Use headphones.</a:t>
            </a:r>
          </a:p>
          <a:p>
            <a:pPr marL="800100" lvl="1" indent="-342900">
              <a:spcBef>
                <a:spcPts val="1800"/>
              </a:spcBef>
              <a:buFont typeface="Symbol" panose="05050102010706020507" pitchFamily="18" charset="2"/>
              <a:buChar char=""/>
            </a:pPr>
            <a:r>
              <a:rPr lang="en-US" sz="24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Use Metro services and facilities for</a:t>
            </a:r>
            <a:br>
              <a:rPr lang="en-US" sz="24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br>
            <a:r>
              <a:rPr lang="en-US" sz="24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transportation purposes only.</a:t>
            </a:r>
          </a:p>
        </p:txBody>
      </p:sp>
    </p:spTree>
    <p:extLst>
      <p:ext uri="{BB962C8B-B14F-4D97-AF65-F5344CB8AC3E}">
        <p14:creationId xmlns:p14="http://schemas.microsoft.com/office/powerpoint/2010/main" val="249359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BA2D66-E67A-B3B3-B5DF-B9917E646557}"/>
              </a:ext>
            </a:extLst>
          </p:cNvPr>
          <p:cNvSpPr>
            <a:spLocks noGrp="1"/>
          </p:cNvSpPr>
          <p:nvPr>
            <p:ph type="title"/>
          </p:nvPr>
        </p:nvSpPr>
        <p:spPr>
          <a:xfrm>
            <a:off x="329197" y="2760971"/>
            <a:ext cx="11533605" cy="2016525"/>
          </a:xfrm>
        </p:spPr>
        <p:txBody>
          <a:bodyPr/>
          <a:lstStyle/>
          <a:p>
            <a:pPr algn="ctr">
              <a:spcAft>
                <a:spcPts val="1200"/>
              </a:spcAft>
            </a:pPr>
            <a:r>
              <a:rPr lang="en-US" sz="5000">
                <a:solidFill>
                  <a:srgbClr val="4B2884"/>
                </a:solidFill>
              </a:rPr>
              <a:t>To learn more safety tips and initiatives, visit</a:t>
            </a:r>
            <a:br>
              <a:rPr lang="en-US" sz="5000">
                <a:solidFill>
                  <a:srgbClr val="4B2884"/>
                </a:solidFill>
              </a:rPr>
            </a:br>
            <a:br>
              <a:rPr lang="en-US" sz="5000">
                <a:solidFill>
                  <a:srgbClr val="4B2884"/>
                </a:solidFill>
              </a:rPr>
            </a:br>
            <a:r>
              <a:rPr lang="en-US" sz="5000" u="sng">
                <a:solidFill>
                  <a:srgbClr val="0070C0"/>
                </a:solidFill>
                <a:effectLst/>
                <a:hlinkClick r:id="rId3">
                  <a:extLst>
                    <a:ext uri="{A12FA001-AC4F-418D-AE19-62706E023703}">
                      <ahyp:hlinkClr xmlns:ahyp="http://schemas.microsoft.com/office/drawing/2018/hyperlinkcolor" val="tx"/>
                    </a:ext>
                  </a:extLst>
                </a:hlinkClick>
              </a:rPr>
              <a:t>metro.kingcounty.gov/safety</a:t>
            </a:r>
            <a:br>
              <a:rPr lang="en-US" sz="5000" b="1">
                <a:solidFill>
                  <a:srgbClr val="0072BC"/>
                </a:solidFill>
              </a:rPr>
            </a:br>
            <a:endParaRPr lang="en-US" sz="5000" b="1" u="sng">
              <a:solidFill>
                <a:srgbClr val="0070C0"/>
              </a:solidFill>
            </a:endParaRPr>
          </a:p>
        </p:txBody>
      </p:sp>
    </p:spTree>
    <p:extLst>
      <p:ext uri="{BB962C8B-B14F-4D97-AF65-F5344CB8AC3E}">
        <p14:creationId xmlns:p14="http://schemas.microsoft.com/office/powerpoint/2010/main" val="285842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44DB8C-61D9-4403-B815-731936B68C68}"/>
              </a:ext>
            </a:extLst>
          </p:cNvPr>
          <p:cNvSpPr>
            <a:spLocks noGrp="1"/>
          </p:cNvSpPr>
          <p:nvPr>
            <p:ph type="title"/>
          </p:nvPr>
        </p:nvSpPr>
        <p:spPr>
          <a:xfrm>
            <a:off x="329197" y="2163242"/>
            <a:ext cx="11533605" cy="2016525"/>
          </a:xfrm>
        </p:spPr>
        <p:txBody>
          <a:bodyPr/>
          <a:lstStyle/>
          <a:p>
            <a:pPr algn="ctr">
              <a:spcAft>
                <a:spcPts val="1200"/>
              </a:spcAft>
            </a:pPr>
            <a:r>
              <a:rPr lang="en-US" sz="5000">
                <a:solidFill>
                  <a:srgbClr val="4B2884"/>
                </a:solidFill>
              </a:rPr>
              <a:t>To learn more, visit</a:t>
            </a:r>
            <a:br>
              <a:rPr lang="en-US" sz="5000">
                <a:solidFill>
                  <a:schemeClr val="tx2"/>
                </a:solidFill>
              </a:rPr>
            </a:br>
            <a:br>
              <a:rPr lang="en-US" sz="5000">
                <a:solidFill>
                  <a:schemeClr val="tx2"/>
                </a:solidFill>
              </a:rPr>
            </a:br>
            <a:r>
              <a:rPr lang="en-US" sz="5000" b="1" u="sng">
                <a:solidFill>
                  <a:srgbClr val="0070C0"/>
                </a:solidFill>
                <a:hlinkClick r:id="rId3">
                  <a:extLst>
                    <a:ext uri="{A12FA001-AC4F-418D-AE19-62706E023703}">
                      <ahyp:hlinkClr xmlns:ahyp="http://schemas.microsoft.com/office/drawing/2018/hyperlinkcolor" val="tx"/>
                    </a:ext>
                  </a:extLst>
                </a:hlinkClick>
              </a:rPr>
              <a:t>FreeYouthTransitPass.com</a:t>
            </a:r>
            <a:endParaRPr lang="en-US" sz="5000" b="1" u="sng">
              <a:solidFill>
                <a:srgbClr val="0070C0"/>
              </a:solidFill>
            </a:endParaRPr>
          </a:p>
        </p:txBody>
      </p:sp>
    </p:spTree>
    <p:extLst>
      <p:ext uri="{BB962C8B-B14F-4D97-AF65-F5344CB8AC3E}">
        <p14:creationId xmlns:p14="http://schemas.microsoft.com/office/powerpoint/2010/main" val="268253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44DB8C-61D9-4403-B815-731936B68C68}"/>
              </a:ext>
            </a:extLst>
          </p:cNvPr>
          <p:cNvSpPr>
            <a:spLocks noGrp="1"/>
          </p:cNvSpPr>
          <p:nvPr>
            <p:ph type="title"/>
          </p:nvPr>
        </p:nvSpPr>
        <p:spPr>
          <a:xfrm>
            <a:off x="313991" y="245790"/>
            <a:ext cx="11655136" cy="789736"/>
          </a:xfrm>
        </p:spPr>
        <p:txBody>
          <a:bodyPr/>
          <a:lstStyle/>
          <a:p>
            <a:r>
              <a:rPr lang="en-US" sz="5000" dirty="0">
                <a:solidFill>
                  <a:srgbClr val="4B2884"/>
                </a:solidFill>
              </a:rPr>
              <a:t>Public Transit </a:t>
            </a:r>
            <a:endParaRPr lang="en-US" sz="5000" b="1" dirty="0">
              <a:solidFill>
                <a:srgbClr val="7030A0"/>
              </a:solidFill>
            </a:endParaRPr>
          </a:p>
        </p:txBody>
      </p:sp>
      <p:pic>
        <p:nvPicPr>
          <p:cNvPr id="3" name="Picture 2" descr="A train pulling into a station&#10;&#10;Description automatically generated with medium confidence">
            <a:extLst>
              <a:ext uri="{FF2B5EF4-FFF2-40B4-BE49-F238E27FC236}">
                <a16:creationId xmlns:a16="http://schemas.microsoft.com/office/drawing/2014/main" id="{39EE24B3-D3CF-8B1E-2C68-45267D0378EC}"/>
              </a:ext>
            </a:extLst>
          </p:cNvPr>
          <p:cNvPicPr>
            <a:picLocks noChangeAspect="1"/>
          </p:cNvPicPr>
          <p:nvPr/>
        </p:nvPicPr>
        <p:blipFill rotWithShape="1">
          <a:blip r:embed="rId3"/>
          <a:srcRect l="17869" r="11525"/>
          <a:stretch/>
        </p:blipFill>
        <p:spPr>
          <a:xfrm>
            <a:off x="6238839" y="1083223"/>
            <a:ext cx="2721602" cy="2078965"/>
          </a:xfrm>
          <a:prstGeom prst="rect">
            <a:avLst/>
          </a:prstGeom>
          <a:solidFill>
            <a:srgbClr val="FFFFFF">
              <a:shade val="85000"/>
            </a:srgbClr>
          </a:solidFill>
          <a:ln w="88900" cap="sq">
            <a:noFill/>
            <a:miter lim="800000"/>
          </a:ln>
          <a:effectLst/>
        </p:spPr>
      </p:pic>
      <p:pic>
        <p:nvPicPr>
          <p:cNvPr id="5" name="Picture 4" descr="A bus travels down the street&#10;&#10;Description automatically generated with medium confidence">
            <a:extLst>
              <a:ext uri="{FF2B5EF4-FFF2-40B4-BE49-F238E27FC236}">
                <a16:creationId xmlns:a16="http://schemas.microsoft.com/office/drawing/2014/main" id="{DDAEE3CB-3D92-AE38-F98B-DC726B6FBCCF}"/>
              </a:ext>
            </a:extLst>
          </p:cNvPr>
          <p:cNvPicPr>
            <a:picLocks noChangeAspect="1"/>
          </p:cNvPicPr>
          <p:nvPr/>
        </p:nvPicPr>
        <p:blipFill rotWithShape="1">
          <a:blip r:embed="rId4"/>
          <a:srcRect l="9587" r="13219"/>
          <a:stretch/>
        </p:blipFill>
        <p:spPr>
          <a:xfrm>
            <a:off x="296153" y="1061776"/>
            <a:ext cx="2407224" cy="2078965"/>
          </a:xfrm>
          <a:prstGeom prst="rect">
            <a:avLst/>
          </a:prstGeom>
          <a:solidFill>
            <a:srgbClr val="FFFFFF">
              <a:shade val="85000"/>
            </a:srgbClr>
          </a:solidFill>
          <a:ln w="88900" cap="sq">
            <a:noFill/>
            <a:miter lim="800000"/>
          </a:ln>
          <a:effectLst/>
        </p:spPr>
      </p:pic>
      <p:pic>
        <p:nvPicPr>
          <p:cNvPr id="1026" name="Picture 2" descr="Restart your Vanpool Commute - Rideshare - King County Metro Transit - King  County">
            <a:extLst>
              <a:ext uri="{FF2B5EF4-FFF2-40B4-BE49-F238E27FC236}">
                <a16:creationId xmlns:a16="http://schemas.microsoft.com/office/drawing/2014/main" id="{7C64C901-AD3D-D5FC-BBE0-12AF2CE85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04" y="3561859"/>
            <a:ext cx="3604515" cy="2234365"/>
          </a:xfrm>
          <a:prstGeom prst="rect">
            <a:avLst/>
          </a:prstGeom>
          <a:solidFill>
            <a:srgbClr val="FFFFFF">
              <a:shade val="85000"/>
            </a:srgbClr>
          </a:solidFill>
          <a:ln w="88900" cap="sq">
            <a:noFill/>
            <a:miter lim="800000"/>
          </a:ln>
          <a:effectLst/>
        </p:spPr>
      </p:pic>
      <p:pic>
        <p:nvPicPr>
          <p:cNvPr id="6" name="Picture 5" descr="A picture containing text, sky, road, outdoor&#10;&#10;Description automatically generated">
            <a:extLst>
              <a:ext uri="{FF2B5EF4-FFF2-40B4-BE49-F238E27FC236}">
                <a16:creationId xmlns:a16="http://schemas.microsoft.com/office/drawing/2014/main" id="{D958C719-9125-BAE1-3DB6-B7D8DFAFA67D}"/>
              </a:ext>
            </a:extLst>
          </p:cNvPr>
          <p:cNvPicPr>
            <a:picLocks noChangeAspect="1"/>
          </p:cNvPicPr>
          <p:nvPr/>
        </p:nvPicPr>
        <p:blipFill>
          <a:blip r:embed="rId6"/>
          <a:stretch>
            <a:fillRect/>
          </a:stretch>
        </p:blipFill>
        <p:spPr>
          <a:xfrm>
            <a:off x="2967467" y="1061776"/>
            <a:ext cx="3007281" cy="2100412"/>
          </a:xfrm>
          <a:prstGeom prst="rect">
            <a:avLst/>
          </a:prstGeom>
          <a:solidFill>
            <a:srgbClr val="FFFFFF">
              <a:shade val="85000"/>
            </a:srgbClr>
          </a:solidFill>
          <a:ln w="88900" cap="sq">
            <a:noFill/>
            <a:miter lim="800000"/>
          </a:ln>
          <a:effectLst/>
        </p:spPr>
      </p:pic>
      <p:pic>
        <p:nvPicPr>
          <p:cNvPr id="1028" name="Picture 4" descr="King County Water Taxi - King County">
            <a:extLst>
              <a:ext uri="{FF2B5EF4-FFF2-40B4-BE49-F238E27FC236}">
                <a16:creationId xmlns:a16="http://schemas.microsoft.com/office/drawing/2014/main" id="{E5A92CC3-AD00-FCB8-8E3A-7939883077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662" y="3551291"/>
            <a:ext cx="3746675" cy="2244933"/>
          </a:xfrm>
          <a:prstGeom prst="rect">
            <a:avLst/>
          </a:prstGeom>
          <a:solidFill>
            <a:srgbClr val="FFFFFF">
              <a:shade val="85000"/>
            </a:srgbClr>
          </a:solidFill>
          <a:ln w="88900" cap="sq">
            <a:noFill/>
            <a:miter lim="800000"/>
          </a:ln>
          <a:effectLst/>
        </p:spPr>
      </p:pic>
      <p:pic>
        <p:nvPicPr>
          <p:cNvPr id="9" name="Picture 8" descr="A bus parked in front of a building&#10;&#10;Description automatically generated with medium confidence">
            <a:extLst>
              <a:ext uri="{FF2B5EF4-FFF2-40B4-BE49-F238E27FC236}">
                <a16:creationId xmlns:a16="http://schemas.microsoft.com/office/drawing/2014/main" id="{C64C506A-A556-FEA9-BB8F-6E4736E45EB2}"/>
              </a:ext>
            </a:extLst>
          </p:cNvPr>
          <p:cNvPicPr>
            <a:picLocks noChangeAspect="1"/>
          </p:cNvPicPr>
          <p:nvPr/>
        </p:nvPicPr>
        <p:blipFill>
          <a:blip r:embed="rId8"/>
          <a:stretch>
            <a:fillRect/>
          </a:stretch>
        </p:blipFill>
        <p:spPr>
          <a:xfrm>
            <a:off x="9224532" y="1072629"/>
            <a:ext cx="2855493" cy="2078965"/>
          </a:xfrm>
          <a:prstGeom prst="rect">
            <a:avLst/>
          </a:prstGeom>
          <a:solidFill>
            <a:srgbClr val="FFFFFF">
              <a:shade val="85000"/>
            </a:srgbClr>
          </a:solidFill>
          <a:ln w="88900" cap="sq">
            <a:noFill/>
            <a:miter lim="800000"/>
          </a:ln>
          <a:effectLst/>
        </p:spPr>
      </p:pic>
      <p:pic>
        <p:nvPicPr>
          <p:cNvPr id="1030" name="Picture 6" descr="Buses on shoulder mean faster transit trips on I-5 southbound from Lynnwood  | Sound Transit">
            <a:extLst>
              <a:ext uri="{FF2B5EF4-FFF2-40B4-BE49-F238E27FC236}">
                <a16:creationId xmlns:a16="http://schemas.microsoft.com/office/drawing/2014/main" id="{0C46F22B-5B91-EE46-A413-30AED59311D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883" b="11324"/>
          <a:stretch/>
        </p:blipFill>
        <p:spPr bwMode="auto">
          <a:xfrm>
            <a:off x="8259041" y="3561859"/>
            <a:ext cx="3375058" cy="2244933"/>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3095109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770A16-FD2D-8B42-1018-1055CA091341}"/>
              </a:ext>
            </a:extLst>
          </p:cNvPr>
          <p:cNvSpPr txBox="1">
            <a:spLocks/>
          </p:cNvSpPr>
          <p:nvPr/>
        </p:nvSpPr>
        <p:spPr>
          <a:xfrm>
            <a:off x="329197" y="471016"/>
            <a:ext cx="11533605" cy="514981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i="0" kern="120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sz="7200"/>
              <a:t>What does it mean</a:t>
            </a:r>
          </a:p>
          <a:p>
            <a:r>
              <a:rPr lang="en-US" sz="7200"/>
              <a:t>to be safe on</a:t>
            </a:r>
            <a:br>
              <a:rPr lang="en-US" sz="7200"/>
            </a:br>
            <a:r>
              <a:rPr lang="en-US" sz="7200"/>
              <a:t>public transit?</a:t>
            </a:r>
          </a:p>
        </p:txBody>
      </p:sp>
    </p:spTree>
    <p:extLst>
      <p:ext uri="{BB962C8B-B14F-4D97-AF65-F5344CB8AC3E}">
        <p14:creationId xmlns:p14="http://schemas.microsoft.com/office/powerpoint/2010/main" val="258650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Playbook with solid fill">
            <a:extLst>
              <a:ext uri="{FF2B5EF4-FFF2-40B4-BE49-F238E27FC236}">
                <a16:creationId xmlns:a16="http://schemas.microsoft.com/office/drawing/2014/main" id="{2ADF1460-A3AD-493C-9D64-0CEA26B5D5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1456" y="853809"/>
            <a:ext cx="2971800" cy="2971800"/>
          </a:xfrm>
          <a:prstGeom prst="rect">
            <a:avLst/>
          </a:prstGeom>
        </p:spPr>
      </p:pic>
      <p:pic>
        <p:nvPicPr>
          <p:cNvPr id="17" name="Graphic 16" descr="Chat with solid fill">
            <a:extLst>
              <a:ext uri="{FF2B5EF4-FFF2-40B4-BE49-F238E27FC236}">
                <a16:creationId xmlns:a16="http://schemas.microsoft.com/office/drawing/2014/main" id="{8D9359C8-A0E3-47B1-90B8-0FB2031782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3536" y="853809"/>
            <a:ext cx="2971800" cy="2971800"/>
          </a:xfrm>
          <a:prstGeom prst="rect">
            <a:avLst/>
          </a:prstGeom>
        </p:spPr>
      </p:pic>
      <p:pic>
        <p:nvPicPr>
          <p:cNvPr id="19" name="Graphic 18" descr="Eyes with solid fill">
            <a:extLst>
              <a:ext uri="{FF2B5EF4-FFF2-40B4-BE49-F238E27FC236}">
                <a16:creationId xmlns:a16="http://schemas.microsoft.com/office/drawing/2014/main" id="{0CBB7A65-71F1-46D4-811B-23B24C900B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6233" y="3290330"/>
            <a:ext cx="2971800" cy="2971800"/>
          </a:xfrm>
          <a:prstGeom prst="rect">
            <a:avLst/>
          </a:prstGeom>
        </p:spPr>
      </p:pic>
      <p:sp>
        <p:nvSpPr>
          <p:cNvPr id="2" name="Title 1">
            <a:extLst>
              <a:ext uri="{FF2B5EF4-FFF2-40B4-BE49-F238E27FC236}">
                <a16:creationId xmlns:a16="http://schemas.microsoft.com/office/drawing/2014/main" id="{472B0DBA-A65B-A7B7-81E9-EFEAF9F3BE2D}"/>
              </a:ext>
            </a:extLst>
          </p:cNvPr>
          <p:cNvSpPr txBox="1">
            <a:spLocks/>
          </p:cNvSpPr>
          <p:nvPr/>
        </p:nvSpPr>
        <p:spPr>
          <a:xfrm>
            <a:off x="306482" y="239763"/>
            <a:ext cx="8891461" cy="789736"/>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r>
              <a:rPr lang="en-US" sz="5000">
                <a:solidFill>
                  <a:srgbClr val="4B2884"/>
                </a:solidFill>
              </a:rPr>
              <a:t>Before You Ride Transit</a:t>
            </a:r>
            <a:endParaRPr lang="en-US" sz="5000">
              <a:solidFill>
                <a:srgbClr val="FF7600"/>
              </a:solidFill>
            </a:endParaRPr>
          </a:p>
        </p:txBody>
      </p:sp>
      <p:pic>
        <p:nvPicPr>
          <p:cNvPr id="10" name="Graphic 9" descr="Children with solid fill">
            <a:extLst>
              <a:ext uri="{FF2B5EF4-FFF2-40B4-BE49-F238E27FC236}">
                <a16:creationId xmlns:a16="http://schemas.microsoft.com/office/drawing/2014/main" id="{254C6354-C0CE-92CD-96B1-244AC3ECA7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56378" y="3355947"/>
            <a:ext cx="3421956" cy="2971800"/>
          </a:xfrm>
          <a:prstGeom prst="rect">
            <a:avLst/>
          </a:prstGeom>
        </p:spPr>
      </p:pic>
      <p:sp>
        <p:nvSpPr>
          <p:cNvPr id="3" name="Title 1">
            <a:extLst>
              <a:ext uri="{FF2B5EF4-FFF2-40B4-BE49-F238E27FC236}">
                <a16:creationId xmlns:a16="http://schemas.microsoft.com/office/drawing/2014/main" id="{A435F4CC-AC0F-AE6E-AA01-BD3D5F2D2E2D}"/>
              </a:ext>
            </a:extLst>
          </p:cNvPr>
          <p:cNvSpPr txBox="1">
            <a:spLocks/>
          </p:cNvSpPr>
          <p:nvPr/>
        </p:nvSpPr>
        <p:spPr>
          <a:xfrm>
            <a:off x="3705225" y="3164175"/>
            <a:ext cx="1128263" cy="789736"/>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solidFill>
                  <a:srgbClr val="000000"/>
                </a:solidFill>
              </a:rPr>
              <a:t>Plan</a:t>
            </a:r>
          </a:p>
        </p:txBody>
      </p:sp>
      <p:sp>
        <p:nvSpPr>
          <p:cNvPr id="4" name="Title 1">
            <a:extLst>
              <a:ext uri="{FF2B5EF4-FFF2-40B4-BE49-F238E27FC236}">
                <a16:creationId xmlns:a16="http://schemas.microsoft.com/office/drawing/2014/main" id="{A2E884FE-7DB5-67C0-E7DA-0D3A35935FF7}"/>
              </a:ext>
            </a:extLst>
          </p:cNvPr>
          <p:cNvSpPr txBox="1">
            <a:spLocks/>
          </p:cNvSpPr>
          <p:nvPr/>
        </p:nvSpPr>
        <p:spPr>
          <a:xfrm>
            <a:off x="2560045" y="5341611"/>
            <a:ext cx="3421956" cy="789736"/>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solidFill>
                  <a:srgbClr val="000000"/>
                </a:solidFill>
              </a:rPr>
              <a:t>Travel Together</a:t>
            </a:r>
          </a:p>
        </p:txBody>
      </p:sp>
      <p:sp>
        <p:nvSpPr>
          <p:cNvPr id="5" name="Title 1">
            <a:extLst>
              <a:ext uri="{FF2B5EF4-FFF2-40B4-BE49-F238E27FC236}">
                <a16:creationId xmlns:a16="http://schemas.microsoft.com/office/drawing/2014/main" id="{7C262FDD-0130-80D6-0501-CA125F444032}"/>
              </a:ext>
            </a:extLst>
          </p:cNvPr>
          <p:cNvSpPr txBox="1">
            <a:spLocks/>
          </p:cNvSpPr>
          <p:nvPr/>
        </p:nvSpPr>
        <p:spPr>
          <a:xfrm>
            <a:off x="6997066" y="5341611"/>
            <a:ext cx="1864737" cy="789736"/>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solidFill>
                  <a:srgbClr val="000000"/>
                </a:solidFill>
              </a:rPr>
              <a:t>Be Alert</a:t>
            </a:r>
          </a:p>
        </p:txBody>
      </p:sp>
      <p:sp>
        <p:nvSpPr>
          <p:cNvPr id="6" name="Title 1">
            <a:extLst>
              <a:ext uri="{FF2B5EF4-FFF2-40B4-BE49-F238E27FC236}">
                <a16:creationId xmlns:a16="http://schemas.microsoft.com/office/drawing/2014/main" id="{3B97DC51-D8C2-9548-3728-AB6B889095F3}"/>
              </a:ext>
            </a:extLst>
          </p:cNvPr>
          <p:cNvSpPr txBox="1">
            <a:spLocks/>
          </p:cNvSpPr>
          <p:nvPr/>
        </p:nvSpPr>
        <p:spPr>
          <a:xfrm>
            <a:off x="6452091" y="3166505"/>
            <a:ext cx="2971800" cy="789736"/>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2800" b="1" i="0" kern="1200" spc="30" baseline="0">
                <a:solidFill>
                  <a:srgbClr val="263287"/>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solidFill>
                  <a:srgbClr val="000000"/>
                </a:solidFill>
              </a:rPr>
              <a:t>Communicate</a:t>
            </a:r>
          </a:p>
        </p:txBody>
      </p:sp>
    </p:spTree>
    <p:extLst>
      <p:ext uri="{BB962C8B-B14F-4D97-AF65-F5344CB8AC3E}">
        <p14:creationId xmlns:p14="http://schemas.microsoft.com/office/powerpoint/2010/main" val="789104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6947-25EB-43FB-84FC-C542FABD09D6}"/>
              </a:ext>
            </a:extLst>
          </p:cNvPr>
          <p:cNvSpPr>
            <a:spLocks noGrp="1"/>
          </p:cNvSpPr>
          <p:nvPr>
            <p:ph type="title"/>
          </p:nvPr>
        </p:nvSpPr>
        <p:spPr>
          <a:xfrm>
            <a:off x="311291" y="243184"/>
            <a:ext cx="12192000" cy="789736"/>
          </a:xfrm>
        </p:spPr>
        <p:txBody>
          <a:bodyPr/>
          <a:lstStyle/>
          <a:p>
            <a:r>
              <a:rPr lang="en-US" sz="5000">
                <a:solidFill>
                  <a:srgbClr val="4B2884"/>
                </a:solidFill>
              </a:rPr>
              <a:t>Waiting for &amp; Boarding the Bus</a:t>
            </a:r>
            <a:endParaRPr lang="en-US" sz="5000">
              <a:solidFill>
                <a:srgbClr val="FF7600"/>
              </a:solidFill>
            </a:endParaRPr>
          </a:p>
        </p:txBody>
      </p:sp>
      <p:pic>
        <p:nvPicPr>
          <p:cNvPr id="9" name="Picture 2">
            <a:extLst>
              <a:ext uri="{FF2B5EF4-FFF2-40B4-BE49-F238E27FC236}">
                <a16:creationId xmlns:a16="http://schemas.microsoft.com/office/drawing/2014/main" id="{93E08220-B3AF-A5DD-C337-4FCB83F499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899"/>
          <a:stretch/>
        </p:blipFill>
        <p:spPr bwMode="auto">
          <a:xfrm>
            <a:off x="223730" y="1602185"/>
            <a:ext cx="6780922" cy="38862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1025C8-0123-41A3-FDAF-6890E18B7752}"/>
              </a:ext>
            </a:extLst>
          </p:cNvPr>
          <p:cNvPicPr>
            <a:picLocks noChangeAspect="1"/>
          </p:cNvPicPr>
          <p:nvPr/>
        </p:nvPicPr>
        <p:blipFill rotWithShape="1">
          <a:blip r:embed="rId4"/>
          <a:srcRect l="22840" t="27063" r="17408" b="31818"/>
          <a:stretch/>
        </p:blipFill>
        <p:spPr>
          <a:xfrm>
            <a:off x="7233349" y="1602185"/>
            <a:ext cx="4666825" cy="3886200"/>
          </a:xfrm>
          <a:prstGeom prst="rect">
            <a:avLst/>
          </a:prstGeom>
          <a:ln>
            <a:noFill/>
          </a:ln>
          <a:effectLst/>
        </p:spPr>
      </p:pic>
    </p:spTree>
    <p:extLst>
      <p:ext uri="{BB962C8B-B14F-4D97-AF65-F5344CB8AC3E}">
        <p14:creationId xmlns:p14="http://schemas.microsoft.com/office/powerpoint/2010/main" val="427818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8B715E-8C70-E2C3-53EF-A86C1DA8401C}"/>
              </a:ext>
            </a:extLst>
          </p:cNvPr>
          <p:cNvSpPr>
            <a:spLocks noGrp="1"/>
          </p:cNvSpPr>
          <p:nvPr>
            <p:ph type="title"/>
          </p:nvPr>
        </p:nvSpPr>
        <p:spPr>
          <a:xfrm>
            <a:off x="311287" y="243184"/>
            <a:ext cx="8891461" cy="789736"/>
          </a:xfrm>
        </p:spPr>
        <p:txBody>
          <a:bodyPr/>
          <a:lstStyle/>
          <a:p>
            <a:r>
              <a:rPr lang="en-US" sz="5000">
                <a:solidFill>
                  <a:srgbClr val="4B2884"/>
                </a:solidFill>
              </a:rPr>
              <a:t>Riding the Bus</a:t>
            </a:r>
            <a:endParaRPr lang="en-US" sz="5000">
              <a:solidFill>
                <a:srgbClr val="FF7600"/>
              </a:solidFill>
            </a:endParaRPr>
          </a:p>
        </p:txBody>
      </p:sp>
      <p:pic>
        <p:nvPicPr>
          <p:cNvPr id="4098" name="Picture 2">
            <a:extLst>
              <a:ext uri="{FF2B5EF4-FFF2-40B4-BE49-F238E27FC236}">
                <a16:creationId xmlns:a16="http://schemas.microsoft.com/office/drawing/2014/main" id="{236BA1F1-A726-FE1E-7F2C-53A74E97D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44" y="1143000"/>
            <a:ext cx="3382434" cy="4572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E17DF391-B467-3F38-F1A9-B5DBE3A4E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708" y="1143000"/>
            <a:ext cx="6862061" cy="4572000"/>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100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8B715E-8C70-E2C3-53EF-A86C1DA8401C}"/>
              </a:ext>
            </a:extLst>
          </p:cNvPr>
          <p:cNvSpPr>
            <a:spLocks noGrp="1"/>
          </p:cNvSpPr>
          <p:nvPr>
            <p:ph type="title"/>
          </p:nvPr>
        </p:nvSpPr>
        <p:spPr>
          <a:xfrm>
            <a:off x="311287" y="243184"/>
            <a:ext cx="8891461" cy="789736"/>
          </a:xfrm>
        </p:spPr>
        <p:txBody>
          <a:bodyPr/>
          <a:lstStyle/>
          <a:p>
            <a:r>
              <a:rPr lang="en-US" sz="5000">
                <a:solidFill>
                  <a:srgbClr val="4B2884"/>
                </a:solidFill>
              </a:rPr>
              <a:t>Priority Seating</a:t>
            </a:r>
            <a:endParaRPr lang="en-US" sz="5000">
              <a:solidFill>
                <a:srgbClr val="FF7600"/>
              </a:solidFill>
            </a:endParaRPr>
          </a:p>
        </p:txBody>
      </p:sp>
      <p:pic>
        <p:nvPicPr>
          <p:cNvPr id="1026" name="Picture 2" descr="Priority Seating &amp; Securement - Accessible Services - King County Metro - King County">
            <a:extLst>
              <a:ext uri="{FF2B5EF4-FFF2-40B4-BE49-F238E27FC236}">
                <a16:creationId xmlns:a16="http://schemas.microsoft.com/office/drawing/2014/main" id="{F6DD061D-3F67-9408-025B-A2B9076A6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194" y="1206873"/>
            <a:ext cx="5225519" cy="44442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ority Seating &amp; Securement - Accessible Services - King County Metro - King County">
            <a:extLst>
              <a:ext uri="{FF2B5EF4-FFF2-40B4-BE49-F238E27FC236}">
                <a16:creationId xmlns:a16="http://schemas.microsoft.com/office/drawing/2014/main" id="{1E55BF8C-4F4B-1016-7B31-5FBD141AA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87" y="1206874"/>
            <a:ext cx="5949331" cy="444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97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89D0-C184-22B4-EF17-789299554171}"/>
              </a:ext>
            </a:extLst>
          </p:cNvPr>
          <p:cNvSpPr>
            <a:spLocks noGrp="1"/>
          </p:cNvSpPr>
          <p:nvPr>
            <p:ph type="title"/>
          </p:nvPr>
        </p:nvSpPr>
        <p:spPr>
          <a:xfrm>
            <a:off x="311289" y="243191"/>
            <a:ext cx="8891461" cy="789736"/>
          </a:xfrm>
        </p:spPr>
        <p:txBody>
          <a:bodyPr/>
          <a:lstStyle/>
          <a:p>
            <a:r>
              <a:rPr lang="en-US" sz="5000">
                <a:solidFill>
                  <a:srgbClr val="4B2884"/>
                </a:solidFill>
              </a:rPr>
              <a:t>Exiting the Bus</a:t>
            </a:r>
            <a:endParaRPr lang="en-US" sz="5000">
              <a:solidFill>
                <a:srgbClr val="FF7600"/>
              </a:solidFill>
            </a:endParaRPr>
          </a:p>
        </p:txBody>
      </p:sp>
      <p:pic>
        <p:nvPicPr>
          <p:cNvPr id="6146" name="Picture 2">
            <a:extLst>
              <a:ext uri="{FF2B5EF4-FFF2-40B4-BE49-F238E27FC236}">
                <a16:creationId xmlns:a16="http://schemas.microsoft.com/office/drawing/2014/main" id="{76C464CC-C045-B854-2174-85898480BC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393"/>
          <a:stretch/>
        </p:blipFill>
        <p:spPr bwMode="auto">
          <a:xfrm>
            <a:off x="214000" y="1243887"/>
            <a:ext cx="6018898" cy="41148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 name="Picture 2" descr="A bus picking up passengers at a train station&#10;&#10;Description automatically generated with low confidence">
            <a:extLst>
              <a:ext uri="{FF2B5EF4-FFF2-40B4-BE49-F238E27FC236}">
                <a16:creationId xmlns:a16="http://schemas.microsoft.com/office/drawing/2014/main" id="{256F1B02-3729-D535-7CD9-B68C77DEC3B4}"/>
              </a:ext>
            </a:extLst>
          </p:cNvPr>
          <p:cNvPicPr>
            <a:picLocks noChangeAspect="1"/>
          </p:cNvPicPr>
          <p:nvPr/>
        </p:nvPicPr>
        <p:blipFill>
          <a:blip r:embed="rId4"/>
          <a:stretch>
            <a:fillRect/>
          </a:stretch>
        </p:blipFill>
        <p:spPr>
          <a:xfrm>
            <a:off x="6585862" y="1243888"/>
            <a:ext cx="5359686" cy="4114800"/>
          </a:xfrm>
          <a:prstGeom prst="rect">
            <a:avLst/>
          </a:prstGeom>
          <a:ln>
            <a:noFill/>
          </a:ln>
          <a:effectLst/>
        </p:spPr>
      </p:pic>
    </p:spTree>
    <p:extLst>
      <p:ext uri="{BB962C8B-B14F-4D97-AF65-F5344CB8AC3E}">
        <p14:creationId xmlns:p14="http://schemas.microsoft.com/office/powerpoint/2010/main" val="763554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89D0-C184-22B4-EF17-789299554171}"/>
              </a:ext>
            </a:extLst>
          </p:cNvPr>
          <p:cNvSpPr>
            <a:spLocks noGrp="1"/>
          </p:cNvSpPr>
          <p:nvPr>
            <p:ph type="title"/>
          </p:nvPr>
        </p:nvSpPr>
        <p:spPr>
          <a:xfrm>
            <a:off x="323324" y="239172"/>
            <a:ext cx="8891461" cy="789736"/>
          </a:xfrm>
        </p:spPr>
        <p:txBody>
          <a:bodyPr/>
          <a:lstStyle/>
          <a:p>
            <a:r>
              <a:rPr lang="en-US" sz="5000">
                <a:solidFill>
                  <a:srgbClr val="4B2884"/>
                </a:solidFill>
              </a:rPr>
              <a:t>Night Stop Program</a:t>
            </a:r>
            <a:endParaRPr lang="en-US" sz="5000">
              <a:solidFill>
                <a:srgbClr val="FF7600"/>
              </a:solidFill>
            </a:endParaRPr>
          </a:p>
        </p:txBody>
      </p:sp>
      <p:sp>
        <p:nvSpPr>
          <p:cNvPr id="6" name="TextBox 5">
            <a:extLst>
              <a:ext uri="{FF2B5EF4-FFF2-40B4-BE49-F238E27FC236}">
                <a16:creationId xmlns:a16="http://schemas.microsoft.com/office/drawing/2014/main" id="{66EE61E9-95FB-6268-8D88-FE1B09A2A0A6}"/>
              </a:ext>
            </a:extLst>
          </p:cNvPr>
          <p:cNvSpPr txBox="1"/>
          <p:nvPr/>
        </p:nvSpPr>
        <p:spPr>
          <a:xfrm>
            <a:off x="234526" y="1099201"/>
            <a:ext cx="11537172" cy="954107"/>
          </a:xfrm>
          <a:prstGeom prst="rect">
            <a:avLst/>
          </a:prstGeom>
          <a:noFill/>
        </p:spPr>
        <p:txBody>
          <a:bodyPr wrap="square">
            <a:spAutoFit/>
          </a:bodyPr>
          <a:lstStyle/>
          <a:p>
            <a:pPr marR="0" lvl="0" algn="l" defTabSz="914400" rtl="0" eaLnBrk="1" fontAlgn="auto" latinLnBrk="0" hangingPunct="1">
              <a:spcBef>
                <a:spcPct val="0"/>
              </a:spcBef>
              <a:spcAft>
                <a:spcPts val="0"/>
              </a:spcAft>
              <a:buClrTx/>
              <a:buSzTx/>
              <a:tabLst/>
              <a:defRPr/>
            </a:pPr>
            <a:r>
              <a:rPr lang="en-US" sz="28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Passengers can exit a bus anywhere along a bus route at night, even if it’s not at a bus stop.</a:t>
            </a:r>
            <a:endParaRPr kumimoji="0" lang="en-US" sz="28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1CDF55B4-83C1-A10A-A0F3-FB9906074114}"/>
              </a:ext>
            </a:extLst>
          </p:cNvPr>
          <p:cNvSpPr txBox="1"/>
          <p:nvPr/>
        </p:nvSpPr>
        <p:spPr>
          <a:xfrm>
            <a:off x="2902885" y="2344370"/>
            <a:ext cx="9289115" cy="3000821"/>
          </a:xfrm>
          <a:prstGeom prst="rect">
            <a:avLst/>
          </a:prstGeom>
          <a:noFill/>
        </p:spPr>
        <p:txBody>
          <a:bodyPr wrap="square">
            <a:spAutoFit/>
          </a:bodyPr>
          <a:lstStyle/>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lang="en-US" sz="24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Available on all Metro buses from </a:t>
            </a:r>
            <a:r>
              <a:rPr lang="en-US" sz="2400" b="1">
                <a:solidFill>
                  <a:schemeClr val="accent3"/>
                </a:solidFill>
                <a:effectLst/>
                <a:latin typeface="Verdana" panose="020B0604030504040204" pitchFamily="34" charset="0"/>
                <a:ea typeface="Verdana" panose="020B0604030504040204" pitchFamily="34" charset="0"/>
                <a:cs typeface="Times New Roman" panose="02020603050405020304" pitchFamily="18" charset="0"/>
              </a:rPr>
              <a:t>8 p.m. to 5 a.m</a:t>
            </a:r>
            <a:r>
              <a:rPr lang="en-US" sz="2400" b="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lang="en-US" sz="2400" b="1" spc="3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Ask the</a:t>
            </a:r>
            <a:r>
              <a:rPr lang="en-US" sz="2400" b="1" spc="30">
                <a:solidFill>
                  <a:srgbClr val="000000"/>
                </a:solidFill>
                <a:latin typeface="Verdana" panose="020B0604030504040204" pitchFamily="34" charset="0"/>
                <a:ea typeface="Verdana" panose="020B0604030504040204" pitchFamily="34" charset="0"/>
                <a:cs typeface="Times New Roman" panose="02020603050405020304" pitchFamily="18" charset="0"/>
              </a:rPr>
              <a:t> bus driver to stop at a specific location and they will stop if it is safe to do so. </a:t>
            </a:r>
          </a:p>
          <a:p>
            <a:pPr marL="457200" marR="0" lvl="0" indent="-457200" algn="l" defTabSz="914400" rtl="0" eaLnBrk="1" fontAlgn="auto" latinLnBrk="0" hangingPunct="1">
              <a:spcBef>
                <a:spcPts val="1800"/>
              </a:spcBef>
              <a:spcAft>
                <a:spcPts val="0"/>
              </a:spcAft>
              <a:buClrTx/>
              <a:buSzTx/>
              <a:buFont typeface="Arial" panose="020B0604020202020204" pitchFamily="34" charset="0"/>
              <a:buChar char="•"/>
              <a:tabLst/>
              <a:defRPr/>
            </a:pPr>
            <a:r>
              <a:rPr kumimoji="0" lang="en-US" sz="24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Applies to exiting the bus only (not boarding).</a:t>
            </a:r>
          </a:p>
          <a:p>
            <a:pPr marL="457200" lvl="0" indent="-457200">
              <a:spcBef>
                <a:spcPts val="1800"/>
              </a:spcBef>
              <a:buFont typeface="Arial" panose="020B0604020202020204" pitchFamily="34" charset="0"/>
              <a:buChar char="•"/>
              <a:defRPr/>
            </a:pPr>
            <a:r>
              <a:rPr lang="en-US" sz="2400" b="1" spc="30">
                <a:solidFill>
                  <a:srgbClr val="000000"/>
                </a:solidFill>
                <a:latin typeface="Verdana" panose="020B0604030504040204" pitchFamily="34" charset="0"/>
                <a:ea typeface="Verdana" panose="020B0604030504040204" pitchFamily="34" charset="0"/>
                <a:cs typeface="Times New Roman" panose="02020603050405020304" pitchFamily="18" charset="0"/>
              </a:rPr>
              <a:t>Drivers will ensure people with accessibility needs exit at accessible stops. </a:t>
            </a:r>
            <a:endParaRPr kumimoji="0" lang="en-US" sz="2400" b="1" i="0" u="none" strike="noStrike" kern="1200" cap="none" spc="30" normalizeH="0" baseline="0" noProof="0">
              <a:ln>
                <a:noFill/>
              </a:ln>
              <a:solidFill>
                <a:srgbClr val="000000"/>
              </a:solidFill>
              <a:effectLst/>
              <a:uLnTx/>
              <a:uFillTx/>
              <a:latin typeface="Verdana" panose="020B0604030504040204" pitchFamily="34" charset="0"/>
              <a:ea typeface="Verdana" panose="020B0604030504040204" pitchFamily="34" charset="0"/>
            </a:endParaRPr>
          </a:p>
        </p:txBody>
      </p:sp>
      <p:pic>
        <p:nvPicPr>
          <p:cNvPr id="2050" name="Picture 2" descr="Late-Night Bus Service - Programs &amp; Projects - King County Metro Transit - King County">
            <a:extLst>
              <a:ext uri="{FF2B5EF4-FFF2-40B4-BE49-F238E27FC236}">
                <a16:creationId xmlns:a16="http://schemas.microsoft.com/office/drawing/2014/main" id="{170A0F47-F3BD-B36C-BCCC-5448EC16D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56" y="2344370"/>
            <a:ext cx="2651632" cy="3274075"/>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866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etro Green">
  <a:themeElements>
    <a:clrScheme name="King County Metro">
      <a:dk1>
        <a:srgbClr val="685F57"/>
      </a:dk1>
      <a:lt1>
        <a:srgbClr val="FFFFFF"/>
      </a:lt1>
      <a:dk2>
        <a:srgbClr val="2C3485"/>
      </a:dk2>
      <a:lt2>
        <a:srgbClr val="FFFFFF"/>
      </a:lt2>
      <a:accent1>
        <a:srgbClr val="FFB71B"/>
      </a:accent1>
      <a:accent2>
        <a:srgbClr val="685F57"/>
      </a:accent2>
      <a:accent3>
        <a:srgbClr val="CE0E2C"/>
      </a:accent3>
      <a:accent4>
        <a:srgbClr val="480D66"/>
      </a:accent4>
      <a:accent5>
        <a:srgbClr val="005B50"/>
      </a:accent5>
      <a:accent6>
        <a:srgbClr val="2B3385"/>
      </a:accent6>
      <a:hlink>
        <a:srgbClr val="686058"/>
      </a:hlink>
      <a:folHlink>
        <a:srgbClr val="68605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ro Green">
  <a:themeElements>
    <a:clrScheme name="King County Metro">
      <a:dk1>
        <a:srgbClr val="685F57"/>
      </a:dk1>
      <a:lt1>
        <a:srgbClr val="FFFFFF"/>
      </a:lt1>
      <a:dk2>
        <a:srgbClr val="2C3485"/>
      </a:dk2>
      <a:lt2>
        <a:srgbClr val="FFFFFF"/>
      </a:lt2>
      <a:accent1>
        <a:srgbClr val="FFB71B"/>
      </a:accent1>
      <a:accent2>
        <a:srgbClr val="685F57"/>
      </a:accent2>
      <a:accent3>
        <a:srgbClr val="CE0E2C"/>
      </a:accent3>
      <a:accent4>
        <a:srgbClr val="480D66"/>
      </a:accent4>
      <a:accent5>
        <a:srgbClr val="005B50"/>
      </a:accent5>
      <a:accent6>
        <a:srgbClr val="2B3385"/>
      </a:accent6>
      <a:hlink>
        <a:srgbClr val="686058"/>
      </a:hlink>
      <a:folHlink>
        <a:srgbClr val="68605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93A15E66568F41B2872D6868118043" ma:contentTypeVersion="15" ma:contentTypeDescription="Create a new document." ma:contentTypeScope="" ma:versionID="da30a6a2d12b6f354d630e02e68beb1a">
  <xsd:schema xmlns:xsd="http://www.w3.org/2001/XMLSchema" xmlns:xs="http://www.w3.org/2001/XMLSchema" xmlns:p="http://schemas.microsoft.com/office/2006/metadata/properties" xmlns:ns2="e06f2e35-1b37-47a0-8bd6-f0b8cc1788e9" xmlns:ns3="63346f23-df96-4bbb-a922-55ed96a55fb2" xmlns:ns4="2beaef9f-cf1f-479f-a374-c737fe2c05cb" targetNamespace="http://schemas.microsoft.com/office/2006/metadata/properties" ma:root="true" ma:fieldsID="1ff92e3b339ea55b6c1a1f4243bdfc5a" ns2:_="" ns3:_="" ns4:_="">
    <xsd:import namespace="e06f2e35-1b37-47a0-8bd6-f0b8cc1788e9"/>
    <xsd:import namespace="63346f23-df96-4bbb-a922-55ed96a55fb2"/>
    <xsd:import namespace="2beaef9f-cf1f-479f-a374-c737fe2c05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6f2e35-1b37-47a0-8bd6-f0b8cc178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87192d8-99aa-4f2d-82ad-d3af49b789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346f23-df96-4bbb-a922-55ed96a55fb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aef9f-cf1f-479f-a374-c737fe2c05c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5a0d6dd-a99e-464a-a444-305a593b8857}" ma:internalName="TaxCatchAll" ma:showField="CatchAllData" ma:web="4badef59-3aae-4600-90d3-955bf4fd48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beaef9f-cf1f-479f-a374-c737fe2c05cb" xsi:nil="true"/>
    <lcf76f155ced4ddcb4097134ff3c332f xmlns="e06f2e35-1b37-47a0-8bd6-f0b8cc1788e9">
      <Terms xmlns="http://schemas.microsoft.com/office/infopath/2007/PartnerControls"/>
    </lcf76f155ced4ddcb4097134ff3c332f>
    <SharedWithUsers xmlns="63346f23-df96-4bbb-a922-55ed96a55fb2">
      <UserInfo>
        <DisplayName/>
        <AccountId xsi:nil="true"/>
        <AccountType/>
      </UserInfo>
    </SharedWithUsers>
    <MediaLengthInSeconds xmlns="e06f2e35-1b37-47a0-8bd6-f0b8cc1788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CDC1FF-369A-43DD-9E9C-6E99FE85B84B}"/>
</file>

<file path=customXml/itemProps2.xml><?xml version="1.0" encoding="utf-8"?>
<ds:datastoreItem xmlns:ds="http://schemas.openxmlformats.org/officeDocument/2006/customXml" ds:itemID="{694F4313-3381-4F68-97D1-AA3264A05797}">
  <ds:schemaRefs>
    <ds:schemaRef ds:uri="63346f23-df96-4bbb-a922-55ed96a55fb2"/>
    <ds:schemaRef ds:uri="http://schemas.microsoft.com/office/2006/metadata/properties"/>
    <ds:schemaRef ds:uri="http://purl.org/dc/terms/"/>
    <ds:schemaRef ds:uri="http://www.w3.org/XML/1998/namespace"/>
    <ds:schemaRef ds:uri="http://schemas.microsoft.com/office/2006/documentManagement/types"/>
    <ds:schemaRef ds:uri="e06f2e35-1b37-47a0-8bd6-f0b8cc1788e9"/>
    <ds:schemaRef ds:uri="http://schemas.microsoft.com/office/infopath/2007/PartnerControls"/>
    <ds:schemaRef ds:uri="http://purl.org/dc/elements/1.1/"/>
    <ds:schemaRef ds:uri="http://schemas.openxmlformats.org/package/2006/metadata/core-properties"/>
    <ds:schemaRef ds:uri="2beaef9f-cf1f-479f-a374-c737fe2c05cb"/>
    <ds:schemaRef ds:uri="http://purl.org/dc/dcmitype/"/>
  </ds:schemaRefs>
</ds:datastoreItem>
</file>

<file path=customXml/itemProps3.xml><?xml version="1.0" encoding="utf-8"?>
<ds:datastoreItem xmlns:ds="http://schemas.openxmlformats.org/officeDocument/2006/customXml" ds:itemID="{472A255A-BABB-47C8-B4CF-61B50C8B2F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TotalTime>
  <Words>1624</Words>
  <Application>Microsoft Office PowerPoint</Application>
  <PresentationFormat>Widescreen</PresentationFormat>
  <Paragraphs>139</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Courier New</vt:lpstr>
      <vt:lpstr>Humanist 777 Condensed</vt:lpstr>
      <vt:lpstr>Open Sans</vt:lpstr>
      <vt:lpstr>Symbol</vt:lpstr>
      <vt:lpstr>Times New Roman</vt:lpstr>
      <vt:lpstr>Verdana</vt:lpstr>
      <vt:lpstr>1_Metro Green</vt:lpstr>
      <vt:lpstr>Metro Green</vt:lpstr>
      <vt:lpstr>Safety and Riding Right</vt:lpstr>
      <vt:lpstr>Public Transit </vt:lpstr>
      <vt:lpstr>PowerPoint Presentation</vt:lpstr>
      <vt:lpstr>PowerPoint Presentation</vt:lpstr>
      <vt:lpstr>Waiting for &amp; Boarding the Bus</vt:lpstr>
      <vt:lpstr>Riding the Bus</vt:lpstr>
      <vt:lpstr>Priority Seating</vt:lpstr>
      <vt:lpstr>Exiting the Bus</vt:lpstr>
      <vt:lpstr>Night Stop Program</vt:lpstr>
      <vt:lpstr>Tips for the Bus</vt:lpstr>
      <vt:lpstr>Safe Place Program</vt:lpstr>
      <vt:lpstr>Using the Link Light Rail</vt:lpstr>
      <vt:lpstr>Tips for Link Light Rail</vt:lpstr>
      <vt:lpstr>Transit Police</vt:lpstr>
      <vt:lpstr>PowerPoint Presentation</vt:lpstr>
      <vt:lpstr>Be a Considerate Passenger</vt:lpstr>
      <vt:lpstr>To learn more safety tips and initiatives, visit  metro.kingcounty.gov/safety </vt:lpstr>
      <vt:lpstr>To learn more, visit  FreeYouthTransitPass.com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Davidson</dc:creator>
  <cp:lastModifiedBy>DeCordoba, Rachel</cp:lastModifiedBy>
  <cp:revision>2</cp:revision>
  <cp:lastPrinted>2018-10-29T21:04:04Z</cp:lastPrinted>
  <dcterms:created xsi:type="dcterms:W3CDTF">2018-04-25T20:30:18Z</dcterms:created>
  <dcterms:modified xsi:type="dcterms:W3CDTF">2023-08-07T20:45:29Z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0x010100E793A15E66568F41B2872D6868118043</vt:lpwstr>
  </property>
  <property fmtid="{D5CDD505-2E9C-101B-9397-08002B2CF9AE}" pid="3" name="MediaServiceImageTags">
    <vt:lpwstr/>
  </property>
  <property fmtid="{D5CDD505-2E9C-101B-9397-08002B2CF9AE}" pid="4" name="Order">
    <vt:r8>58100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