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3" r:id="rId4"/>
    <p:sldMasterId id="2147483648" r:id="rId5"/>
  </p:sldMasterIdLst>
  <p:notesMasterIdLst>
    <p:notesMasterId r:id="rId35"/>
  </p:notesMasterIdLst>
  <p:handoutMasterIdLst>
    <p:handoutMasterId r:id="rId36"/>
  </p:handoutMasterIdLst>
  <p:sldIdLst>
    <p:sldId id="334" r:id="rId6"/>
    <p:sldId id="289" r:id="rId7"/>
    <p:sldId id="259" r:id="rId8"/>
    <p:sldId id="316" r:id="rId9"/>
    <p:sldId id="310" r:id="rId10"/>
    <p:sldId id="319" r:id="rId11"/>
    <p:sldId id="315" r:id="rId12"/>
    <p:sldId id="336" r:id="rId13"/>
    <p:sldId id="299" r:id="rId14"/>
    <p:sldId id="311" r:id="rId15"/>
    <p:sldId id="337" r:id="rId16"/>
    <p:sldId id="305" r:id="rId17"/>
    <p:sldId id="327" r:id="rId18"/>
    <p:sldId id="312" r:id="rId19"/>
    <p:sldId id="298" r:id="rId20"/>
    <p:sldId id="323" r:id="rId21"/>
    <p:sldId id="329" r:id="rId22"/>
    <p:sldId id="330" r:id="rId23"/>
    <p:sldId id="338" r:id="rId24"/>
    <p:sldId id="331" r:id="rId25"/>
    <p:sldId id="333" r:id="rId26"/>
    <p:sldId id="342" r:id="rId27"/>
    <p:sldId id="343" r:id="rId28"/>
    <p:sldId id="267" r:id="rId29"/>
    <p:sldId id="332" r:id="rId30"/>
    <p:sldId id="308" r:id="rId31"/>
    <p:sldId id="317" r:id="rId32"/>
    <p:sldId id="318" r:id="rId33"/>
    <p:sldId id="29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59B5B-9E3D-0DBB-4639-7F7BBC8D02D5}" name="DeCordoba, Rachel" initials="DR" userId="S::rdecordoba@kingcounty.gov::fa0ecc3f-1411-4b1d-8da5-4c579ff3a23b" providerId="AD"/>
  <p188:author id="{C647116C-6D98-EF33-683D-02DEC386E070}" name="Megan Soland" initials="MS" userId="S::msoland@triangleassociates.com::6cfc8087-67f9-4cc2-893b-f9702fff9396" providerId="AD"/>
  <p188:author id="{8E8AD676-3D8F-D96F-260A-356F30101AFD}" name="Elizabeth Cameron" initials="EC" userId="S::ecameron@triangleassociates.com::91e1d7a0-3c16-40e7-b62c-e9f4ca6dcba8" providerId="AD"/>
  <p188:author id="{12831AA6-C013-9F90-C7A7-222353230E38}" name="Kareiva, Celina" initials="KC" userId="S::ckareiva@kingcounty.gov::b494622c-6afa-4061-88b1-de1296a4ee78" providerId="AD"/>
  <p188:author id="{3967FBB5-08CB-71C9-36A3-CC2E140CA88B}" name="Jeff Welke" initials="JW" userId="S::jwelke@triangleassociates.com::5144fc03-1140-454d-8c26-5a2de940d530" providerId="AD"/>
  <p188:author id="{603A26C5-1269-DDE1-EC69-A607562B5943}" name="Jennifer Scales" initials="JS" userId="S::jscales@triangleassociates.com::b03ed167-cafd-4fa1-994a-16696c7e09a1" providerId="AD"/>
  <p188:author id="{D9EBFCDC-C07D-4DFA-D1DE-B4C981C7622B}" name="Hurula, Dani" initials="HD" userId="S::dhurula@kingcounty.gov::57e9a8fb-c533-4e3a-89f8-ec9dd3954b0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nders, Amy" initials="SA" lastIdx="3" clrIdx="0"/>
  <p:cmAuthor id="2" name="Jeff Welke" initials="JW" lastIdx="5" clrIdx="1">
    <p:extLst>
      <p:ext uri="{19B8F6BF-5375-455C-9EA6-DF929625EA0E}">
        <p15:presenceInfo xmlns:p15="http://schemas.microsoft.com/office/powerpoint/2012/main" userId="S::jwelke@triangleassociates.com::5144fc03-1140-454d-8c26-5a2de940d530" providerId="AD"/>
      </p:ext>
    </p:extLst>
  </p:cmAuthor>
  <p:cmAuthor id="3" name="Campos, Jason" initials="CJ" lastIdx="1" clrIdx="2">
    <p:extLst>
      <p:ext uri="{19B8F6BF-5375-455C-9EA6-DF929625EA0E}">
        <p15:presenceInfo xmlns:p15="http://schemas.microsoft.com/office/powerpoint/2012/main" userId="S::jcampos@kingcounty.gov::6c472f5f-6871-477d-b5a3-e41a78ed92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2884"/>
    <a:srgbClr val="000000"/>
    <a:srgbClr val="263287"/>
    <a:srgbClr val="FF7600"/>
    <a:srgbClr val="0072BC"/>
    <a:srgbClr val="005CB9"/>
    <a:srgbClr val="F1B02E"/>
    <a:srgbClr val="3849C6"/>
    <a:srgbClr val="001A71"/>
    <a:srgbClr val="4E45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088" autoAdjust="0"/>
  </p:normalViewPr>
  <p:slideViewPr>
    <p:cSldViewPr snapToGrid="0">
      <p:cViewPr varScale="1">
        <p:scale>
          <a:sx n="60" d="100"/>
          <a:sy n="60" d="100"/>
        </p:scale>
        <p:origin x="1450" y="10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2D5650-DB3E-5A40-9F6F-1A9907145A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8A0E2B-A843-CA44-93AB-F2692865B6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89041-FEC0-A04A-9B42-01C28B75F111}" type="datetimeFigureOut">
              <a:rPr lang="en-US" smtClean="0"/>
              <a:t>5/7/2024</a:t>
            </a:fld>
            <a:endParaRPr lang="en-US"/>
          </a:p>
        </p:txBody>
      </p:sp>
      <p:sp>
        <p:nvSpPr>
          <p:cNvPr id="4" name="Footer Placeholder 3">
            <a:extLst>
              <a:ext uri="{FF2B5EF4-FFF2-40B4-BE49-F238E27FC236}">
                <a16:creationId xmlns:a16="http://schemas.microsoft.com/office/drawing/2014/main" id="{206B231A-8500-4440-BEA2-4BE8E4F925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6C3F37-31CB-1B4E-B019-9F35E2E180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792650-7300-F54D-8C1F-AF07B74D2A4E}" type="slidenum">
              <a:rPr lang="en-US" smtClean="0"/>
              <a:t>‹#›</a:t>
            </a:fld>
            <a:endParaRPr lang="en-US"/>
          </a:p>
        </p:txBody>
      </p:sp>
    </p:spTree>
    <p:extLst>
      <p:ext uri="{BB962C8B-B14F-4D97-AF65-F5344CB8AC3E}">
        <p14:creationId xmlns:p14="http://schemas.microsoft.com/office/powerpoint/2010/main" val="14213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4013E-3162-A741-AEDE-817A77735676}"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F0254-5D7A-E24F-B646-2A5FBDBFD4F7}" type="slidenum">
              <a:rPr lang="en-US" smtClean="0"/>
              <a:t>‹#›</a:t>
            </a:fld>
            <a:endParaRPr lang="en-US"/>
          </a:p>
        </p:txBody>
      </p:sp>
    </p:spTree>
    <p:extLst>
      <p:ext uri="{BB962C8B-B14F-4D97-AF65-F5344CB8AC3E}">
        <p14:creationId xmlns:p14="http://schemas.microsoft.com/office/powerpoint/2010/main" val="212679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ingcounty.gov/services/environment/climate/actions-strategies/strategic-climate-action-plan/emissions-inventories.asp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Introduce King County Metro – “The organization in our government that provides bus and other transportation services” and the Free Youth Transit Pass program (“</a:t>
            </a:r>
            <a:r>
              <a:rPr lang="en-US" b="0" i="0" dirty="0">
                <a:solidFill>
                  <a:srgbClr val="23221F"/>
                </a:solidFill>
                <a:effectLst/>
                <a:latin typeface="Open Sans" panose="020B0606030504020204" pitchFamily="34" charset="0"/>
              </a:rPr>
              <a:t>riders 18 and younger can take transit for free”)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Explain to students that they will be learning about how riding public transit can reduce greenhouse gas emissions and help the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0254-5D7A-E24F-B646-2A5FBDBFD4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403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u="sng">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800" u="none">
                <a:effectLst/>
                <a:latin typeface="Arial" panose="020B0604020202020204" pitchFamily="34" charset="0"/>
                <a:ea typeface="Calibri" panose="020F0502020204030204" pitchFamily="34" charset="0"/>
                <a:cs typeface="Times New Roman" panose="02020603050405020304" pitchFamily="18" charset="0"/>
              </a:rPr>
              <a:t>:</a:t>
            </a:r>
            <a:endParaRPr lang="en-US" sz="1800" u="sng">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a:effectLst/>
                <a:latin typeface="Times New Roman" panose="02020603050405020304" pitchFamily="18" charset="0"/>
                <a:ea typeface="Times New Roman" panose="02020603050405020304" pitchFamily="18" charset="0"/>
              </a:rPr>
              <a:t>What are some ways students move around the community? Does anyone walk? Ride a bike? Use transit?</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a:effectLst/>
                <a:latin typeface="Times New Roman" panose="02020603050405020304" pitchFamily="18" charset="0"/>
                <a:ea typeface="Times New Roman" panose="02020603050405020304" pitchFamily="18" charset="0"/>
              </a:rPr>
              <a:t>Explain it is not always possible to use these forms of transportation, sometimes people need to drive their cards or live too far from a bus stop. The important thing is to think about your options, understand the impact, and when you can make choices that are better for our environment that’s great. A 2019 study, </a:t>
            </a:r>
            <a:r>
              <a:rPr lang="en-US" sz="2800" b="0" i="0">
                <a:solidFill>
                  <a:srgbClr val="23221F"/>
                </a:solidFill>
                <a:effectLst/>
                <a:latin typeface="Open Sans" panose="020B0606030504020204" pitchFamily="34" charset="0"/>
              </a:rPr>
              <a:t>King County Geographic GHG Emissions (2019), shared </a:t>
            </a:r>
            <a:r>
              <a:rPr lang="en-US" sz="4000" b="0" i="0">
                <a:solidFill>
                  <a:srgbClr val="23221F"/>
                </a:solidFill>
                <a:effectLst/>
                <a:latin typeface="Open Sans" panose="020B0606030504020204" pitchFamily="34" charset="0"/>
              </a:rPr>
              <a:t>buildings (46%) and transportation (43%) were the largest sources for greenhouse gases. Details provided in the report-</a:t>
            </a:r>
            <a:r>
              <a:rPr lang="en-US" sz="2800" b="0" i="0">
                <a:solidFill>
                  <a:srgbClr val="23221F"/>
                </a:solidFill>
                <a:effectLst/>
                <a:latin typeface="Open Sans" panose="020B0606030504020204" pitchFamily="34" charset="0"/>
              </a:rPr>
              <a:t> https://</a:t>
            </a:r>
            <a:r>
              <a:rPr lang="en-US" sz="2800" b="0" i="0" err="1">
                <a:solidFill>
                  <a:srgbClr val="23221F"/>
                </a:solidFill>
                <a:effectLst/>
                <a:latin typeface="Open Sans" panose="020B0606030504020204" pitchFamily="34" charset="0"/>
              </a:rPr>
              <a:t>kingcounty.gov</a:t>
            </a:r>
            <a:r>
              <a:rPr lang="en-US" sz="2800" b="0" i="0">
                <a:solidFill>
                  <a:srgbClr val="23221F"/>
                </a:solidFill>
                <a:effectLst/>
                <a:latin typeface="Open Sans" panose="020B0606030504020204" pitchFamily="34" charset="0"/>
              </a:rPr>
              <a:t>/services/environment/climate/actions-strategies/strategic-climate-action-plan/emissions-</a:t>
            </a:r>
            <a:r>
              <a:rPr lang="en-US" sz="2800" b="0" i="0" err="1">
                <a:solidFill>
                  <a:srgbClr val="23221F"/>
                </a:solidFill>
                <a:effectLst/>
                <a:latin typeface="Open Sans" panose="020B0606030504020204" pitchFamily="34" charset="0"/>
              </a:rPr>
              <a:t>inventories.aspx</a:t>
            </a:r>
            <a:r>
              <a:rPr lang="en-US" sz="2800" b="0" i="0">
                <a:solidFill>
                  <a:srgbClr val="23221F"/>
                </a:solidFill>
                <a:effectLst/>
                <a:latin typeface="Open Sans" panose="020B0606030504020204" pitchFamily="34" charset="0"/>
              </a:rPr>
              <a:t>. </a:t>
            </a:r>
            <a:endParaRPr lang="en-US" sz="1800" b="0">
              <a:effectLst/>
              <a:latin typeface="Times New Roman" panose="02020603050405020304" pitchFamily="18" charset="0"/>
              <a:ea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081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dirty="0">
                <a:effectLst/>
                <a:latin typeface="Times New Roman" panose="02020603050405020304" pitchFamily="18" charset="0"/>
                <a:ea typeface="Times New Roman" panose="02020603050405020304" pitchFamily="18" charset="0"/>
              </a:rPr>
              <a:t>King County is committed to climate action and is being proactive in reducing GHG emissions and preparing for climate impacts.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dirty="0">
                <a:effectLst/>
                <a:latin typeface="Times New Roman" panose="02020603050405020304" pitchFamily="18" charset="0"/>
                <a:ea typeface="Times New Roman" panose="02020603050405020304" pitchFamily="18" charset="0"/>
              </a:rPr>
              <a:t>Public transit ridership has greatly increased in the past years and Metro is exploring ways to continue to reduce their environmental impact.</a:t>
            </a:r>
          </a:p>
          <a:p>
            <a:pPr marL="0" marR="0" indent="0">
              <a:lnSpc>
                <a:spcPct val="107000"/>
              </a:lnSpc>
              <a:spcBef>
                <a:spcPts val="0"/>
              </a:spcBef>
              <a:spcAft>
                <a:spcPts val="800"/>
              </a:spcAft>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46E02B-197E-4B39-AF0F-91DB6E566B0C}" type="slidenum">
              <a:rPr lang="en-US" smtClean="0"/>
              <a:t>11</a:t>
            </a:fld>
            <a:endParaRPr lang="en-US"/>
          </a:p>
        </p:txBody>
      </p:sp>
    </p:spTree>
    <p:extLst>
      <p:ext uri="{BB962C8B-B14F-4D97-AF65-F5344CB8AC3E}">
        <p14:creationId xmlns:p14="http://schemas.microsoft.com/office/powerpoint/2010/main" val="1908666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dirty="0">
                <a:effectLst/>
                <a:latin typeface="Times New Roman" panose="02020603050405020304" pitchFamily="18" charset="0"/>
                <a:ea typeface="Times New Roman" panose="02020603050405020304" pitchFamily="18" charset="0"/>
              </a:rPr>
              <a:t>King County Metro is working to replace its bus fleet with electric, zero-emission coaches by 2035 in order to further minimize the environmental impact of public transportation.</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u="sng" dirty="0">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800" u="none" dirty="0">
                <a:effectLst/>
                <a:latin typeface="Arial" panose="020B0604020202020204" pitchFamily="34" charset="0"/>
                <a:ea typeface="Calibri" panose="020F0502020204030204" pitchFamily="34" charset="0"/>
                <a:cs typeface="Times New Roman" panose="02020603050405020304" pitchFamily="18" charset="0"/>
              </a:rPr>
              <a:t>:</a:t>
            </a:r>
            <a:endParaRPr lang="en-US" sz="1800" u="sng"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Ask if anyone in the class has used one of the electric buses recently.</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You may choose to ask students if they have any other ideas of ways Metro can help reduce its environmental impact and/or help to plan for the impacts of climate change.</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46E02B-197E-4B39-AF0F-91DB6E566B0C}" type="slidenum">
              <a:rPr lang="en-US" smtClean="0"/>
              <a:t>12</a:t>
            </a:fld>
            <a:endParaRPr lang="en-US"/>
          </a:p>
        </p:txBody>
      </p:sp>
    </p:spTree>
    <p:extLst>
      <p:ext uri="{BB962C8B-B14F-4D97-AF65-F5344CB8AC3E}">
        <p14:creationId xmlns:p14="http://schemas.microsoft.com/office/powerpoint/2010/main" val="4054957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dirty="0">
                <a:effectLst/>
                <a:latin typeface="Times New Roman" panose="02020603050405020304" pitchFamily="18" charset="0"/>
                <a:ea typeface="Times New Roman" panose="02020603050405020304" pitchFamily="18" charset="0"/>
              </a:rPr>
              <a:t>King County Metro is working hard to reduce pollution on and off the road. Beyond buses, Metro is saving energy by fixing equipment and constructing sustainable buildings.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182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200" u="sng" dirty="0">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200" u="none" dirty="0">
                <a:effectLst/>
                <a:latin typeface="Arial" panose="020B0604020202020204" pitchFamily="34" charset="0"/>
                <a:ea typeface="Calibri" panose="020F0502020204030204" pitchFamily="34" charset="0"/>
                <a:cs typeface="Times New Roman" panose="02020603050405020304" pitchFamily="18" charset="0"/>
              </a:rPr>
              <a:t>:</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How does using transit support or help the community?</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Who should use transit?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might prevent people from using transit?</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Highlight youth programs and accessibility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Explain that public transit is a service to help people move around their communities. Public transit provides access to community spaces and resources supporting community members of different abilities and backgrounds. Help connect how transit can help reduce emissions, reduce traffic, increase environmental health in our region, and help connect people to places. </a:t>
            </a:r>
          </a:p>
          <a:p>
            <a:endParaRPr lang="en-US" dirty="0"/>
          </a:p>
        </p:txBody>
      </p:sp>
      <p:sp>
        <p:nvSpPr>
          <p:cNvPr id="4" name="Slide Number Placeholder 3"/>
          <p:cNvSpPr>
            <a:spLocks noGrp="1"/>
          </p:cNvSpPr>
          <p:nvPr>
            <p:ph type="sldNum" sz="quarter" idx="5"/>
          </p:nvPr>
        </p:nvSpPr>
        <p:spPr/>
        <p:txBody>
          <a:bodyPr/>
          <a:lstStyle/>
          <a:p>
            <a:fld id="{F3BF0254-5D7A-E24F-B646-2A5FBDBFD4F7}" type="slidenum">
              <a:rPr lang="en-US" smtClean="0"/>
              <a:t>14</a:t>
            </a:fld>
            <a:endParaRPr lang="en-US"/>
          </a:p>
        </p:txBody>
      </p:sp>
    </p:spTree>
    <p:extLst>
      <p:ext uri="{BB962C8B-B14F-4D97-AF65-F5344CB8AC3E}">
        <p14:creationId xmlns:p14="http://schemas.microsoft.com/office/powerpoint/2010/main" val="328495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u="sng">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800" u="none">
                <a:effectLst/>
                <a:latin typeface="Arial" panose="020B0604020202020204" pitchFamily="34" charset="0"/>
                <a:ea typeface="Calibri" panose="020F0502020204030204" pitchFamily="34" charset="0"/>
                <a:cs typeface="Times New Roman" panose="02020603050405020304" pitchFamily="18" charset="0"/>
              </a:rPr>
              <a:t>:</a:t>
            </a:r>
            <a:endParaRPr lang="en-US" sz="1800" u="sng">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a:effectLst/>
                <a:latin typeface="Times New Roman" panose="02020603050405020304" pitchFamily="18" charset="0"/>
                <a:ea typeface="Times New Roman" panose="02020603050405020304" pitchFamily="18" charset="0"/>
              </a:rPr>
              <a:t>What does Environmental Sustainability mean to you?</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a:effectLst/>
                <a:latin typeface="Times New Roman" panose="02020603050405020304" pitchFamily="18" charset="0"/>
                <a:ea typeface="Times New Roman" panose="02020603050405020304" pitchFamily="18" charset="0"/>
              </a:rPr>
              <a:t>How might sustainability connect to transit?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a:effectLst/>
                <a:latin typeface="Times New Roman" panose="02020603050405020304" pitchFamily="18" charset="0"/>
                <a:ea typeface="Times New Roman" panose="02020603050405020304" pitchFamily="18" charset="0"/>
              </a:rPr>
              <a:t>Encourage them to have a thoughtful discussion as their knowledge of the topic allows. </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a:effectLst/>
                <a:latin typeface="Times New Roman" panose="02020603050405020304" pitchFamily="18" charset="0"/>
                <a:ea typeface="Times New Roman" panose="02020603050405020304" pitchFamily="18" charset="0"/>
              </a:rPr>
              <a:t>Information &amp; graphics from https://</a:t>
            </a:r>
            <a:r>
              <a:rPr lang="en-US" sz="1800" err="1">
                <a:effectLst/>
                <a:latin typeface="Times New Roman" panose="02020603050405020304" pitchFamily="18" charset="0"/>
                <a:ea typeface="Times New Roman" panose="02020603050405020304" pitchFamily="18" charset="0"/>
              </a:rPr>
              <a:t>kingcounty.gov</a:t>
            </a:r>
            <a:r>
              <a:rPr lang="en-US" sz="1800">
                <a:effectLst/>
                <a:latin typeface="Times New Roman" panose="02020603050405020304" pitchFamily="18" charset="0"/>
                <a:ea typeface="Times New Roman" panose="02020603050405020304" pitchFamily="18" charset="0"/>
              </a:rPr>
              <a:t>/depts/transportation/metro/about/environmental-</a:t>
            </a:r>
            <a:r>
              <a:rPr lang="en-US" sz="1800" err="1">
                <a:effectLst/>
                <a:latin typeface="Times New Roman" panose="02020603050405020304" pitchFamily="18" charset="0"/>
                <a:ea typeface="Times New Roman" panose="02020603050405020304" pitchFamily="18" charset="0"/>
              </a:rPr>
              <a:t>sustainability.aspx</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46E02B-197E-4B39-AF0F-91DB6E566B0C}" type="slidenum">
              <a:rPr lang="en-US" smtClean="0"/>
              <a:t>15</a:t>
            </a:fld>
            <a:endParaRPr lang="en-US"/>
          </a:p>
        </p:txBody>
      </p:sp>
    </p:spTree>
    <p:extLst>
      <p:ext uri="{BB962C8B-B14F-4D97-AF65-F5344CB8AC3E}">
        <p14:creationId xmlns:p14="http://schemas.microsoft.com/office/powerpoint/2010/main" val="1599281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u="sng">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800" u="none">
                <a:effectLst/>
                <a:latin typeface="Arial" panose="020B0604020202020204" pitchFamily="34" charset="0"/>
                <a:ea typeface="Calibri" panose="020F0502020204030204" pitchFamily="34" charset="0"/>
                <a:cs typeface="Times New Roman" panose="02020603050405020304" pitchFamily="18" charset="0"/>
              </a:rPr>
              <a:t>:</a:t>
            </a:r>
            <a:endParaRPr lang="en-US" sz="1800" u="sng">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a:effectLst/>
                <a:latin typeface="Times New Roman" panose="02020603050405020304" pitchFamily="18" charset="0"/>
                <a:ea typeface="Times New Roman" panose="02020603050405020304" pitchFamily="18" charset="0"/>
              </a:rPr>
              <a:t>How might reducing cars on the road help our environment?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a:effectLst/>
                <a:latin typeface="Times New Roman" panose="02020603050405020304" pitchFamily="18" charset="0"/>
                <a:ea typeface="Times New Roman" panose="02020603050405020304" pitchFamily="18" charset="0"/>
              </a:rPr>
              <a:t>Encourage them to have a thoughtful discussion as their knowledge of the topic allows.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u="sng" dirty="0">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800" u="none" dirty="0">
                <a:effectLst/>
                <a:latin typeface="Arial" panose="020B0604020202020204" pitchFamily="34" charset="0"/>
                <a:ea typeface="Calibri" panose="020F0502020204030204" pitchFamily="34" charset="0"/>
                <a:cs typeface="Times New Roman" panose="02020603050405020304" pitchFamily="18" charset="0"/>
              </a:rPr>
              <a:t>:</a:t>
            </a:r>
            <a:endParaRPr lang="en-US" sz="1800" u="sng"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Would you rather spend time in a parking lot or a park?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800" b="0" i="0" dirty="0">
                <a:solidFill>
                  <a:srgbClr val="000000"/>
                </a:solidFill>
                <a:effectLst/>
                <a:latin typeface="WordVisi_MSFontService"/>
              </a:rPr>
              <a:t>If more people travel by bus or light rail, we can reduce the space needed to park cars.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556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rPr>
              <a:t>Explain taking care of our community means taking care of our environment but also taking care of people. Metro wants to ensure that its transit systems are accessible to all community members.</a:t>
            </a:r>
          </a:p>
          <a:p>
            <a:endParaRPr lang="en-US" sz="1800" dirty="0">
              <a:effectLst/>
              <a:latin typeface="Arial" panose="020B0604020202020204" pitchFamily="34" charset="0"/>
            </a:endParaRPr>
          </a:p>
          <a:p>
            <a:r>
              <a:rPr lang="en-US" sz="1800" dirty="0">
                <a:effectLst/>
                <a:latin typeface="Arial" panose="020B0604020202020204" pitchFamily="34" charset="0"/>
              </a:rPr>
              <a:t>Opportunity for all: healthy transit builds opportunity in a way that cars don’t; consider that ~25% of Washingtonians are not drivers, and even those who can drive may not find it the best option (e.g. having a vehicle, affordability, parking, needing 1 car for every adult in the household if other options don’t exist) </a:t>
            </a:r>
          </a:p>
          <a:p>
            <a:r>
              <a:rPr lang="en-US" sz="1800" dirty="0">
                <a:effectLst/>
                <a:latin typeface="Arial" panose="020B0604020202020204" pitchFamily="34" charset="0"/>
              </a:rPr>
              <a:t>We also want to consider people with disabilities, low-income families, and youth and seniors.</a:t>
            </a:r>
            <a:endParaRPr lang="en-US" sz="1800" dirty="0">
              <a:effectLst/>
              <a:latin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880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rPr>
              <a:t>Using transit can have a variety of benefits including helping people save money, get outside more, and expand their social life.</a:t>
            </a:r>
            <a:endParaRPr lang="en-US" sz="1800" dirty="0">
              <a:effectLst/>
              <a:latin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dirty="0">
              <a:effectLst/>
              <a:latin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u="sng" dirty="0">
                <a:effectLst/>
                <a:latin typeface="Times New Roman" panose="02020603050405020304" pitchFamily="18" charset="0"/>
              </a:rPr>
              <a:t>Discussion Opportunity:</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dirty="0">
                <a:effectLst/>
                <a:latin typeface="Arial" panose="020B0604020202020204" pitchFamily="34" charset="0"/>
              </a:rPr>
              <a:t>Are there any other benefits of transit you can think of?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17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As a reminder, public transit can take many forms. Here in King County, some primary forms of transit are buses, light rail trains, water taxis, and much more.</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r>
              <a:rPr lang="en-US" sz="1800" u="sng" dirty="0">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800" u="none" dirty="0">
                <a:effectLst/>
                <a:latin typeface="Arial" panose="020B0604020202020204" pitchFamily="34" charset="0"/>
                <a:ea typeface="Calibri" panose="020F0502020204030204" pitchFamily="34" charset="0"/>
                <a:cs typeface="Times New Roman" panose="02020603050405020304" pitchFamily="18" charset="0"/>
              </a:rPr>
              <a:t>:</a:t>
            </a:r>
          </a:p>
          <a:p>
            <a:pPr marL="285750" marR="0" indent="-285750">
              <a:lnSpc>
                <a:spcPct val="107000"/>
              </a:lnSpc>
              <a:spcBef>
                <a:spcPts val="0"/>
              </a:spcBef>
              <a:spcAft>
                <a:spcPts val="0"/>
              </a:spcAft>
              <a:buFont typeface="Arial" panose="020B0604020202020204" pitchFamily="34" charset="0"/>
              <a:buChar char="•"/>
            </a:pPr>
            <a:r>
              <a:rPr lang="en-US" sz="1800" u="none" dirty="0">
                <a:effectLst/>
                <a:latin typeface="Arial" panose="020B0604020202020204" pitchFamily="34" charset="0"/>
                <a:ea typeface="Calibri" panose="020F0502020204030204" pitchFamily="34" charset="0"/>
                <a:cs typeface="Times New Roman" panose="02020603050405020304" pitchFamily="18" charset="0"/>
              </a:rPr>
              <a:t>Ask students how they engage with public transit in their communities. Do they or someone they know utilize Metro services?</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46E02B-197E-4B39-AF0F-91DB6E566B0C}" type="slidenum">
              <a:rPr lang="en-US" smtClean="0"/>
              <a:t>2</a:t>
            </a:fld>
            <a:endParaRPr lang="en-US"/>
          </a:p>
        </p:txBody>
      </p:sp>
    </p:spTree>
    <p:extLst>
      <p:ext uri="{BB962C8B-B14F-4D97-AF65-F5344CB8AC3E}">
        <p14:creationId xmlns:p14="http://schemas.microsoft.com/office/powerpoint/2010/main" val="1377784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rPr>
              <a:t>End with a note that king County transit services are more than just buses we can ride on. These services support our community by helping us reduce greenhouse gases. These services help people move around the community and the services help us all stay connected. </a:t>
            </a:r>
          </a:p>
          <a:p>
            <a:endParaRPr lang="en-US" sz="1800" dirty="0">
              <a:effectLst/>
              <a:latin typeface="Arial" panose="020B0604020202020204" pitchFamily="34" charset="0"/>
            </a:endParaRPr>
          </a:p>
          <a:p>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Metro’s Long Range Plan aims for 80% of King County residents having access to frequent transit (every 15 minutes, stops 0.25 miles apart) by 2050.</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029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a:effectLst/>
                <a:latin typeface="Segoe UI" panose="020B0502040204020203" pitchFamily="34" charset="0"/>
              </a:rPr>
              <a:t>Discussion Opportunity: </a:t>
            </a:r>
          </a:p>
          <a:p>
            <a:pPr marL="285750" indent="-285750">
              <a:buFont typeface="Arial" panose="020B0604020202020204" pitchFamily="34" charset="0"/>
              <a:buChar char="•"/>
            </a:pPr>
            <a:r>
              <a:rPr lang="en-US" sz="1800">
                <a:effectLst/>
                <a:latin typeface="Segoe UI" panose="020B0502040204020203" pitchFamily="34" charset="0"/>
              </a:rPr>
              <a:t>Ask students how providing jobs, especially Green Jobs might help the community.</a:t>
            </a:r>
          </a:p>
          <a:p>
            <a:pPr marL="285750" indent="-285750">
              <a:buFont typeface="Arial" panose="020B0604020202020204" pitchFamily="34" charset="0"/>
              <a:buChar char="•"/>
            </a:pPr>
            <a:r>
              <a:rPr lang="en-US" sz="1800">
                <a:effectLst/>
                <a:latin typeface="Segoe UI" panose="020B0502040204020203" pitchFamily="34" charset="0"/>
              </a:rPr>
              <a:t>Ask students if they know of any examples of social justice events activists that centered around transit.</a:t>
            </a:r>
          </a:p>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rPr>
              <a:t>The regional Free Youth Transit program originally started with students at Rainer Beach High School in Seattle in 2015. </a:t>
            </a:r>
            <a:endParaRPr lang="en-US" sz="1800">
              <a:effectLst/>
              <a:latin typeface="Segoe UI" panose="020B0502040204020203" pitchFamily="34" charset="0"/>
            </a:endParaRPr>
          </a:p>
          <a:p>
            <a:pPr marL="285750" indent="-285750">
              <a:buFont typeface="Arial" panose="020B0604020202020204" pitchFamily="34" charset="0"/>
              <a:buChar char="•"/>
            </a:pPr>
            <a:r>
              <a:rPr lang="en-US" sz="1800">
                <a:effectLst/>
                <a:latin typeface="Segoe UI" panose="020B0502040204020203" pitchFamily="34" charset="0"/>
              </a:rPr>
              <a:t>Can they think of other connections to their community?</a:t>
            </a:r>
          </a:p>
          <a:p>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06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rPr>
              <a:t>Graduating students exploring possible careers should think about transit. More information can be found online at https://</a:t>
            </a:r>
            <a:r>
              <a:rPr lang="en-US" sz="1800" dirty="0" err="1">
                <a:effectLst/>
                <a:latin typeface="Arial" panose="020B0604020202020204" pitchFamily="34" charset="0"/>
              </a:rPr>
              <a:t>kingcounty.gov</a:t>
            </a:r>
            <a:r>
              <a:rPr lang="en-US" sz="1800" dirty="0">
                <a:effectLst/>
                <a:latin typeface="Arial" panose="020B0604020202020204" pitchFamily="34" charset="0"/>
              </a:rPr>
              <a:t>/depts/transportation/metro/about/</a:t>
            </a:r>
            <a:r>
              <a:rPr lang="en-US" sz="1800" dirty="0" err="1">
                <a:effectLst/>
                <a:latin typeface="Arial" panose="020B0604020202020204" pitchFamily="34" charset="0"/>
              </a:rPr>
              <a:t>careers.aspx</a:t>
            </a:r>
            <a:r>
              <a:rPr lang="en-US" sz="1800" dirty="0">
                <a:effectLst/>
                <a:latin typeface="Arial" panose="020B0604020202020204" pitchFamily="34" charset="0"/>
              </a:rPr>
              <a:t>. </a:t>
            </a:r>
          </a:p>
          <a:p>
            <a:endParaRPr lang="en-US" sz="1800" dirty="0">
              <a:effectLst/>
              <a:latin typeface="Arial" panose="020B0604020202020204" pitchFamily="34" charset="0"/>
            </a:endParaRPr>
          </a:p>
          <a:p>
            <a:r>
              <a:rPr lang="en-US" sz="1800" dirty="0">
                <a:effectLst/>
                <a:latin typeface="Arial" panose="020B0604020202020204" pitchFamily="34" charset="0"/>
              </a:rPr>
              <a:t>Metro needs talented employees from a variety of backgrounds and fields. Metro employees are creating and supporting vital mobility services. How many dedicated team members does Metro need to maintain and grow an award-winning transit system? A lot. Bring your skills to Metro!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633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dirty="0">
                <a:effectLst/>
                <a:latin typeface="Times New Roman" panose="02020603050405020304" pitchFamily="18" charset="0"/>
                <a:ea typeface="Times New Roman" panose="02020603050405020304" pitchFamily="18" charset="0"/>
              </a:rPr>
              <a:t>All youth under the age of 19 can ride Metro transit for free. This encourages individuals to take public transit which is better for the environment as well as beneficial to the community.</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u="sng" dirty="0">
                <a:effectLst/>
                <a:latin typeface="Times New Roman" panose="02020603050405020304" pitchFamily="18" charset="0"/>
                <a:ea typeface="Times New Roman" panose="02020603050405020304" pitchFamily="18" charset="0"/>
              </a:rPr>
              <a:t>Discussion Opportunity: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You may choose to ask students if they have been using the free youth transit passes for Metro.</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Ask how they think increased youth ridership might have a positive impact on greenhouse gas emissions and climate change.</a:t>
            </a:r>
          </a:p>
          <a:p>
            <a:pPr marL="0" marR="0" indent="0">
              <a:lnSpc>
                <a:spcPct val="107000"/>
              </a:lnSpc>
              <a:spcBef>
                <a:spcPts val="0"/>
              </a:spcBef>
              <a:spcAft>
                <a:spcPts val="800"/>
              </a:spcAft>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87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rPr>
              <a:t>Metro has a variety of services to accommodate the needs of community members to help individuals travel around King County, including services oriented to individuals with disabilities, individuals learning the English language, and individuals who may need extra support using Metro services.</a:t>
            </a:r>
          </a:p>
          <a:p>
            <a:endParaRPr lang="en-US" sz="1800" dirty="0">
              <a:effectLst/>
              <a:latin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u="sng" dirty="0">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800" u="none" dirty="0">
                <a:effectLst/>
                <a:latin typeface="Arial" panose="020B0604020202020204" pitchFamily="34" charset="0"/>
                <a:ea typeface="Calibri" panose="020F0502020204030204" pitchFamily="34" charset="0"/>
                <a:cs typeface="Times New Roman" panose="02020603050405020304" pitchFamily="18" charset="0"/>
              </a:rPr>
              <a:t>:</a:t>
            </a:r>
            <a:endParaRPr lang="en-US" sz="1800" u="sng"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Ask what accessibility means to the class.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rPr>
              <a:t>Why is accessibility important?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rPr>
              <a:t>How might having accessible transit help reduce GHG emissions?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dirty="0">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46E02B-197E-4B39-AF0F-91DB6E566B0C}" type="slidenum">
              <a:rPr lang="en-US" smtClean="0"/>
              <a:t>24</a:t>
            </a:fld>
            <a:endParaRPr lang="en-US"/>
          </a:p>
        </p:txBody>
      </p:sp>
    </p:spTree>
    <p:extLst>
      <p:ext uri="{BB962C8B-B14F-4D97-AF65-F5344CB8AC3E}">
        <p14:creationId xmlns:p14="http://schemas.microsoft.com/office/powerpoint/2010/main" val="2482880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200" u="sng" dirty="0">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200" u="none" dirty="0">
                <a:effectLst/>
                <a:latin typeface="Arial" panose="020B0604020202020204" pitchFamily="34" charset="0"/>
                <a:ea typeface="Calibri" panose="020F0502020204030204" pitchFamily="34" charset="0"/>
                <a:cs typeface="Times New Roman" panose="02020603050405020304" pitchFamily="18" charset="0"/>
              </a:rPr>
              <a:t>:</a:t>
            </a:r>
            <a:endParaRPr lang="en-US" sz="1200" u="sng"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do you think we mean when we say accessible transit?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Why is accessible transit important for a community?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 What types of accessible services have you seen on transit?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0254-5D7A-E24F-B646-2A5FBDBFD4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533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Some examples of accessible services that King County Metro offers include wheelchair lifts and ramps on buses, announcing stops, reserved seating and spaces, language translation, and an ADA Paratransit Program.</a:t>
            </a:r>
          </a:p>
          <a:p>
            <a:endParaRPr lang="en-US" sz="1800" dirty="0">
              <a:effectLst/>
              <a:latin typeface="Segoe UI" panose="020B0502040204020203" pitchFamily="34" charset="0"/>
            </a:endParaRPr>
          </a:p>
          <a:p>
            <a:r>
              <a:rPr lang="en-US" sz="1800" u="sng" dirty="0">
                <a:effectLst/>
                <a:latin typeface="Segoe UI" panose="020B0502040204020203" pitchFamily="34" charset="0"/>
              </a:rPr>
              <a:t>Discussion Opportunity: </a:t>
            </a:r>
          </a:p>
          <a:p>
            <a:r>
              <a:rPr lang="en-US" sz="1800" dirty="0">
                <a:effectLst/>
                <a:latin typeface="Segoe UI" panose="020B0502040204020203" pitchFamily="34" charset="0"/>
              </a:rPr>
              <a:t>Ask students how Metro services help address the variety of needs in a community and connect community members with public transit.</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146E02B-197E-4B39-AF0F-91DB6E566B0C}" type="slidenum">
              <a:rPr lang="en-US" smtClean="0"/>
              <a:t>26</a:t>
            </a:fld>
            <a:endParaRPr lang="en-US"/>
          </a:p>
        </p:txBody>
      </p:sp>
    </p:spTree>
    <p:extLst>
      <p:ext uri="{BB962C8B-B14F-4D97-AF65-F5344CB8AC3E}">
        <p14:creationId xmlns:p14="http://schemas.microsoft.com/office/powerpoint/2010/main" val="3837702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u="sng">
                <a:effectLst/>
                <a:latin typeface="Arial" panose="020B0604020202020204" pitchFamily="34" charset="0"/>
                <a:ea typeface="Calibri" panose="020F0502020204030204" pitchFamily="34" charset="0"/>
                <a:cs typeface="Times New Roman" panose="02020603050405020304" pitchFamily="18" charset="0"/>
              </a:rPr>
              <a:t>Supplemental opportunity</a:t>
            </a:r>
            <a:r>
              <a:rPr lang="en-US" sz="1800" u="none">
                <a:effectLst/>
                <a:latin typeface="Arial" panose="020B0604020202020204" pitchFamily="34" charset="0"/>
                <a:ea typeface="Calibri" panose="020F0502020204030204" pitchFamily="34" charset="0"/>
                <a:cs typeface="Times New Roman" panose="02020603050405020304" pitchFamily="18" charset="0"/>
              </a:rPr>
              <a:t>:</a:t>
            </a:r>
            <a:endParaRPr lang="en-US" sz="1800" u="sng">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You may allow students time to explore the webpage for more information.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302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u="sng">
                <a:effectLst/>
                <a:latin typeface="Arial" panose="020B0604020202020204" pitchFamily="34" charset="0"/>
                <a:ea typeface="Calibri" panose="020F0502020204030204" pitchFamily="34" charset="0"/>
                <a:cs typeface="Times New Roman" panose="02020603050405020304" pitchFamily="18" charset="0"/>
              </a:rPr>
              <a:t>Supplemental opportunity</a:t>
            </a:r>
            <a:r>
              <a:rPr lang="en-US" sz="1800" u="none">
                <a:effectLst/>
                <a:latin typeface="Arial" panose="020B0604020202020204" pitchFamily="34" charset="0"/>
                <a:ea typeface="Calibri" panose="020F0502020204030204" pitchFamily="34" charset="0"/>
                <a:cs typeface="Times New Roman" panose="02020603050405020304" pitchFamily="18" charset="0"/>
              </a:rPr>
              <a:t>:</a:t>
            </a:r>
            <a:endParaRPr lang="en-US" sz="1800" u="sng">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You may allow students time to explore the webpage for more information.</a:t>
            </a:r>
          </a:p>
          <a:p>
            <a:pPr marL="0" marR="0" indent="0">
              <a:lnSpc>
                <a:spcPct val="107000"/>
              </a:lnSpc>
              <a:spcBef>
                <a:spcPts val="0"/>
              </a:spcBef>
              <a:spcAft>
                <a:spcPts val="800"/>
              </a:spcAft>
              <a:buFont typeface="Arial" panose="020B0604020202020204" pitchFamily="34" charset="0"/>
              <a:buNone/>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299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u="sng" dirty="0">
                <a:effectLst/>
                <a:latin typeface="Arial" panose="020B0604020202020204" pitchFamily="34" charset="0"/>
                <a:ea typeface="Calibri" panose="020F0502020204030204" pitchFamily="34" charset="0"/>
                <a:cs typeface="Times New Roman" panose="02020603050405020304" pitchFamily="18" charset="0"/>
              </a:rPr>
              <a:t>Supplemental opportunity</a:t>
            </a:r>
            <a:r>
              <a:rPr lang="en-US" sz="1800" u="none" dirty="0">
                <a:effectLst/>
                <a:latin typeface="Arial" panose="020B0604020202020204" pitchFamily="34" charset="0"/>
                <a:ea typeface="Calibri" panose="020F0502020204030204" pitchFamily="34" charset="0"/>
                <a:cs typeface="Times New Roman" panose="02020603050405020304" pitchFamily="18" charset="0"/>
              </a:rPr>
              <a:t>:</a:t>
            </a:r>
            <a:endParaRPr lang="en-US" sz="1800" u="sng"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You may allow students time to explore the webpage for more information.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46E02B-197E-4B39-AF0F-91DB6E566B0C}" type="slidenum">
              <a:rPr lang="en-US" smtClean="0"/>
              <a:t>29</a:t>
            </a:fld>
            <a:endParaRPr lang="en-US"/>
          </a:p>
        </p:txBody>
      </p:sp>
    </p:spTree>
    <p:extLst>
      <p:ext uri="{BB962C8B-B14F-4D97-AF65-F5344CB8AC3E}">
        <p14:creationId xmlns:p14="http://schemas.microsoft.com/office/powerpoint/2010/main" val="598615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200" u="sng" dirty="0">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200" u="none" dirty="0">
                <a:effectLst/>
                <a:latin typeface="Arial" panose="020B0604020202020204" pitchFamily="34" charset="0"/>
                <a:ea typeface="Calibri" panose="020F0502020204030204" pitchFamily="34" charset="0"/>
                <a:cs typeface="Times New Roman" panose="02020603050405020304" pitchFamily="18" charset="0"/>
              </a:rPr>
              <a:t>:</a:t>
            </a:r>
            <a:endParaRPr lang="en-US" sz="1200" u="sng"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Ask students why are public transportation systems important for a community? Explain that public transit is a service provided by the government to help people move around their communities. Public transit is a service that provides access to community spaces and resources supporting community members of different abilities and backgrounds.</a:t>
            </a:r>
          </a:p>
          <a:p>
            <a:pPr marL="0" marR="0" indent="0">
              <a:lnSpc>
                <a:spcPct val="107000"/>
              </a:lnSpc>
              <a:spcBef>
                <a:spcPts val="0"/>
              </a:spcBef>
              <a:spcAft>
                <a:spcPts val="800"/>
              </a:spcAft>
              <a:buFont typeface="Arial" panose="020B0604020202020204" pitchFamily="34" charset="0"/>
              <a:buNone/>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Encourage students to consider the environment: ask them how might public transit impact our environment?</a:t>
            </a:r>
          </a:p>
          <a:p>
            <a:endParaRPr lang="en-US" dirty="0"/>
          </a:p>
        </p:txBody>
      </p:sp>
      <p:sp>
        <p:nvSpPr>
          <p:cNvPr id="4" name="Slide Number Placeholder 3"/>
          <p:cNvSpPr>
            <a:spLocks noGrp="1"/>
          </p:cNvSpPr>
          <p:nvPr>
            <p:ph type="sldNum" sz="quarter" idx="5"/>
          </p:nvPr>
        </p:nvSpPr>
        <p:spPr/>
        <p:txBody>
          <a:bodyPr/>
          <a:lstStyle/>
          <a:p>
            <a:fld id="{F3BF0254-5D7A-E24F-B646-2A5FBDBFD4F7}" type="slidenum">
              <a:rPr lang="en-US" smtClean="0"/>
              <a:t>3</a:t>
            </a:fld>
            <a:endParaRPr lang="en-US"/>
          </a:p>
        </p:txBody>
      </p:sp>
    </p:spTree>
    <p:extLst>
      <p:ext uri="{BB962C8B-B14F-4D97-AF65-F5344CB8AC3E}">
        <p14:creationId xmlns:p14="http://schemas.microsoft.com/office/powerpoint/2010/main" val="4065356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solidFill>
                  <a:srgbClr val="005CB9"/>
                </a:solidFill>
                <a:latin typeface="Verdana" panose="020B0604030504040204" pitchFamily="34" charset="0"/>
                <a:ea typeface="Verdana" panose="020B0604030504040204" pitchFamily="34" charset="0"/>
              </a:rPr>
              <a:t>Global climate change is the average long-term atmosphere changes over the entire Earth. These include warming temperatures and changes in precipitation as well as the effects of Earth’s warming. There are several factors that contribute to climate change. However, scientists agree that Earth has been getting warmer in the past 50 to 100 years primarily due to human activities.</a:t>
            </a:r>
            <a:endParaRPr lang="en-US" sz="1800" b="0" dirty="0">
              <a:effectLst/>
              <a:latin typeface="Times New Roman" panose="02020603050405020304" pitchFamily="18" charset="0"/>
              <a:ea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800" dirty="0">
                <a:effectLst/>
                <a:latin typeface="Times New Roman" panose="02020603050405020304" pitchFamily="18" charset="0"/>
                <a:ea typeface="Times New Roman" panose="02020603050405020304" pitchFamily="18" charset="0"/>
              </a:rPr>
              <a:t>Information &amp; graphics from https://kingcounty.gov/services/environment/climate/our-changing-climate/what.aspx; https://www.ncei.noaa.gov/access/monitoring/climate-at-a-glance/global/time-series</a:t>
            </a:r>
          </a:p>
          <a:p>
            <a:pPr marL="0" marR="0" indent="0">
              <a:lnSpc>
                <a:spcPct val="107000"/>
              </a:lnSpc>
              <a:spcBef>
                <a:spcPts val="0"/>
              </a:spcBef>
              <a:spcAft>
                <a:spcPts val="800"/>
              </a:spcAft>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46E02B-197E-4B39-AF0F-91DB6E566B0C}" type="slidenum">
              <a:rPr lang="en-US" smtClean="0"/>
              <a:t>4</a:t>
            </a:fld>
            <a:endParaRPr lang="en-US"/>
          </a:p>
        </p:txBody>
      </p:sp>
    </p:spTree>
    <p:extLst>
      <p:ext uri="{BB962C8B-B14F-4D97-AF65-F5344CB8AC3E}">
        <p14:creationId xmlns:p14="http://schemas.microsoft.com/office/powerpoint/2010/main" val="125081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solidFill>
                  <a:srgbClr val="005CB9"/>
                </a:solidFill>
                <a:latin typeface="Verdana" panose="020B0604030504040204" pitchFamily="34" charset="0"/>
                <a:ea typeface="Verdana" panose="020B0604030504040204" pitchFamily="34" charset="0"/>
              </a:rPr>
              <a:t>Certain gases in Earth’s atmosphere block heat from escaping, such as carbon dioxide and methane. These gases are called </a:t>
            </a:r>
            <a:r>
              <a:rPr lang="en-US" sz="1800" b="0" u="none" dirty="0">
                <a:solidFill>
                  <a:srgbClr val="005CB9"/>
                </a:solidFill>
                <a:latin typeface="Verdana" panose="020B0604030504040204" pitchFamily="34" charset="0"/>
                <a:ea typeface="Verdana" panose="020B0604030504040204" pitchFamily="34" charset="0"/>
              </a:rPr>
              <a:t>greenhouse gases </a:t>
            </a:r>
            <a:r>
              <a:rPr lang="en-US" sz="1800" b="0" dirty="0">
                <a:solidFill>
                  <a:srgbClr val="005CB9"/>
                </a:solidFill>
                <a:latin typeface="Verdana" panose="020B0604030504040204" pitchFamily="34" charset="0"/>
                <a:ea typeface="Verdana" panose="020B0604030504040204" pitchFamily="34" charset="0"/>
              </a:rPr>
              <a:t>(GHGs), and they keep Earth warm like the glass in a greenhouse keeps plants warm.</a:t>
            </a:r>
          </a:p>
          <a:p>
            <a:endParaRPr lang="en-US" sz="1800" b="0" dirty="0">
              <a:solidFill>
                <a:srgbClr val="005CB9"/>
              </a:solidFill>
              <a:latin typeface="Verdana" panose="020B0604030504040204" pitchFamily="34" charset="0"/>
              <a:ea typeface="Verdana" panose="020B0604030504040204" pitchFamily="34" charset="0"/>
            </a:endParaRPr>
          </a:p>
          <a:p>
            <a:r>
              <a:rPr lang="en-US" sz="1800" b="0" dirty="0">
                <a:solidFill>
                  <a:srgbClr val="005CB9"/>
                </a:solidFill>
                <a:latin typeface="Verdana" panose="020B0604030504040204" pitchFamily="34" charset="0"/>
                <a:ea typeface="Verdana" panose="020B0604030504040204" pitchFamily="34" charset="0"/>
              </a:rPr>
              <a:t>Human activities, such as burning fuel to power factories and cars, are adding lots of these gasses to our atmosphere. This causes the atmosphere to trap more heat than it used to, leading to a warmer Earth.</a:t>
            </a:r>
            <a:endParaRPr lang="en-US" sz="1800" b="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dirty="0">
                <a:effectLst/>
                <a:latin typeface="Times New Roman" panose="02020603050405020304" pitchFamily="18" charset="0"/>
                <a:ea typeface="Times New Roman" panose="02020603050405020304" pitchFamily="18" charset="0"/>
              </a:rPr>
              <a:t>Information &amp; graphics from https://kingcounty.gov/services/environment/climate/our-changing-climate/what.aspx</a:t>
            </a:r>
          </a:p>
          <a:p>
            <a:pPr marL="0" marR="0" indent="0">
              <a:lnSpc>
                <a:spcPct val="107000"/>
              </a:lnSpc>
              <a:spcBef>
                <a:spcPts val="0"/>
              </a:spcBef>
              <a:spcAft>
                <a:spcPts val="800"/>
              </a:spcAft>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61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u="sng" dirty="0">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800" u="none" dirty="0">
                <a:effectLst/>
                <a:latin typeface="Arial" panose="020B0604020202020204" pitchFamily="34" charset="0"/>
                <a:ea typeface="Calibri" panose="020F0502020204030204" pitchFamily="34" charset="0"/>
                <a:cs typeface="Times New Roman" panose="02020603050405020304" pitchFamily="18" charset="0"/>
              </a:rPr>
              <a:t>:</a:t>
            </a:r>
            <a:endParaRPr lang="en-US" sz="1800" u="sng"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As temperature increases how might that impact climate in an area?</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Encourage them to have a thoughtful discussion as their knowledge of the topic allows.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Graphic from NOAA: https://www.ncei.noaa.gov/access/monitoring/climate-at-a-glance/global/time-series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28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200" u="sng">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200" u="none">
                <a:effectLst/>
                <a:latin typeface="Arial" panose="020B0604020202020204" pitchFamily="34" charset="0"/>
                <a:ea typeface="Calibri" panose="020F0502020204030204" pitchFamily="34" charset="0"/>
                <a:cs typeface="Times New Roman" panose="02020603050405020304" pitchFamily="18" charset="0"/>
              </a:rPr>
              <a:t>:</a:t>
            </a:r>
            <a:endParaRPr lang="en-US" sz="1200" u="sng">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a:effectLst/>
                <a:latin typeface="Times New Roman" panose="02020603050405020304" pitchFamily="18" charset="0"/>
                <a:ea typeface="Times New Roman" panose="02020603050405020304" pitchFamily="18" charset="0"/>
              </a:rPr>
              <a:t>Let students share how extreme weather events or climate change have impacted them personally.</a:t>
            </a:r>
          </a:p>
          <a:p>
            <a:endParaRPr lang="en-US"/>
          </a:p>
        </p:txBody>
      </p:sp>
      <p:sp>
        <p:nvSpPr>
          <p:cNvPr id="4" name="Slide Number Placeholder 3"/>
          <p:cNvSpPr>
            <a:spLocks noGrp="1"/>
          </p:cNvSpPr>
          <p:nvPr>
            <p:ph type="sldNum" sz="quarter" idx="5"/>
          </p:nvPr>
        </p:nvSpPr>
        <p:spPr/>
        <p:txBody>
          <a:bodyPr/>
          <a:lstStyle/>
          <a:p>
            <a:fld id="{F3BF0254-5D7A-E24F-B646-2A5FBDBFD4F7}" type="slidenum">
              <a:rPr lang="en-US" smtClean="0"/>
              <a:t>7</a:t>
            </a:fld>
            <a:endParaRPr lang="en-US"/>
          </a:p>
        </p:txBody>
      </p:sp>
    </p:spTree>
    <p:extLst>
      <p:ext uri="{BB962C8B-B14F-4D97-AF65-F5344CB8AC3E}">
        <p14:creationId xmlns:p14="http://schemas.microsoft.com/office/powerpoint/2010/main" val="1173247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dirty="0">
                <a:effectLst/>
                <a:latin typeface="Times New Roman" panose="02020603050405020304" pitchFamily="18" charset="0"/>
                <a:ea typeface="Times New Roman" panose="02020603050405020304" pitchFamily="18" charset="0"/>
              </a:rPr>
              <a:t>Climate change will have local impacts in King County including more severe weather extremes, public health issues, and sea level rise.</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u="sng" dirty="0">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800" u="none" dirty="0">
                <a:effectLst/>
                <a:latin typeface="Arial" panose="020B0604020202020204" pitchFamily="34" charset="0"/>
                <a:ea typeface="Calibri" panose="020F0502020204030204" pitchFamily="34" charset="0"/>
                <a:cs typeface="Times New Roman" panose="02020603050405020304" pitchFamily="18" charset="0"/>
              </a:rPr>
              <a:t>:</a:t>
            </a:r>
            <a:endParaRPr lang="en-US" sz="1800" u="sng"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Let students share how extreme weather events or climate change have impacted them personally.</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Then ask them to think about how it might impact other people in our community.</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What about wildlife?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800" dirty="0">
              <a:effectLst/>
              <a:latin typeface="Times New Roman" panose="02020603050405020304" pitchFamily="18" charset="0"/>
              <a:ea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dirty="0">
                <a:effectLst/>
                <a:latin typeface="Times New Roman" panose="02020603050405020304" pitchFamily="18" charset="0"/>
                <a:ea typeface="Times New Roman" panose="02020603050405020304" pitchFamily="18" charset="0"/>
              </a:rPr>
              <a:t>Some other impacts include, but are not limited to:</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Ocean acidification (increased costs to shellfish growers)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More frequent coastal flooding</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Rising sea levels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Increased heavy rain events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46E02B-197E-4B39-AF0F-91DB6E566B0C}" type="slidenum">
              <a:rPr lang="en-US" smtClean="0"/>
              <a:t>8</a:t>
            </a:fld>
            <a:endParaRPr lang="en-US"/>
          </a:p>
        </p:txBody>
      </p:sp>
    </p:spTree>
    <p:extLst>
      <p:ext uri="{BB962C8B-B14F-4D97-AF65-F5344CB8AC3E}">
        <p14:creationId xmlns:p14="http://schemas.microsoft.com/office/powerpoint/2010/main" val="329502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u="sng" dirty="0">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800" u="none" dirty="0">
                <a:effectLst/>
                <a:latin typeface="Arial" panose="020B0604020202020204" pitchFamily="34" charset="0"/>
                <a:ea typeface="Calibri" panose="020F0502020204030204" pitchFamily="34" charset="0"/>
                <a:cs typeface="Times New Roman" panose="02020603050405020304" pitchFamily="18" charset="0"/>
              </a:rPr>
              <a:t>:</a:t>
            </a:r>
            <a:endParaRPr lang="en-US" sz="1800" u="sng"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Where do greenhouse gases come from?</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What do you notice?</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Encourage them to have a thoughtful discussion as their knowledge of the topic allows. </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dirty="0">
                <a:effectLst/>
                <a:latin typeface="Times New Roman" panose="02020603050405020304" pitchFamily="18" charset="0"/>
                <a:ea typeface="Times New Roman" panose="02020603050405020304" pitchFamily="18" charset="0"/>
              </a:rPr>
              <a:t>Information &amp; graphics from Puget Sound Regional Emissions Analysis, King County GHG emissions in 2019.</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2800" dirty="0">
                <a:hlinkClick r:id="rId3"/>
              </a:rPr>
              <a:t>King County greenhouse gas emissions - King County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46E02B-197E-4B39-AF0F-91DB6E566B0C}" type="slidenum">
              <a:rPr lang="en-US" smtClean="0"/>
              <a:t>9</a:t>
            </a:fld>
            <a:endParaRPr lang="en-US"/>
          </a:p>
        </p:txBody>
      </p:sp>
    </p:spTree>
    <p:extLst>
      <p:ext uri="{BB962C8B-B14F-4D97-AF65-F5344CB8AC3E}">
        <p14:creationId xmlns:p14="http://schemas.microsoft.com/office/powerpoint/2010/main" val="406440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i="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7" name="Rectangle 6">
            <a:extLst>
              <a:ext uri="{FF2B5EF4-FFF2-40B4-BE49-F238E27FC236}">
                <a16:creationId xmlns:a16="http://schemas.microsoft.com/office/drawing/2014/main" id="{0F351381-F5B4-A745-B071-B83687DA4DB4}"/>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2CF6EFF-1816-CD40-9ADC-53321CD9AE88}"/>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9" name="Text Placeholder 69">
            <a:extLst>
              <a:ext uri="{FF2B5EF4-FFF2-40B4-BE49-F238E27FC236}">
                <a16:creationId xmlns:a16="http://schemas.microsoft.com/office/drawing/2014/main" id="{FD9BCF11-AAE0-DB48-9992-1F7210BCA382}"/>
              </a:ext>
            </a:extLst>
          </p:cNvPr>
          <p:cNvSpPr>
            <a:spLocks noGrp="1"/>
          </p:cNvSpPr>
          <p:nvPr>
            <p:ph type="body" sz="quarter" idx="11"/>
          </p:nvPr>
        </p:nvSpPr>
        <p:spPr>
          <a:xfrm>
            <a:off x="736600" y="1496133"/>
            <a:ext cx="10193853" cy="3907565"/>
          </a:xfrm>
        </p:spPr>
        <p:txBody>
          <a:bodyPr>
            <a:normAutofit/>
          </a:bodyPr>
          <a:lstStyle>
            <a:lvl1pPr>
              <a:lnSpc>
                <a:spcPct val="100000"/>
              </a:lnSpc>
              <a:buClr>
                <a:srgbClr val="263287"/>
              </a:buClr>
              <a:defRPr sz="2000">
                <a:solidFill>
                  <a:srgbClr val="4E4540"/>
                </a:solidFill>
                <a:latin typeface="Verdana" panose="020B0604030504040204" pitchFamily="34" charset="0"/>
                <a:ea typeface="Verdana" panose="020B0604030504040204" pitchFamily="34" charset="0"/>
                <a:cs typeface="Verdana" panose="020B0604030504040204" pitchFamily="34" charset="0"/>
              </a:defRPr>
            </a:lvl1pPr>
            <a:lvl2pPr>
              <a:defRPr sz="2000">
                <a:solidFill>
                  <a:srgbClr val="4E4540"/>
                </a:solidFill>
              </a:defRPr>
            </a:lvl2pPr>
            <a:lvl3pPr>
              <a:defRPr>
                <a:solidFill>
                  <a:srgbClr val="4E4540"/>
                </a:solidFill>
              </a:defRPr>
            </a:lvl3pPr>
            <a:lvl4pPr>
              <a:defRPr>
                <a:solidFill>
                  <a:srgbClr val="4E4540"/>
                </a:solidFill>
              </a:defRPr>
            </a:lvl4pPr>
            <a:lvl5pPr>
              <a:defRPr>
                <a:solidFill>
                  <a:srgbClr val="4E4540"/>
                </a:solidFill>
              </a:defRPr>
            </a:lvl5pPr>
          </a:lstStyle>
          <a:p>
            <a:pPr lvl="0"/>
            <a:r>
              <a:rPr lang="en-US"/>
              <a:t>Edit Master text styles</a:t>
            </a:r>
          </a:p>
        </p:txBody>
      </p:sp>
    </p:spTree>
    <p:extLst>
      <p:ext uri="{BB962C8B-B14F-4D97-AF65-F5344CB8AC3E}">
        <p14:creationId xmlns:p14="http://schemas.microsoft.com/office/powerpoint/2010/main" val="2553848344"/>
      </p:ext>
    </p:extLst>
  </p:cSld>
  <p:clrMapOvr>
    <a:masterClrMapping/>
  </p:clrMapOvr>
  <p:extLst>
    <p:ext uri="{DCECCB84-F9BA-43D5-87BE-67443E8EF086}">
      <p15:sldGuideLst xmlns:p15="http://schemas.microsoft.com/office/powerpoint/2012/main">
        <p15:guide id="1" orient="horz" pos="2160">
          <p15:clr>
            <a:srgbClr val="FBAE40"/>
          </p15:clr>
        </p15:guide>
        <p15:guide id="2" pos="2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3DC6CF-61EB-45B2-9732-7BB674F176D2}"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4AE6A-7DFB-4ED7-9637-EF2C5E9C2011}" type="slidenum">
              <a:rPr lang="en-US" smtClean="0"/>
              <a:t>‹#›</a:t>
            </a:fld>
            <a:endParaRPr lang="en-US"/>
          </a:p>
        </p:txBody>
      </p:sp>
    </p:spTree>
    <p:extLst>
      <p:ext uri="{BB962C8B-B14F-4D97-AF65-F5344CB8AC3E}">
        <p14:creationId xmlns:p14="http://schemas.microsoft.com/office/powerpoint/2010/main" val="616019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215585-CDF8-6945-902E-45C2F7BFF50A}"/>
              </a:ext>
            </a:extLst>
          </p:cNvPr>
          <p:cNvSpPr/>
          <p:nvPr userDrawn="1"/>
        </p:nvSpPr>
        <p:spPr>
          <a:xfrm rot="10800000">
            <a:off x="-10217" y="0"/>
            <a:ext cx="12202211" cy="5339286"/>
          </a:xfrm>
          <a:prstGeom prst="rect">
            <a:avLst/>
          </a:prstGeom>
          <a:solidFill>
            <a:srgbClr val="263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F9DF50-EA59-6F4A-B788-9BCF31751ACB}"/>
              </a:ext>
            </a:extLst>
          </p:cNvPr>
          <p:cNvSpPr>
            <a:spLocks noGrp="1"/>
          </p:cNvSpPr>
          <p:nvPr>
            <p:ph type="title" hasCustomPrompt="1"/>
          </p:nvPr>
        </p:nvSpPr>
        <p:spPr>
          <a:xfrm>
            <a:off x="1163010" y="1003405"/>
            <a:ext cx="4032712" cy="1617415"/>
          </a:xfrm>
        </p:spPr>
        <p:txBody>
          <a:bodyPr anchor="b" anchorCtr="0">
            <a:noAutofit/>
          </a:bodyPr>
          <a:lstStyle>
            <a:lvl1pPr>
              <a:lnSpc>
                <a:spcPct val="100000"/>
              </a:lnSpc>
              <a:defRPr sz="2800" b="1" i="0" spc="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Presentation Title Slide</a:t>
            </a:r>
          </a:p>
        </p:txBody>
      </p:sp>
      <p:sp>
        <p:nvSpPr>
          <p:cNvPr id="3" name="Content Placeholder 2">
            <a:extLst>
              <a:ext uri="{FF2B5EF4-FFF2-40B4-BE49-F238E27FC236}">
                <a16:creationId xmlns:a16="http://schemas.microsoft.com/office/drawing/2014/main" id="{63746479-E824-7A45-9117-46CB96CBB8D3}"/>
              </a:ext>
            </a:extLst>
          </p:cNvPr>
          <p:cNvSpPr>
            <a:spLocks noGrp="1"/>
          </p:cNvSpPr>
          <p:nvPr>
            <p:ph idx="1" hasCustomPrompt="1"/>
          </p:nvPr>
        </p:nvSpPr>
        <p:spPr>
          <a:xfrm>
            <a:off x="1186159" y="2801655"/>
            <a:ext cx="5837483" cy="1271628"/>
          </a:xfrm>
        </p:spPr>
        <p:txBody>
          <a:bodyPr>
            <a:normAutofit/>
          </a:bodyPr>
          <a:lstStyle>
            <a:lvl1pPr marL="0" marR="0"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a:t>
            </a:r>
            <a:r>
              <a:rPr lang="en-US" err="1"/>
              <a:t>subheader</a:t>
            </a:r>
            <a:r>
              <a:rPr lang="en-US"/>
              <a:t> text</a:t>
            </a:r>
          </a:p>
        </p:txBody>
      </p:sp>
      <p:pic>
        <p:nvPicPr>
          <p:cNvPr id="5" name="Picture 4">
            <a:extLst>
              <a:ext uri="{FF2B5EF4-FFF2-40B4-BE49-F238E27FC236}">
                <a16:creationId xmlns:a16="http://schemas.microsoft.com/office/drawing/2014/main" id="{12902DC3-8BC7-1348-9218-BDEFEBAC8F8C}"/>
              </a:ext>
            </a:extLst>
          </p:cNvPr>
          <p:cNvPicPr>
            <a:picLocks noChangeAspect="1"/>
          </p:cNvPicPr>
          <p:nvPr userDrawn="1"/>
        </p:nvPicPr>
        <p:blipFill>
          <a:blip r:embed="rId2"/>
          <a:stretch>
            <a:fillRect/>
          </a:stretch>
        </p:blipFill>
        <p:spPr>
          <a:xfrm>
            <a:off x="1163010" y="5624336"/>
            <a:ext cx="2656148" cy="1185306"/>
          </a:xfrm>
          <a:prstGeom prst="rect">
            <a:avLst/>
          </a:prstGeom>
        </p:spPr>
      </p:pic>
      <p:sp>
        <p:nvSpPr>
          <p:cNvPr id="7" name="Rectangle 6">
            <a:extLst>
              <a:ext uri="{FF2B5EF4-FFF2-40B4-BE49-F238E27FC236}">
                <a16:creationId xmlns:a16="http://schemas.microsoft.com/office/drawing/2014/main" id="{119CBF22-201C-6C42-9C30-C18F6557C29E}"/>
              </a:ext>
            </a:extLst>
          </p:cNvPr>
          <p:cNvSpPr/>
          <p:nvPr userDrawn="1"/>
        </p:nvSpPr>
        <p:spPr>
          <a:xfrm>
            <a:off x="-22317" y="5339286"/>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595064"/>
      </p:ext>
    </p:extLst>
  </p:cSld>
  <p:clrMapOvr>
    <a:masterClrMapping/>
  </p:clrMapOvr>
  <p:extLst>
    <p:ext uri="{DCECCB84-F9BA-43D5-87BE-67443E8EF086}">
      <p15:sldGuideLst xmlns:p15="http://schemas.microsoft.com/office/powerpoint/2012/main">
        <p15:guide id="1" orient="horz" pos="3360" userDrawn="1">
          <p15:clr>
            <a:srgbClr val="FBAE40"/>
          </p15:clr>
        </p15:guide>
        <p15:guide id="2" pos="7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DF50-EA59-6F4A-B788-9BCF31751ACB}"/>
              </a:ext>
            </a:extLst>
          </p:cNvPr>
          <p:cNvSpPr>
            <a:spLocks noGrp="1"/>
          </p:cNvSpPr>
          <p:nvPr>
            <p:ph type="title" hasCustomPrompt="1"/>
          </p:nvPr>
        </p:nvSpPr>
        <p:spPr>
          <a:xfrm>
            <a:off x="1163010" y="1003405"/>
            <a:ext cx="4032712" cy="1617415"/>
          </a:xfrm>
        </p:spPr>
        <p:txBody>
          <a:bodyPr anchor="b" anchorCtr="0">
            <a:noAutofit/>
          </a:bodyPr>
          <a:lstStyle>
            <a:lvl1pPr>
              <a:lnSpc>
                <a:spcPct val="100000"/>
              </a:lnSpc>
              <a:defRPr sz="2800" b="1" i="0" spc="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Presentation Title Slide</a:t>
            </a:r>
          </a:p>
        </p:txBody>
      </p:sp>
      <p:sp>
        <p:nvSpPr>
          <p:cNvPr id="3" name="Content Placeholder 2">
            <a:extLst>
              <a:ext uri="{FF2B5EF4-FFF2-40B4-BE49-F238E27FC236}">
                <a16:creationId xmlns:a16="http://schemas.microsoft.com/office/drawing/2014/main" id="{63746479-E824-7A45-9117-46CB96CBB8D3}"/>
              </a:ext>
            </a:extLst>
          </p:cNvPr>
          <p:cNvSpPr>
            <a:spLocks noGrp="1"/>
          </p:cNvSpPr>
          <p:nvPr>
            <p:ph idx="1" hasCustomPrompt="1"/>
          </p:nvPr>
        </p:nvSpPr>
        <p:spPr>
          <a:xfrm>
            <a:off x="1186159" y="2801655"/>
            <a:ext cx="5837483" cy="1271628"/>
          </a:xfrm>
        </p:spPr>
        <p:txBody>
          <a:bodyPr>
            <a:normAutofit/>
          </a:bodyPr>
          <a:lstStyle>
            <a:lvl1pPr marL="0" marR="0"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a:t>
            </a:r>
            <a:r>
              <a:rPr lang="en-US" err="1"/>
              <a:t>subheader</a:t>
            </a:r>
            <a:r>
              <a:rPr lang="en-US"/>
              <a:t> text</a:t>
            </a:r>
          </a:p>
        </p:txBody>
      </p:sp>
      <p:pic>
        <p:nvPicPr>
          <p:cNvPr id="5" name="Picture 4">
            <a:extLst>
              <a:ext uri="{FF2B5EF4-FFF2-40B4-BE49-F238E27FC236}">
                <a16:creationId xmlns:a16="http://schemas.microsoft.com/office/drawing/2014/main" id="{12902DC3-8BC7-1348-9218-BDEFEBAC8F8C}"/>
              </a:ext>
            </a:extLst>
          </p:cNvPr>
          <p:cNvPicPr>
            <a:picLocks noChangeAspect="1"/>
          </p:cNvPicPr>
          <p:nvPr userDrawn="1"/>
        </p:nvPicPr>
        <p:blipFill>
          <a:blip r:embed="rId2"/>
          <a:stretch>
            <a:fillRect/>
          </a:stretch>
        </p:blipFill>
        <p:spPr>
          <a:xfrm>
            <a:off x="1163010" y="5624336"/>
            <a:ext cx="2656148" cy="1185306"/>
          </a:xfrm>
          <a:prstGeom prst="rect">
            <a:avLst/>
          </a:prstGeom>
        </p:spPr>
      </p:pic>
      <p:sp>
        <p:nvSpPr>
          <p:cNvPr id="7" name="Rectangle 6">
            <a:extLst>
              <a:ext uri="{FF2B5EF4-FFF2-40B4-BE49-F238E27FC236}">
                <a16:creationId xmlns:a16="http://schemas.microsoft.com/office/drawing/2014/main" id="{119CBF22-201C-6C42-9C30-C18F6557C29E}"/>
              </a:ext>
            </a:extLst>
          </p:cNvPr>
          <p:cNvSpPr/>
          <p:nvPr userDrawn="1"/>
        </p:nvSpPr>
        <p:spPr>
          <a:xfrm>
            <a:off x="-22317" y="5339286"/>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594751"/>
      </p:ext>
    </p:extLst>
  </p:cSld>
  <p:clrMapOvr>
    <a:masterClrMapping/>
  </p:clrMapOvr>
  <p:extLst>
    <p:ext uri="{DCECCB84-F9BA-43D5-87BE-67443E8EF086}">
      <p15:sldGuideLst xmlns:p15="http://schemas.microsoft.com/office/powerpoint/2012/main">
        <p15:guide id="1" orient="horz" pos="3360">
          <p15:clr>
            <a:srgbClr val="FBAE40"/>
          </p15:clr>
        </p15:guide>
        <p15:guide id="2" pos="7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215585-CDF8-6945-902E-45C2F7BFF50A}"/>
              </a:ext>
            </a:extLst>
          </p:cNvPr>
          <p:cNvSpPr/>
          <p:nvPr userDrawn="1"/>
        </p:nvSpPr>
        <p:spPr>
          <a:xfrm rot="10800000">
            <a:off x="-10217" y="0"/>
            <a:ext cx="12202211" cy="5339286"/>
          </a:xfrm>
          <a:prstGeom prst="rect">
            <a:avLst/>
          </a:prstGeom>
          <a:solidFill>
            <a:srgbClr val="263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902DC3-8BC7-1348-9218-BDEFEBAC8F8C}"/>
              </a:ext>
            </a:extLst>
          </p:cNvPr>
          <p:cNvPicPr>
            <a:picLocks noChangeAspect="1"/>
          </p:cNvPicPr>
          <p:nvPr userDrawn="1"/>
        </p:nvPicPr>
        <p:blipFill>
          <a:blip r:embed="rId2"/>
          <a:stretch>
            <a:fillRect/>
          </a:stretch>
        </p:blipFill>
        <p:spPr>
          <a:xfrm>
            <a:off x="1153593" y="5624336"/>
            <a:ext cx="2656148" cy="1185306"/>
          </a:xfrm>
          <a:prstGeom prst="rect">
            <a:avLst/>
          </a:prstGeom>
        </p:spPr>
      </p:pic>
      <p:sp>
        <p:nvSpPr>
          <p:cNvPr id="7" name="Rectangle 6">
            <a:extLst>
              <a:ext uri="{FF2B5EF4-FFF2-40B4-BE49-F238E27FC236}">
                <a16:creationId xmlns:a16="http://schemas.microsoft.com/office/drawing/2014/main" id="{119CBF22-201C-6C42-9C30-C18F6557C29E}"/>
              </a:ext>
            </a:extLst>
          </p:cNvPr>
          <p:cNvSpPr/>
          <p:nvPr userDrawn="1"/>
        </p:nvSpPr>
        <p:spPr>
          <a:xfrm>
            <a:off x="-22317" y="5339286"/>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34A4BAA-36BE-F242-B88B-E735A6189ACF}"/>
              </a:ext>
            </a:extLst>
          </p:cNvPr>
          <p:cNvSpPr txBox="1">
            <a:spLocks/>
          </p:cNvSpPr>
          <p:nvPr userDrawn="1"/>
        </p:nvSpPr>
        <p:spPr>
          <a:xfrm>
            <a:off x="838200" y="1769244"/>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509632337"/>
      </p:ext>
    </p:extLst>
  </p:cSld>
  <p:clrMapOvr>
    <a:masterClrMapping/>
  </p:clrMapOvr>
  <p:extLst>
    <p:ext uri="{DCECCB84-F9BA-43D5-87BE-67443E8EF086}">
      <p15:sldGuideLst xmlns:p15="http://schemas.microsoft.com/office/powerpoint/2012/main">
        <p15:guide id="1" orient="horz" pos="33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902DC3-8BC7-1348-9218-BDEFEBAC8F8C}"/>
              </a:ext>
            </a:extLst>
          </p:cNvPr>
          <p:cNvPicPr>
            <a:picLocks noChangeAspect="1"/>
          </p:cNvPicPr>
          <p:nvPr userDrawn="1"/>
        </p:nvPicPr>
        <p:blipFill>
          <a:blip r:embed="rId2"/>
          <a:stretch>
            <a:fillRect/>
          </a:stretch>
        </p:blipFill>
        <p:spPr>
          <a:xfrm>
            <a:off x="1153593" y="5624336"/>
            <a:ext cx="2656148" cy="1185306"/>
          </a:xfrm>
          <a:prstGeom prst="rect">
            <a:avLst/>
          </a:prstGeom>
        </p:spPr>
      </p:pic>
      <p:sp>
        <p:nvSpPr>
          <p:cNvPr id="7" name="Rectangle 6">
            <a:extLst>
              <a:ext uri="{FF2B5EF4-FFF2-40B4-BE49-F238E27FC236}">
                <a16:creationId xmlns:a16="http://schemas.microsoft.com/office/drawing/2014/main" id="{119CBF22-201C-6C42-9C30-C18F6557C29E}"/>
              </a:ext>
            </a:extLst>
          </p:cNvPr>
          <p:cNvSpPr/>
          <p:nvPr userDrawn="1"/>
        </p:nvSpPr>
        <p:spPr>
          <a:xfrm>
            <a:off x="-22317" y="5339286"/>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34A4BAA-36BE-F242-B88B-E735A6189ACF}"/>
              </a:ext>
            </a:extLst>
          </p:cNvPr>
          <p:cNvSpPr txBox="1">
            <a:spLocks/>
          </p:cNvSpPr>
          <p:nvPr userDrawn="1"/>
        </p:nvSpPr>
        <p:spPr>
          <a:xfrm>
            <a:off x="838200" y="1769244"/>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solidFill>
                  <a:srgbClr val="263287"/>
                </a:solidFill>
              </a:rPr>
              <a:t>Click to edit Master title style</a:t>
            </a:r>
          </a:p>
        </p:txBody>
      </p:sp>
    </p:spTree>
    <p:extLst>
      <p:ext uri="{BB962C8B-B14F-4D97-AF65-F5344CB8AC3E}">
        <p14:creationId xmlns:p14="http://schemas.microsoft.com/office/powerpoint/2010/main" val="3802023094"/>
      </p:ext>
    </p:extLst>
  </p:cSld>
  <p:clrMapOvr>
    <a:masterClrMapping/>
  </p:clrMapOvr>
  <p:extLst>
    <p:ext uri="{DCECCB84-F9BA-43D5-87BE-67443E8EF086}">
      <p15:sldGuideLst xmlns:p15="http://schemas.microsoft.com/office/powerpoint/2012/main">
        <p15:guide id="1" orient="horz" pos="33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608F5F-51EF-7C47-828E-22A3C38959B9}"/>
              </a:ext>
            </a:extLst>
          </p:cNvPr>
          <p:cNvSpPr/>
          <p:nvPr userDrawn="1"/>
        </p:nvSpPr>
        <p:spPr>
          <a:xfrm>
            <a:off x="0" y="0"/>
            <a:ext cx="12192000" cy="5959929"/>
          </a:xfrm>
          <a:prstGeom prst="rect">
            <a:avLst/>
          </a:prstGeom>
          <a:solidFill>
            <a:srgbClr val="263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263287"/>
              </a:highlight>
            </a:endParaRPr>
          </a:p>
        </p:txBody>
      </p:sp>
      <p:sp>
        <p:nvSpPr>
          <p:cNvPr id="2" name="Title 1"/>
          <p:cNvSpPr>
            <a:spLocks noGrp="1"/>
          </p:cNvSpPr>
          <p:nvPr>
            <p:ph type="title"/>
          </p:nvPr>
        </p:nvSpPr>
        <p:spPr>
          <a:xfrm>
            <a:off x="838200" y="1829858"/>
            <a:ext cx="10515600" cy="1325563"/>
          </a:xfrm>
        </p:spPr>
        <p:txBody>
          <a:bodyPr/>
          <a:lstStyle>
            <a:lvl1pPr algn="ctr">
              <a:defRPr>
                <a:solidFill>
                  <a:srgbClr val="F1B02E"/>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F2A48FF8-00AE-0243-A6B1-4235FC2DCCB2}" type="slidenum">
              <a:rPr lang="en-US" smtClean="0"/>
              <a:pPr/>
              <a:t>‹#›</a:t>
            </a:fld>
            <a:endParaRPr lang="en-US"/>
          </a:p>
        </p:txBody>
      </p:sp>
    </p:spTree>
    <p:extLst>
      <p:ext uri="{BB962C8B-B14F-4D97-AF65-F5344CB8AC3E}">
        <p14:creationId xmlns:p14="http://schemas.microsoft.com/office/powerpoint/2010/main" val="188909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 Yell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608F5F-51EF-7C47-828E-22A3C38959B9}"/>
              </a:ext>
            </a:extLst>
          </p:cNvPr>
          <p:cNvSpPr/>
          <p:nvPr userDrawn="1"/>
        </p:nvSpPr>
        <p:spPr>
          <a:xfrm>
            <a:off x="0" y="0"/>
            <a:ext cx="12192000" cy="5959929"/>
          </a:xfrm>
          <a:prstGeom prst="rect">
            <a:avLst/>
          </a:prstGeom>
          <a:solidFill>
            <a:srgbClr val="F1B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29858"/>
            <a:ext cx="10515600" cy="1325563"/>
          </a:xfrm>
        </p:spPr>
        <p:txBody>
          <a:bodyPr/>
          <a:lstStyle>
            <a:lvl1pPr algn="ctr">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F2A48FF8-00AE-0243-A6B1-4235FC2DCCB2}" type="slidenum">
              <a:rPr lang="en-US" smtClean="0"/>
              <a:pPr/>
              <a:t>‹#›</a:t>
            </a:fld>
            <a:endParaRPr lang="en-US"/>
          </a:p>
        </p:txBody>
      </p:sp>
    </p:spTree>
    <p:extLst>
      <p:ext uri="{BB962C8B-B14F-4D97-AF65-F5344CB8AC3E}">
        <p14:creationId xmlns:p14="http://schemas.microsoft.com/office/powerpoint/2010/main" val="172172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lumns Layout">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21" name="Rectangle 20">
            <a:extLst>
              <a:ext uri="{FF2B5EF4-FFF2-40B4-BE49-F238E27FC236}">
                <a16:creationId xmlns:a16="http://schemas.microsoft.com/office/drawing/2014/main" id="{2958A630-A5C5-B14C-8889-6A397C59CC40}"/>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30EB42B-2C61-6A47-9839-FD91DCA21271}"/>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25" name="Text Placeholder 6">
            <a:extLst>
              <a:ext uri="{FF2B5EF4-FFF2-40B4-BE49-F238E27FC236}">
                <a16:creationId xmlns:a16="http://schemas.microsoft.com/office/drawing/2014/main" id="{57318049-EB44-0447-B9A8-2B5E990B301A}"/>
              </a:ext>
            </a:extLst>
          </p:cNvPr>
          <p:cNvSpPr>
            <a:spLocks noGrp="1"/>
          </p:cNvSpPr>
          <p:nvPr>
            <p:ph type="body" sz="quarter" idx="12" hasCustomPrompt="1"/>
          </p:nvPr>
        </p:nvSpPr>
        <p:spPr>
          <a:xfrm>
            <a:off x="773010" y="1559465"/>
            <a:ext cx="3079489" cy="890114"/>
          </a:xfrm>
        </p:spPr>
        <p:txBody>
          <a:bodyPr anchor="ctr">
            <a:normAutofit/>
          </a:bodyPr>
          <a:lstStyle>
            <a:lvl1pPr marL="0" indent="0">
              <a:lnSpc>
                <a:spcPct val="100000"/>
              </a:lnSpc>
              <a:buNone/>
              <a:defRPr sz="2000" b="1">
                <a:solidFill>
                  <a:srgbClr val="4E454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6" name="Text Placeholder 6">
            <a:extLst>
              <a:ext uri="{FF2B5EF4-FFF2-40B4-BE49-F238E27FC236}">
                <a16:creationId xmlns:a16="http://schemas.microsoft.com/office/drawing/2014/main" id="{98E20FE5-4CAD-5A41-BFA0-1246E7838AE2}"/>
              </a:ext>
            </a:extLst>
          </p:cNvPr>
          <p:cNvSpPr>
            <a:spLocks noGrp="1"/>
          </p:cNvSpPr>
          <p:nvPr>
            <p:ph type="body" sz="quarter" idx="14" hasCustomPrompt="1"/>
          </p:nvPr>
        </p:nvSpPr>
        <p:spPr>
          <a:xfrm>
            <a:off x="4563071" y="1558054"/>
            <a:ext cx="3106022" cy="918928"/>
          </a:xfrm>
        </p:spPr>
        <p:txBody>
          <a:bodyPr anchor="ctr">
            <a:normAutofit/>
          </a:bodyPr>
          <a:lstStyle>
            <a:lvl1pPr marL="0" indent="0">
              <a:lnSpc>
                <a:spcPct val="100000"/>
              </a:lnSpc>
              <a:buNone/>
              <a:defRPr lang="en-US" sz="2000" b="1" kern="1200" dirty="0">
                <a:solidFill>
                  <a:srgbClr val="4E4540"/>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l" defTabSz="914400" rtl="0" eaLnBrk="1" latinLnBrk="0" hangingPunct="1">
              <a:lnSpc>
                <a:spcPct val="90000"/>
              </a:lnSpc>
              <a:spcBef>
                <a:spcPts val="1000"/>
              </a:spcBef>
              <a:buClr>
                <a:srgbClr val="005CB9"/>
              </a:buClr>
              <a:buSzPct val="120000"/>
              <a:buFont typeface="Arial" panose="020B0604020202020204" pitchFamily="34" charset="0"/>
              <a:buNone/>
            </a:pPr>
            <a:r>
              <a:rPr lang="en-US"/>
              <a:t>Header</a:t>
            </a:r>
          </a:p>
        </p:txBody>
      </p:sp>
      <p:sp>
        <p:nvSpPr>
          <p:cNvPr id="27" name="Text Placeholder 2">
            <a:extLst>
              <a:ext uri="{FF2B5EF4-FFF2-40B4-BE49-F238E27FC236}">
                <a16:creationId xmlns:a16="http://schemas.microsoft.com/office/drawing/2014/main" id="{A80157CC-C557-4C49-919B-4DF25FC92552}"/>
              </a:ext>
            </a:extLst>
          </p:cNvPr>
          <p:cNvSpPr>
            <a:spLocks noGrp="1"/>
          </p:cNvSpPr>
          <p:nvPr>
            <p:ph type="body" sz="quarter" idx="17"/>
          </p:nvPr>
        </p:nvSpPr>
        <p:spPr>
          <a:xfrm>
            <a:off x="773010" y="2476983"/>
            <a:ext cx="3079489" cy="2949866"/>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a:extLst>
              <a:ext uri="{FF2B5EF4-FFF2-40B4-BE49-F238E27FC236}">
                <a16:creationId xmlns:a16="http://schemas.microsoft.com/office/drawing/2014/main" id="{F1AEB4F5-B1EE-B347-96A6-79B055737D33}"/>
              </a:ext>
            </a:extLst>
          </p:cNvPr>
          <p:cNvSpPr>
            <a:spLocks noGrp="1"/>
          </p:cNvSpPr>
          <p:nvPr>
            <p:ph type="body" sz="quarter" idx="18"/>
          </p:nvPr>
        </p:nvSpPr>
        <p:spPr>
          <a:xfrm>
            <a:off x="4575738" y="2476983"/>
            <a:ext cx="3079489" cy="2949866"/>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
            <a:extLst>
              <a:ext uri="{FF2B5EF4-FFF2-40B4-BE49-F238E27FC236}">
                <a16:creationId xmlns:a16="http://schemas.microsoft.com/office/drawing/2014/main" id="{E9D3350A-7908-A34B-832D-3E68D7089415}"/>
              </a:ext>
            </a:extLst>
          </p:cNvPr>
          <p:cNvSpPr>
            <a:spLocks noGrp="1"/>
          </p:cNvSpPr>
          <p:nvPr>
            <p:ph type="body" sz="quarter" idx="19"/>
          </p:nvPr>
        </p:nvSpPr>
        <p:spPr>
          <a:xfrm>
            <a:off x="8336700" y="2476983"/>
            <a:ext cx="3079489" cy="2949866"/>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6">
            <a:extLst>
              <a:ext uri="{FF2B5EF4-FFF2-40B4-BE49-F238E27FC236}">
                <a16:creationId xmlns:a16="http://schemas.microsoft.com/office/drawing/2014/main" id="{DE189133-2CAE-BE43-81DC-56CE76BC456E}"/>
              </a:ext>
            </a:extLst>
          </p:cNvPr>
          <p:cNvSpPr>
            <a:spLocks noGrp="1"/>
          </p:cNvSpPr>
          <p:nvPr>
            <p:ph type="body" sz="quarter" idx="20" hasCustomPrompt="1"/>
          </p:nvPr>
        </p:nvSpPr>
        <p:spPr>
          <a:xfrm>
            <a:off x="8340916" y="1580980"/>
            <a:ext cx="3079489" cy="890114"/>
          </a:xfrm>
        </p:spPr>
        <p:txBody>
          <a:bodyPr anchor="ctr">
            <a:normAutofit/>
          </a:bodyPr>
          <a:lstStyle>
            <a:lvl1pPr marL="0" indent="0">
              <a:lnSpc>
                <a:spcPct val="100000"/>
              </a:lnSpc>
              <a:buNone/>
              <a:defRPr sz="2000" b="1">
                <a:solidFill>
                  <a:srgbClr val="4E454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cxnSp>
        <p:nvCxnSpPr>
          <p:cNvPr id="14" name="Straight Connector 13"/>
          <p:cNvCxnSpPr/>
          <p:nvPr userDrawn="1"/>
        </p:nvCxnSpPr>
        <p:spPr>
          <a:xfrm>
            <a:off x="8011887" y="1584960"/>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4193180" y="1580606"/>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612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i="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21" name="Rectangle 20">
            <a:extLst>
              <a:ext uri="{FF2B5EF4-FFF2-40B4-BE49-F238E27FC236}">
                <a16:creationId xmlns:a16="http://schemas.microsoft.com/office/drawing/2014/main" id="{2958A630-A5C5-B14C-8889-6A397C59CC40}"/>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30EB42B-2C61-6A47-9839-FD91DCA21271}"/>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16" name="Text Placeholder 2">
            <a:extLst>
              <a:ext uri="{FF2B5EF4-FFF2-40B4-BE49-F238E27FC236}">
                <a16:creationId xmlns:a16="http://schemas.microsoft.com/office/drawing/2014/main" id="{2F60BB54-FB1A-744A-89B1-ACAA06ABC1C8}"/>
              </a:ext>
            </a:extLst>
          </p:cNvPr>
          <p:cNvSpPr>
            <a:spLocks noGrp="1"/>
          </p:cNvSpPr>
          <p:nvPr>
            <p:ph type="body" sz="quarter" idx="17"/>
          </p:nvPr>
        </p:nvSpPr>
        <p:spPr>
          <a:xfrm>
            <a:off x="848425" y="1522034"/>
            <a:ext cx="3074990" cy="3908311"/>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299F3BD8-F31E-1243-A72A-D31F0AAC6DE7}"/>
              </a:ext>
            </a:extLst>
          </p:cNvPr>
          <p:cNvSpPr>
            <a:spLocks noGrp="1"/>
          </p:cNvSpPr>
          <p:nvPr>
            <p:ph type="tbl" sz="quarter" idx="19"/>
          </p:nvPr>
        </p:nvSpPr>
        <p:spPr>
          <a:xfrm>
            <a:off x="5021308" y="1522413"/>
            <a:ext cx="6436667" cy="3908425"/>
          </a:xfrm>
        </p:spPr>
        <p:txBody>
          <a:bodyPr/>
          <a:lstStyle/>
          <a:p>
            <a:endParaRPr lang="en-US"/>
          </a:p>
        </p:txBody>
      </p:sp>
      <p:cxnSp>
        <p:nvCxnSpPr>
          <p:cNvPr id="9" name="Straight Connector 8"/>
          <p:cNvCxnSpPr/>
          <p:nvPr userDrawn="1"/>
        </p:nvCxnSpPr>
        <p:spPr>
          <a:xfrm>
            <a:off x="4454437" y="1580606"/>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777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i="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21" name="Rectangle 20">
            <a:extLst>
              <a:ext uri="{FF2B5EF4-FFF2-40B4-BE49-F238E27FC236}">
                <a16:creationId xmlns:a16="http://schemas.microsoft.com/office/drawing/2014/main" id="{2958A630-A5C5-B14C-8889-6A397C59CC40}"/>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30EB42B-2C61-6A47-9839-FD91DCA21271}"/>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16" name="Text Placeholder 2">
            <a:extLst>
              <a:ext uri="{FF2B5EF4-FFF2-40B4-BE49-F238E27FC236}">
                <a16:creationId xmlns:a16="http://schemas.microsoft.com/office/drawing/2014/main" id="{2F60BB54-FB1A-744A-89B1-ACAA06ABC1C8}"/>
              </a:ext>
            </a:extLst>
          </p:cNvPr>
          <p:cNvSpPr>
            <a:spLocks noGrp="1"/>
          </p:cNvSpPr>
          <p:nvPr>
            <p:ph type="body" sz="quarter" idx="17"/>
          </p:nvPr>
        </p:nvSpPr>
        <p:spPr>
          <a:xfrm>
            <a:off x="848425" y="1522034"/>
            <a:ext cx="3074990" cy="3908311"/>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6F3C6651-CD6F-3241-89BB-E6A7627AF289}"/>
              </a:ext>
            </a:extLst>
          </p:cNvPr>
          <p:cNvSpPr>
            <a:spLocks noGrp="1"/>
          </p:cNvSpPr>
          <p:nvPr>
            <p:ph type="chart" sz="quarter" idx="18"/>
          </p:nvPr>
        </p:nvSpPr>
        <p:spPr>
          <a:xfrm>
            <a:off x="5021308" y="1522034"/>
            <a:ext cx="6437267" cy="3908804"/>
          </a:xfrm>
        </p:spPr>
        <p:txBody>
          <a:bodyPr/>
          <a:lstStyle/>
          <a:p>
            <a:endParaRPr lang="en-US"/>
          </a:p>
        </p:txBody>
      </p:sp>
      <p:cxnSp>
        <p:nvCxnSpPr>
          <p:cNvPr id="9" name="Straight Connector 8"/>
          <p:cNvCxnSpPr/>
          <p:nvPr userDrawn="1"/>
        </p:nvCxnSpPr>
        <p:spPr>
          <a:xfrm>
            <a:off x="4454437" y="1580606"/>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2167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i="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21" name="Rectangle 20">
            <a:extLst>
              <a:ext uri="{FF2B5EF4-FFF2-40B4-BE49-F238E27FC236}">
                <a16:creationId xmlns:a16="http://schemas.microsoft.com/office/drawing/2014/main" id="{2958A630-A5C5-B14C-8889-6A397C59CC40}"/>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30EB42B-2C61-6A47-9839-FD91DCA21271}"/>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16" name="Text Placeholder 2">
            <a:extLst>
              <a:ext uri="{FF2B5EF4-FFF2-40B4-BE49-F238E27FC236}">
                <a16:creationId xmlns:a16="http://schemas.microsoft.com/office/drawing/2014/main" id="{2F60BB54-FB1A-744A-89B1-ACAA06ABC1C8}"/>
              </a:ext>
            </a:extLst>
          </p:cNvPr>
          <p:cNvSpPr>
            <a:spLocks noGrp="1"/>
          </p:cNvSpPr>
          <p:nvPr>
            <p:ph type="body" sz="quarter" idx="17"/>
          </p:nvPr>
        </p:nvSpPr>
        <p:spPr>
          <a:xfrm>
            <a:off x="848425" y="1522034"/>
            <a:ext cx="3074990" cy="3908311"/>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4454437" y="1580606"/>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5DA9ADEB-7E88-1245-98C0-DC5694096D03}"/>
              </a:ext>
            </a:extLst>
          </p:cNvPr>
          <p:cNvSpPr>
            <a:spLocks noGrp="1"/>
          </p:cNvSpPr>
          <p:nvPr>
            <p:ph type="pic" sz="quarter" idx="18"/>
          </p:nvPr>
        </p:nvSpPr>
        <p:spPr>
          <a:xfrm>
            <a:off x="4986338" y="1522413"/>
            <a:ext cx="6437376" cy="3904487"/>
          </a:xfrm>
        </p:spPr>
        <p:txBody>
          <a:bodyPr/>
          <a:lstStyle/>
          <a:p>
            <a:endParaRPr lang="en-US"/>
          </a:p>
        </p:txBody>
      </p:sp>
    </p:spTree>
    <p:extLst>
      <p:ext uri="{BB962C8B-B14F-4D97-AF65-F5344CB8AC3E}">
        <p14:creationId xmlns:p14="http://schemas.microsoft.com/office/powerpoint/2010/main" val="1112320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3DC6CF-61EB-45B2-9732-7BB674F176D2}"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4AE6A-7DFB-4ED7-9637-EF2C5E9C2011}" type="slidenum">
              <a:rPr lang="en-US" smtClean="0"/>
              <a:t>‹#›</a:t>
            </a:fld>
            <a:endParaRPr lang="en-US"/>
          </a:p>
        </p:txBody>
      </p:sp>
    </p:spTree>
    <p:extLst>
      <p:ext uri="{BB962C8B-B14F-4D97-AF65-F5344CB8AC3E}">
        <p14:creationId xmlns:p14="http://schemas.microsoft.com/office/powerpoint/2010/main" val="119969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3DC6CF-61EB-45B2-9732-7BB674F176D2}" type="datetimeFigureOut">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4AE6A-7DFB-4ED7-9637-EF2C5E9C2011}" type="slidenum">
              <a:rPr lang="en-US" smtClean="0"/>
              <a:t>‹#›</a:t>
            </a:fld>
            <a:endParaRPr lang="en-US"/>
          </a:p>
        </p:txBody>
      </p:sp>
    </p:spTree>
    <p:extLst>
      <p:ext uri="{BB962C8B-B14F-4D97-AF65-F5344CB8AC3E}">
        <p14:creationId xmlns:p14="http://schemas.microsoft.com/office/powerpoint/2010/main" val="326147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A75F15-9D49-254C-80F8-4394510F59FC}"/>
              </a:ext>
            </a:extLst>
          </p:cNvPr>
          <p:cNvSpPr/>
          <p:nvPr userDrawn="1"/>
        </p:nvSpPr>
        <p:spPr>
          <a:xfrm>
            <a:off x="-20422" y="-11575"/>
            <a:ext cx="12212422" cy="5966757"/>
          </a:xfrm>
          <a:prstGeom prst="rect">
            <a:avLst/>
          </a:prstGeom>
          <a:solidFill>
            <a:schemeClr val="bg1"/>
          </a:solidFill>
          <a:ln>
            <a:noFill/>
          </a:ln>
          <a:effectLst>
            <a:outerShdw blurRad="241300" dist="635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CE76F3D-E55D-4840-8E72-A785C515B8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A01A2F-03F2-B149-9BB8-EE69B3DDC1DE}"/>
              </a:ext>
            </a:extLst>
          </p:cNvPr>
          <p:cNvSpPr>
            <a:spLocks noGrp="1"/>
          </p:cNvSpPr>
          <p:nvPr>
            <p:ph type="body" idx="1"/>
          </p:nvPr>
        </p:nvSpPr>
        <p:spPr>
          <a:xfrm>
            <a:off x="838200" y="1825625"/>
            <a:ext cx="10515600" cy="38691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7DDB53E-8B7C-F047-B036-638923AFADFD}"/>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pic>
        <p:nvPicPr>
          <p:cNvPr id="5" name="Picture 4">
            <a:extLst>
              <a:ext uri="{FF2B5EF4-FFF2-40B4-BE49-F238E27FC236}">
                <a16:creationId xmlns:a16="http://schemas.microsoft.com/office/drawing/2014/main" id="{FCE86B72-7903-E648-8268-3472977B0219}"/>
              </a:ext>
            </a:extLst>
          </p:cNvPr>
          <p:cNvPicPr>
            <a:picLocks noChangeAspect="1"/>
          </p:cNvPicPr>
          <p:nvPr userDrawn="1"/>
        </p:nvPicPr>
        <p:blipFill>
          <a:blip r:embed="rId12"/>
          <a:stretch>
            <a:fillRect/>
          </a:stretch>
        </p:blipFill>
        <p:spPr>
          <a:xfrm>
            <a:off x="289308" y="6134960"/>
            <a:ext cx="1549665" cy="553452"/>
          </a:xfrm>
          <a:prstGeom prst="rect">
            <a:avLst/>
          </a:prstGeom>
        </p:spPr>
      </p:pic>
    </p:spTree>
    <p:extLst>
      <p:ext uri="{BB962C8B-B14F-4D97-AF65-F5344CB8AC3E}">
        <p14:creationId xmlns:p14="http://schemas.microsoft.com/office/powerpoint/2010/main" val="1390170334"/>
      </p:ext>
    </p:extLst>
  </p:cSld>
  <p:clrMap bg1="lt1" tx1="dk1" bg2="lt2" tx2="dk2" accent1="accent1" accent2="accent2" accent3="accent3" accent4="accent4" accent5="accent5" accent6="accent6" hlink="hlink" folHlink="folHlink"/>
  <p:sldLayoutIdLst>
    <p:sldLayoutId id="2147483837" r:id="rId1"/>
    <p:sldLayoutId id="2147483845" r:id="rId2"/>
    <p:sldLayoutId id="2147483836" r:id="rId3"/>
    <p:sldLayoutId id="2147483838" r:id="rId4"/>
    <p:sldLayoutId id="2147483839" r:id="rId5"/>
    <p:sldLayoutId id="2147483840" r:id="rId6"/>
    <p:sldLayoutId id="2147483846" r:id="rId7"/>
    <p:sldLayoutId id="2147483847" r:id="rId8"/>
    <p:sldLayoutId id="2147483848" r:id="rId9"/>
    <p:sldLayoutId id="2147483849" r:id="rId10"/>
  </p:sldLayoutIdLst>
  <p:hf hdr="0" ftr="0" dt="0"/>
  <p:txStyles>
    <p:titleStyle>
      <a:lvl1pPr algn="l"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263287"/>
        </a:buClr>
        <a:buSzPct val="120000"/>
        <a:buFont typeface="Arial" panose="020B0604020202020204" pitchFamily="34" charset="0"/>
        <a:buChar char="•"/>
        <a:defRPr sz="2800" kern="1200">
          <a:solidFill>
            <a:srgbClr val="4E4540"/>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263287"/>
        </a:buClr>
        <a:buSzPct val="120000"/>
        <a:buFont typeface="Arial" panose="020B0604020202020204" pitchFamily="34" charset="0"/>
        <a:buChar char="•"/>
        <a:defRPr sz="2400" kern="1200">
          <a:solidFill>
            <a:srgbClr val="4E4540"/>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2000" kern="1200">
          <a:solidFill>
            <a:srgbClr val="4E4540"/>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E76F3D-E55D-4840-8E72-A785C515B8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A01A2F-03F2-B149-9BB8-EE69B3DDC1DE}"/>
              </a:ext>
            </a:extLst>
          </p:cNvPr>
          <p:cNvSpPr>
            <a:spLocks noGrp="1"/>
          </p:cNvSpPr>
          <p:nvPr>
            <p:ph type="body" idx="1"/>
          </p:nvPr>
        </p:nvSpPr>
        <p:spPr>
          <a:xfrm>
            <a:off x="838200" y="1825625"/>
            <a:ext cx="10515600" cy="38691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7DDB53E-8B7C-F047-B036-638923AFADFD}"/>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5" name="Rectangle 4">
            <a:extLst>
              <a:ext uri="{FF2B5EF4-FFF2-40B4-BE49-F238E27FC236}">
                <a16:creationId xmlns:a16="http://schemas.microsoft.com/office/drawing/2014/main" id="{EB67CAAA-5699-844B-993C-2F1FADDAC53A}"/>
              </a:ext>
            </a:extLst>
          </p:cNvPr>
          <p:cNvSpPr/>
          <p:nvPr userDrawn="1"/>
        </p:nvSpPr>
        <p:spPr>
          <a:xfrm>
            <a:off x="-20422" y="0"/>
            <a:ext cx="12212422" cy="5480613"/>
          </a:xfrm>
          <a:prstGeom prst="rect">
            <a:avLst/>
          </a:prstGeom>
          <a:solidFill>
            <a:schemeClr val="bg1"/>
          </a:solidFill>
          <a:ln>
            <a:noFill/>
          </a:ln>
          <a:effectLst>
            <a:outerShdw blurRad="241300" dist="635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736783"/>
      </p:ext>
    </p:extLst>
  </p:cSld>
  <p:clrMap bg1="lt1" tx1="dk1" bg2="lt2" tx2="dk2" accent1="accent1" accent2="accent2" accent3="accent3" accent4="accent4" accent5="accent5" accent6="accent6" hlink="hlink" folHlink="folHlink"/>
  <p:sldLayoutIdLst>
    <p:sldLayoutId id="2147483829" r:id="rId1"/>
    <p:sldLayoutId id="2147483843" r:id="rId2"/>
    <p:sldLayoutId id="2147483842" r:id="rId3"/>
    <p:sldLayoutId id="2147483844" r:id="rId4"/>
  </p:sldLayoutIdLst>
  <p:hf hdr="0" ftr="0" dt="0"/>
  <p:txStyles>
    <p:titleStyle>
      <a:lvl1pPr algn="l"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263287"/>
        </a:buClr>
        <a:buSzPct val="120000"/>
        <a:buFont typeface="Arial" panose="020B0604020202020204" pitchFamily="34" charset="0"/>
        <a:buChar char="•"/>
        <a:defRPr sz="2800" kern="1200">
          <a:solidFill>
            <a:srgbClr val="4E4540"/>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263287"/>
        </a:buClr>
        <a:buSzPct val="120000"/>
        <a:buFont typeface="Arial" panose="020B0604020202020204" pitchFamily="34" charset="0"/>
        <a:buChar char="•"/>
        <a:defRPr sz="2400" kern="1200">
          <a:solidFill>
            <a:srgbClr val="4E4540"/>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2000" kern="1200">
          <a:solidFill>
            <a:srgbClr val="4E4540"/>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publicdomainpictures.net/en/view-image.php?image=24323&amp;picture=bench-in-a-park" TargetMode="External"/><Relationship Id="rId5" Type="http://schemas.openxmlformats.org/officeDocument/2006/relationships/image" Target="../media/image38.jpe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9.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emf"/><Relationship Id="rId5" Type="http://schemas.openxmlformats.org/officeDocument/2006/relationships/image" Target="../media/image54.png"/><Relationship Id="rId10" Type="http://schemas.openxmlformats.org/officeDocument/2006/relationships/image" Target="../media/image59.emf"/><Relationship Id="rId4" Type="http://schemas.openxmlformats.org/officeDocument/2006/relationships/image" Target="../media/image53.png"/><Relationship Id="rId9"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63.sv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image" Target="../media/image65.jpe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9.svg"/><Relationship Id="rId2" Type="http://schemas.openxmlformats.org/officeDocument/2006/relationships/notesSlide" Target="../notesSlides/notesSlide24.xml"/><Relationship Id="rId16"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5" Type="http://schemas.openxmlformats.org/officeDocument/2006/relationships/image" Target="../media/image7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27.xml.rels><?xml version="1.0" encoding="UTF-8" standalone="yes"?>
<Relationships xmlns="http://schemas.openxmlformats.org/package/2006/relationships"><Relationship Id="rId3" Type="http://schemas.openxmlformats.org/officeDocument/2006/relationships/hyperlink" Target="https://kingcounty.gov/services/environment/climate/our-changing-climate/impacts.aspx"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kingcounty.gov/depts/transportation/metro/travel-options/accessible.aspx"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info.myorca.com/youth-ride-free/"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8.xml"/><Relationship Id="rId16" Type="http://schemas.openxmlformats.org/officeDocument/2006/relationships/image" Target="../media/image26.svg"/><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pt. 19 service change: Metro helping to prepare riders – Metro Matters">
            <a:extLst>
              <a:ext uri="{FF2B5EF4-FFF2-40B4-BE49-F238E27FC236}">
                <a16:creationId xmlns:a16="http://schemas.microsoft.com/office/drawing/2014/main" id="{01DEF23C-0B1C-D83B-80DB-910C046C9B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3" t="165" r="2" b="958"/>
          <a:stretch/>
        </p:blipFill>
        <p:spPr bwMode="auto">
          <a:xfrm>
            <a:off x="6464302" y="647699"/>
            <a:ext cx="5218538" cy="4203699"/>
          </a:xfrm>
          <a:prstGeom prst="rect">
            <a:avLst/>
          </a:prstGeom>
          <a:noFill/>
          <a:ln w="762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1AFA9C77-A70F-2B94-E3BE-1159ECC895D9}"/>
              </a:ext>
            </a:extLst>
          </p:cNvPr>
          <p:cNvSpPr txBox="1">
            <a:spLocks/>
          </p:cNvSpPr>
          <p:nvPr/>
        </p:nvSpPr>
        <p:spPr>
          <a:xfrm>
            <a:off x="458359" y="1811557"/>
            <a:ext cx="6247240" cy="1875982"/>
          </a:xfrm>
          <a:prstGeom prst="rect">
            <a:avLst/>
          </a:prstGeom>
        </p:spPr>
        <p:txBody>
          <a:bodyPr vert="horz" lIns="91440" tIns="45720" rIns="91440" bIns="45720" rtlCol="0" anchor="b" anchorCtr="0">
            <a:noAutofit/>
          </a:bodyPr>
          <a:lstStyle>
            <a:lvl1pPr algn="l" defTabSz="914400" rtl="0" eaLnBrk="1" latinLnBrk="0" hangingPunct="1">
              <a:lnSpc>
                <a:spcPct val="100000"/>
              </a:lnSpc>
              <a:spcBef>
                <a:spcPct val="0"/>
              </a:spcBef>
              <a:buNone/>
              <a:defRPr sz="2800" b="1" i="0" kern="1200" spc="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Sustainability and Community Connections </a:t>
            </a:r>
          </a:p>
        </p:txBody>
      </p:sp>
    </p:spTree>
    <p:extLst>
      <p:ext uri="{BB962C8B-B14F-4D97-AF65-F5344CB8AC3E}">
        <p14:creationId xmlns:p14="http://schemas.microsoft.com/office/powerpoint/2010/main" val="1875128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6947-25EB-43FB-84FC-C542FABD09D6}"/>
              </a:ext>
            </a:extLst>
          </p:cNvPr>
          <p:cNvSpPr>
            <a:spLocks noGrp="1"/>
          </p:cNvSpPr>
          <p:nvPr>
            <p:ph type="title"/>
          </p:nvPr>
        </p:nvSpPr>
        <p:spPr>
          <a:xfrm>
            <a:off x="318409" y="240631"/>
            <a:ext cx="11945783" cy="789736"/>
          </a:xfrm>
        </p:spPr>
        <p:txBody>
          <a:bodyPr/>
          <a:lstStyle/>
          <a:p>
            <a:r>
              <a:rPr lang="en-US" sz="5000" b="1">
                <a:solidFill>
                  <a:srgbClr val="4B2884"/>
                </a:solidFill>
              </a:rPr>
              <a:t>Transportation</a:t>
            </a:r>
            <a:endParaRPr lang="en-US" sz="5000">
              <a:solidFill>
                <a:srgbClr val="4B2884"/>
              </a:solidFill>
            </a:endParaRPr>
          </a:p>
        </p:txBody>
      </p:sp>
      <p:sp>
        <p:nvSpPr>
          <p:cNvPr id="6" name="TextBox 5">
            <a:extLst>
              <a:ext uri="{FF2B5EF4-FFF2-40B4-BE49-F238E27FC236}">
                <a16:creationId xmlns:a16="http://schemas.microsoft.com/office/drawing/2014/main" id="{D8C7ED06-4F85-94B4-863B-D1ECDFD8C9FD}"/>
              </a:ext>
            </a:extLst>
          </p:cNvPr>
          <p:cNvSpPr txBox="1"/>
          <p:nvPr/>
        </p:nvSpPr>
        <p:spPr>
          <a:xfrm>
            <a:off x="650513" y="1203731"/>
            <a:ext cx="11541487" cy="954107"/>
          </a:xfrm>
          <a:prstGeom prst="rect">
            <a:avLst/>
          </a:prstGeom>
          <a:noFill/>
        </p:spPr>
        <p:txBody>
          <a:bodyPr wrap="square" rtlCol="0">
            <a:spAutoFit/>
          </a:bodyPr>
          <a:lstStyle/>
          <a:p>
            <a:r>
              <a:rPr lang="en-US" sz="2800" b="1">
                <a:solidFill>
                  <a:srgbClr val="000000"/>
                </a:solidFill>
                <a:latin typeface="Verdana" panose="020B0604030504040204" pitchFamily="34" charset="0"/>
                <a:ea typeface="Verdana" panose="020B0604030504040204" pitchFamily="34" charset="0"/>
              </a:rPr>
              <a:t>Transportation is responsible for 43% of greenhouse gas emissions in King County.</a:t>
            </a:r>
            <a:endPar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p:txBody>
      </p:sp>
      <p:pic>
        <p:nvPicPr>
          <p:cNvPr id="1026" name="Picture 2" descr="A King County Metro bus, two cyclists and a runner near Green Lake">
            <a:extLst>
              <a:ext uri="{FF2B5EF4-FFF2-40B4-BE49-F238E27FC236}">
                <a16:creationId xmlns:a16="http://schemas.microsoft.com/office/drawing/2014/main" id="{280FDC29-0913-E3D5-6886-FC555596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870" y="3429001"/>
            <a:ext cx="4800599" cy="32004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AABD5B8-9701-9B97-FFE5-942CE9A12568}"/>
              </a:ext>
            </a:extLst>
          </p:cNvPr>
          <p:cNvPicPr>
            <a:picLocks noChangeAspect="1"/>
          </p:cNvPicPr>
          <p:nvPr/>
        </p:nvPicPr>
        <p:blipFill>
          <a:blip r:embed="rId4"/>
          <a:stretch>
            <a:fillRect/>
          </a:stretch>
        </p:blipFill>
        <p:spPr>
          <a:xfrm>
            <a:off x="2247597" y="3428999"/>
            <a:ext cx="4443415" cy="3200400"/>
          </a:xfrm>
          <a:prstGeom prst="rect">
            <a:avLst/>
          </a:prstGeom>
          <a:ln>
            <a:noFill/>
          </a:ln>
          <a:effectLst/>
        </p:spPr>
      </p:pic>
      <p:sp>
        <p:nvSpPr>
          <p:cNvPr id="3" name="TextBox 2">
            <a:extLst>
              <a:ext uri="{FF2B5EF4-FFF2-40B4-BE49-F238E27FC236}">
                <a16:creationId xmlns:a16="http://schemas.microsoft.com/office/drawing/2014/main" id="{94D24F07-D0D4-3DCA-A39B-D1212398FC3F}"/>
              </a:ext>
            </a:extLst>
          </p:cNvPr>
          <p:cNvSpPr txBox="1"/>
          <p:nvPr/>
        </p:nvSpPr>
        <p:spPr>
          <a:xfrm>
            <a:off x="650513" y="2301528"/>
            <a:ext cx="1170777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What could you do to reduce greenhouse gas emissions as you move around your community?</a:t>
            </a:r>
          </a:p>
        </p:txBody>
      </p:sp>
    </p:spTree>
    <p:extLst>
      <p:ext uri="{BB962C8B-B14F-4D97-AF65-F5344CB8AC3E}">
        <p14:creationId xmlns:p14="http://schemas.microsoft.com/office/powerpoint/2010/main" val="1873777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26F4A2-4ADC-8B94-9788-85438990CE4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08" b="90941" l="3117" r="97774">
                        <a14:foregroundMark x1="57614" y1="32404" x2="93411" y2="40418"/>
                        <a14:foregroundMark x1="93411" y1="40418" x2="96260" y2="58885"/>
                        <a14:foregroundMark x1="96260" y1="58885" x2="96705" y2="78397"/>
                        <a14:foregroundMark x1="96705" y1="78397" x2="92075" y2="40767"/>
                        <a14:foregroundMark x1="97774" y1="48780" x2="97774" y2="47735"/>
                        <a14:foregroundMark x1="12110" y1="44599" x2="87622" y2="50174"/>
                        <a14:foregroundMark x1="10953" y1="40070" x2="15316" y2="60279"/>
                        <a14:foregroundMark x1="15316" y1="60279" x2="12467" y2="61324"/>
                        <a14:foregroundMark x1="16296" y1="42857" x2="48442" y2="42857"/>
                        <a14:foregroundMark x1="76937" y1="34495" x2="46483" y2="67596"/>
                        <a14:foregroundMark x1="91451" y1="43206" x2="94212" y2="61324"/>
                        <a14:foregroundMark x1="94212" y1="61324" x2="94212" y2="61324"/>
                        <a14:foregroundMark x1="3562" y1="29268" x2="32591" y2="29617"/>
                        <a14:foregroundMark x1="3740" y1="28223" x2="3117" y2="31010"/>
                        <a14:foregroundMark x1="13535" y1="28920" x2="36687" y2="28920"/>
                        <a14:foregroundMark x1="22618" y1="88153" x2="24310" y2="90941"/>
                      </a14:backgroundRemoval>
                    </a14:imgEffect>
                  </a14:imgLayer>
                </a14:imgProps>
              </a:ext>
            </a:extLst>
          </a:blip>
          <a:stretch>
            <a:fillRect/>
          </a:stretch>
        </p:blipFill>
        <p:spPr>
          <a:xfrm>
            <a:off x="-7780839" y="4999434"/>
            <a:ext cx="7885614" cy="2015290"/>
          </a:xfrm>
          <a:prstGeom prst="rect">
            <a:avLst/>
          </a:prstGeom>
        </p:spPr>
      </p:pic>
      <p:sp>
        <p:nvSpPr>
          <p:cNvPr id="3" name="TextBox 2">
            <a:extLst>
              <a:ext uri="{FF2B5EF4-FFF2-40B4-BE49-F238E27FC236}">
                <a16:creationId xmlns:a16="http://schemas.microsoft.com/office/drawing/2014/main" id="{5036A226-37CF-9D23-26C5-19726FD68394}"/>
              </a:ext>
            </a:extLst>
          </p:cNvPr>
          <p:cNvSpPr txBox="1"/>
          <p:nvPr/>
        </p:nvSpPr>
        <p:spPr>
          <a:xfrm>
            <a:off x="608761" y="1798706"/>
            <a:ext cx="5487238" cy="1536192"/>
          </a:xfrm>
          <a:prstGeom prst="roundRect">
            <a:avLst/>
          </a:prstGeom>
          <a:noFill/>
          <a:ln w="57150">
            <a:solidFill>
              <a:srgbClr val="F1B02E"/>
            </a:solidFill>
          </a:ln>
        </p:spPr>
        <p:txBody>
          <a:bodyPr wrap="square" rtlCol="0" anchor="ctr" anchorCtr="0">
            <a:spAutoFit/>
          </a:bodyPr>
          <a:lstStyle/>
          <a:p>
            <a:r>
              <a:rPr lang="en-US" sz="2800" b="1" dirty="0">
                <a:solidFill>
                  <a:srgbClr val="000000"/>
                </a:solidFill>
                <a:latin typeface="Verdana" panose="020B0604030504040204" pitchFamily="34" charset="0"/>
                <a:ea typeface="Verdana" panose="020B0604030504040204" pitchFamily="34" charset="0"/>
              </a:rPr>
              <a:t>King County is expanding regional transit ridership.</a:t>
            </a:r>
            <a:endParaRPr lang="en-US" sz="2800" dirty="0">
              <a:solidFill>
                <a:srgbClr val="000000"/>
              </a:solidFill>
            </a:endParaRPr>
          </a:p>
        </p:txBody>
      </p:sp>
      <p:sp>
        <p:nvSpPr>
          <p:cNvPr id="5" name="TextBox 4">
            <a:extLst>
              <a:ext uri="{FF2B5EF4-FFF2-40B4-BE49-F238E27FC236}">
                <a16:creationId xmlns:a16="http://schemas.microsoft.com/office/drawing/2014/main" id="{5F5A28FB-9A29-F40F-2C24-2E7963FCAEEB}"/>
              </a:ext>
            </a:extLst>
          </p:cNvPr>
          <p:cNvSpPr txBox="1"/>
          <p:nvPr/>
        </p:nvSpPr>
        <p:spPr>
          <a:xfrm>
            <a:off x="608760" y="3523102"/>
            <a:ext cx="5487239" cy="1532334"/>
          </a:xfrm>
          <a:prstGeom prst="roundRect">
            <a:avLst/>
          </a:prstGeom>
          <a:ln w="57150">
            <a:solidFill>
              <a:srgbClr val="F1B02E"/>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a:solidFill>
                  <a:srgbClr val="000000"/>
                </a:solidFill>
                <a:latin typeface="Verdana" panose="020B0604030504040204" pitchFamily="34" charset="0"/>
                <a:ea typeface="Verdana" panose="020B0604030504040204" pitchFamily="34" charset="0"/>
              </a:rPr>
              <a:t>King County is reducing its fleet greenhouse </a:t>
            </a:r>
            <a:br>
              <a:rPr lang="en-US" sz="2800" b="1" dirty="0">
                <a:solidFill>
                  <a:srgbClr val="000000"/>
                </a:solidFill>
                <a:latin typeface="Verdana" panose="020B0604030504040204" pitchFamily="34" charset="0"/>
                <a:ea typeface="Verdana" panose="020B0604030504040204" pitchFamily="34" charset="0"/>
              </a:rPr>
            </a:br>
            <a:r>
              <a:rPr lang="en-US" sz="2800" b="1" dirty="0">
                <a:solidFill>
                  <a:srgbClr val="000000"/>
                </a:solidFill>
                <a:latin typeface="Verdana" panose="020B0604030504040204" pitchFamily="34" charset="0"/>
                <a:ea typeface="Verdana" panose="020B0604030504040204" pitchFamily="34" charset="0"/>
              </a:rPr>
              <a:t>gas emissions. </a:t>
            </a:r>
            <a:endParaRPr lang="en-US" sz="2800" dirty="0">
              <a:solidFill>
                <a:srgbClr val="000000"/>
              </a:solidFill>
            </a:endParaRPr>
          </a:p>
        </p:txBody>
      </p:sp>
      <p:sp>
        <p:nvSpPr>
          <p:cNvPr id="9" name="TextBox 8">
            <a:extLst>
              <a:ext uri="{FF2B5EF4-FFF2-40B4-BE49-F238E27FC236}">
                <a16:creationId xmlns:a16="http://schemas.microsoft.com/office/drawing/2014/main" id="{86F5884F-CDE7-CE15-B4CF-9078FA65549C}"/>
              </a:ext>
            </a:extLst>
          </p:cNvPr>
          <p:cNvSpPr txBox="1"/>
          <p:nvPr/>
        </p:nvSpPr>
        <p:spPr>
          <a:xfrm>
            <a:off x="6366203" y="2186106"/>
            <a:ext cx="5212080" cy="2485787"/>
          </a:xfrm>
          <a:prstGeom prst="roundRect">
            <a:avLst/>
          </a:prstGeom>
          <a:ln w="57150">
            <a:solidFill>
              <a:srgbClr val="F1B02E"/>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a:solidFill>
                  <a:srgbClr val="000000"/>
                </a:solidFill>
                <a:latin typeface="Verdana" panose="020B0604030504040204" pitchFamily="34" charset="0"/>
                <a:ea typeface="Verdana" panose="020B0604030504040204" pitchFamily="34" charset="0"/>
              </a:rPr>
              <a:t>King County is increasing the number of its electric vehicles and increasing vehicle charging infrastructure.</a:t>
            </a:r>
            <a:endParaRPr lang="en-US" sz="2800" dirty="0">
              <a:solidFill>
                <a:srgbClr val="000000"/>
              </a:solidFill>
            </a:endParaRPr>
          </a:p>
        </p:txBody>
      </p:sp>
      <p:sp>
        <p:nvSpPr>
          <p:cNvPr id="7" name="Title 1">
            <a:extLst>
              <a:ext uri="{FF2B5EF4-FFF2-40B4-BE49-F238E27FC236}">
                <a16:creationId xmlns:a16="http://schemas.microsoft.com/office/drawing/2014/main" id="{68D154B0-96C7-CDC8-CE9A-1D758DABB2E6}"/>
              </a:ext>
            </a:extLst>
          </p:cNvPr>
          <p:cNvSpPr>
            <a:spLocks noGrp="1"/>
          </p:cNvSpPr>
          <p:nvPr>
            <p:ph type="title"/>
          </p:nvPr>
        </p:nvSpPr>
        <p:spPr>
          <a:xfrm>
            <a:off x="313351" y="241020"/>
            <a:ext cx="10540314" cy="789736"/>
          </a:xfrm>
        </p:spPr>
        <p:txBody>
          <a:bodyPr/>
          <a:lstStyle/>
          <a:p>
            <a:r>
              <a:rPr lang="en-US" sz="5000">
                <a:solidFill>
                  <a:srgbClr val="4B2884"/>
                </a:solidFill>
              </a:rPr>
              <a:t>Planning for Climate Change</a:t>
            </a:r>
          </a:p>
        </p:txBody>
      </p:sp>
    </p:spTree>
    <p:extLst>
      <p:ext uri="{BB962C8B-B14F-4D97-AF65-F5344CB8AC3E}">
        <p14:creationId xmlns:p14="http://schemas.microsoft.com/office/powerpoint/2010/main" val="2070892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63" presetClass="path" presetSubtype="0" accel="50000" decel="50000" fill="hold" nodeType="withEffect">
                                  <p:stCondLst>
                                    <p:cond delay="0"/>
                                  </p:stCondLst>
                                  <p:childTnLst>
                                    <p:animMotion origin="layout" path="M 3.54167E-6 4.07407E-6 L 0.8233 0.0081 " pathEditMode="relative" rAng="0" ptsTypes="AA">
                                      <p:cBhvr>
                                        <p:cTn id="10" dur="2000" fill="hold"/>
                                        <p:tgtEl>
                                          <p:spTgt spid="8"/>
                                        </p:tgtEl>
                                        <p:attrNameLst>
                                          <p:attrName>ppt_x</p:attrName>
                                          <p:attrName>ppt_y</p:attrName>
                                        </p:attrNameLst>
                                      </p:cBhvr>
                                      <p:rCtr x="41159" y="394"/>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B72AA5-F705-8D1B-0FCB-BFD089C722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62" b="90213" l="2857" r="98095">
                        <a14:foregroundMark x1="8844" y1="34043" x2="3401" y2="70638"/>
                        <a14:foregroundMark x1="3401" y1="70638" x2="19728" y2="85957"/>
                        <a14:foregroundMark x1="19728" y1="85957" x2="74422" y2="80426"/>
                        <a14:foregroundMark x1="74422" y1="80426" x2="88027" y2="83404"/>
                        <a14:foregroundMark x1="88027" y1="83404" x2="94286" y2="51064"/>
                        <a14:foregroundMark x1="94286" y1="51064" x2="90748" y2="80851"/>
                        <a14:foregroundMark x1="6939" y1="40851" x2="5986" y2="77447"/>
                        <a14:foregroundMark x1="5986" y1="77447" x2="3129" y2="85957"/>
                        <a14:foregroundMark x1="93469" y1="41702" x2="98231" y2="48085"/>
                        <a14:foregroundMark x1="96190" y1="88511" x2="80408" y2="90213"/>
                        <a14:foregroundMark x1="80408" y1="90213" x2="81224" y2="76170"/>
                      </a14:backgroundRemoval>
                    </a14:imgEffect>
                  </a14:imgLayer>
                </a14:imgProps>
              </a:ext>
            </a:extLst>
          </a:blip>
          <a:stretch>
            <a:fillRect/>
          </a:stretch>
        </p:blipFill>
        <p:spPr>
          <a:xfrm>
            <a:off x="6808439" y="4968475"/>
            <a:ext cx="5180395" cy="1656317"/>
          </a:xfrm>
          <a:prstGeom prst="rect">
            <a:avLst/>
          </a:prstGeom>
        </p:spPr>
      </p:pic>
      <p:sp>
        <p:nvSpPr>
          <p:cNvPr id="9" name="TextBox 8">
            <a:extLst>
              <a:ext uri="{FF2B5EF4-FFF2-40B4-BE49-F238E27FC236}">
                <a16:creationId xmlns:a16="http://schemas.microsoft.com/office/drawing/2014/main" id="{8D943381-B9AB-100D-8576-E148520F2EAE}"/>
              </a:ext>
            </a:extLst>
          </p:cNvPr>
          <p:cNvSpPr txBox="1"/>
          <p:nvPr/>
        </p:nvSpPr>
        <p:spPr>
          <a:xfrm>
            <a:off x="4966134" y="1378538"/>
            <a:ext cx="7247021" cy="3970318"/>
          </a:xfrm>
          <a:prstGeom prst="rect">
            <a:avLst/>
          </a:prstGeom>
          <a:noFill/>
        </p:spPr>
        <p:txBody>
          <a:bodyPr wrap="square" rtlCol="0">
            <a:spAutoFit/>
          </a:bodyPr>
          <a:lstStyle/>
          <a:p>
            <a:r>
              <a:rPr lang="en-US" sz="2800" b="1">
                <a:solidFill>
                  <a:srgbClr val="000000"/>
                </a:solidFill>
                <a:latin typeface="Verdana" panose="020B0604030504040204" pitchFamily="34" charset="0"/>
                <a:ea typeface="Verdana" panose="020B0604030504040204" pitchFamily="34" charset="0"/>
              </a:rPr>
              <a:t>Metro has a goal to change all buses to battery-electric,         zero-emission vehicles by 2035! </a:t>
            </a:r>
          </a:p>
          <a:p>
            <a:endParaRPr lang="en-US" sz="2800" b="1">
              <a:solidFill>
                <a:srgbClr val="000000"/>
              </a:solidFill>
              <a:latin typeface="Verdana" panose="020B0604030504040204" pitchFamily="34" charset="0"/>
              <a:ea typeface="Verdana" panose="020B0604030504040204" pitchFamily="34" charset="0"/>
            </a:endParaRPr>
          </a:p>
          <a:p>
            <a:r>
              <a:rPr lang="en-US" sz="2800" b="1">
                <a:solidFill>
                  <a:srgbClr val="000000"/>
                </a:solidFill>
                <a:latin typeface="Verdana" panose="020B0604030504040204" pitchFamily="34" charset="0"/>
                <a:ea typeface="Verdana" panose="020B0604030504040204" pitchFamily="34" charset="0"/>
              </a:rPr>
              <a:t>Many buses have already been replaced.</a:t>
            </a:r>
          </a:p>
          <a:p>
            <a:endParaRPr lang="en-US" sz="2800" b="1">
              <a:solidFill>
                <a:srgbClr val="000000"/>
              </a:solidFill>
              <a:latin typeface="Verdana" panose="020B0604030504040204" pitchFamily="34" charset="0"/>
              <a:ea typeface="Verdana" panose="020B0604030504040204" pitchFamily="34" charset="0"/>
            </a:endParaRPr>
          </a:p>
          <a:p>
            <a:r>
              <a:rPr lang="en-US" sz="2800" b="1">
                <a:solidFill>
                  <a:srgbClr val="000000"/>
                </a:solidFill>
                <a:latin typeface="Verdana" panose="020B0604030504040204" pitchFamily="34" charset="0"/>
                <a:ea typeface="Verdana" panose="020B0604030504040204" pitchFamily="34" charset="0"/>
              </a:rPr>
              <a:t>These new buses will not emit greenhouse gases. </a:t>
            </a:r>
          </a:p>
        </p:txBody>
      </p:sp>
      <p:pic>
        <p:nvPicPr>
          <p:cNvPr id="4098" name="Picture 2" descr="Free vector graphics of Gas station">
            <a:extLst>
              <a:ext uri="{FF2B5EF4-FFF2-40B4-BE49-F238E27FC236}">
                <a16:creationId xmlns:a16="http://schemas.microsoft.com/office/drawing/2014/main" id="{78779BB4-760D-A8A3-D945-73543E3A1B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3229" y="5620742"/>
            <a:ext cx="1045210" cy="10629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88203F6-1C90-0BE5-0DAE-A341E78DAA35}"/>
              </a:ext>
            </a:extLst>
          </p:cNvPr>
          <p:cNvSpPr txBox="1">
            <a:spLocks/>
          </p:cNvSpPr>
          <p:nvPr/>
        </p:nvSpPr>
        <p:spPr>
          <a:xfrm>
            <a:off x="320996" y="245240"/>
            <a:ext cx="10540314"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a:solidFill>
                  <a:srgbClr val="4B2884"/>
                </a:solidFill>
              </a:rPr>
              <a:t>Metro and Climate Change</a:t>
            </a:r>
          </a:p>
        </p:txBody>
      </p:sp>
      <p:pic>
        <p:nvPicPr>
          <p:cNvPr id="10" name="Picture 2">
            <a:extLst>
              <a:ext uri="{FF2B5EF4-FFF2-40B4-BE49-F238E27FC236}">
                <a16:creationId xmlns:a16="http://schemas.microsoft.com/office/drawing/2014/main" id="{5672D1AA-5DC2-55EE-4355-5A10BAC363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194" y="1239374"/>
            <a:ext cx="4247113" cy="455726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4" name="Arrow: Right 3">
            <a:extLst>
              <a:ext uri="{FF2B5EF4-FFF2-40B4-BE49-F238E27FC236}">
                <a16:creationId xmlns:a16="http://schemas.microsoft.com/office/drawing/2014/main" id="{84AC567B-9BD4-31A1-F22D-C3E77861AE51}"/>
              </a:ext>
            </a:extLst>
          </p:cNvPr>
          <p:cNvSpPr/>
          <p:nvPr/>
        </p:nvSpPr>
        <p:spPr>
          <a:xfrm>
            <a:off x="136511" y="3803483"/>
            <a:ext cx="1730883" cy="856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32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943381-B9AB-100D-8576-E148520F2EAE}"/>
              </a:ext>
            </a:extLst>
          </p:cNvPr>
          <p:cNvSpPr txBox="1"/>
          <p:nvPr/>
        </p:nvSpPr>
        <p:spPr>
          <a:xfrm>
            <a:off x="622774" y="1211316"/>
            <a:ext cx="760484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Metro’s biggest impact is reducing the number of cars on the road, but we are also reducing greenhouse gases in other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We are saving energy in buildings by fixing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We are constructing new buildings with sustainable materials. </a:t>
            </a:r>
          </a:p>
        </p:txBody>
      </p:sp>
      <p:sp>
        <p:nvSpPr>
          <p:cNvPr id="7" name="Title 1">
            <a:extLst>
              <a:ext uri="{FF2B5EF4-FFF2-40B4-BE49-F238E27FC236}">
                <a16:creationId xmlns:a16="http://schemas.microsoft.com/office/drawing/2014/main" id="{188203F6-1C90-0BE5-0DAE-A341E78DAA35}"/>
              </a:ext>
            </a:extLst>
          </p:cNvPr>
          <p:cNvSpPr txBox="1">
            <a:spLocks/>
          </p:cNvSpPr>
          <p:nvPr/>
        </p:nvSpPr>
        <p:spPr>
          <a:xfrm>
            <a:off x="320996" y="245240"/>
            <a:ext cx="10540314"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a:ln>
                  <a:noFill/>
                </a:ln>
                <a:solidFill>
                  <a:srgbClr val="4B2884"/>
                </a:solidFill>
                <a:effectLst/>
                <a:uLnTx/>
                <a:uFillTx/>
                <a:latin typeface="Verdana" panose="020B0604030504040204" pitchFamily="34" charset="0"/>
                <a:ea typeface="Verdana" panose="020B0604030504040204" pitchFamily="34" charset="0"/>
              </a:rPr>
              <a:t>Metro and Climate Change</a:t>
            </a:r>
          </a:p>
        </p:txBody>
      </p:sp>
      <p:pic>
        <p:nvPicPr>
          <p:cNvPr id="3" name="Picture 2">
            <a:extLst>
              <a:ext uri="{FF2B5EF4-FFF2-40B4-BE49-F238E27FC236}">
                <a16:creationId xmlns:a16="http://schemas.microsoft.com/office/drawing/2014/main" id="{98FFA285-E6DF-4500-0441-8A10BED280A6}"/>
              </a:ext>
            </a:extLst>
          </p:cNvPr>
          <p:cNvPicPr>
            <a:picLocks noChangeAspect="1"/>
          </p:cNvPicPr>
          <p:nvPr/>
        </p:nvPicPr>
        <p:blipFill>
          <a:blip r:embed="rId3"/>
          <a:stretch>
            <a:fillRect/>
          </a:stretch>
        </p:blipFill>
        <p:spPr>
          <a:xfrm>
            <a:off x="8289106" y="1211316"/>
            <a:ext cx="3708431" cy="4531758"/>
          </a:xfrm>
          <a:prstGeom prst="rect">
            <a:avLst/>
          </a:prstGeom>
        </p:spPr>
      </p:pic>
    </p:spTree>
    <p:extLst>
      <p:ext uri="{BB962C8B-B14F-4D97-AF65-F5344CB8AC3E}">
        <p14:creationId xmlns:p14="http://schemas.microsoft.com/office/powerpoint/2010/main" val="286648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BD3D-4E87-D429-6DFF-4EECB080BF10}"/>
              </a:ext>
            </a:extLst>
          </p:cNvPr>
          <p:cNvSpPr txBox="1">
            <a:spLocks/>
          </p:cNvSpPr>
          <p:nvPr/>
        </p:nvSpPr>
        <p:spPr>
          <a:xfrm>
            <a:off x="355600" y="1759380"/>
            <a:ext cx="11480800" cy="23082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a:t>How might using transit help our community?</a:t>
            </a:r>
            <a:endParaRPr lang="en-US" sz="5000">
              <a:solidFill>
                <a:schemeClr val="tx1">
                  <a:lumMod val="50000"/>
                </a:schemeClr>
              </a:solidFill>
            </a:endParaRPr>
          </a:p>
        </p:txBody>
      </p:sp>
    </p:spTree>
    <p:extLst>
      <p:ext uri="{BB962C8B-B14F-4D97-AF65-F5344CB8AC3E}">
        <p14:creationId xmlns:p14="http://schemas.microsoft.com/office/powerpoint/2010/main" val="2132254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331ECB3-E1B4-1975-3824-B96299758822}"/>
              </a:ext>
            </a:extLst>
          </p:cNvPr>
          <p:cNvSpPr txBox="1"/>
          <p:nvPr/>
        </p:nvSpPr>
        <p:spPr>
          <a:xfrm>
            <a:off x="6581422" y="1417116"/>
            <a:ext cx="5497456" cy="4247317"/>
          </a:xfrm>
          <a:prstGeom prst="rect">
            <a:avLst/>
          </a:prstGeom>
          <a:noFill/>
        </p:spPr>
        <p:txBody>
          <a:bodyPr wrap="square">
            <a:spAutoFit/>
          </a:bodyPr>
          <a:lstStyle/>
          <a:p>
            <a:r>
              <a:rPr lang="en-US" sz="2800" b="1" dirty="0">
                <a:solidFill>
                  <a:srgbClr val="000000"/>
                </a:solidFill>
                <a:latin typeface="Verdana" panose="020B0604030504040204" pitchFamily="34" charset="0"/>
                <a:ea typeface="Verdana" panose="020B0604030504040204" pitchFamily="34" charset="0"/>
              </a:rPr>
              <a:t>Sustainability is meeting the needs of today while protecting the ability of future generations to meet their needs. </a:t>
            </a:r>
          </a:p>
          <a:p>
            <a:endParaRPr lang="en-US" sz="2800" b="1" dirty="0">
              <a:solidFill>
                <a:srgbClr val="000000"/>
              </a:solidFill>
              <a:latin typeface="Verdana" panose="020B0604030504040204" pitchFamily="34" charset="0"/>
              <a:ea typeface="Verdana" panose="020B0604030504040204" pitchFamily="34" charset="0"/>
            </a:endParaRPr>
          </a:p>
          <a:p>
            <a:r>
              <a:rPr lang="en-US" sz="2800" b="1" dirty="0">
                <a:solidFill>
                  <a:srgbClr val="000000"/>
                </a:solidFill>
                <a:latin typeface="Verdana" panose="020B0604030504040204" pitchFamily="34" charset="0"/>
                <a:ea typeface="Verdana" panose="020B0604030504040204" pitchFamily="34" charset="0"/>
              </a:rPr>
              <a:t>Metro is committed to environmental, social, and economic sustainability.</a:t>
            </a:r>
          </a:p>
          <a:p>
            <a:endParaRPr lang="en-US" b="1" dirty="0">
              <a:solidFill>
                <a:srgbClr val="000000"/>
              </a:solidFill>
              <a:latin typeface="Verdana" panose="020B0604030504040204" pitchFamily="34" charset="0"/>
              <a:ea typeface="Verdana" panose="020B0604030504040204" pitchFamily="34" charset="0"/>
            </a:endParaRPr>
          </a:p>
        </p:txBody>
      </p:sp>
      <p:sp>
        <p:nvSpPr>
          <p:cNvPr id="5" name="Title 1">
            <a:extLst>
              <a:ext uri="{FF2B5EF4-FFF2-40B4-BE49-F238E27FC236}">
                <a16:creationId xmlns:a16="http://schemas.microsoft.com/office/drawing/2014/main" id="{320D6633-3E5E-5937-7659-AA989E40F285}"/>
              </a:ext>
            </a:extLst>
          </p:cNvPr>
          <p:cNvSpPr txBox="1">
            <a:spLocks/>
          </p:cNvSpPr>
          <p:nvPr/>
        </p:nvSpPr>
        <p:spPr>
          <a:xfrm>
            <a:off x="319158" y="238128"/>
            <a:ext cx="11267253"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a:solidFill>
                  <a:srgbClr val="4B2884"/>
                </a:solidFill>
              </a:rPr>
              <a:t>Environmental Sustainability</a:t>
            </a:r>
          </a:p>
        </p:txBody>
      </p:sp>
      <p:pic>
        <p:nvPicPr>
          <p:cNvPr id="2" name="Picture 1">
            <a:extLst>
              <a:ext uri="{FF2B5EF4-FFF2-40B4-BE49-F238E27FC236}">
                <a16:creationId xmlns:a16="http://schemas.microsoft.com/office/drawing/2014/main" id="{20A40AF7-BAFA-A6F6-ABEE-F6827A5A6AD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402" b="52313" l="9812" r="71791">
                        <a14:foregroundMark x1="10711" y1="47847" x2="14064" y2="39713"/>
                        <a14:foregroundMark x1="14064" y1="39713" x2="24366" y2="32536"/>
                        <a14:foregroundMark x1="24366" y1="32536" x2="66639" y2="35247"/>
                        <a14:foregroundMark x1="66639" y1="35247" x2="61897" y2="48804"/>
                        <a14:foregroundMark x1="61897" y1="48804" x2="21504" y2="44338"/>
                        <a14:foregroundMark x1="21504" y1="44338" x2="24939" y2="45933"/>
                        <a14:foregroundMark x1="12183" y1="30144" x2="15372" y2="48325"/>
                        <a14:foregroundMark x1="15372" y1="48325" x2="24530" y2="50558"/>
                        <a14:foregroundMark x1="24530" y1="50558" x2="25675" y2="50239"/>
                        <a14:foregroundMark x1="9975" y1="48166" x2="11693" y2="34928"/>
                        <a14:foregroundMark x1="10875" y1="33652" x2="9975" y2="38437"/>
                        <a14:foregroundMark x1="16435" y1="24242" x2="35732" y2="28070"/>
                        <a14:foregroundMark x1="35732" y1="28070" x2="66721" y2="45614"/>
                        <a14:foregroundMark x1="66721" y1="45614" x2="69665" y2="40032"/>
                        <a14:foregroundMark x1="69665" y1="40032" x2="69174" y2="37161"/>
                        <a14:foregroundMark x1="71872" y1="34131" x2="71954" y2="32855"/>
                        <a14:foregroundMark x1="64350" y1="27751" x2="38430" y2="30144"/>
                        <a14:foregroundMark x1="38430" y1="30144" x2="44154" y2="28230"/>
                        <a14:foregroundMark x1="44154" y1="28230" x2="54702" y2="30622"/>
                        <a14:foregroundMark x1="57400" y1="50399" x2="60998" y2="49761"/>
                        <a14:foregroundMark x1="62796" y1="51675" x2="66966" y2="50877"/>
                        <a14:foregroundMark x1="66966" y1="50877" x2="67866" y2="50877"/>
                        <a14:foregroundMark x1="58054" y1="51834" x2="60425" y2="51037"/>
                        <a14:foregroundMark x1="13491" y1="29984" x2="19869" y2="27273"/>
                        <a14:foregroundMark x1="19869" y1="27273" x2="15290" y2="28549"/>
                        <a14:foregroundMark x1="15290" y1="28549" x2="15536" y2="28868"/>
                        <a14:foregroundMark x1="9812" y1="40510" x2="9812" y2="43222"/>
                        <a14:foregroundMark x1="19460" y1="52153" x2="14963" y2="50718"/>
                        <a14:foregroundMark x1="21668" y1="51834" x2="23467" y2="50558"/>
                        <a14:foregroundMark x1="25675" y1="52313" x2="56500" y2="52313"/>
                      </a14:backgroundRemoval>
                    </a14:imgEffect>
                  </a14:imgLayer>
                </a14:imgProps>
              </a:ext>
            </a:extLst>
          </a:blip>
          <a:srcRect l="8323" t="21200" r="26545" b="45261"/>
          <a:stretch/>
        </p:blipFill>
        <p:spPr>
          <a:xfrm>
            <a:off x="511627" y="1820774"/>
            <a:ext cx="5584373" cy="1474211"/>
          </a:xfrm>
          <a:prstGeom prst="rect">
            <a:avLst/>
          </a:prstGeom>
        </p:spPr>
      </p:pic>
      <p:grpSp>
        <p:nvGrpSpPr>
          <p:cNvPr id="6" name="Group 5">
            <a:extLst>
              <a:ext uri="{FF2B5EF4-FFF2-40B4-BE49-F238E27FC236}">
                <a16:creationId xmlns:a16="http://schemas.microsoft.com/office/drawing/2014/main" id="{DA6191B7-0AB7-E54A-7540-E9045E8130CC}"/>
              </a:ext>
            </a:extLst>
          </p:cNvPr>
          <p:cNvGrpSpPr/>
          <p:nvPr/>
        </p:nvGrpSpPr>
        <p:grpSpPr>
          <a:xfrm>
            <a:off x="801214" y="3619546"/>
            <a:ext cx="5005198" cy="2215853"/>
            <a:chOff x="1456417" y="3253892"/>
            <a:chExt cx="4252896" cy="2124647"/>
          </a:xfrm>
        </p:grpSpPr>
        <p:sp>
          <p:nvSpPr>
            <p:cNvPr id="4" name="Rectangle: Rounded Corners 3">
              <a:extLst>
                <a:ext uri="{FF2B5EF4-FFF2-40B4-BE49-F238E27FC236}">
                  <a16:creationId xmlns:a16="http://schemas.microsoft.com/office/drawing/2014/main" id="{11A87C46-69B5-1608-A894-77F06CB5F430}"/>
                </a:ext>
              </a:extLst>
            </p:cNvPr>
            <p:cNvSpPr/>
            <p:nvPr/>
          </p:nvSpPr>
          <p:spPr>
            <a:xfrm>
              <a:off x="1456417" y="3253892"/>
              <a:ext cx="4252896" cy="19607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2484BD1-D4E1-C78F-8B1A-4CD987A238F9}"/>
                </a:ext>
              </a:extLst>
            </p:cNvPr>
            <p:cNvSpPr txBox="1"/>
            <p:nvPr/>
          </p:nvSpPr>
          <p:spPr>
            <a:xfrm>
              <a:off x="1456418" y="3562657"/>
              <a:ext cx="4252895"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000000"/>
                  </a:solidFill>
                  <a:latin typeface="Verdana" panose="020B0604030504040204" pitchFamily="34" charset="0"/>
                  <a:ea typeface="Verdana" panose="020B0604030504040204" pitchFamily="34" charset="0"/>
                </a:rPr>
                <a:t>T</a:t>
              </a:r>
              <a:r>
                <a:rPr kumimoji="0" lang="en-US" sz="2800" b="1" i="0" u="none" strike="noStrike" kern="1200" cap="none" spc="0" normalizeH="0" baseline="0" noProof="0" err="1">
                  <a:ln>
                    <a:noFill/>
                  </a:ln>
                  <a:solidFill>
                    <a:srgbClr val="000000"/>
                  </a:solidFill>
                  <a:effectLst/>
                  <a:uLnTx/>
                  <a:uFillTx/>
                  <a:latin typeface="Verdana" panose="020B0604030504040204" pitchFamily="34" charset="0"/>
                  <a:ea typeface="Verdana" panose="020B0604030504040204" pitchFamily="34" charset="0"/>
                  <a:cs typeface="+mn-cs"/>
                </a:rPr>
                <a:t>ransit</a:t>
              </a: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 can help take 175,000 cars off the road each weekday!</a:t>
              </a:r>
              <a:endParaRPr kumimoji="0" lang="en-US" sz="1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p:txBody>
        </p:sp>
      </p:grpSp>
    </p:spTree>
    <p:extLst>
      <p:ext uri="{BB962C8B-B14F-4D97-AF65-F5344CB8AC3E}">
        <p14:creationId xmlns:p14="http://schemas.microsoft.com/office/powerpoint/2010/main" val="1194624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0D6633-3E5E-5937-7659-AA989E40F285}"/>
              </a:ext>
            </a:extLst>
          </p:cNvPr>
          <p:cNvSpPr txBox="1">
            <a:spLocks/>
          </p:cNvSpPr>
          <p:nvPr/>
        </p:nvSpPr>
        <p:spPr>
          <a:xfrm>
            <a:off x="319158" y="238128"/>
            <a:ext cx="11267253"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a:ln>
                  <a:noFill/>
                </a:ln>
                <a:solidFill>
                  <a:srgbClr val="4B2884"/>
                </a:solidFill>
                <a:effectLst/>
                <a:uLnTx/>
                <a:uFillTx/>
                <a:latin typeface="Verdana" panose="020B0604030504040204" pitchFamily="34" charset="0"/>
                <a:ea typeface="Verdana" panose="020B0604030504040204" pitchFamily="34" charset="0"/>
              </a:rPr>
              <a:t>Sustainability and Transit</a:t>
            </a:r>
          </a:p>
        </p:txBody>
      </p:sp>
      <p:sp>
        <p:nvSpPr>
          <p:cNvPr id="8" name="TextBox 7">
            <a:extLst>
              <a:ext uri="{FF2B5EF4-FFF2-40B4-BE49-F238E27FC236}">
                <a16:creationId xmlns:a16="http://schemas.microsoft.com/office/drawing/2014/main" id="{1266D13F-3C7B-E9AA-12F9-622AC5811BA1}"/>
              </a:ext>
            </a:extLst>
          </p:cNvPr>
          <p:cNvSpPr txBox="1"/>
          <p:nvPr/>
        </p:nvSpPr>
        <p:spPr>
          <a:xfrm>
            <a:off x="627188" y="1108379"/>
            <a:ext cx="10991083" cy="12311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solidFill>
                <a:latin typeface="Verdana" panose="020B0604030504040204" pitchFamily="34" charset="0"/>
                <a:ea typeface="Verdana" panose="020B0604030504040204" pitchFamily="34" charset="0"/>
              </a:rPr>
              <a:t>Using </a:t>
            </a:r>
            <a:r>
              <a:rPr kumimoji="0" lang="en-US" sz="2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transit can help reduce</a:t>
            </a:r>
            <a:r>
              <a:rPr kumimoji="0" lang="en-US" sz="2800" b="1" i="0" u="none" strike="noStrike" kern="1200" cap="none" spc="0" normalizeH="0" noProof="0" dirty="0">
                <a:ln>
                  <a:noFill/>
                </a:ln>
                <a:solidFill>
                  <a:srgbClr val="000000"/>
                </a:solidFill>
                <a:effectLst/>
                <a:uLnTx/>
                <a:uFillTx/>
                <a:latin typeface="Verdana" panose="020B0604030504040204" pitchFamily="34" charset="0"/>
                <a:ea typeface="Verdana" panose="020B0604030504040204" pitchFamily="34" charset="0"/>
                <a:cs typeface="+mn-cs"/>
              </a:rPr>
              <a:t> space required for travel, in addition to walking or biking.</a:t>
            </a:r>
            <a:endParaRPr kumimoji="0" lang="en-US" sz="2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pic>
        <p:nvPicPr>
          <p:cNvPr id="1026" name="Picture 2" descr="NW Liberals admitting mistakes… | TexAgs">
            <a:extLst>
              <a:ext uri="{FF2B5EF4-FFF2-40B4-BE49-F238E27FC236}">
                <a16:creationId xmlns:a16="http://schemas.microsoft.com/office/drawing/2014/main" id="{B2F284D7-86C1-874A-0004-C8F79DABBB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87" t="6358" r="4700"/>
          <a:stretch/>
        </p:blipFill>
        <p:spPr bwMode="auto">
          <a:xfrm>
            <a:off x="837104" y="2190044"/>
            <a:ext cx="4787137" cy="37620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W Liberals admitting mistakes… | TexAgs">
            <a:extLst>
              <a:ext uri="{FF2B5EF4-FFF2-40B4-BE49-F238E27FC236}">
                <a16:creationId xmlns:a16="http://schemas.microsoft.com/office/drawing/2014/main" id="{E5D10B6D-4CF5-5529-CC21-FB6082408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823" y="2190044"/>
            <a:ext cx="5574935" cy="376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105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331ECB3-E1B4-1975-3824-B96299758822}"/>
              </a:ext>
            </a:extLst>
          </p:cNvPr>
          <p:cNvSpPr txBox="1"/>
          <p:nvPr/>
        </p:nvSpPr>
        <p:spPr>
          <a:xfrm>
            <a:off x="618996" y="1358714"/>
            <a:ext cx="10191284"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Fewer cars means more space for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Our communities should be places to go to, </a:t>
            </a:r>
            <a:br>
              <a:rPr kumimoji="0" lang="en-US" sz="2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br>
            <a:r>
              <a:rPr kumimoji="0" lang="en-US" sz="2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not places to drive through. </a:t>
            </a:r>
            <a:endPar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5" name="Title 1">
            <a:extLst>
              <a:ext uri="{FF2B5EF4-FFF2-40B4-BE49-F238E27FC236}">
                <a16:creationId xmlns:a16="http://schemas.microsoft.com/office/drawing/2014/main" id="{320D6633-3E5E-5937-7659-AA989E40F285}"/>
              </a:ext>
            </a:extLst>
          </p:cNvPr>
          <p:cNvSpPr txBox="1">
            <a:spLocks/>
          </p:cNvSpPr>
          <p:nvPr/>
        </p:nvSpPr>
        <p:spPr>
          <a:xfrm>
            <a:off x="319158" y="238128"/>
            <a:ext cx="11267253"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a:ln>
                  <a:noFill/>
                </a:ln>
                <a:solidFill>
                  <a:srgbClr val="4B2884"/>
                </a:solidFill>
                <a:effectLst/>
                <a:uLnTx/>
                <a:uFillTx/>
                <a:latin typeface="Verdana" panose="020B0604030504040204" pitchFamily="34" charset="0"/>
                <a:ea typeface="Verdana" panose="020B0604030504040204" pitchFamily="34" charset="0"/>
              </a:rPr>
              <a:t>Sustainability and Transit</a:t>
            </a:r>
          </a:p>
        </p:txBody>
      </p:sp>
      <p:pic>
        <p:nvPicPr>
          <p:cNvPr id="6" name="Picture 5">
            <a:extLst>
              <a:ext uri="{FF2B5EF4-FFF2-40B4-BE49-F238E27FC236}">
                <a16:creationId xmlns:a16="http://schemas.microsoft.com/office/drawing/2014/main" id="{F2868FF7-81A3-EC30-A18C-37C61F3B0B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402" b="52313" l="9812" r="71791">
                        <a14:foregroundMark x1="10711" y1="47847" x2="14064" y2="39713"/>
                        <a14:foregroundMark x1="14064" y1="39713" x2="24366" y2="32536"/>
                        <a14:foregroundMark x1="24366" y1="32536" x2="66639" y2="35247"/>
                        <a14:foregroundMark x1="66639" y1="35247" x2="61897" y2="48804"/>
                        <a14:foregroundMark x1="61897" y1="48804" x2="21504" y2="44338"/>
                        <a14:foregroundMark x1="21504" y1="44338" x2="24939" y2="45933"/>
                        <a14:foregroundMark x1="12183" y1="30144" x2="15372" y2="48325"/>
                        <a14:foregroundMark x1="15372" y1="48325" x2="24530" y2="50558"/>
                        <a14:foregroundMark x1="24530" y1="50558" x2="25675" y2="50239"/>
                        <a14:foregroundMark x1="9975" y1="48166" x2="11693" y2="34928"/>
                        <a14:foregroundMark x1="10875" y1="33652" x2="9975" y2="38437"/>
                        <a14:foregroundMark x1="16435" y1="24242" x2="35732" y2="28070"/>
                        <a14:foregroundMark x1="35732" y1="28070" x2="66721" y2="45614"/>
                        <a14:foregroundMark x1="66721" y1="45614" x2="69665" y2="40032"/>
                        <a14:foregroundMark x1="69665" y1="40032" x2="69174" y2="37161"/>
                        <a14:foregroundMark x1="71872" y1="34131" x2="71954" y2="32855"/>
                        <a14:foregroundMark x1="64350" y1="27751" x2="38430" y2="30144"/>
                        <a14:foregroundMark x1="38430" y1="30144" x2="44154" y2="28230"/>
                        <a14:foregroundMark x1="44154" y1="28230" x2="54702" y2="30622"/>
                        <a14:foregroundMark x1="57400" y1="50399" x2="60998" y2="49761"/>
                        <a14:foregroundMark x1="62796" y1="51675" x2="66966" y2="50877"/>
                        <a14:foregroundMark x1="66966" y1="50877" x2="67866" y2="50877"/>
                        <a14:foregroundMark x1="58054" y1="51834" x2="60425" y2="51037"/>
                        <a14:foregroundMark x1="13491" y1="29984" x2="19869" y2="27273"/>
                        <a14:foregroundMark x1="19869" y1="27273" x2="15290" y2="28549"/>
                        <a14:foregroundMark x1="15290" y1="28549" x2="15536" y2="28868"/>
                        <a14:foregroundMark x1="9812" y1="40510" x2="9812" y2="43222"/>
                        <a14:foregroundMark x1="19460" y1="52153" x2="14963" y2="50718"/>
                        <a14:foregroundMark x1="21668" y1="51834" x2="23467" y2="50558"/>
                        <a14:foregroundMark x1="25675" y1="52313" x2="56500" y2="52313"/>
                      </a14:backgroundRemoval>
                    </a14:imgEffect>
                  </a14:imgLayer>
                </a14:imgProps>
              </a:ext>
            </a:extLst>
          </a:blip>
          <a:srcRect l="8323" t="21200" r="26545" b="45261"/>
          <a:stretch/>
        </p:blipFill>
        <p:spPr>
          <a:xfrm>
            <a:off x="515299" y="4269070"/>
            <a:ext cx="6295695" cy="1661992"/>
          </a:xfrm>
          <a:prstGeom prst="rect">
            <a:avLst/>
          </a:prstGeom>
        </p:spPr>
      </p:pic>
      <p:pic>
        <p:nvPicPr>
          <p:cNvPr id="21" name="Picture 20" descr="A bench in a park&#10;&#10;Description automatically generated with low confidence">
            <a:extLst>
              <a:ext uri="{FF2B5EF4-FFF2-40B4-BE49-F238E27FC236}">
                <a16:creationId xmlns:a16="http://schemas.microsoft.com/office/drawing/2014/main" id="{A2E34061-C02E-C418-A54D-8EE4F443141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07328" y="2962834"/>
            <a:ext cx="4751643" cy="3563732"/>
          </a:xfrm>
          <a:prstGeom prst="rect">
            <a:avLst/>
          </a:prstGeom>
        </p:spPr>
      </p:pic>
    </p:spTree>
    <p:extLst>
      <p:ext uri="{BB962C8B-B14F-4D97-AF65-F5344CB8AC3E}">
        <p14:creationId xmlns:p14="http://schemas.microsoft.com/office/powerpoint/2010/main" val="4031962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9C5CAD-2F2E-0456-1A84-91593D3A98BE}"/>
              </a:ext>
            </a:extLst>
          </p:cNvPr>
          <p:cNvSpPr txBox="1"/>
          <p:nvPr/>
        </p:nvSpPr>
        <p:spPr>
          <a:xfrm>
            <a:off x="620486" y="2840437"/>
            <a:ext cx="1133202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Many</a:t>
            </a:r>
            <a:r>
              <a:rPr kumimoji="0" lang="en-US" sz="2800" b="0" i="0" u="none" strike="noStrike" kern="1200" cap="none" spc="0" normalizeH="0" noProof="0" dirty="0">
                <a:ln>
                  <a:noFill/>
                </a:ln>
                <a:solidFill>
                  <a:srgbClr val="000000"/>
                </a:solidFill>
                <a:effectLst/>
                <a:uLnTx/>
                <a:uFillTx/>
                <a:latin typeface="Verdana" panose="020B0604030504040204" pitchFamily="34" charset="0"/>
                <a:ea typeface="Verdana" panose="020B0604030504040204" pitchFamily="34" charset="0"/>
                <a:cs typeface="+mn-cs"/>
              </a:rPr>
              <a:t> businesses and </a:t>
            </a:r>
            <a:r>
              <a:rPr kumimoji="0" lang="en-US" sz="2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services in your community depend on people who may not drive. For example, employees</a:t>
            </a:r>
            <a:r>
              <a:rPr kumimoji="0" lang="en-US" sz="2800" b="0" i="0" u="none" strike="noStrike" kern="1200" cap="none" spc="0" normalizeH="0" noProof="0" dirty="0">
                <a:ln>
                  <a:noFill/>
                </a:ln>
                <a:solidFill>
                  <a:srgbClr val="000000"/>
                </a:solidFill>
                <a:effectLst/>
                <a:uLnTx/>
                <a:uFillTx/>
                <a:latin typeface="Verdana" panose="020B0604030504040204" pitchFamily="34" charset="0"/>
                <a:ea typeface="Verdana" panose="020B0604030504040204" pitchFamily="34" charset="0"/>
                <a:cs typeface="+mn-cs"/>
              </a:rPr>
              <a:t> may choose to take transit to their jobs to help them save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aseline="0" dirty="0">
              <a:solidFill>
                <a:srgbClr val="000000"/>
              </a:solidFill>
              <a:latin typeface="Verdana" panose="020B0604030504040204" pitchFamily="34" charset="0"/>
              <a:ea typeface="Verdana" panose="020B0604030504040204" pitchFamily="34" charset="0"/>
            </a:endParaRPr>
          </a:p>
          <a:p>
            <a:pPr>
              <a:defRPr/>
            </a:pPr>
            <a:r>
              <a:rPr lang="en-US" sz="2800" b="1" dirty="0">
                <a:solidFill>
                  <a:srgbClr val="000000"/>
                </a:solidFill>
                <a:latin typeface="Verdana" panose="020B0604030504040204" pitchFamily="34" charset="0"/>
                <a:ea typeface="Verdana" panose="020B0604030504040204" pitchFamily="34" charset="0"/>
              </a:rPr>
              <a:t>People need transit to get around their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6" name="Title 1">
            <a:extLst>
              <a:ext uri="{FF2B5EF4-FFF2-40B4-BE49-F238E27FC236}">
                <a16:creationId xmlns:a16="http://schemas.microsoft.com/office/drawing/2014/main" id="{3FD08A66-532A-BCE7-AD9A-18D2AB601AF8}"/>
              </a:ext>
            </a:extLst>
          </p:cNvPr>
          <p:cNvSpPr txBox="1">
            <a:spLocks/>
          </p:cNvSpPr>
          <p:nvPr/>
        </p:nvSpPr>
        <p:spPr>
          <a:xfrm>
            <a:off x="319158" y="238128"/>
            <a:ext cx="11633355"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dirty="0">
                <a:ln>
                  <a:noFill/>
                </a:ln>
                <a:solidFill>
                  <a:srgbClr val="4B2884"/>
                </a:solidFill>
                <a:effectLst/>
                <a:uLnTx/>
                <a:uFillTx/>
                <a:latin typeface="Verdana" panose="020B0604030504040204" pitchFamily="34" charset="0"/>
                <a:ea typeface="Verdana" panose="020B0604030504040204" pitchFamily="34" charset="0"/>
              </a:rPr>
              <a:t>Public Transit Connects Places</a:t>
            </a:r>
          </a:p>
        </p:txBody>
      </p:sp>
      <p:sp>
        <p:nvSpPr>
          <p:cNvPr id="2" name="TextBox 1">
            <a:extLst>
              <a:ext uri="{FF2B5EF4-FFF2-40B4-BE49-F238E27FC236}">
                <a16:creationId xmlns:a16="http://schemas.microsoft.com/office/drawing/2014/main" id="{FC94B2F5-A202-9595-AC61-9C05A42827FF}"/>
              </a:ext>
            </a:extLst>
          </p:cNvPr>
          <p:cNvSpPr txBox="1"/>
          <p:nvPr/>
        </p:nvSpPr>
        <p:spPr>
          <a:xfrm>
            <a:off x="7394" y="1566281"/>
            <a:ext cx="12184606" cy="954107"/>
          </a:xfrm>
          <a:prstGeom prst="rect">
            <a:avLst/>
          </a:prstGeom>
          <a:solidFill>
            <a:schemeClr val="bg1"/>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63287"/>
                </a:solidFill>
                <a:effectLst/>
                <a:uLnTx/>
                <a:uFillTx/>
                <a:latin typeface="Verdana" panose="020B0604030504040204" pitchFamily="34" charset="0"/>
                <a:ea typeface="Verdana" panose="020B0604030504040204" pitchFamily="34" charset="0"/>
                <a:cs typeface="+mn-cs"/>
              </a:rPr>
              <a:t>Did you know?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63287"/>
                </a:solidFill>
                <a:effectLst/>
                <a:uLnTx/>
                <a:uFillTx/>
                <a:latin typeface="Verdana" panose="020B0604030504040204" pitchFamily="34" charset="0"/>
                <a:ea typeface="Verdana" panose="020B0604030504040204" pitchFamily="34" charset="0"/>
                <a:cs typeface="+mn-cs"/>
              </a:rPr>
              <a:t>25% of people in Washington do not drive. </a:t>
            </a:r>
          </a:p>
        </p:txBody>
      </p:sp>
      <p:pic>
        <p:nvPicPr>
          <p:cNvPr id="3" name="Picture 2">
            <a:extLst>
              <a:ext uri="{FF2B5EF4-FFF2-40B4-BE49-F238E27FC236}">
                <a16:creationId xmlns:a16="http://schemas.microsoft.com/office/drawing/2014/main" id="{742870D5-F486-AAAB-56B0-53C37242EB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402" b="52313" l="9812" r="71791">
                        <a14:foregroundMark x1="10711" y1="47847" x2="14064" y2="39713"/>
                        <a14:foregroundMark x1="14064" y1="39713" x2="24366" y2="32536"/>
                        <a14:foregroundMark x1="24366" y1="32536" x2="66639" y2="35247"/>
                        <a14:foregroundMark x1="66639" y1="35247" x2="61897" y2="48804"/>
                        <a14:foregroundMark x1="61897" y1="48804" x2="21504" y2="44338"/>
                        <a14:foregroundMark x1="21504" y1="44338" x2="24939" y2="45933"/>
                        <a14:foregroundMark x1="12183" y1="30144" x2="15372" y2="48325"/>
                        <a14:foregroundMark x1="15372" y1="48325" x2="24530" y2="50558"/>
                        <a14:foregroundMark x1="24530" y1="50558" x2="25675" y2="50239"/>
                        <a14:foregroundMark x1="9975" y1="48166" x2="11693" y2="34928"/>
                        <a14:foregroundMark x1="10875" y1="33652" x2="9975" y2="38437"/>
                        <a14:foregroundMark x1="16435" y1="24242" x2="35732" y2="28070"/>
                        <a14:foregroundMark x1="35732" y1="28070" x2="66721" y2="45614"/>
                        <a14:foregroundMark x1="66721" y1="45614" x2="69665" y2="40032"/>
                        <a14:foregroundMark x1="69665" y1="40032" x2="69174" y2="37161"/>
                        <a14:foregroundMark x1="71872" y1="34131" x2="71954" y2="32855"/>
                        <a14:foregroundMark x1="64350" y1="27751" x2="38430" y2="30144"/>
                        <a14:foregroundMark x1="38430" y1="30144" x2="44154" y2="28230"/>
                        <a14:foregroundMark x1="44154" y1="28230" x2="54702" y2="30622"/>
                        <a14:foregroundMark x1="57400" y1="50399" x2="60998" y2="49761"/>
                        <a14:foregroundMark x1="62796" y1="51675" x2="66966" y2="50877"/>
                        <a14:foregroundMark x1="66966" y1="50877" x2="67866" y2="50877"/>
                        <a14:foregroundMark x1="58054" y1="51834" x2="60425" y2="51037"/>
                        <a14:foregroundMark x1="13491" y1="29984" x2="19869" y2="27273"/>
                        <a14:foregroundMark x1="19869" y1="27273" x2="15290" y2="28549"/>
                        <a14:foregroundMark x1="15290" y1="28549" x2="15536" y2="28868"/>
                        <a14:foregroundMark x1="9812" y1="40510" x2="9812" y2="43222"/>
                        <a14:foregroundMark x1="19460" y1="52153" x2="14963" y2="50718"/>
                        <a14:foregroundMark x1="21668" y1="51834" x2="23467" y2="50558"/>
                        <a14:foregroundMark x1="25675" y1="52313" x2="56500" y2="52313"/>
                      </a14:backgroundRemoval>
                    </a14:imgEffect>
                  </a14:imgLayer>
                </a14:imgProps>
              </a:ext>
            </a:extLst>
          </a:blip>
          <a:srcRect l="8323" t="21200" r="26545" b="45261"/>
          <a:stretch/>
        </p:blipFill>
        <p:spPr>
          <a:xfrm>
            <a:off x="-4899546" y="5604006"/>
            <a:ext cx="4750182" cy="1253994"/>
          </a:xfrm>
          <a:prstGeom prst="rect">
            <a:avLst/>
          </a:prstGeom>
        </p:spPr>
      </p:pic>
      <p:pic>
        <p:nvPicPr>
          <p:cNvPr id="4" name="Picture 3">
            <a:extLst>
              <a:ext uri="{FF2B5EF4-FFF2-40B4-BE49-F238E27FC236}">
                <a16:creationId xmlns:a16="http://schemas.microsoft.com/office/drawing/2014/main" id="{9C3C1320-B031-3892-F29E-7E937BB972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277" b="98440" l="1527" r="89313">
                        <a14:foregroundMark x1="75573" y1="7234" x2="75573" y2="7234"/>
                        <a14:foregroundMark x1="74809" y1="4113" x2="74809" y2="4113"/>
                        <a14:foregroundMark x1="53435" y1="3830" x2="53435" y2="3830"/>
                        <a14:foregroundMark x1="46565" y1="11915" x2="46565" y2="11915"/>
                        <a14:foregroundMark x1="33588" y1="13617" x2="33588" y2="13617"/>
                        <a14:foregroundMark x1="27481" y1="10496" x2="56489" y2="10355"/>
                        <a14:foregroundMark x1="25954" y1="9220" x2="19847" y2="18723"/>
                        <a14:foregroundMark x1="19847" y1="1986" x2="51908" y2="3262"/>
                        <a14:foregroundMark x1="29008" y1="4681" x2="27481" y2="7234"/>
                        <a14:foregroundMark x1="13740" y1="2695" x2="9924" y2="1986"/>
                        <a14:foregroundMark x1="21374" y1="1560" x2="3053" y2="1560"/>
                        <a14:foregroundMark x1="77863" y1="10638" x2="77863" y2="14468"/>
                        <a14:foregroundMark x1="76336" y1="19149" x2="76336" y2="23688"/>
                        <a14:foregroundMark x1="77863" y1="28227" x2="78626" y2="32340"/>
                        <a14:foregroundMark x1="80153" y1="38298" x2="78626" y2="43546"/>
                        <a14:foregroundMark x1="78626" y1="76454" x2="78626" y2="80284"/>
                        <a14:foregroundMark x1="78626" y1="87801" x2="77863" y2="92057"/>
                        <a14:foregroundMark x1="76336" y1="98440" x2="76336" y2="98440"/>
                        <a14:backgroundMark x1="1527" y1="567" x2="1527" y2="567"/>
                        <a14:backgroundMark x1="1527" y1="1844" x2="1527" y2="1844"/>
                      </a14:backgroundRemoval>
                    </a14:imgEffect>
                  </a14:imgLayer>
                </a14:imgProps>
              </a:ext>
            </a:extLst>
          </a:blip>
          <a:stretch>
            <a:fillRect/>
          </a:stretch>
        </p:blipFill>
        <p:spPr>
          <a:xfrm>
            <a:off x="11608340" y="4517408"/>
            <a:ext cx="434918" cy="2340591"/>
          </a:xfrm>
          <a:prstGeom prst="rect">
            <a:avLst/>
          </a:prstGeom>
        </p:spPr>
      </p:pic>
    </p:spTree>
    <p:extLst>
      <p:ext uri="{BB962C8B-B14F-4D97-AF65-F5344CB8AC3E}">
        <p14:creationId xmlns:p14="http://schemas.microsoft.com/office/powerpoint/2010/main" val="586668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1.25E-6 -4.81481E-6 L 0.96146 -0.00902 " pathEditMode="relative" rAng="0" ptsTypes="AA">
                                      <p:cBhvr>
                                        <p:cTn id="16" dur="2000" fill="hold"/>
                                        <p:tgtEl>
                                          <p:spTgt spid="3"/>
                                        </p:tgtEl>
                                        <p:attrNameLst>
                                          <p:attrName>ppt_x</p:attrName>
                                          <p:attrName>ppt_y</p:attrName>
                                        </p:attrNameLst>
                                      </p:cBhvr>
                                      <p:rCtr x="48073" y="-463"/>
                                    </p:animMotion>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D08A66-532A-BCE7-AD9A-18D2AB601AF8}"/>
              </a:ext>
            </a:extLst>
          </p:cNvPr>
          <p:cNvSpPr txBox="1">
            <a:spLocks/>
          </p:cNvSpPr>
          <p:nvPr/>
        </p:nvSpPr>
        <p:spPr>
          <a:xfrm>
            <a:off x="319158" y="238128"/>
            <a:ext cx="11633355"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dirty="0">
                <a:ln>
                  <a:noFill/>
                </a:ln>
                <a:solidFill>
                  <a:srgbClr val="4B2884"/>
                </a:solidFill>
                <a:effectLst/>
                <a:uLnTx/>
                <a:uFillTx/>
                <a:latin typeface="Verdana" panose="020B0604030504040204" pitchFamily="34" charset="0"/>
                <a:ea typeface="Verdana" panose="020B0604030504040204" pitchFamily="34" charset="0"/>
              </a:rPr>
              <a:t>Using transit b</a:t>
            </a:r>
            <a:r>
              <a:rPr kumimoji="0" lang="en-US" sz="5000" b="1" i="0" u="none" strike="noStrike" kern="1200" cap="none" spc="30" normalizeH="0" baseline="0" noProof="0" dirty="0" err="1">
                <a:ln>
                  <a:noFill/>
                </a:ln>
                <a:solidFill>
                  <a:srgbClr val="4B2884"/>
                </a:solidFill>
                <a:effectLst/>
                <a:uLnTx/>
                <a:uFillTx/>
                <a:latin typeface="Verdana" panose="020B0604030504040204" pitchFamily="34" charset="0"/>
                <a:ea typeface="Verdana" panose="020B0604030504040204" pitchFamily="34" charset="0"/>
              </a:rPr>
              <a:t>enefits</a:t>
            </a:r>
            <a:r>
              <a:rPr kumimoji="0" lang="en-US" sz="5000" b="1" i="0" u="none" strike="noStrike" kern="1200" cap="none" spc="30" normalizeH="0" baseline="0" noProof="0" dirty="0">
                <a:ln>
                  <a:noFill/>
                </a:ln>
                <a:solidFill>
                  <a:srgbClr val="4B2884"/>
                </a:solidFill>
                <a:effectLst/>
                <a:uLnTx/>
                <a:uFillTx/>
                <a:latin typeface="Verdana" panose="020B0604030504040204" pitchFamily="34" charset="0"/>
                <a:ea typeface="Verdana" panose="020B0604030504040204" pitchFamily="34" charset="0"/>
              </a:rPr>
              <a:t> your…</a:t>
            </a:r>
          </a:p>
        </p:txBody>
      </p:sp>
      <p:grpSp>
        <p:nvGrpSpPr>
          <p:cNvPr id="54" name="Group 53">
            <a:extLst>
              <a:ext uri="{FF2B5EF4-FFF2-40B4-BE49-F238E27FC236}">
                <a16:creationId xmlns:a16="http://schemas.microsoft.com/office/drawing/2014/main" id="{CBB53ECF-E1A6-5749-46D9-46EC2C333DDA}"/>
              </a:ext>
            </a:extLst>
          </p:cNvPr>
          <p:cNvGrpSpPr/>
          <p:nvPr/>
        </p:nvGrpSpPr>
        <p:grpSpPr>
          <a:xfrm>
            <a:off x="-167330" y="1242003"/>
            <a:ext cx="11332029" cy="685800"/>
            <a:chOff x="-167330" y="1242003"/>
            <a:chExt cx="11332029" cy="685800"/>
          </a:xfrm>
        </p:grpSpPr>
        <p:grpSp>
          <p:nvGrpSpPr>
            <p:cNvPr id="18" name="Group 17">
              <a:extLst>
                <a:ext uri="{FF2B5EF4-FFF2-40B4-BE49-F238E27FC236}">
                  <a16:creationId xmlns:a16="http://schemas.microsoft.com/office/drawing/2014/main" id="{9AD9D22F-C7E6-2113-467D-47F330B872A1}"/>
                </a:ext>
              </a:extLst>
            </p:cNvPr>
            <p:cNvGrpSpPr/>
            <p:nvPr/>
          </p:nvGrpSpPr>
          <p:grpSpPr>
            <a:xfrm>
              <a:off x="-167330" y="1257315"/>
              <a:ext cx="11332029" cy="641707"/>
              <a:chOff x="-158331" y="1378515"/>
              <a:chExt cx="11332029" cy="641707"/>
            </a:xfrm>
          </p:grpSpPr>
          <p:sp>
            <p:nvSpPr>
              <p:cNvPr id="5" name="Rectangle: Rounded Corners 4">
                <a:extLst>
                  <a:ext uri="{FF2B5EF4-FFF2-40B4-BE49-F238E27FC236}">
                    <a16:creationId xmlns:a16="http://schemas.microsoft.com/office/drawing/2014/main" id="{D32A10FF-64E1-4AD5-36EA-06FC78872005}"/>
                  </a:ext>
                </a:extLst>
              </p:cNvPr>
              <p:cNvSpPr/>
              <p:nvPr/>
            </p:nvSpPr>
            <p:spPr>
              <a:xfrm>
                <a:off x="626092" y="1378515"/>
                <a:ext cx="10547606" cy="641707"/>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6EFFBBD-B7CA-8E93-D564-6ED07B492422}"/>
                  </a:ext>
                </a:extLst>
              </p:cNvPr>
              <p:cNvSpPr txBox="1"/>
              <p:nvPr/>
            </p:nvSpPr>
            <p:spPr>
              <a:xfrm>
                <a:off x="-158331" y="1378515"/>
                <a:ext cx="11332027" cy="584775"/>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money</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 transit is more cost-effective than driving a car.</a:t>
                </a:r>
              </a:p>
            </p:txBody>
          </p:sp>
        </p:grpSp>
        <p:pic>
          <p:nvPicPr>
            <p:cNvPr id="10" name="Graphic 9" descr="Money with solid fill">
              <a:extLst>
                <a:ext uri="{FF2B5EF4-FFF2-40B4-BE49-F238E27FC236}">
                  <a16:creationId xmlns:a16="http://schemas.microsoft.com/office/drawing/2014/main" id="{BEE0BE69-2156-94B7-628F-594CF17252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35998" y="1242003"/>
              <a:ext cx="685800" cy="685800"/>
            </a:xfrm>
            <a:prstGeom prst="rect">
              <a:avLst/>
            </a:prstGeom>
          </p:spPr>
        </p:pic>
      </p:grpSp>
      <p:grpSp>
        <p:nvGrpSpPr>
          <p:cNvPr id="55" name="Group 54">
            <a:extLst>
              <a:ext uri="{FF2B5EF4-FFF2-40B4-BE49-F238E27FC236}">
                <a16:creationId xmlns:a16="http://schemas.microsoft.com/office/drawing/2014/main" id="{DC5F34FC-D905-045B-AFF9-E639493AD637}"/>
              </a:ext>
            </a:extLst>
          </p:cNvPr>
          <p:cNvGrpSpPr/>
          <p:nvPr/>
        </p:nvGrpSpPr>
        <p:grpSpPr>
          <a:xfrm>
            <a:off x="-167327" y="2227181"/>
            <a:ext cx="11332026" cy="693145"/>
            <a:chOff x="-167327" y="2227181"/>
            <a:chExt cx="11332026" cy="693145"/>
          </a:xfrm>
        </p:grpSpPr>
        <p:grpSp>
          <p:nvGrpSpPr>
            <p:cNvPr id="19" name="Group 18">
              <a:extLst>
                <a:ext uri="{FF2B5EF4-FFF2-40B4-BE49-F238E27FC236}">
                  <a16:creationId xmlns:a16="http://schemas.microsoft.com/office/drawing/2014/main" id="{A3A88686-B2D7-54D8-6940-6CA9F4725DCF}"/>
                </a:ext>
              </a:extLst>
            </p:cNvPr>
            <p:cNvGrpSpPr/>
            <p:nvPr/>
          </p:nvGrpSpPr>
          <p:grpSpPr>
            <a:xfrm>
              <a:off x="-167327" y="2227181"/>
              <a:ext cx="11332026" cy="677075"/>
              <a:chOff x="-158330" y="3115691"/>
              <a:chExt cx="11332026" cy="677075"/>
            </a:xfrm>
          </p:grpSpPr>
          <p:sp>
            <p:nvSpPr>
              <p:cNvPr id="9" name="Rectangle: Rounded Corners 8">
                <a:extLst>
                  <a:ext uri="{FF2B5EF4-FFF2-40B4-BE49-F238E27FC236}">
                    <a16:creationId xmlns:a16="http://schemas.microsoft.com/office/drawing/2014/main" id="{7E34D6FA-BE08-934C-DC53-E7F1AAB30AD6}"/>
                  </a:ext>
                </a:extLst>
              </p:cNvPr>
              <p:cNvSpPr/>
              <p:nvPr/>
            </p:nvSpPr>
            <p:spPr>
              <a:xfrm>
                <a:off x="626089" y="3115691"/>
                <a:ext cx="10547607" cy="677075"/>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027503B-691B-18F9-2A86-3F0EC368BF79}"/>
                  </a:ext>
                </a:extLst>
              </p:cNvPr>
              <p:cNvSpPr txBox="1"/>
              <p:nvPr/>
            </p:nvSpPr>
            <p:spPr>
              <a:xfrm>
                <a:off x="-158330" y="3122712"/>
                <a:ext cx="10939814" cy="584775"/>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health</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 riding transit can help you get outside more.</a:t>
                </a:r>
              </a:p>
            </p:txBody>
          </p:sp>
        </p:grpSp>
        <p:pic>
          <p:nvPicPr>
            <p:cNvPr id="21" name="Graphic 20" descr="Heart with pulse with solid fill">
              <a:extLst>
                <a:ext uri="{FF2B5EF4-FFF2-40B4-BE49-F238E27FC236}">
                  <a16:creationId xmlns:a16="http://schemas.microsoft.com/office/drawing/2014/main" id="{8B80B37C-415C-3F40-B68B-326AFD7B3C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0198" y="2234526"/>
              <a:ext cx="685800" cy="685800"/>
            </a:xfrm>
            <a:prstGeom prst="rect">
              <a:avLst/>
            </a:prstGeom>
          </p:spPr>
        </p:pic>
      </p:grpSp>
      <p:grpSp>
        <p:nvGrpSpPr>
          <p:cNvPr id="58" name="Group 57">
            <a:extLst>
              <a:ext uri="{FF2B5EF4-FFF2-40B4-BE49-F238E27FC236}">
                <a16:creationId xmlns:a16="http://schemas.microsoft.com/office/drawing/2014/main" id="{5D5B8009-0297-A394-484B-9841BDB0830B}"/>
              </a:ext>
            </a:extLst>
          </p:cNvPr>
          <p:cNvGrpSpPr/>
          <p:nvPr/>
        </p:nvGrpSpPr>
        <p:grpSpPr>
          <a:xfrm>
            <a:off x="-167329" y="5057948"/>
            <a:ext cx="11332026" cy="685800"/>
            <a:chOff x="-167329" y="5057948"/>
            <a:chExt cx="11332026" cy="685800"/>
          </a:xfrm>
        </p:grpSpPr>
        <p:grpSp>
          <p:nvGrpSpPr>
            <p:cNvPr id="15" name="Group 14">
              <a:extLst>
                <a:ext uri="{FF2B5EF4-FFF2-40B4-BE49-F238E27FC236}">
                  <a16:creationId xmlns:a16="http://schemas.microsoft.com/office/drawing/2014/main" id="{BCEC8F5D-5981-83C6-0364-80E020DDF711}"/>
                </a:ext>
              </a:extLst>
            </p:cNvPr>
            <p:cNvGrpSpPr/>
            <p:nvPr/>
          </p:nvGrpSpPr>
          <p:grpSpPr>
            <a:xfrm>
              <a:off x="-167329" y="5069549"/>
              <a:ext cx="11332026" cy="659758"/>
              <a:chOff x="-146062" y="6880197"/>
              <a:chExt cx="11332026" cy="659758"/>
            </a:xfrm>
          </p:grpSpPr>
          <p:sp>
            <p:nvSpPr>
              <p:cNvPr id="3" name="Rectangle: Rounded Corners 2">
                <a:extLst>
                  <a:ext uri="{FF2B5EF4-FFF2-40B4-BE49-F238E27FC236}">
                    <a16:creationId xmlns:a16="http://schemas.microsoft.com/office/drawing/2014/main" id="{F3522527-5DB9-4422-A5F7-CC7DC5ACDE9F}"/>
                  </a:ext>
                </a:extLst>
              </p:cNvPr>
              <p:cNvSpPr/>
              <p:nvPr/>
            </p:nvSpPr>
            <p:spPr>
              <a:xfrm>
                <a:off x="626094" y="6880197"/>
                <a:ext cx="10559870" cy="659758"/>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DF9ABB9-C0DF-8B64-B2C8-C5369046DE82}"/>
                  </a:ext>
                </a:extLst>
              </p:cNvPr>
              <p:cNvSpPr txBox="1"/>
              <p:nvPr/>
            </p:nvSpPr>
            <p:spPr>
              <a:xfrm>
                <a:off x="-146062" y="6890494"/>
                <a:ext cx="10939814" cy="584775"/>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time</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transit doesn’t require time to find parking.</a:t>
                </a:r>
              </a:p>
            </p:txBody>
          </p:sp>
        </p:grpSp>
        <p:pic>
          <p:nvPicPr>
            <p:cNvPr id="33" name="Graphic 32" descr="Clock with solid fill">
              <a:extLst>
                <a:ext uri="{FF2B5EF4-FFF2-40B4-BE49-F238E27FC236}">
                  <a16:creationId xmlns:a16="http://schemas.microsoft.com/office/drawing/2014/main" id="{E3F92DCA-BAE9-7FEB-343E-1913183A82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46796" y="5057948"/>
              <a:ext cx="685800" cy="685800"/>
            </a:xfrm>
            <a:prstGeom prst="rect">
              <a:avLst/>
            </a:prstGeom>
          </p:spPr>
        </p:pic>
      </p:grpSp>
      <p:grpSp>
        <p:nvGrpSpPr>
          <p:cNvPr id="57" name="Group 56">
            <a:extLst>
              <a:ext uri="{FF2B5EF4-FFF2-40B4-BE49-F238E27FC236}">
                <a16:creationId xmlns:a16="http://schemas.microsoft.com/office/drawing/2014/main" id="{5B28849A-F695-49CF-D4F3-DE96F3D3368D}"/>
              </a:ext>
            </a:extLst>
          </p:cNvPr>
          <p:cNvGrpSpPr/>
          <p:nvPr/>
        </p:nvGrpSpPr>
        <p:grpSpPr>
          <a:xfrm>
            <a:off x="-167328" y="4008754"/>
            <a:ext cx="11332025" cy="914400"/>
            <a:chOff x="-167328" y="4008754"/>
            <a:chExt cx="11332025" cy="914400"/>
          </a:xfrm>
        </p:grpSpPr>
        <p:grpSp>
          <p:nvGrpSpPr>
            <p:cNvPr id="17" name="Group 16">
              <a:extLst>
                <a:ext uri="{FF2B5EF4-FFF2-40B4-BE49-F238E27FC236}">
                  <a16:creationId xmlns:a16="http://schemas.microsoft.com/office/drawing/2014/main" id="{9B803726-5170-91FD-FA0D-CDB4AD0E0EAF}"/>
                </a:ext>
              </a:extLst>
            </p:cNvPr>
            <p:cNvGrpSpPr/>
            <p:nvPr/>
          </p:nvGrpSpPr>
          <p:grpSpPr>
            <a:xfrm>
              <a:off x="-167328" y="4117001"/>
              <a:ext cx="11332025" cy="659757"/>
              <a:chOff x="-158330" y="4880607"/>
              <a:chExt cx="11332025" cy="659757"/>
            </a:xfrm>
          </p:grpSpPr>
          <p:sp>
            <p:nvSpPr>
              <p:cNvPr id="8" name="TextBox 7">
                <a:extLst>
                  <a:ext uri="{FF2B5EF4-FFF2-40B4-BE49-F238E27FC236}">
                    <a16:creationId xmlns:a16="http://schemas.microsoft.com/office/drawing/2014/main" id="{F39C5CAD-2F2E-0456-1A84-91593D3A98BE}"/>
                  </a:ext>
                </a:extLst>
              </p:cNvPr>
              <p:cNvSpPr txBox="1"/>
              <p:nvPr/>
            </p:nvSpPr>
            <p:spPr>
              <a:xfrm>
                <a:off x="-158330" y="4880607"/>
                <a:ext cx="10939815" cy="584775"/>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social life</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 meet up with your friends using transit.</a:t>
                </a:r>
              </a:p>
            </p:txBody>
          </p:sp>
          <p:sp>
            <p:nvSpPr>
              <p:cNvPr id="7" name="Rectangle: Rounded Corners 6">
                <a:extLst>
                  <a:ext uri="{FF2B5EF4-FFF2-40B4-BE49-F238E27FC236}">
                    <a16:creationId xmlns:a16="http://schemas.microsoft.com/office/drawing/2014/main" id="{D8A105E2-A571-F26D-FC67-42B08B4D1EF9}"/>
                  </a:ext>
                </a:extLst>
              </p:cNvPr>
              <p:cNvSpPr/>
              <p:nvPr/>
            </p:nvSpPr>
            <p:spPr>
              <a:xfrm>
                <a:off x="626090" y="4880607"/>
                <a:ext cx="10547605" cy="659757"/>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35" name="Graphic 34" descr="Users with solid fill">
              <a:extLst>
                <a:ext uri="{FF2B5EF4-FFF2-40B4-BE49-F238E27FC236}">
                  <a16:creationId xmlns:a16="http://schemas.microsoft.com/office/drawing/2014/main" id="{CE742293-BEC6-D0D6-E2D4-0968ECB52F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02572" y="4008754"/>
              <a:ext cx="914400" cy="914400"/>
            </a:xfrm>
            <a:prstGeom prst="rect">
              <a:avLst/>
            </a:prstGeom>
          </p:spPr>
        </p:pic>
      </p:grpSp>
      <p:grpSp>
        <p:nvGrpSpPr>
          <p:cNvPr id="56" name="Group 55">
            <a:extLst>
              <a:ext uri="{FF2B5EF4-FFF2-40B4-BE49-F238E27FC236}">
                <a16:creationId xmlns:a16="http://schemas.microsoft.com/office/drawing/2014/main" id="{A6779F6F-61E1-9EFD-8896-21FB2E7007CC}"/>
              </a:ext>
            </a:extLst>
          </p:cNvPr>
          <p:cNvGrpSpPr/>
          <p:nvPr/>
        </p:nvGrpSpPr>
        <p:grpSpPr>
          <a:xfrm>
            <a:off x="-167326" y="3140114"/>
            <a:ext cx="11332027" cy="702448"/>
            <a:chOff x="-167326" y="3140114"/>
            <a:chExt cx="11332027" cy="702448"/>
          </a:xfrm>
        </p:grpSpPr>
        <p:grpSp>
          <p:nvGrpSpPr>
            <p:cNvPr id="16" name="Group 15">
              <a:extLst>
                <a:ext uri="{FF2B5EF4-FFF2-40B4-BE49-F238E27FC236}">
                  <a16:creationId xmlns:a16="http://schemas.microsoft.com/office/drawing/2014/main" id="{A044C311-53D9-9A8A-79D3-71C18CDCAEE0}"/>
                </a:ext>
              </a:extLst>
            </p:cNvPr>
            <p:cNvGrpSpPr/>
            <p:nvPr/>
          </p:nvGrpSpPr>
          <p:grpSpPr>
            <a:xfrm>
              <a:off x="-167326" y="3165486"/>
              <a:ext cx="11332027" cy="677076"/>
              <a:chOff x="-158330" y="4023159"/>
              <a:chExt cx="11332027" cy="677076"/>
            </a:xfrm>
          </p:grpSpPr>
          <p:sp>
            <p:nvSpPr>
              <p:cNvPr id="4" name="Rectangle: Rounded Corners 3">
                <a:extLst>
                  <a:ext uri="{FF2B5EF4-FFF2-40B4-BE49-F238E27FC236}">
                    <a16:creationId xmlns:a16="http://schemas.microsoft.com/office/drawing/2014/main" id="{A29990AB-9687-1FA1-C184-0C275E9F5D05}"/>
                  </a:ext>
                </a:extLst>
              </p:cNvPr>
              <p:cNvSpPr/>
              <p:nvPr/>
            </p:nvSpPr>
            <p:spPr>
              <a:xfrm>
                <a:off x="626090" y="4023159"/>
                <a:ext cx="10547607" cy="677076"/>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EF83C55-B2AC-1490-C084-85EE8E6E993D}"/>
                  </a:ext>
                </a:extLst>
              </p:cNvPr>
              <p:cNvSpPr txBox="1"/>
              <p:nvPr/>
            </p:nvSpPr>
            <p:spPr>
              <a:xfrm>
                <a:off x="-158330" y="4054720"/>
                <a:ext cx="11332027" cy="584775"/>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hobbies</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 you can read, do homework, or listen to music.</a:t>
                </a:r>
              </a:p>
            </p:txBody>
          </p:sp>
        </p:grpSp>
        <p:pic>
          <p:nvPicPr>
            <p:cNvPr id="53" name="Graphic 52" descr="Headphones with solid fill">
              <a:extLst>
                <a:ext uri="{FF2B5EF4-FFF2-40B4-BE49-F238E27FC236}">
                  <a16:creationId xmlns:a16="http://schemas.microsoft.com/office/drawing/2014/main" id="{6B4313AC-20EB-A3EE-3A84-81DD42EDDE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42324" y="3140114"/>
              <a:ext cx="685800" cy="685800"/>
            </a:xfrm>
            <a:prstGeom prst="rect">
              <a:avLst/>
            </a:prstGeom>
          </p:spPr>
        </p:pic>
      </p:grpSp>
    </p:spTree>
    <p:extLst>
      <p:ext uri="{BB962C8B-B14F-4D97-AF65-F5344CB8AC3E}">
        <p14:creationId xmlns:p14="http://schemas.microsoft.com/office/powerpoint/2010/main" val="3971688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in pulling into a station&#10;&#10;Description automatically generated with medium confidence">
            <a:extLst>
              <a:ext uri="{FF2B5EF4-FFF2-40B4-BE49-F238E27FC236}">
                <a16:creationId xmlns:a16="http://schemas.microsoft.com/office/drawing/2014/main" id="{39EE24B3-D3CF-8B1E-2C68-45267D0378EC}"/>
              </a:ext>
            </a:extLst>
          </p:cNvPr>
          <p:cNvPicPr>
            <a:picLocks noChangeAspect="1"/>
          </p:cNvPicPr>
          <p:nvPr/>
        </p:nvPicPr>
        <p:blipFill rotWithShape="1">
          <a:blip r:embed="rId3"/>
          <a:srcRect l="17869" r="11525"/>
          <a:stretch/>
        </p:blipFill>
        <p:spPr>
          <a:xfrm>
            <a:off x="4243136" y="1828800"/>
            <a:ext cx="3705727" cy="3200400"/>
          </a:xfrm>
          <a:prstGeom prst="rect">
            <a:avLst/>
          </a:prstGeom>
          <a:ln>
            <a:noFill/>
          </a:ln>
          <a:effectLst/>
        </p:spPr>
      </p:pic>
      <p:pic>
        <p:nvPicPr>
          <p:cNvPr id="5" name="Picture 4" descr="A bus travels down the street&#10;&#10;Description automatically generated with medium confidence">
            <a:extLst>
              <a:ext uri="{FF2B5EF4-FFF2-40B4-BE49-F238E27FC236}">
                <a16:creationId xmlns:a16="http://schemas.microsoft.com/office/drawing/2014/main" id="{DDAEE3CB-3D92-AE38-F98B-DC726B6FBCCF}"/>
              </a:ext>
            </a:extLst>
          </p:cNvPr>
          <p:cNvPicPr>
            <a:picLocks noChangeAspect="1"/>
          </p:cNvPicPr>
          <p:nvPr/>
        </p:nvPicPr>
        <p:blipFill rotWithShape="1">
          <a:blip r:embed="rId4"/>
          <a:srcRect l="9587" r="13219"/>
          <a:stretch/>
        </p:blipFill>
        <p:spPr>
          <a:xfrm>
            <a:off x="213708" y="1828800"/>
            <a:ext cx="3705727" cy="3200400"/>
          </a:xfrm>
          <a:prstGeom prst="rect">
            <a:avLst/>
          </a:prstGeom>
          <a:ln>
            <a:noFill/>
          </a:ln>
          <a:effectLst/>
        </p:spPr>
      </p:pic>
      <p:pic>
        <p:nvPicPr>
          <p:cNvPr id="7" name="Picture 6" descr="A picture containing outdoor, water, boat, sky&#10;&#10;Description automatically generated">
            <a:extLst>
              <a:ext uri="{FF2B5EF4-FFF2-40B4-BE49-F238E27FC236}">
                <a16:creationId xmlns:a16="http://schemas.microsoft.com/office/drawing/2014/main" id="{59CE21C4-610F-A2DC-BD0A-A39FC4FA83E2}"/>
              </a:ext>
            </a:extLst>
          </p:cNvPr>
          <p:cNvPicPr>
            <a:picLocks noChangeAspect="1"/>
          </p:cNvPicPr>
          <p:nvPr/>
        </p:nvPicPr>
        <p:blipFill rotWithShape="1">
          <a:blip r:embed="rId5"/>
          <a:srcRect l="6474" r="3249"/>
          <a:stretch/>
        </p:blipFill>
        <p:spPr>
          <a:xfrm>
            <a:off x="8272564" y="1828800"/>
            <a:ext cx="3705726" cy="3200400"/>
          </a:xfrm>
          <a:prstGeom prst="rect">
            <a:avLst/>
          </a:prstGeom>
          <a:ln>
            <a:noFill/>
          </a:ln>
          <a:effectLst/>
        </p:spPr>
      </p:pic>
      <p:sp>
        <p:nvSpPr>
          <p:cNvPr id="6" name="Title 1">
            <a:extLst>
              <a:ext uri="{FF2B5EF4-FFF2-40B4-BE49-F238E27FC236}">
                <a16:creationId xmlns:a16="http://schemas.microsoft.com/office/drawing/2014/main" id="{01B0601E-D8CE-CFFD-6A84-08C53CC8121F}"/>
              </a:ext>
            </a:extLst>
          </p:cNvPr>
          <p:cNvSpPr>
            <a:spLocks noGrp="1"/>
          </p:cNvSpPr>
          <p:nvPr>
            <p:ph type="title"/>
          </p:nvPr>
        </p:nvSpPr>
        <p:spPr>
          <a:xfrm>
            <a:off x="319158" y="238128"/>
            <a:ext cx="8891461" cy="789736"/>
          </a:xfrm>
        </p:spPr>
        <p:txBody>
          <a:bodyPr/>
          <a:lstStyle/>
          <a:p>
            <a:r>
              <a:rPr lang="en-US" sz="5000" b="1" dirty="0">
                <a:solidFill>
                  <a:srgbClr val="4B2884"/>
                </a:solidFill>
              </a:rPr>
              <a:t>Public Transit</a:t>
            </a:r>
          </a:p>
        </p:txBody>
      </p:sp>
    </p:spTree>
    <p:extLst>
      <p:ext uri="{BB962C8B-B14F-4D97-AF65-F5344CB8AC3E}">
        <p14:creationId xmlns:p14="http://schemas.microsoft.com/office/powerpoint/2010/main" val="1545008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0DBA-A65B-A7B7-81E9-EFEAF9F3BE2D}"/>
              </a:ext>
            </a:extLst>
          </p:cNvPr>
          <p:cNvSpPr txBox="1">
            <a:spLocks/>
          </p:cNvSpPr>
          <p:nvPr/>
        </p:nvSpPr>
        <p:spPr>
          <a:xfrm>
            <a:off x="335666" y="245756"/>
            <a:ext cx="11595077"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a:ln>
                  <a:noFill/>
                </a:ln>
                <a:solidFill>
                  <a:srgbClr val="4B2884"/>
                </a:solidFill>
                <a:effectLst/>
                <a:uLnTx/>
                <a:uFillTx/>
                <a:latin typeface="Verdana" panose="020B0604030504040204" pitchFamily="34" charset="0"/>
                <a:ea typeface="Verdana" panose="020B0604030504040204" pitchFamily="34" charset="0"/>
              </a:rPr>
              <a:t>Community Connections</a:t>
            </a:r>
          </a:p>
        </p:txBody>
      </p:sp>
      <p:sp>
        <p:nvSpPr>
          <p:cNvPr id="4" name="TextBox 3">
            <a:extLst>
              <a:ext uri="{FF2B5EF4-FFF2-40B4-BE49-F238E27FC236}">
                <a16:creationId xmlns:a16="http://schemas.microsoft.com/office/drawing/2014/main" id="{7FF3BB37-33B6-D168-F71B-07BF72CD12CC}"/>
              </a:ext>
            </a:extLst>
          </p:cNvPr>
          <p:cNvSpPr txBox="1"/>
          <p:nvPr/>
        </p:nvSpPr>
        <p:spPr>
          <a:xfrm>
            <a:off x="621023" y="1326362"/>
            <a:ext cx="1009510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Transit is more than buses and light rails. </a:t>
            </a:r>
            <a:r>
              <a:rPr kumimoji="0" lang="en-US" sz="2800" b="1" i="0"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a:t>
            </a:r>
            <a:r>
              <a:rPr kumimoji="0" lang="en-US" sz="2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It offers a sustainable way to reduce greenhouse gases and connects people to places, services, and other community members. </a:t>
            </a:r>
          </a:p>
        </p:txBody>
      </p:sp>
      <p:grpSp>
        <p:nvGrpSpPr>
          <p:cNvPr id="3" name="Group 2">
            <a:extLst>
              <a:ext uri="{FF2B5EF4-FFF2-40B4-BE49-F238E27FC236}">
                <a16:creationId xmlns:a16="http://schemas.microsoft.com/office/drawing/2014/main" id="{95895119-2553-6FF8-FF68-FBAF01046A44}"/>
              </a:ext>
            </a:extLst>
          </p:cNvPr>
          <p:cNvGrpSpPr/>
          <p:nvPr/>
        </p:nvGrpSpPr>
        <p:grpSpPr>
          <a:xfrm>
            <a:off x="621023" y="3271649"/>
            <a:ext cx="4460597" cy="2514600"/>
            <a:chOff x="1456417" y="3253892"/>
            <a:chExt cx="4252896" cy="1960718"/>
          </a:xfrm>
        </p:grpSpPr>
        <p:sp>
          <p:nvSpPr>
            <p:cNvPr id="5" name="Rectangle: Rounded Corners 4">
              <a:extLst>
                <a:ext uri="{FF2B5EF4-FFF2-40B4-BE49-F238E27FC236}">
                  <a16:creationId xmlns:a16="http://schemas.microsoft.com/office/drawing/2014/main" id="{E9B20846-354E-FE52-61CA-644D4460A9C4}"/>
                </a:ext>
              </a:extLst>
            </p:cNvPr>
            <p:cNvSpPr/>
            <p:nvPr/>
          </p:nvSpPr>
          <p:spPr>
            <a:xfrm>
              <a:off x="1456417" y="3253892"/>
              <a:ext cx="4252896" cy="19607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F0AA4EE-6523-1C26-9565-0B24A9F14E85}"/>
                </a:ext>
              </a:extLst>
            </p:cNvPr>
            <p:cNvSpPr txBox="1"/>
            <p:nvPr/>
          </p:nvSpPr>
          <p:spPr>
            <a:xfrm>
              <a:off x="1830914" y="3363681"/>
              <a:ext cx="3503900" cy="17518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solidFill>
                  <a:latin typeface="Verdana" panose="020B0604030504040204" pitchFamily="34" charset="0"/>
                  <a:ea typeface="Verdana" panose="020B0604030504040204" pitchFamily="34" charset="0"/>
                </a:rPr>
                <a:t>Metro plans for 80% of residents to have access to frequent transit by 2050.</a:t>
              </a:r>
              <a:endPar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grpSp>
      <p:pic>
        <p:nvPicPr>
          <p:cNvPr id="8" name="Picture 7">
            <a:extLst>
              <a:ext uri="{FF2B5EF4-FFF2-40B4-BE49-F238E27FC236}">
                <a16:creationId xmlns:a16="http://schemas.microsoft.com/office/drawing/2014/main" id="{B12E10F6-2C8D-AE86-5B49-B82FBD10D4FA}"/>
              </a:ext>
            </a:extLst>
          </p:cNvPr>
          <p:cNvPicPr>
            <a:picLocks noChangeAspect="1"/>
          </p:cNvPicPr>
          <p:nvPr/>
        </p:nvPicPr>
        <p:blipFill rotWithShape="1">
          <a:blip r:embed="rId3"/>
          <a:srcRect t="6924" b="29225"/>
          <a:stretch/>
        </p:blipFill>
        <p:spPr>
          <a:xfrm>
            <a:off x="5327650" y="3251893"/>
            <a:ext cx="6756743" cy="2514600"/>
          </a:xfrm>
          <a:prstGeom prst="rect">
            <a:avLst/>
          </a:prstGeom>
        </p:spPr>
      </p:pic>
    </p:spTree>
    <p:extLst>
      <p:ext uri="{BB962C8B-B14F-4D97-AF65-F5344CB8AC3E}">
        <p14:creationId xmlns:p14="http://schemas.microsoft.com/office/powerpoint/2010/main" val="2286966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0DBA-A65B-A7B7-81E9-EFEAF9F3BE2D}"/>
              </a:ext>
            </a:extLst>
          </p:cNvPr>
          <p:cNvSpPr txBox="1">
            <a:spLocks/>
          </p:cNvSpPr>
          <p:nvPr/>
        </p:nvSpPr>
        <p:spPr>
          <a:xfrm>
            <a:off x="335666" y="245756"/>
            <a:ext cx="11595077"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a:ln>
                  <a:noFill/>
                </a:ln>
                <a:solidFill>
                  <a:srgbClr val="4B2884"/>
                </a:solidFill>
                <a:effectLst/>
                <a:uLnTx/>
                <a:uFillTx/>
                <a:latin typeface="Verdana" panose="020B0604030504040204" pitchFamily="34" charset="0"/>
                <a:ea typeface="Verdana" panose="020B0604030504040204" pitchFamily="34" charset="0"/>
              </a:rPr>
              <a:t>Community Connections</a:t>
            </a:r>
          </a:p>
        </p:txBody>
      </p:sp>
      <p:sp>
        <p:nvSpPr>
          <p:cNvPr id="4" name="TextBox 3">
            <a:extLst>
              <a:ext uri="{FF2B5EF4-FFF2-40B4-BE49-F238E27FC236}">
                <a16:creationId xmlns:a16="http://schemas.microsoft.com/office/drawing/2014/main" id="{7FF3BB37-33B6-D168-F71B-07BF72CD12CC}"/>
              </a:ext>
            </a:extLst>
          </p:cNvPr>
          <p:cNvSpPr txBox="1"/>
          <p:nvPr/>
        </p:nvSpPr>
        <p:spPr>
          <a:xfrm>
            <a:off x="619840" y="1189025"/>
            <a:ext cx="5877213" cy="4739759"/>
          </a:xfrm>
          <a:prstGeom prst="rect">
            <a:avLst/>
          </a:prstGeom>
          <a:noFill/>
        </p:spPr>
        <p:txBody>
          <a:bodyPr wrap="square" rtlCol="0">
            <a:spAutoFit/>
          </a:bodyPr>
          <a:lstStyle/>
          <a:p>
            <a:pPr>
              <a:spcBef>
                <a:spcPts val="3000"/>
              </a:spcBef>
              <a:defRPr/>
            </a:pPr>
            <a:r>
              <a:rPr lang="en-US" sz="2800" b="1">
                <a:solidFill>
                  <a:srgbClr val="000000"/>
                </a:solidFill>
                <a:latin typeface="Verdana" panose="020B0604030504040204" pitchFamily="34" charset="0"/>
                <a:ea typeface="Verdana" panose="020B0604030504040204" pitchFamily="34" charset="0"/>
              </a:rPr>
              <a:t>Transit </a:t>
            </a: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creates jobs </a:t>
            </a:r>
            <a:r>
              <a:rPr kumimoji="0" lang="en-US" sz="2800" b="1" i="0" u="none" strike="noStrike" kern="1200" cap="none" spc="0" normalizeH="0" noProof="0">
                <a:ln>
                  <a:noFill/>
                </a:ln>
                <a:solidFill>
                  <a:srgbClr val="000000"/>
                </a:solidFill>
                <a:effectLst/>
                <a:uLnTx/>
                <a:uFillTx/>
                <a:latin typeface="Verdana" panose="020B0604030504040204" pitchFamily="34" charset="0"/>
                <a:ea typeface="Verdana" panose="020B0604030504040204" pitchFamily="34" charset="0"/>
                <a:cs typeface="+mn-cs"/>
              </a:rPr>
              <a:t>that   are well-paying and help the environment.</a:t>
            </a:r>
            <a:endPar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a:p>
            <a:pPr>
              <a:spcBef>
                <a:spcPts val="3000"/>
              </a:spcBef>
              <a:defRPr/>
            </a:pPr>
            <a:r>
              <a:rPr lang="en-US" sz="2800" b="1">
                <a:solidFill>
                  <a:srgbClr val="000000"/>
                </a:solidFill>
                <a:latin typeface="Verdana" panose="020B0604030504040204" pitchFamily="34" charset="0"/>
                <a:ea typeface="Verdana" panose="020B0604030504040204" pitchFamily="34" charset="0"/>
              </a:rPr>
              <a:t>Transit </a:t>
            </a: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systems are a platform and tool</a:t>
            </a:r>
            <a:r>
              <a:rPr kumimoji="0" lang="en-US" sz="2800" b="1" i="0" u="none" strike="noStrike" kern="1200" cap="none" spc="0" normalizeH="0" noProof="0">
                <a:ln>
                  <a:noFill/>
                </a:ln>
                <a:solidFill>
                  <a:srgbClr val="000000"/>
                </a:solidFill>
                <a:effectLst/>
                <a:uLnTx/>
                <a:uFillTx/>
                <a:latin typeface="Verdana" panose="020B0604030504040204" pitchFamily="34" charset="0"/>
                <a:ea typeface="Verdana" panose="020B0604030504040204" pitchFamily="34" charset="0"/>
                <a:cs typeface="+mn-cs"/>
              </a:rPr>
              <a:t> for community </a:t>
            </a:r>
            <a:r>
              <a:rPr lang="en-US" sz="2800" b="1">
                <a:solidFill>
                  <a:srgbClr val="000000"/>
                </a:solidFill>
                <a:latin typeface="Verdana" panose="020B0604030504040204" pitchFamily="34" charset="0"/>
                <a:ea typeface="Verdana" panose="020B0604030504040204" pitchFamily="34" charset="0"/>
              </a:rPr>
              <a:t>activists</a:t>
            </a: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 </a:t>
            </a:r>
          </a:p>
          <a:p>
            <a:pPr>
              <a:spcBef>
                <a:spcPts val="3000"/>
              </a:spcBef>
              <a:defRPr/>
            </a:pP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Free </a:t>
            </a:r>
            <a:r>
              <a:rPr lang="en-US" sz="2800" b="1">
                <a:solidFill>
                  <a:srgbClr val="000000"/>
                </a:solidFill>
                <a:latin typeface="Verdana" panose="020B0604030504040204" pitchFamily="34" charset="0"/>
                <a:ea typeface="Verdana" panose="020B0604030504040204" pitchFamily="34" charset="0"/>
              </a:rPr>
              <a:t>y</a:t>
            </a:r>
            <a:r>
              <a:rPr kumimoji="0" lang="en-US" sz="2800" b="1" i="0" u="none" strike="noStrike" kern="1200" cap="none" spc="0" normalizeH="0" baseline="0" noProof="0" err="1">
                <a:ln>
                  <a:noFill/>
                </a:ln>
                <a:solidFill>
                  <a:srgbClr val="000000"/>
                </a:solidFill>
                <a:effectLst/>
                <a:uLnTx/>
                <a:uFillTx/>
                <a:latin typeface="Verdana" panose="020B0604030504040204" pitchFamily="34" charset="0"/>
                <a:ea typeface="Verdana" panose="020B0604030504040204" pitchFamily="34" charset="0"/>
                <a:cs typeface="+mn-cs"/>
              </a:rPr>
              <a:t>outh</a:t>
            </a: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 transit programs started because</a:t>
            </a:r>
            <a:r>
              <a:rPr kumimoji="0" lang="en-US" sz="2800" b="1" i="0" u="none" strike="noStrike" kern="1200" cap="none" spc="0" normalizeH="0" noProof="0">
                <a:ln>
                  <a:noFill/>
                </a:ln>
                <a:solidFill>
                  <a:srgbClr val="000000"/>
                </a:solidFill>
                <a:effectLst/>
                <a:uLnTx/>
                <a:uFillTx/>
                <a:latin typeface="Verdana" panose="020B0604030504040204" pitchFamily="34" charset="0"/>
                <a:ea typeface="Verdana" panose="020B0604030504040204" pitchFamily="34" charset="0"/>
                <a:cs typeface="+mn-cs"/>
              </a:rPr>
              <a:t> of</a:t>
            </a: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 local youth</a:t>
            </a:r>
            <a:r>
              <a:rPr kumimoji="0" lang="en-US" sz="2800" b="1" i="0" u="none" strike="noStrike" kern="1200" cap="none" spc="0" normalizeH="0" noProof="0">
                <a:ln>
                  <a:noFill/>
                </a:ln>
                <a:solidFill>
                  <a:srgbClr val="000000"/>
                </a:solidFill>
                <a:effectLst/>
                <a:uLnTx/>
                <a:uFillTx/>
                <a:latin typeface="Verdana" panose="020B0604030504040204" pitchFamily="34" charset="0"/>
                <a:ea typeface="Verdana" panose="020B0604030504040204" pitchFamily="34" charset="0"/>
                <a:cs typeface="+mn-cs"/>
              </a:rPr>
              <a:t> activists. </a:t>
            </a:r>
            <a:endPar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p:txBody>
      </p:sp>
      <p:pic>
        <p:nvPicPr>
          <p:cNvPr id="3" name="Picture 2">
            <a:extLst>
              <a:ext uri="{FF2B5EF4-FFF2-40B4-BE49-F238E27FC236}">
                <a16:creationId xmlns:a16="http://schemas.microsoft.com/office/drawing/2014/main" id="{35CBD581-6C60-AF4C-5EBE-E3DEF9763B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08" b="90941" l="3117" r="97774">
                        <a14:foregroundMark x1="57614" y1="32404" x2="93411" y2="40418"/>
                        <a14:foregroundMark x1="93411" y1="40418" x2="96260" y2="58885"/>
                        <a14:foregroundMark x1="96260" y1="58885" x2="96705" y2="78397"/>
                        <a14:foregroundMark x1="96705" y1="78397" x2="92075" y2="40767"/>
                        <a14:foregroundMark x1="97774" y1="48780" x2="97774" y2="47735"/>
                        <a14:foregroundMark x1="12110" y1="44599" x2="87622" y2="50174"/>
                        <a14:foregroundMark x1="10953" y1="40070" x2="15316" y2="60279"/>
                        <a14:foregroundMark x1="15316" y1="60279" x2="12467" y2="61324"/>
                        <a14:foregroundMark x1="16296" y1="42857" x2="48442" y2="42857"/>
                        <a14:foregroundMark x1="76937" y1="34495" x2="46483" y2="67596"/>
                        <a14:foregroundMark x1="91451" y1="43206" x2="94212" y2="61324"/>
                        <a14:foregroundMark x1="94212" y1="61324" x2="94212" y2="61324"/>
                        <a14:foregroundMark x1="3562" y1="29268" x2="32591" y2="29617"/>
                        <a14:foregroundMark x1="3740" y1="28223" x2="3117" y2="31010"/>
                        <a14:foregroundMark x1="13535" y1="28920" x2="36687" y2="28920"/>
                        <a14:foregroundMark x1="22618" y1="88153" x2="24310" y2="90941"/>
                      </a14:backgroundRemoval>
                    </a14:imgEffect>
                  </a14:imgLayer>
                </a14:imgProps>
              </a:ext>
            </a:extLst>
          </a:blip>
          <a:stretch>
            <a:fillRect/>
          </a:stretch>
        </p:blipFill>
        <p:spPr>
          <a:xfrm>
            <a:off x="5459984" y="4732833"/>
            <a:ext cx="6562872" cy="1677243"/>
          </a:xfrm>
          <a:prstGeom prst="rect">
            <a:avLst/>
          </a:prstGeom>
        </p:spPr>
      </p:pic>
      <p:pic>
        <p:nvPicPr>
          <p:cNvPr id="9" name="Picture 8">
            <a:extLst>
              <a:ext uri="{FF2B5EF4-FFF2-40B4-BE49-F238E27FC236}">
                <a16:creationId xmlns:a16="http://schemas.microsoft.com/office/drawing/2014/main" id="{90CD3B5E-69E1-701A-4699-E27DCCEE44F5}"/>
              </a:ext>
            </a:extLst>
          </p:cNvPr>
          <p:cNvPicPr>
            <a:picLocks noChangeAspect="1"/>
          </p:cNvPicPr>
          <p:nvPr/>
        </p:nvPicPr>
        <p:blipFill rotWithShape="1">
          <a:blip r:embed="rId5"/>
          <a:srcRect t="823" b="823"/>
          <a:stretch/>
        </p:blipFill>
        <p:spPr>
          <a:xfrm>
            <a:off x="6632083" y="1335892"/>
            <a:ext cx="5173927" cy="3396941"/>
          </a:xfrm>
          <a:prstGeom prst="rect">
            <a:avLst/>
          </a:prstGeom>
        </p:spPr>
      </p:pic>
    </p:spTree>
    <p:extLst>
      <p:ext uri="{BB962C8B-B14F-4D97-AF65-F5344CB8AC3E}">
        <p14:creationId xmlns:p14="http://schemas.microsoft.com/office/powerpoint/2010/main" val="1499508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0DBA-A65B-A7B7-81E9-EFEAF9F3BE2D}"/>
              </a:ext>
            </a:extLst>
          </p:cNvPr>
          <p:cNvSpPr txBox="1">
            <a:spLocks/>
          </p:cNvSpPr>
          <p:nvPr/>
        </p:nvSpPr>
        <p:spPr>
          <a:xfrm>
            <a:off x="314401" y="245756"/>
            <a:ext cx="11595077"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dirty="0">
                <a:ln>
                  <a:noFill/>
                </a:ln>
                <a:solidFill>
                  <a:srgbClr val="4B2884"/>
                </a:solidFill>
                <a:effectLst/>
                <a:uLnTx/>
                <a:uFillTx/>
                <a:latin typeface="Verdana" panose="020B0604030504040204" pitchFamily="34" charset="0"/>
                <a:ea typeface="Verdana" panose="020B0604030504040204" pitchFamily="34" charset="0"/>
              </a:rPr>
              <a:t>Careers in Transit </a:t>
            </a:r>
          </a:p>
        </p:txBody>
      </p:sp>
      <p:pic>
        <p:nvPicPr>
          <p:cNvPr id="3" name="Picture 2">
            <a:extLst>
              <a:ext uri="{FF2B5EF4-FFF2-40B4-BE49-F238E27FC236}">
                <a16:creationId xmlns:a16="http://schemas.microsoft.com/office/drawing/2014/main" id="{40FB4731-2492-5188-D147-E7483FFA6228}"/>
              </a:ext>
            </a:extLst>
          </p:cNvPr>
          <p:cNvPicPr>
            <a:picLocks noChangeAspect="1"/>
          </p:cNvPicPr>
          <p:nvPr/>
        </p:nvPicPr>
        <p:blipFill>
          <a:blip r:embed="rId3"/>
          <a:srcRect/>
          <a:stretch/>
        </p:blipFill>
        <p:spPr>
          <a:xfrm>
            <a:off x="48935" y="1190006"/>
            <a:ext cx="3424517" cy="2286000"/>
          </a:xfrm>
          <a:prstGeom prst="rect">
            <a:avLst/>
          </a:prstGeom>
        </p:spPr>
      </p:pic>
      <p:pic>
        <p:nvPicPr>
          <p:cNvPr id="5" name="Picture 4">
            <a:extLst>
              <a:ext uri="{FF2B5EF4-FFF2-40B4-BE49-F238E27FC236}">
                <a16:creationId xmlns:a16="http://schemas.microsoft.com/office/drawing/2014/main" id="{D68B85CC-D2F7-A1DC-8DD5-D4D945C07A81}"/>
              </a:ext>
            </a:extLst>
          </p:cNvPr>
          <p:cNvPicPr>
            <a:picLocks noChangeAspect="1"/>
          </p:cNvPicPr>
          <p:nvPr/>
        </p:nvPicPr>
        <p:blipFill rotWithShape="1">
          <a:blip r:embed="rId4"/>
          <a:srcRect l="1" r="9271"/>
          <a:stretch/>
        </p:blipFill>
        <p:spPr>
          <a:xfrm>
            <a:off x="5495546" y="1190006"/>
            <a:ext cx="3135709" cy="2286000"/>
          </a:xfrm>
          <a:prstGeom prst="rect">
            <a:avLst/>
          </a:prstGeom>
        </p:spPr>
      </p:pic>
      <p:pic>
        <p:nvPicPr>
          <p:cNvPr id="7" name="Picture 6">
            <a:extLst>
              <a:ext uri="{FF2B5EF4-FFF2-40B4-BE49-F238E27FC236}">
                <a16:creationId xmlns:a16="http://schemas.microsoft.com/office/drawing/2014/main" id="{3D309258-D13D-912C-E19D-D97BC4927787}"/>
              </a:ext>
            </a:extLst>
          </p:cNvPr>
          <p:cNvPicPr>
            <a:picLocks noChangeAspect="1"/>
          </p:cNvPicPr>
          <p:nvPr/>
        </p:nvPicPr>
        <p:blipFill>
          <a:blip r:embed="rId5"/>
          <a:stretch>
            <a:fillRect/>
          </a:stretch>
        </p:blipFill>
        <p:spPr>
          <a:xfrm>
            <a:off x="8706174" y="1190006"/>
            <a:ext cx="3429000" cy="2286000"/>
          </a:xfrm>
          <a:prstGeom prst="rect">
            <a:avLst/>
          </a:prstGeom>
        </p:spPr>
      </p:pic>
      <p:pic>
        <p:nvPicPr>
          <p:cNvPr id="8" name="Picture 7">
            <a:extLst>
              <a:ext uri="{FF2B5EF4-FFF2-40B4-BE49-F238E27FC236}">
                <a16:creationId xmlns:a16="http://schemas.microsoft.com/office/drawing/2014/main" id="{5C36463F-6919-325F-C726-64CB27A3E607}"/>
              </a:ext>
            </a:extLst>
          </p:cNvPr>
          <p:cNvPicPr>
            <a:picLocks noChangeAspect="1"/>
          </p:cNvPicPr>
          <p:nvPr/>
        </p:nvPicPr>
        <p:blipFill rotWithShape="1">
          <a:blip r:embed="rId6"/>
          <a:srcRect r="8088"/>
          <a:stretch/>
        </p:blipFill>
        <p:spPr>
          <a:xfrm>
            <a:off x="8983510" y="3592067"/>
            <a:ext cx="3151664" cy="2286000"/>
          </a:xfrm>
          <a:prstGeom prst="rect">
            <a:avLst/>
          </a:prstGeom>
        </p:spPr>
      </p:pic>
      <p:pic>
        <p:nvPicPr>
          <p:cNvPr id="10" name="Picture 9">
            <a:extLst>
              <a:ext uri="{FF2B5EF4-FFF2-40B4-BE49-F238E27FC236}">
                <a16:creationId xmlns:a16="http://schemas.microsoft.com/office/drawing/2014/main" id="{7738F295-01F4-03EB-7C91-0C5F5FD13709}"/>
              </a:ext>
            </a:extLst>
          </p:cNvPr>
          <p:cNvPicPr>
            <a:picLocks noChangeAspect="1"/>
          </p:cNvPicPr>
          <p:nvPr/>
        </p:nvPicPr>
        <p:blipFill rotWithShape="1">
          <a:blip r:embed="rId7"/>
          <a:srcRect l="21049"/>
          <a:stretch/>
        </p:blipFill>
        <p:spPr>
          <a:xfrm>
            <a:off x="47348" y="3592067"/>
            <a:ext cx="2707227" cy="2286000"/>
          </a:xfrm>
          <a:prstGeom prst="rect">
            <a:avLst/>
          </a:prstGeom>
        </p:spPr>
      </p:pic>
      <p:pic>
        <p:nvPicPr>
          <p:cNvPr id="11" name="Picture 10">
            <a:extLst>
              <a:ext uri="{FF2B5EF4-FFF2-40B4-BE49-F238E27FC236}">
                <a16:creationId xmlns:a16="http://schemas.microsoft.com/office/drawing/2014/main" id="{0BE3531A-2C79-FF2A-F74D-8E5D479A68AB}"/>
              </a:ext>
            </a:extLst>
          </p:cNvPr>
          <p:cNvPicPr>
            <a:picLocks noChangeAspect="1"/>
          </p:cNvPicPr>
          <p:nvPr/>
        </p:nvPicPr>
        <p:blipFill>
          <a:blip r:embed="rId8"/>
          <a:stretch>
            <a:fillRect/>
          </a:stretch>
        </p:blipFill>
        <p:spPr>
          <a:xfrm>
            <a:off x="4784797" y="3592067"/>
            <a:ext cx="1943361" cy="2286000"/>
          </a:xfrm>
          <a:prstGeom prst="rect">
            <a:avLst/>
          </a:prstGeom>
        </p:spPr>
      </p:pic>
      <p:pic>
        <p:nvPicPr>
          <p:cNvPr id="17" name="Picture 16">
            <a:extLst>
              <a:ext uri="{FF2B5EF4-FFF2-40B4-BE49-F238E27FC236}">
                <a16:creationId xmlns:a16="http://schemas.microsoft.com/office/drawing/2014/main" id="{DDA99696-8D0F-EE63-7B4A-C50DC5822637}"/>
              </a:ext>
            </a:extLst>
          </p:cNvPr>
          <p:cNvPicPr>
            <a:picLocks noChangeAspect="1"/>
          </p:cNvPicPr>
          <p:nvPr/>
        </p:nvPicPr>
        <p:blipFill>
          <a:blip r:embed="rId9"/>
          <a:stretch>
            <a:fillRect/>
          </a:stretch>
        </p:blipFill>
        <p:spPr>
          <a:xfrm>
            <a:off x="6803077" y="3592067"/>
            <a:ext cx="2105514" cy="2286000"/>
          </a:xfrm>
          <a:prstGeom prst="rect">
            <a:avLst/>
          </a:prstGeom>
        </p:spPr>
      </p:pic>
      <p:pic>
        <p:nvPicPr>
          <p:cNvPr id="23" name="Picture 22">
            <a:extLst>
              <a:ext uri="{FF2B5EF4-FFF2-40B4-BE49-F238E27FC236}">
                <a16:creationId xmlns:a16="http://schemas.microsoft.com/office/drawing/2014/main" id="{E9D45F77-70ED-709C-16C1-FDE3884D0C8B}"/>
              </a:ext>
            </a:extLst>
          </p:cNvPr>
          <p:cNvPicPr>
            <a:picLocks noChangeAspect="1"/>
          </p:cNvPicPr>
          <p:nvPr/>
        </p:nvPicPr>
        <p:blipFill>
          <a:blip r:embed="rId10"/>
          <a:stretch>
            <a:fillRect/>
          </a:stretch>
        </p:blipFill>
        <p:spPr>
          <a:xfrm>
            <a:off x="3549958" y="1190006"/>
            <a:ext cx="1870669" cy="2286000"/>
          </a:xfrm>
          <a:prstGeom prst="rect">
            <a:avLst/>
          </a:prstGeom>
        </p:spPr>
      </p:pic>
      <p:pic>
        <p:nvPicPr>
          <p:cNvPr id="25" name="Picture 24">
            <a:extLst>
              <a:ext uri="{FF2B5EF4-FFF2-40B4-BE49-F238E27FC236}">
                <a16:creationId xmlns:a16="http://schemas.microsoft.com/office/drawing/2014/main" id="{296C9635-702D-E6EB-5E8C-5948FD7C116D}"/>
              </a:ext>
            </a:extLst>
          </p:cNvPr>
          <p:cNvPicPr>
            <a:picLocks noChangeAspect="1"/>
          </p:cNvPicPr>
          <p:nvPr/>
        </p:nvPicPr>
        <p:blipFill>
          <a:blip r:embed="rId11"/>
          <a:stretch>
            <a:fillRect/>
          </a:stretch>
        </p:blipFill>
        <p:spPr>
          <a:xfrm>
            <a:off x="2829494" y="3592067"/>
            <a:ext cx="1880384" cy="2286000"/>
          </a:xfrm>
          <a:prstGeom prst="rect">
            <a:avLst/>
          </a:prstGeom>
        </p:spPr>
      </p:pic>
    </p:spTree>
    <p:extLst>
      <p:ext uri="{BB962C8B-B14F-4D97-AF65-F5344CB8AC3E}">
        <p14:creationId xmlns:p14="http://schemas.microsoft.com/office/powerpoint/2010/main" val="1751036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943381-B9AB-100D-8576-E148520F2EAE}"/>
              </a:ext>
            </a:extLst>
          </p:cNvPr>
          <p:cNvSpPr txBox="1"/>
          <p:nvPr/>
        </p:nvSpPr>
        <p:spPr>
          <a:xfrm>
            <a:off x="628188" y="1514672"/>
            <a:ext cx="573008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Youth 18 years and younger can ride transit for </a:t>
            </a:r>
            <a:r>
              <a:rPr kumimoji="0" lang="en-US" sz="4000" b="1" i="0" u="none" strike="noStrike" kern="1200" cap="none" spc="0" normalizeH="0" baseline="0" noProof="0" dirty="0">
                <a:ln>
                  <a:noFill/>
                </a:ln>
                <a:solidFill>
                  <a:srgbClr val="480D66"/>
                </a:solidFill>
                <a:effectLst/>
                <a:uLnTx/>
                <a:uFillTx/>
                <a:latin typeface="Verdana" panose="020B0604030504040204" pitchFamily="34" charset="0"/>
                <a:ea typeface="Verdana" panose="020B0604030504040204" pitchFamily="34" charset="0"/>
                <a:cs typeface="+mn-cs"/>
              </a:rPr>
              <a:t>FREE</a:t>
            </a:r>
            <a:r>
              <a:rPr kumimoji="0" lang="en-US" sz="4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a:t>
            </a:r>
          </a:p>
        </p:txBody>
      </p:sp>
      <p:pic>
        <p:nvPicPr>
          <p:cNvPr id="2050" name="Picture 2">
            <a:extLst>
              <a:ext uri="{FF2B5EF4-FFF2-40B4-BE49-F238E27FC236}">
                <a16:creationId xmlns:a16="http://schemas.microsoft.com/office/drawing/2014/main" id="{BF9C59D8-BA86-D5D9-B98F-9766CA5D9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0523" y="1106037"/>
            <a:ext cx="4793934" cy="47939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0A5767A-E9EE-4EFA-A012-9FC290AD2683}"/>
              </a:ext>
            </a:extLst>
          </p:cNvPr>
          <p:cNvSpPr txBox="1">
            <a:spLocks/>
          </p:cNvSpPr>
          <p:nvPr/>
        </p:nvSpPr>
        <p:spPr>
          <a:xfrm>
            <a:off x="300266" y="5060583"/>
            <a:ext cx="6385923" cy="1117741"/>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30" normalizeH="0" baseline="0" noProof="0" dirty="0" err="1">
                <a:ln>
                  <a:noFill/>
                </a:ln>
                <a:solidFill>
                  <a:srgbClr val="480D66"/>
                </a:solidFill>
                <a:effectLst/>
                <a:uLnTx/>
                <a:uFillTx/>
                <a:latin typeface="Verdana" panose="020B0604030504040204" pitchFamily="34" charset="0"/>
                <a:ea typeface="Verdana" panose="020B0604030504040204" pitchFamily="34" charset="0"/>
              </a:rPr>
              <a:t>FreeYouthTransitPass.com</a:t>
            </a:r>
            <a:endParaRPr kumimoji="0" lang="en-US" sz="3200" b="1" i="0" u="none" strike="noStrike" kern="1200" cap="none" spc="30" normalizeH="0" baseline="0" noProof="0" dirty="0">
              <a:ln>
                <a:noFill/>
              </a:ln>
              <a:solidFill>
                <a:srgbClr val="480D66"/>
              </a:solidFill>
              <a:effectLst/>
              <a:uLnTx/>
              <a:uFillTx/>
              <a:latin typeface="Verdana" panose="020B0604030504040204" pitchFamily="34" charset="0"/>
              <a:ea typeface="Verdana" panose="020B0604030504040204" pitchFamily="34" charset="0"/>
            </a:endParaRPr>
          </a:p>
        </p:txBody>
      </p:sp>
      <p:pic>
        <p:nvPicPr>
          <p:cNvPr id="4" name="Graphic 3" descr="Smart Phone outline">
            <a:extLst>
              <a:ext uri="{FF2B5EF4-FFF2-40B4-BE49-F238E27FC236}">
                <a16:creationId xmlns:a16="http://schemas.microsoft.com/office/drawing/2014/main" id="{DBAEBD60-5D93-8CFA-1287-67C07881A8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56915" y="6021745"/>
            <a:ext cx="735085" cy="735085"/>
          </a:xfrm>
          <a:prstGeom prst="rect">
            <a:avLst/>
          </a:prstGeom>
        </p:spPr>
      </p:pic>
      <p:sp>
        <p:nvSpPr>
          <p:cNvPr id="5" name="Title 1">
            <a:extLst>
              <a:ext uri="{FF2B5EF4-FFF2-40B4-BE49-F238E27FC236}">
                <a16:creationId xmlns:a16="http://schemas.microsoft.com/office/drawing/2014/main" id="{2DDA04D7-5B5B-630E-C9A3-CAA866DC01AD}"/>
              </a:ext>
            </a:extLst>
          </p:cNvPr>
          <p:cNvSpPr txBox="1">
            <a:spLocks/>
          </p:cNvSpPr>
          <p:nvPr/>
        </p:nvSpPr>
        <p:spPr>
          <a:xfrm>
            <a:off x="319158" y="238128"/>
            <a:ext cx="8891461"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dirty="0">
                <a:ln>
                  <a:noFill/>
                </a:ln>
                <a:solidFill>
                  <a:srgbClr val="4B2884"/>
                </a:solidFill>
                <a:effectLst/>
                <a:uLnTx/>
                <a:uFillTx/>
                <a:latin typeface="Verdana" panose="020B0604030504040204" pitchFamily="34" charset="0"/>
                <a:ea typeface="Verdana" panose="020B0604030504040204" pitchFamily="34" charset="0"/>
              </a:rPr>
              <a:t>Youth Ride Free</a:t>
            </a:r>
          </a:p>
        </p:txBody>
      </p:sp>
      <p:pic>
        <p:nvPicPr>
          <p:cNvPr id="7" name="Picture 6" descr="A qr code on a white background&#10;&#10;Description automatically generated">
            <a:extLst>
              <a:ext uri="{FF2B5EF4-FFF2-40B4-BE49-F238E27FC236}">
                <a16:creationId xmlns:a16="http://schemas.microsoft.com/office/drawing/2014/main" id="{54609DF5-8FDF-D8F2-59F5-45479E774D34}"/>
              </a:ext>
            </a:extLst>
          </p:cNvPr>
          <p:cNvPicPr>
            <a:picLocks noChangeAspect="1"/>
          </p:cNvPicPr>
          <p:nvPr/>
        </p:nvPicPr>
        <p:blipFill rotWithShape="1">
          <a:blip r:embed="rId6"/>
          <a:srcRect l="9528" t="9469" r="8610" b="8670"/>
          <a:stretch/>
        </p:blipFill>
        <p:spPr>
          <a:xfrm>
            <a:off x="2530982" y="3503004"/>
            <a:ext cx="1924493" cy="1924493"/>
          </a:xfrm>
          <a:prstGeom prst="rect">
            <a:avLst/>
          </a:prstGeom>
        </p:spPr>
      </p:pic>
    </p:spTree>
    <p:extLst>
      <p:ext uri="{BB962C8B-B14F-4D97-AF65-F5344CB8AC3E}">
        <p14:creationId xmlns:p14="http://schemas.microsoft.com/office/powerpoint/2010/main" val="1108983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0DBA-A65B-A7B7-81E9-EFEAF9F3BE2D}"/>
              </a:ext>
            </a:extLst>
          </p:cNvPr>
          <p:cNvSpPr txBox="1">
            <a:spLocks/>
          </p:cNvSpPr>
          <p:nvPr/>
        </p:nvSpPr>
        <p:spPr>
          <a:xfrm>
            <a:off x="323633" y="245756"/>
            <a:ext cx="8891461"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a:solidFill>
                  <a:srgbClr val="4B2884"/>
                </a:solidFill>
              </a:rPr>
              <a:t>Metro and Accessibility</a:t>
            </a:r>
          </a:p>
        </p:txBody>
      </p:sp>
      <p:pic>
        <p:nvPicPr>
          <p:cNvPr id="5" name="Picture 4" descr="A picture containing road, outdoor, bus, transport&#10;&#10;Description automatically generated">
            <a:extLst>
              <a:ext uri="{FF2B5EF4-FFF2-40B4-BE49-F238E27FC236}">
                <a16:creationId xmlns:a16="http://schemas.microsoft.com/office/drawing/2014/main" id="{62D9E849-0A25-E471-7969-B002DC252016}"/>
              </a:ext>
            </a:extLst>
          </p:cNvPr>
          <p:cNvPicPr>
            <a:picLocks noChangeAspect="1"/>
          </p:cNvPicPr>
          <p:nvPr/>
        </p:nvPicPr>
        <p:blipFill>
          <a:blip r:embed="rId3"/>
          <a:stretch>
            <a:fillRect/>
          </a:stretch>
        </p:blipFill>
        <p:spPr>
          <a:xfrm>
            <a:off x="7625979" y="1293699"/>
            <a:ext cx="4034823" cy="4749204"/>
          </a:xfrm>
          <a:prstGeom prst="rect">
            <a:avLst/>
          </a:prstGeom>
          <a:effectLst/>
        </p:spPr>
      </p:pic>
      <p:sp>
        <p:nvSpPr>
          <p:cNvPr id="8" name="TextBox 7">
            <a:extLst>
              <a:ext uri="{FF2B5EF4-FFF2-40B4-BE49-F238E27FC236}">
                <a16:creationId xmlns:a16="http://schemas.microsoft.com/office/drawing/2014/main" id="{F39C5CAD-2F2E-0456-1A84-91593D3A98BE}"/>
              </a:ext>
            </a:extLst>
          </p:cNvPr>
          <p:cNvSpPr txBox="1"/>
          <p:nvPr/>
        </p:nvSpPr>
        <p:spPr>
          <a:xfrm>
            <a:off x="625468" y="1545665"/>
            <a:ext cx="6286697" cy="1384995"/>
          </a:xfrm>
          <a:prstGeom prst="rect">
            <a:avLst/>
          </a:prstGeom>
          <a:noFill/>
        </p:spPr>
        <p:txBody>
          <a:bodyPr wrap="square" rtlCol="0">
            <a:spAutoFit/>
          </a:bodyPr>
          <a:lstStyle/>
          <a:p>
            <a:r>
              <a:rPr lang="en-US" sz="2800" b="1">
                <a:solidFill>
                  <a:srgbClr val="000000"/>
                </a:solidFill>
                <a:latin typeface="Verdana" panose="020B0604030504040204" pitchFamily="34" charset="0"/>
                <a:ea typeface="Verdana" panose="020B0604030504040204" pitchFamily="34" charset="0"/>
              </a:rPr>
              <a:t>Metro has services to help </a:t>
            </a:r>
            <a:r>
              <a:rPr lang="en-US" sz="2800" b="1" u="sng">
                <a:solidFill>
                  <a:srgbClr val="000000"/>
                </a:solidFill>
                <a:latin typeface="Verdana" panose="020B0604030504040204" pitchFamily="34" charset="0"/>
                <a:ea typeface="Verdana" panose="020B0604030504040204" pitchFamily="34" charset="0"/>
              </a:rPr>
              <a:t>all</a:t>
            </a:r>
            <a:r>
              <a:rPr lang="en-US" sz="2800" b="1">
                <a:solidFill>
                  <a:srgbClr val="000000"/>
                </a:solidFill>
                <a:latin typeface="Verdana" panose="020B0604030504040204" pitchFamily="34" charset="0"/>
                <a:ea typeface="Verdana" panose="020B0604030504040204" pitchFamily="34" charset="0"/>
              </a:rPr>
              <a:t> community members travel on transit.</a:t>
            </a:r>
          </a:p>
        </p:txBody>
      </p:sp>
      <p:grpSp>
        <p:nvGrpSpPr>
          <p:cNvPr id="3" name="Group 2">
            <a:extLst>
              <a:ext uri="{FF2B5EF4-FFF2-40B4-BE49-F238E27FC236}">
                <a16:creationId xmlns:a16="http://schemas.microsoft.com/office/drawing/2014/main" id="{B11A43AA-1CD8-B06B-D00A-A9F623038944}"/>
              </a:ext>
            </a:extLst>
          </p:cNvPr>
          <p:cNvGrpSpPr/>
          <p:nvPr/>
        </p:nvGrpSpPr>
        <p:grpSpPr>
          <a:xfrm>
            <a:off x="276729" y="2881812"/>
            <a:ext cx="6516926" cy="2949362"/>
            <a:chOff x="28348" y="3224790"/>
            <a:chExt cx="6516926" cy="2949362"/>
          </a:xfrm>
        </p:grpSpPr>
        <p:pic>
          <p:nvPicPr>
            <p:cNvPr id="4" name="Graphic 3" descr="Wheelchair with solid fill">
              <a:extLst>
                <a:ext uri="{FF2B5EF4-FFF2-40B4-BE49-F238E27FC236}">
                  <a16:creationId xmlns:a16="http://schemas.microsoft.com/office/drawing/2014/main" id="{19A3CA76-FCF2-DC1C-EA5A-823979022C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348" y="4396129"/>
              <a:ext cx="1475075" cy="1475075"/>
            </a:xfrm>
            <a:prstGeom prst="rect">
              <a:avLst/>
            </a:prstGeom>
          </p:spPr>
        </p:pic>
        <p:pic>
          <p:nvPicPr>
            <p:cNvPr id="6" name="Graphic 5" descr="Chat bubble with solid fill">
              <a:extLst>
                <a:ext uri="{FF2B5EF4-FFF2-40B4-BE49-F238E27FC236}">
                  <a16:creationId xmlns:a16="http://schemas.microsoft.com/office/drawing/2014/main" id="{36DEEEEC-5B10-AE15-744A-39ECBC5E6F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1775" y="4118527"/>
              <a:ext cx="743400" cy="743400"/>
            </a:xfrm>
            <a:prstGeom prst="rect">
              <a:avLst/>
            </a:prstGeom>
          </p:spPr>
        </p:pic>
        <p:pic>
          <p:nvPicPr>
            <p:cNvPr id="9" name="Graphic 8" descr="Blind with solid fill">
              <a:extLst>
                <a:ext uri="{FF2B5EF4-FFF2-40B4-BE49-F238E27FC236}">
                  <a16:creationId xmlns:a16="http://schemas.microsoft.com/office/drawing/2014/main" id="{5DD91F9D-BD97-4390-00FB-F01FCE6C40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90094" y="3269621"/>
              <a:ext cx="1220606" cy="1220606"/>
            </a:xfrm>
            <a:prstGeom prst="rect">
              <a:avLst/>
            </a:prstGeom>
          </p:spPr>
        </p:pic>
        <p:pic>
          <p:nvPicPr>
            <p:cNvPr id="10" name="Graphic 9" descr="Support Dog with solid fill">
              <a:extLst>
                <a:ext uri="{FF2B5EF4-FFF2-40B4-BE49-F238E27FC236}">
                  <a16:creationId xmlns:a16="http://schemas.microsoft.com/office/drawing/2014/main" id="{64684AB8-629D-6A8F-236E-5CBEC9FCF6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96300" y="4921338"/>
              <a:ext cx="1152598" cy="1152598"/>
            </a:xfrm>
            <a:prstGeom prst="rect">
              <a:avLst/>
            </a:prstGeom>
          </p:spPr>
        </p:pic>
        <p:pic>
          <p:nvPicPr>
            <p:cNvPr id="11" name="Graphic 10" descr="Pregnant lady with solid fill">
              <a:extLst>
                <a:ext uri="{FF2B5EF4-FFF2-40B4-BE49-F238E27FC236}">
                  <a16:creationId xmlns:a16="http://schemas.microsoft.com/office/drawing/2014/main" id="{F0C0C490-8769-42C8-B133-637ABA0B9B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53513" y="4782391"/>
              <a:ext cx="1391761" cy="1391761"/>
            </a:xfrm>
            <a:prstGeom prst="rect">
              <a:avLst/>
            </a:prstGeom>
          </p:spPr>
        </p:pic>
        <p:pic>
          <p:nvPicPr>
            <p:cNvPr id="12" name="Graphic 11" descr="Man with cane with solid fill">
              <a:extLst>
                <a:ext uri="{FF2B5EF4-FFF2-40B4-BE49-F238E27FC236}">
                  <a16:creationId xmlns:a16="http://schemas.microsoft.com/office/drawing/2014/main" id="{7164E9AE-6451-E357-CB2D-ABB3455E0F2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40484" y="3224790"/>
              <a:ext cx="1475075" cy="1475075"/>
            </a:xfrm>
            <a:prstGeom prst="rect">
              <a:avLst/>
            </a:prstGeom>
          </p:spPr>
        </p:pic>
        <p:pic>
          <p:nvPicPr>
            <p:cNvPr id="13" name="Graphic 12" descr="Confused person with solid fill">
              <a:extLst>
                <a:ext uri="{FF2B5EF4-FFF2-40B4-BE49-F238E27FC236}">
                  <a16:creationId xmlns:a16="http://schemas.microsoft.com/office/drawing/2014/main" id="{9F17B76F-A398-014A-2152-D8A2BE8B2B2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187885" y="4604131"/>
              <a:ext cx="1384995" cy="1384995"/>
            </a:xfrm>
            <a:prstGeom prst="rect">
              <a:avLst/>
            </a:prstGeom>
          </p:spPr>
        </p:pic>
      </p:grpSp>
    </p:spTree>
    <p:extLst>
      <p:ext uri="{BB962C8B-B14F-4D97-AF65-F5344CB8AC3E}">
        <p14:creationId xmlns:p14="http://schemas.microsoft.com/office/powerpoint/2010/main" val="789104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BD3D-4E87-D429-6DFF-4EECB080BF10}"/>
              </a:ext>
            </a:extLst>
          </p:cNvPr>
          <p:cNvSpPr txBox="1">
            <a:spLocks/>
          </p:cNvSpPr>
          <p:nvPr/>
        </p:nvSpPr>
        <p:spPr>
          <a:xfrm>
            <a:off x="355600" y="1759380"/>
            <a:ext cx="11480800" cy="23082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a:ln>
                  <a:noFill/>
                </a:ln>
                <a:solidFill>
                  <a:srgbClr val="263287"/>
                </a:solidFill>
                <a:effectLst/>
                <a:uLnTx/>
                <a:uFillTx/>
                <a:latin typeface="Verdana" panose="020B0604030504040204" pitchFamily="34" charset="0"/>
                <a:ea typeface="Verdana" panose="020B0604030504040204" pitchFamily="34" charset="0"/>
              </a:rPr>
              <a:t>Why is accessible </a:t>
            </a:r>
            <a:br>
              <a:rPr kumimoji="0" lang="en-US" sz="5000" b="1" i="0" u="none" strike="noStrike" kern="1200" cap="none" spc="0" normalizeH="0" baseline="0" noProof="0">
                <a:ln>
                  <a:noFill/>
                </a:ln>
                <a:solidFill>
                  <a:srgbClr val="263287"/>
                </a:solidFill>
                <a:effectLst/>
                <a:uLnTx/>
                <a:uFillTx/>
                <a:latin typeface="Verdana" panose="020B0604030504040204" pitchFamily="34" charset="0"/>
                <a:ea typeface="Verdana" panose="020B0604030504040204" pitchFamily="34" charset="0"/>
              </a:rPr>
            </a:br>
            <a:r>
              <a:rPr kumimoji="0" lang="en-US" sz="5000" b="1" i="0" u="none" strike="noStrike" kern="1200" cap="none" spc="0" normalizeH="0" baseline="0" noProof="0">
                <a:ln>
                  <a:noFill/>
                </a:ln>
                <a:solidFill>
                  <a:srgbClr val="263287"/>
                </a:solidFill>
                <a:effectLst/>
                <a:uLnTx/>
                <a:uFillTx/>
                <a:latin typeface="Verdana" panose="020B0604030504040204" pitchFamily="34" charset="0"/>
                <a:ea typeface="Verdana" panose="020B0604030504040204" pitchFamily="34" charset="0"/>
              </a:rPr>
              <a:t>transit important?</a:t>
            </a:r>
            <a:endParaRPr kumimoji="0" lang="en-US" sz="5000" b="1" i="0" u="none" strike="noStrike" kern="1200" cap="none" spc="0" normalizeH="0" baseline="0" noProof="0">
              <a:ln>
                <a:noFill/>
              </a:ln>
              <a:solidFill>
                <a:srgbClr val="685F57">
                  <a:lumMod val="50000"/>
                </a:srgbClr>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86252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0DBA-A65B-A7B7-81E9-EFEAF9F3BE2D}"/>
              </a:ext>
            </a:extLst>
          </p:cNvPr>
          <p:cNvSpPr txBox="1">
            <a:spLocks/>
          </p:cNvSpPr>
          <p:nvPr/>
        </p:nvSpPr>
        <p:spPr>
          <a:xfrm>
            <a:off x="335666" y="245756"/>
            <a:ext cx="8891461"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Accessible Services</a:t>
            </a:r>
          </a:p>
        </p:txBody>
      </p:sp>
      <p:sp>
        <p:nvSpPr>
          <p:cNvPr id="4" name="TextBox 3">
            <a:extLst>
              <a:ext uri="{FF2B5EF4-FFF2-40B4-BE49-F238E27FC236}">
                <a16:creationId xmlns:a16="http://schemas.microsoft.com/office/drawing/2014/main" id="{7FF3BB37-33B6-D168-F71B-07BF72CD12CC}"/>
              </a:ext>
            </a:extLst>
          </p:cNvPr>
          <p:cNvSpPr txBox="1"/>
          <p:nvPr/>
        </p:nvSpPr>
        <p:spPr>
          <a:xfrm>
            <a:off x="618476" y="1391288"/>
            <a:ext cx="10949955" cy="4062651"/>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en-US" sz="2800" b="1" dirty="0">
                <a:solidFill>
                  <a:srgbClr val="000000"/>
                </a:solidFill>
                <a:latin typeface="Verdana" panose="020B0604030504040204" pitchFamily="34" charset="0"/>
                <a:ea typeface="Verdana" panose="020B0604030504040204" pitchFamily="34" charset="0"/>
              </a:rPr>
              <a:t>Buses have wheelchair lifts and ramps.</a:t>
            </a:r>
          </a:p>
          <a:p>
            <a:pPr marL="342900" indent="-342900">
              <a:spcBef>
                <a:spcPts val="3000"/>
              </a:spcBef>
              <a:buFont typeface="Arial" panose="020B0604020202020204" pitchFamily="34" charset="0"/>
              <a:buChar char="•"/>
            </a:pPr>
            <a:r>
              <a:rPr lang="en-US" sz="2800" b="1" dirty="0">
                <a:solidFill>
                  <a:srgbClr val="000000"/>
                </a:solidFill>
                <a:latin typeface="Verdana" panose="020B0604030504040204" pitchFamily="34" charset="0"/>
                <a:ea typeface="Verdana" panose="020B0604030504040204" pitchFamily="34" charset="0"/>
              </a:rPr>
              <a:t>ADA Paratransit services.</a:t>
            </a:r>
          </a:p>
          <a:p>
            <a:pPr marL="342900" indent="-342900">
              <a:spcBef>
                <a:spcPts val="3000"/>
              </a:spcBef>
              <a:buFont typeface="Arial" panose="020B0604020202020204" pitchFamily="34" charset="0"/>
              <a:buChar char="•"/>
            </a:pPr>
            <a:r>
              <a:rPr lang="en-US" sz="2800" b="1" dirty="0">
                <a:solidFill>
                  <a:srgbClr val="000000"/>
                </a:solidFill>
                <a:latin typeface="Verdana" panose="020B0604030504040204" pitchFamily="34" charset="0"/>
                <a:ea typeface="Verdana" panose="020B0604030504040204" pitchFamily="34" charset="0"/>
              </a:rPr>
              <a:t>Drivers can announce stops.</a:t>
            </a:r>
          </a:p>
          <a:p>
            <a:pPr marL="342900" indent="-342900">
              <a:spcBef>
                <a:spcPts val="3000"/>
              </a:spcBef>
              <a:buFont typeface="Arial" panose="020B0604020202020204" pitchFamily="34" charset="0"/>
              <a:buChar char="•"/>
            </a:pPr>
            <a:r>
              <a:rPr lang="en-US" sz="2800" b="1" dirty="0">
                <a:solidFill>
                  <a:srgbClr val="000000"/>
                </a:solidFill>
                <a:latin typeface="Verdana" panose="020B0604030504040204" pitchFamily="34" charset="0"/>
                <a:ea typeface="Verdana" panose="020B0604030504040204" pitchFamily="34" charset="0"/>
              </a:rPr>
              <a:t>Reserved spaces for riders with mobility devices.</a:t>
            </a:r>
          </a:p>
          <a:p>
            <a:pPr marL="342900" indent="-342900">
              <a:spcBef>
                <a:spcPts val="3000"/>
              </a:spcBef>
              <a:buFont typeface="Arial" panose="020B0604020202020204" pitchFamily="34" charset="0"/>
              <a:buChar char="•"/>
            </a:pPr>
            <a:r>
              <a:rPr lang="en-US" sz="2800" b="1" dirty="0">
                <a:solidFill>
                  <a:srgbClr val="000000"/>
                </a:solidFill>
                <a:latin typeface="Verdana" panose="020B0604030504040204" pitchFamily="34" charset="0"/>
                <a:ea typeface="Verdana" panose="020B0604030504040204" pitchFamily="34" charset="0"/>
              </a:rPr>
              <a:t>Maps and routes in more than 40 languages.</a:t>
            </a:r>
          </a:p>
          <a:p>
            <a:pPr marL="342900" indent="-342900">
              <a:buFont typeface="Arial" panose="020B0604020202020204" pitchFamily="34" charset="0"/>
              <a:buChar char="•"/>
            </a:pPr>
            <a:endParaRPr lang="en-US" dirty="0">
              <a:latin typeface="Arial" panose="020B0604020202020204" pitchFamily="34" charset="0"/>
            </a:endParaRPr>
          </a:p>
        </p:txBody>
      </p:sp>
      <p:pic>
        <p:nvPicPr>
          <p:cNvPr id="5" name="Graphic 4" descr="Map with pin with solid fill">
            <a:extLst>
              <a:ext uri="{FF2B5EF4-FFF2-40B4-BE49-F238E27FC236}">
                <a16:creationId xmlns:a16="http://schemas.microsoft.com/office/drawing/2014/main" id="{7C3B1428-EC21-9ACA-70A5-7A90A27C41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1438" y="4119712"/>
            <a:ext cx="1834896" cy="1834896"/>
          </a:xfrm>
          <a:prstGeom prst="rect">
            <a:avLst/>
          </a:prstGeom>
        </p:spPr>
      </p:pic>
      <p:pic>
        <p:nvPicPr>
          <p:cNvPr id="6" name="Graphic 5" descr="Wheelchair with solid fill">
            <a:extLst>
              <a:ext uri="{FF2B5EF4-FFF2-40B4-BE49-F238E27FC236}">
                <a16:creationId xmlns:a16="http://schemas.microsoft.com/office/drawing/2014/main" id="{2D806979-A797-7F57-45CA-3178D0FAA1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218077" y="1391288"/>
            <a:ext cx="2279526" cy="2060322"/>
          </a:xfrm>
          <a:prstGeom prst="rect">
            <a:avLst/>
          </a:prstGeom>
        </p:spPr>
      </p:pic>
      <p:pic>
        <p:nvPicPr>
          <p:cNvPr id="7" name="Graphic 6" descr="Chat bubble with solid fill">
            <a:extLst>
              <a:ext uri="{FF2B5EF4-FFF2-40B4-BE49-F238E27FC236}">
                <a16:creationId xmlns:a16="http://schemas.microsoft.com/office/drawing/2014/main" id="{045EEB29-0CA9-4E92-2F79-4116716240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0538" y="2365017"/>
            <a:ext cx="1461593" cy="1461593"/>
          </a:xfrm>
          <a:prstGeom prst="rect">
            <a:avLst/>
          </a:prstGeom>
        </p:spPr>
      </p:pic>
    </p:spTree>
    <p:extLst>
      <p:ext uri="{BB962C8B-B14F-4D97-AF65-F5344CB8AC3E}">
        <p14:creationId xmlns:p14="http://schemas.microsoft.com/office/powerpoint/2010/main" val="862558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par>
                                <p:cTn id="32" presetID="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34BCE85-1583-67DA-CB64-58D62D40C56A}"/>
              </a:ext>
            </a:extLst>
          </p:cNvPr>
          <p:cNvSpPr txBox="1">
            <a:spLocks/>
          </p:cNvSpPr>
          <p:nvPr/>
        </p:nvSpPr>
        <p:spPr>
          <a:xfrm>
            <a:off x="329197" y="1633545"/>
            <a:ext cx="11533605" cy="3590909"/>
          </a:xfrm>
          <a:prstGeom prst="rect">
            <a:avLst/>
          </a:prstGeom>
        </p:spPr>
        <p:txBody>
          <a:bodyPr vert="horz" lIns="91440" tIns="91440" rIns="91440" bIns="9144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a:ln>
                  <a:noFill/>
                </a:ln>
                <a:solidFill>
                  <a:srgbClr val="4B2884"/>
                </a:solidFill>
                <a:effectLst/>
                <a:uLnTx/>
                <a:uFillTx/>
                <a:latin typeface="Verdana" panose="020B0604030504040204" pitchFamily="34" charset="0"/>
                <a:ea typeface="Verdana" panose="020B0604030504040204" pitchFamily="34" charset="0"/>
              </a:rPr>
              <a:t>To learn more about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a:ln>
                  <a:noFill/>
                </a:ln>
                <a:solidFill>
                  <a:srgbClr val="4B2884"/>
                </a:solidFill>
                <a:effectLst/>
                <a:uLnTx/>
                <a:uFillTx/>
                <a:latin typeface="Verdana" panose="020B0604030504040204" pitchFamily="34" charset="0"/>
                <a:ea typeface="Verdana" panose="020B0604030504040204" pitchFamily="34" charset="0"/>
              </a:rPr>
              <a:t> climate, visit</a:t>
            </a:r>
            <a:br>
              <a:rPr kumimoji="0" lang="en-US" sz="5000" b="1" i="0" u="none" strike="noStrike" kern="1200" cap="none" spc="30" normalizeH="0" baseline="0" noProof="0">
                <a:ln>
                  <a:noFill/>
                </a:ln>
                <a:solidFill>
                  <a:srgbClr val="2C3485"/>
                </a:solidFill>
                <a:effectLst/>
                <a:uLnTx/>
                <a:uFillTx/>
                <a:latin typeface="Verdana" panose="020B0604030504040204" pitchFamily="34" charset="0"/>
                <a:ea typeface="Verdana" panose="020B0604030504040204" pitchFamily="34" charset="0"/>
              </a:rPr>
            </a:br>
            <a:br>
              <a:rPr kumimoji="0" lang="en-US" sz="5000" b="1" i="0" u="none" strike="noStrike" kern="1200" cap="none" spc="30" normalizeH="0" baseline="0" noProof="0">
                <a:ln>
                  <a:noFill/>
                </a:ln>
                <a:solidFill>
                  <a:srgbClr val="2C3485"/>
                </a:solidFill>
                <a:effectLst/>
                <a:uLnTx/>
                <a:uFillTx/>
                <a:latin typeface="Verdana" panose="020B0604030504040204" pitchFamily="34" charset="0"/>
                <a:ea typeface="Verdana" panose="020B0604030504040204" pitchFamily="34" charset="0"/>
              </a:rPr>
            </a:br>
            <a:r>
              <a:rPr kumimoji="0" lang="en-US" sz="5000" b="1" i="0" u="none" strike="noStrike" kern="1200" cap="none" spc="30" normalizeH="0" baseline="0" noProof="0" err="1">
                <a:ln>
                  <a:noFill/>
                </a:ln>
                <a:solidFill>
                  <a:srgbClr val="0070C0"/>
                </a:solidFill>
                <a:effectLst/>
                <a:uLnTx/>
                <a:uFillTx/>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kingcounty.gov</a:t>
            </a:r>
            <a:r>
              <a:rPr kumimoji="0" lang="en-US" sz="5000" b="1" i="0" u="none" strike="noStrike" kern="1200" cap="none" spc="30" normalizeH="0" baseline="0" noProof="0">
                <a:ln>
                  <a:noFill/>
                </a:ln>
                <a:solidFill>
                  <a:srgbClr val="0070C0"/>
                </a:solidFill>
                <a:effectLst/>
                <a:uLnTx/>
                <a:uFillTx/>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/climate</a:t>
            </a:r>
            <a:endParaRPr kumimoji="0" lang="en-US" sz="5000" b="1" i="0" u="none" strike="noStrike" kern="1200" cap="none" spc="30" normalizeH="0" baseline="0" noProof="0">
              <a:ln>
                <a:noFill/>
              </a:ln>
              <a:solidFill>
                <a:srgbClr val="0070C0"/>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ct val="0"/>
              </a:spcBef>
              <a:spcAft>
                <a:spcPts val="1200"/>
              </a:spcAft>
              <a:buClrTx/>
              <a:buSzTx/>
              <a:buFontTx/>
              <a:buNone/>
              <a:tabLst/>
              <a:defRPr/>
            </a:pPr>
            <a:endParaRPr kumimoji="0" lang="en-US" sz="5000" b="1" i="0" u="none" strike="noStrike" kern="1200" cap="none" spc="30" normalizeH="0" baseline="0" noProof="0">
              <a:ln>
                <a:noFill/>
              </a:ln>
              <a:solidFill>
                <a:srgbClr val="0072BC"/>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7409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C6B61-DBAC-4815-6E8B-9CE894F02A56}"/>
              </a:ext>
            </a:extLst>
          </p:cNvPr>
          <p:cNvSpPr txBox="1">
            <a:spLocks/>
          </p:cNvSpPr>
          <p:nvPr/>
        </p:nvSpPr>
        <p:spPr>
          <a:xfrm>
            <a:off x="329197" y="1600200"/>
            <a:ext cx="11533605" cy="2858833"/>
          </a:xfrm>
          <a:prstGeom prst="rect">
            <a:avLst/>
          </a:prstGeom>
        </p:spPr>
        <p:txBody>
          <a:bodyPr vert="horz" lIns="91440" tIns="91440" rIns="91440" bIns="9144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sz="5000" b="1" i="0" u="none" strike="noStrike" kern="1200" cap="none" spc="30" normalizeH="0" baseline="0" noProof="0" dirty="0">
                <a:ln>
                  <a:noFill/>
                </a:ln>
                <a:solidFill>
                  <a:srgbClr val="4B2884"/>
                </a:solidFill>
                <a:effectLst/>
                <a:uLnTx/>
                <a:uFillTx/>
                <a:latin typeface="Verdana" panose="020B0604030504040204" pitchFamily="34" charset="0"/>
                <a:ea typeface="Verdana" panose="020B0604030504040204" pitchFamily="34" charset="0"/>
              </a:rPr>
              <a:t>To learn more about accessibility, visit</a:t>
            </a:r>
            <a:br>
              <a:rPr kumimoji="0" lang="en-US" sz="5000" b="1" i="0" u="none" strike="noStrike" kern="1200" cap="none" spc="30" normalizeH="0" baseline="0" noProof="0" dirty="0">
                <a:ln>
                  <a:noFill/>
                </a:ln>
                <a:solidFill>
                  <a:srgbClr val="006848"/>
                </a:solidFill>
                <a:effectLst/>
                <a:uLnTx/>
                <a:uFillTx/>
                <a:latin typeface="Verdana" panose="020B0604030504040204" pitchFamily="34" charset="0"/>
                <a:ea typeface="Verdana" panose="020B0604030504040204" pitchFamily="34" charset="0"/>
              </a:rPr>
            </a:br>
            <a:r>
              <a:rPr kumimoji="0" lang="en-US" sz="5000" b="1" i="0" u="none" strike="noStrike" kern="1200" cap="none" spc="30" normalizeH="0" baseline="0" noProof="0" dirty="0" err="1">
                <a:ln>
                  <a:noFill/>
                </a:ln>
                <a:solidFill>
                  <a:srgbClr val="0070C0"/>
                </a:solidFill>
                <a:effectLst/>
                <a:uLnTx/>
                <a:uFillTx/>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kingcounty.gov</a:t>
            </a:r>
            <a:r>
              <a:rPr kumimoji="0" lang="en-US" sz="5000" b="1" i="0" u="none" strike="noStrike" kern="1200" cap="none" spc="30" normalizeH="0" baseline="0" noProof="0" dirty="0">
                <a:ln>
                  <a:noFill/>
                </a:ln>
                <a:solidFill>
                  <a:srgbClr val="0070C0"/>
                </a:solidFill>
                <a:effectLst/>
                <a:uLnTx/>
                <a:uFillTx/>
                <a:latin typeface="Verdana" panose="020B0604030504040204" pitchFamily="34" charset="0"/>
                <a:ea typeface="Verdana" panose="020B0604030504040204" pitchFamily="34" charset="0"/>
              </a:rPr>
              <a:t> </a:t>
            </a:r>
            <a:r>
              <a:rPr kumimoji="0" lang="en-US" sz="5000" b="1" i="0" u="none" strike="noStrike" kern="1200" cap="none" spc="30" normalizeH="0" baseline="0" noProof="0" dirty="0">
                <a:ln>
                  <a:noFill/>
                </a:ln>
                <a:solidFill>
                  <a:srgbClr val="4B2884"/>
                </a:solidFill>
                <a:effectLst/>
                <a:uLnTx/>
                <a:uFillTx/>
                <a:latin typeface="Verdana" panose="020B0604030504040204" pitchFamily="34" charset="0"/>
                <a:ea typeface="Verdana" panose="020B0604030504040204" pitchFamily="34" charset="0"/>
              </a:rPr>
              <a:t>and select “accessible services.”</a:t>
            </a:r>
          </a:p>
        </p:txBody>
      </p:sp>
    </p:spTree>
    <p:extLst>
      <p:ext uri="{BB962C8B-B14F-4D97-AF65-F5344CB8AC3E}">
        <p14:creationId xmlns:p14="http://schemas.microsoft.com/office/powerpoint/2010/main" val="366345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9561C-43C4-56EA-25DB-F1E34D9C1E2D}"/>
              </a:ext>
            </a:extLst>
          </p:cNvPr>
          <p:cNvSpPr txBox="1">
            <a:spLocks/>
          </p:cNvSpPr>
          <p:nvPr/>
        </p:nvSpPr>
        <p:spPr>
          <a:xfrm>
            <a:off x="329197" y="2100372"/>
            <a:ext cx="11533605" cy="2016525"/>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algn="ctr">
              <a:spcAft>
                <a:spcPts val="1200"/>
              </a:spcAft>
            </a:pPr>
            <a:r>
              <a:rPr lang="en-US" sz="5000" dirty="0">
                <a:solidFill>
                  <a:srgbClr val="4B2884"/>
                </a:solidFill>
              </a:rPr>
              <a:t>To learn more about riding </a:t>
            </a:r>
            <a:br>
              <a:rPr lang="en-US" sz="5000" dirty="0">
                <a:solidFill>
                  <a:srgbClr val="4B2884"/>
                </a:solidFill>
              </a:rPr>
            </a:br>
            <a:r>
              <a:rPr lang="en-US" sz="5000" dirty="0">
                <a:solidFill>
                  <a:srgbClr val="4B2884"/>
                </a:solidFill>
              </a:rPr>
              <a:t>transit, visit</a:t>
            </a:r>
            <a:br>
              <a:rPr lang="en-US" sz="5000" dirty="0">
                <a:solidFill>
                  <a:schemeClr val="tx2"/>
                </a:solidFill>
              </a:rPr>
            </a:br>
            <a:br>
              <a:rPr lang="en-US" sz="5000" dirty="0">
                <a:solidFill>
                  <a:schemeClr val="tx2"/>
                </a:solidFill>
              </a:rPr>
            </a:br>
            <a:r>
              <a:rPr lang="en-US" sz="5000" b="1" u="sng" dirty="0">
                <a:solidFill>
                  <a:srgbClr val="0070C0"/>
                </a:solidFill>
                <a:hlinkClick r:id="rId3">
                  <a:extLst>
                    <a:ext uri="{A12FA001-AC4F-418D-AE19-62706E023703}">
                      <ahyp:hlinkClr xmlns:ahyp="http://schemas.microsoft.com/office/drawing/2018/hyperlinkcolor" val="tx"/>
                    </a:ext>
                  </a:extLst>
                </a:hlinkClick>
              </a:rPr>
              <a:t>FreeYouthTransitPass.com</a:t>
            </a:r>
            <a:endParaRPr lang="en-US" sz="5000" dirty="0">
              <a:solidFill>
                <a:srgbClr val="0072BC"/>
              </a:solidFill>
            </a:endParaRPr>
          </a:p>
        </p:txBody>
      </p:sp>
    </p:spTree>
    <p:extLst>
      <p:ext uri="{BB962C8B-B14F-4D97-AF65-F5344CB8AC3E}">
        <p14:creationId xmlns:p14="http://schemas.microsoft.com/office/powerpoint/2010/main" val="268253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BD3D-4E87-D429-6DFF-4EECB080BF10}"/>
              </a:ext>
            </a:extLst>
          </p:cNvPr>
          <p:cNvSpPr txBox="1">
            <a:spLocks/>
          </p:cNvSpPr>
          <p:nvPr/>
        </p:nvSpPr>
        <p:spPr>
          <a:xfrm>
            <a:off x="355600" y="844980"/>
            <a:ext cx="11480800" cy="23082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a:t>Why is public transit important for a community?</a:t>
            </a:r>
            <a:endParaRPr lang="en-US" sz="5000">
              <a:solidFill>
                <a:schemeClr val="tx1">
                  <a:lumMod val="50000"/>
                </a:schemeClr>
              </a:solidFill>
            </a:endParaRPr>
          </a:p>
        </p:txBody>
      </p:sp>
      <p:sp>
        <p:nvSpPr>
          <p:cNvPr id="3" name="Title 1">
            <a:extLst>
              <a:ext uri="{FF2B5EF4-FFF2-40B4-BE49-F238E27FC236}">
                <a16:creationId xmlns:a16="http://schemas.microsoft.com/office/drawing/2014/main" id="{EADE4163-FFC6-19F6-D0AF-5E377D92D283}"/>
              </a:ext>
            </a:extLst>
          </p:cNvPr>
          <p:cNvSpPr txBox="1">
            <a:spLocks/>
          </p:cNvSpPr>
          <p:nvPr/>
        </p:nvSpPr>
        <p:spPr>
          <a:xfrm>
            <a:off x="355600" y="3394290"/>
            <a:ext cx="11480800" cy="23082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a:t>How might public transit impact the environment?</a:t>
            </a:r>
            <a:endParaRPr lang="en-US" sz="5000">
              <a:solidFill>
                <a:schemeClr val="tx1">
                  <a:lumMod val="50000"/>
                </a:schemeClr>
              </a:solidFill>
            </a:endParaRPr>
          </a:p>
        </p:txBody>
      </p:sp>
    </p:spTree>
    <p:extLst>
      <p:ext uri="{BB962C8B-B14F-4D97-AF65-F5344CB8AC3E}">
        <p14:creationId xmlns:p14="http://schemas.microsoft.com/office/powerpoint/2010/main" val="143991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331ECB3-E1B4-1975-3824-B96299758822}"/>
              </a:ext>
            </a:extLst>
          </p:cNvPr>
          <p:cNvSpPr txBox="1"/>
          <p:nvPr/>
        </p:nvSpPr>
        <p:spPr>
          <a:xfrm>
            <a:off x="7060179" y="1260757"/>
            <a:ext cx="5382917" cy="4678204"/>
          </a:xfrm>
          <a:prstGeom prst="rect">
            <a:avLst/>
          </a:prstGeom>
          <a:noFill/>
        </p:spPr>
        <p:txBody>
          <a:bodyPr wrap="square">
            <a:spAutoFit/>
          </a:bodyPr>
          <a:lstStyle/>
          <a:p>
            <a:r>
              <a:rPr lang="en-US" sz="2800" b="1">
                <a:solidFill>
                  <a:srgbClr val="000000"/>
                </a:solidFill>
                <a:latin typeface="Verdana" panose="020B0604030504040204" pitchFamily="34" charset="0"/>
                <a:ea typeface="Verdana" panose="020B0604030504040204" pitchFamily="34" charset="0"/>
              </a:rPr>
              <a:t>Global warming is the increase in global average temperature.</a:t>
            </a:r>
          </a:p>
          <a:p>
            <a:endParaRPr lang="en-US" sz="2800" b="1">
              <a:solidFill>
                <a:srgbClr val="000000"/>
              </a:solidFill>
              <a:latin typeface="Verdana" panose="020B0604030504040204" pitchFamily="34" charset="0"/>
              <a:ea typeface="Verdana" panose="020B0604030504040204" pitchFamily="34" charset="0"/>
            </a:endParaRPr>
          </a:p>
          <a:p>
            <a:r>
              <a:rPr lang="en-US" sz="2800" b="1">
                <a:solidFill>
                  <a:srgbClr val="000000"/>
                </a:solidFill>
                <a:latin typeface="Verdana" panose="020B0604030504040204" pitchFamily="34" charset="0"/>
                <a:ea typeface="Verdana" panose="020B0604030504040204" pitchFamily="34" charset="0"/>
              </a:rPr>
              <a:t>Climate change is the shift in long-term weather patterns.</a:t>
            </a:r>
          </a:p>
          <a:p>
            <a:endParaRPr lang="en-US" sz="2800" b="1">
              <a:solidFill>
                <a:srgbClr val="000000"/>
              </a:solidFill>
              <a:latin typeface="Verdana" panose="020B0604030504040204" pitchFamily="34" charset="0"/>
              <a:ea typeface="Verdana" panose="020B0604030504040204" pitchFamily="34" charset="0"/>
            </a:endParaRPr>
          </a:p>
          <a:p>
            <a:r>
              <a:rPr lang="en-US" sz="2800" b="1">
                <a:solidFill>
                  <a:srgbClr val="000000"/>
                </a:solidFill>
                <a:latin typeface="Verdana" panose="020B0604030504040204" pitchFamily="34" charset="0"/>
                <a:ea typeface="Verdana" panose="020B0604030504040204" pitchFamily="34" charset="0"/>
              </a:rPr>
              <a:t>Climate change leads to intense weather events.</a:t>
            </a:r>
          </a:p>
          <a:p>
            <a:endParaRPr lang="en-US" b="1">
              <a:solidFill>
                <a:srgbClr val="000000"/>
              </a:solidFill>
              <a:latin typeface="Verdana" panose="020B0604030504040204" pitchFamily="34" charset="0"/>
              <a:ea typeface="Verdana" panose="020B0604030504040204" pitchFamily="34" charset="0"/>
            </a:endParaRPr>
          </a:p>
        </p:txBody>
      </p:sp>
      <p:sp>
        <p:nvSpPr>
          <p:cNvPr id="5" name="Title 1">
            <a:extLst>
              <a:ext uri="{FF2B5EF4-FFF2-40B4-BE49-F238E27FC236}">
                <a16:creationId xmlns:a16="http://schemas.microsoft.com/office/drawing/2014/main" id="{320D6633-3E5E-5937-7659-AA989E40F285}"/>
              </a:ext>
            </a:extLst>
          </p:cNvPr>
          <p:cNvSpPr txBox="1">
            <a:spLocks/>
          </p:cNvSpPr>
          <p:nvPr/>
        </p:nvSpPr>
        <p:spPr>
          <a:xfrm>
            <a:off x="319158" y="238128"/>
            <a:ext cx="8891461"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a:solidFill>
                  <a:srgbClr val="4B2884"/>
                </a:solidFill>
              </a:rPr>
              <a:t>Climate Science</a:t>
            </a:r>
          </a:p>
        </p:txBody>
      </p:sp>
      <p:grpSp>
        <p:nvGrpSpPr>
          <p:cNvPr id="6" name="Group 5">
            <a:extLst>
              <a:ext uri="{FF2B5EF4-FFF2-40B4-BE49-F238E27FC236}">
                <a16:creationId xmlns:a16="http://schemas.microsoft.com/office/drawing/2014/main" id="{60B3F031-824F-A32B-E985-F1A17568AACE}"/>
              </a:ext>
            </a:extLst>
          </p:cNvPr>
          <p:cNvGrpSpPr/>
          <p:nvPr/>
        </p:nvGrpSpPr>
        <p:grpSpPr>
          <a:xfrm>
            <a:off x="139874" y="1980228"/>
            <a:ext cx="6920305" cy="2897543"/>
            <a:chOff x="1549927" y="2132066"/>
            <a:chExt cx="9092146" cy="3806896"/>
          </a:xfrm>
        </p:grpSpPr>
        <p:pic>
          <p:nvPicPr>
            <p:cNvPr id="7" name="Picture 6">
              <a:extLst>
                <a:ext uri="{FF2B5EF4-FFF2-40B4-BE49-F238E27FC236}">
                  <a16:creationId xmlns:a16="http://schemas.microsoft.com/office/drawing/2014/main" id="{510940C2-E36D-98F2-D5E6-33750941E2A8}"/>
                </a:ext>
              </a:extLst>
            </p:cNvPr>
            <p:cNvPicPr>
              <a:picLocks noChangeAspect="1"/>
            </p:cNvPicPr>
            <p:nvPr/>
          </p:nvPicPr>
          <p:blipFill>
            <a:blip r:embed="rId3"/>
            <a:stretch>
              <a:fillRect/>
            </a:stretch>
          </p:blipFill>
          <p:spPr>
            <a:xfrm>
              <a:off x="1549927" y="2132066"/>
              <a:ext cx="9092146" cy="3806896"/>
            </a:xfrm>
            <a:prstGeom prst="rect">
              <a:avLst/>
            </a:prstGeom>
            <a:ln w="28575">
              <a:noFill/>
            </a:ln>
          </p:spPr>
        </p:pic>
        <p:cxnSp>
          <p:nvCxnSpPr>
            <p:cNvPr id="8" name="Straight Connector 7">
              <a:extLst>
                <a:ext uri="{FF2B5EF4-FFF2-40B4-BE49-F238E27FC236}">
                  <a16:creationId xmlns:a16="http://schemas.microsoft.com/office/drawing/2014/main" id="{EB8D01DD-5E73-7B25-8499-C9BF1DF0097E}"/>
                </a:ext>
              </a:extLst>
            </p:cNvPr>
            <p:cNvCxnSpPr/>
            <p:nvPr/>
          </p:nvCxnSpPr>
          <p:spPr>
            <a:xfrm>
              <a:off x="2187147" y="4596713"/>
              <a:ext cx="7933038"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0130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A5D15C-093E-7D57-4726-7B95D6A145CC}"/>
              </a:ext>
            </a:extLst>
          </p:cNvPr>
          <p:cNvSpPr txBox="1">
            <a:spLocks/>
          </p:cNvSpPr>
          <p:nvPr/>
        </p:nvSpPr>
        <p:spPr>
          <a:xfrm>
            <a:off x="152400" y="1308719"/>
            <a:ext cx="10540314"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30" normalizeH="0" baseline="0" noProof="0">
              <a:ln>
                <a:noFill/>
              </a:ln>
              <a:solidFill>
                <a:srgbClr val="005CB9"/>
              </a:solidFill>
              <a:effectLst/>
              <a:uLnTx/>
              <a:uFillTx/>
              <a:latin typeface="Verdana" panose="020B0604030504040204" pitchFamily="34" charset="0"/>
              <a:ea typeface="Verdana" panose="020B0604030504040204" pitchFamily="34" charset="0"/>
            </a:endParaRPr>
          </a:p>
        </p:txBody>
      </p:sp>
      <p:pic>
        <p:nvPicPr>
          <p:cNvPr id="13" name="Picture 12">
            <a:extLst>
              <a:ext uri="{FF2B5EF4-FFF2-40B4-BE49-F238E27FC236}">
                <a16:creationId xmlns:a16="http://schemas.microsoft.com/office/drawing/2014/main" id="{FD7A3E1B-B8C0-5A64-C307-AE2DF3169816}"/>
              </a:ext>
            </a:extLst>
          </p:cNvPr>
          <p:cNvPicPr>
            <a:picLocks noChangeAspect="1"/>
          </p:cNvPicPr>
          <p:nvPr/>
        </p:nvPicPr>
        <p:blipFill rotWithShape="1">
          <a:blip r:embed="rId3"/>
          <a:srcRect l="53264" t="-17253" r="-12769" b="-12966"/>
          <a:stretch/>
        </p:blipFill>
        <p:spPr>
          <a:xfrm>
            <a:off x="6094976" y="1060120"/>
            <a:ext cx="7829267" cy="4778856"/>
          </a:xfrm>
          <a:prstGeom prst="ellipse">
            <a:avLst/>
          </a:prstGeom>
        </p:spPr>
      </p:pic>
      <p:pic>
        <p:nvPicPr>
          <p:cNvPr id="3076" name="Picture 4" descr="Free vector graphics of Petrochemical">
            <a:extLst>
              <a:ext uri="{FF2B5EF4-FFF2-40B4-BE49-F238E27FC236}">
                <a16:creationId xmlns:a16="http://schemas.microsoft.com/office/drawing/2014/main" id="{524D1F36-7440-35F3-6A84-FF85901E744B}"/>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0" y="4337787"/>
            <a:ext cx="4460240" cy="20199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FE5A469-A74F-99F7-A028-E5F0B171034E}"/>
              </a:ext>
            </a:extLst>
          </p:cNvPr>
          <p:cNvPicPr>
            <a:picLocks noChangeAspect="1"/>
          </p:cNvPicPr>
          <p:nvPr/>
        </p:nvPicPr>
        <p:blipFill>
          <a:blip r:embed="rId5"/>
          <a:stretch>
            <a:fillRect/>
          </a:stretch>
        </p:blipFill>
        <p:spPr>
          <a:xfrm>
            <a:off x="3599970" y="5347751"/>
            <a:ext cx="1720540" cy="982450"/>
          </a:xfrm>
          <a:prstGeom prst="rect">
            <a:avLst/>
          </a:prstGeom>
        </p:spPr>
      </p:pic>
      <p:sp>
        <p:nvSpPr>
          <p:cNvPr id="15" name="TextBox 14">
            <a:extLst>
              <a:ext uri="{FF2B5EF4-FFF2-40B4-BE49-F238E27FC236}">
                <a16:creationId xmlns:a16="http://schemas.microsoft.com/office/drawing/2014/main" id="{C6460B29-C6B3-0D42-7022-611BB8F3DF7F}"/>
              </a:ext>
            </a:extLst>
          </p:cNvPr>
          <p:cNvSpPr txBox="1"/>
          <p:nvPr/>
        </p:nvSpPr>
        <p:spPr>
          <a:xfrm>
            <a:off x="620107" y="1303339"/>
            <a:ext cx="6437427"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Greenhouse gases in Earth's atmosphere trap heat           and warm the planet.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Humans emit greenhouse gases like CO</a:t>
            </a:r>
            <a:r>
              <a:rPr kumimoji="0" lang="en-US" sz="2800" b="1" i="0" u="none" strike="noStrike" kern="1200" cap="none" spc="0" normalizeH="0" baseline="-25000" noProof="0">
                <a:ln>
                  <a:noFill/>
                </a:ln>
                <a:solidFill>
                  <a:srgbClr val="000000"/>
                </a:solidFill>
                <a:effectLst/>
                <a:uLnTx/>
                <a:uFillTx/>
                <a:latin typeface="Verdana" panose="020B0604030504040204" pitchFamily="34" charset="0"/>
                <a:ea typeface="Verdana" panose="020B0604030504040204" pitchFamily="34" charset="0"/>
                <a:cs typeface="+mn-cs"/>
              </a:rPr>
              <a:t>2</a:t>
            </a: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 and </a:t>
            </a:r>
            <a:r>
              <a:rPr kumimoji="0" lang="en-US" sz="2800" b="1" i="0" u="none" strike="noStrike" kern="1200" cap="none" spc="0" normalizeH="0" baseline="0" noProof="0" err="1">
                <a:ln>
                  <a:noFill/>
                </a:ln>
                <a:solidFill>
                  <a:srgbClr val="000000"/>
                </a:solidFill>
                <a:effectLst/>
                <a:uLnTx/>
                <a:uFillTx/>
                <a:latin typeface="Verdana" panose="020B0604030504040204" pitchFamily="34" charset="0"/>
                <a:ea typeface="Verdana" panose="020B0604030504040204" pitchFamily="34" charset="0"/>
                <a:cs typeface="+mn-cs"/>
              </a:rPr>
              <a:t>CH</a:t>
            </a:r>
            <a:r>
              <a:rPr kumimoji="0" lang="en-US" sz="2800" b="1" i="0" u="none" strike="noStrike" kern="1200" cap="none" spc="0" normalizeH="0" baseline="-25000" noProof="0" err="1">
                <a:ln>
                  <a:noFill/>
                </a:ln>
                <a:solidFill>
                  <a:srgbClr val="000000"/>
                </a:solidFill>
                <a:effectLst/>
                <a:uLnTx/>
                <a:uFillTx/>
                <a:latin typeface="Verdana" panose="020B0604030504040204" pitchFamily="34" charset="0"/>
                <a:ea typeface="Verdana" panose="020B0604030504040204" pitchFamily="34" charset="0"/>
                <a:cs typeface="+mn-cs"/>
              </a:rPr>
              <a:t>4</a:t>
            </a: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 through</a:t>
            </a:r>
            <a:r>
              <a:rPr kumimoji="0" lang="en-US" sz="2800" b="1" i="0" u="none" strike="noStrike" kern="1200" cap="none" spc="0" normalizeH="0" noProof="0">
                <a:ln>
                  <a:noFill/>
                </a:ln>
                <a:solidFill>
                  <a:srgbClr val="000000"/>
                </a:solidFill>
                <a:effectLst/>
                <a:uLnTx/>
                <a:uFillTx/>
                <a:latin typeface="Verdana" panose="020B0604030504040204" pitchFamily="34" charset="0"/>
                <a:ea typeface="Verdana" panose="020B0604030504040204" pitchFamily="34" charset="0"/>
                <a:cs typeface="+mn-cs"/>
              </a:rPr>
              <a:t> </a:t>
            </a: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activities such          as travel.</a:t>
            </a:r>
            <a:endParaRPr kumimoji="0" lang="en-US" sz="2800" b="0" i="0" u="none" strike="noStrike" kern="1200" cap="none" spc="0" normalizeH="0" baseline="0" noProof="0">
              <a:ln>
                <a:noFill/>
              </a:ln>
              <a:solidFill>
                <a:srgbClr val="000000"/>
              </a:solidFill>
              <a:effectLst/>
              <a:uLnTx/>
              <a:uFillTx/>
              <a:latin typeface="Calibri" panose="020F0502020204030204"/>
              <a:cs typeface="+mn-cs"/>
            </a:endParaRPr>
          </a:p>
        </p:txBody>
      </p:sp>
      <p:pic>
        <p:nvPicPr>
          <p:cNvPr id="7" name="Graphic 6" descr="Thought bubble with solid fill">
            <a:extLst>
              <a:ext uri="{FF2B5EF4-FFF2-40B4-BE49-F238E27FC236}">
                <a16:creationId xmlns:a16="http://schemas.microsoft.com/office/drawing/2014/main" id="{06D24B55-72BE-B473-96D8-733FE7E3A0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495006" y="4937912"/>
            <a:ext cx="1104964" cy="1104964"/>
          </a:xfrm>
          <a:prstGeom prst="rect">
            <a:avLst/>
          </a:prstGeom>
        </p:spPr>
      </p:pic>
      <p:sp>
        <p:nvSpPr>
          <p:cNvPr id="4" name="Title 1">
            <a:extLst>
              <a:ext uri="{FF2B5EF4-FFF2-40B4-BE49-F238E27FC236}">
                <a16:creationId xmlns:a16="http://schemas.microsoft.com/office/drawing/2014/main" id="{EA225962-65AC-6C5E-7DBD-97B5C5B26B52}"/>
              </a:ext>
            </a:extLst>
          </p:cNvPr>
          <p:cNvSpPr txBox="1">
            <a:spLocks/>
          </p:cNvSpPr>
          <p:nvPr/>
        </p:nvSpPr>
        <p:spPr>
          <a:xfrm>
            <a:off x="315690" y="235071"/>
            <a:ext cx="1183207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a:solidFill>
                  <a:srgbClr val="4B2884"/>
                </a:solidFill>
              </a:rPr>
              <a:t>The Role of Greenhouse Gases</a:t>
            </a:r>
          </a:p>
        </p:txBody>
      </p:sp>
    </p:spTree>
    <p:extLst>
      <p:ext uri="{BB962C8B-B14F-4D97-AF65-F5344CB8AC3E}">
        <p14:creationId xmlns:p14="http://schemas.microsoft.com/office/powerpoint/2010/main" val="610497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58333E-6 1.11111E-6 L 0.74804 0.01528 " pathEditMode="relative" rAng="0" ptsTypes="AA">
                                      <p:cBhvr>
                                        <p:cTn id="8" dur="2000" fill="hold"/>
                                        <p:tgtEl>
                                          <p:spTgt spid="16"/>
                                        </p:tgtEl>
                                        <p:attrNameLst>
                                          <p:attrName>ppt_x</p:attrName>
                                          <p:attrName>ppt_y</p:attrName>
                                        </p:attrNameLst>
                                      </p:cBhvr>
                                      <p:rCtr x="37396" y="764"/>
                                    </p:animMotion>
                                  </p:childTnLst>
                                </p:cTn>
                              </p:par>
                              <p:par>
                                <p:cTn id="9" presetID="0" presetClass="path" presetSubtype="0" accel="50000" decel="50000" fill="hold" nodeType="withEffect">
                                  <p:stCondLst>
                                    <p:cond delay="0"/>
                                  </p:stCondLst>
                                  <p:childTnLst>
                                    <p:animMotion origin="layout" path="M -0.00039 -0.02916 L -0.00039 -0.02916 C -0.00794 -0.03657 -0.01771 -0.03958 -0.02292 -0.05185 C -0.02695 -0.06134 -0.02461 -0.05787 -0.0293 -0.06342 C -0.03047 -0.06597 -0.03138 -0.06852 -0.03255 -0.07106 C -0.03385 -0.07361 -0.03581 -0.07546 -0.03685 -0.07847 C -0.03841 -0.08333 -0.0388 -0.08889 -0.0401 -0.09375 C -0.04674 -0.12106 -0.04271 -0.1 -0.04544 -0.11481 C -0.04466 -0.12106 -0.04466 -0.12777 -0.04323 -0.13379 C -0.04271 -0.13634 -0.04128 -0.13796 -0.0401 -0.13958 C -0.03698 -0.14305 -0.03372 -0.14606 -0.03047 -0.14907 C -0.02396 -0.15486 -0.01354 -0.16227 -0.0069 -0.16435 C -0.00091 -0.16597 0.00534 -0.16504 0.01133 -0.1662 C 0.02708 -0.16898 0.0431 -0.16944 0.05846 -0.17569 C 0.07747 -0.18356 0.06784 -0.17916 0.0875 -0.18912 C 0.09036 -0.19236 0.09336 -0.1949 0.09596 -0.19861 C 0.09948 -0.2037 0.1056 -0.2287 0.1056 -0.22916 C 0.10677 -0.23727 0.10872 -0.24537 0.10885 -0.25393 C 0.10911 -0.26227 0.10794 -0.2706 0.10677 -0.2787 C 0.10573 -0.28518 0.10482 -0.29236 0.10247 -0.29768 C 0.09622 -0.31203 0.08737 -0.31736 0.07786 -0.3206 C 0.07318 -0.32199 0.06849 -0.32176 0.06393 -0.32245 C 0.05417 -0.3206 0.04453 -0.31967 0.0349 -0.31666 C 0.02799 -0.31458 0.02148 -0.30995 0.01458 -0.30717 C -0.01341 -0.29606 -0.01081 -0.29815 -0.03789 -0.29375 C -0.04323 -0.29444 -0.05599 -0.29352 -0.06146 -0.30139 C -0.07253 -0.31713 -0.07865 -0.33796 -0.0862 -0.35856 C -0.09141 -0.39444 -0.0957 -0.41574 -0.09687 -0.45185 C -0.09753 -0.47106 -0.09687 -0.47615 -0.09154 -0.49004 C -0.08451 -0.5081 -0.07682 -0.51435 -0.06471 -0.52615 C -0.05534 -0.53541 -0.04557 -0.54352 -0.03581 -0.55092 C -0.0306 -0.55509 -0.025 -0.55717 -0.01966 -0.56065 C -0.01497 -0.56342 -0.01029 -0.56643 -0.00573 -0.57014 C -0.00208 -0.57291 0.00117 -0.57708 0.00495 -0.57963 C 0.03229 -0.59768 0.00755 -0.575 0.03711 -0.59861 C 0.04909 -0.6081 0.06107 -0.61759 0.0724 -0.62916 C 0.07969 -0.63634 0.07982 -0.63634 0.08633 -0.64444 C 0.11094 -0.675 0.06836 -0.62222 0.09492 -0.65764 C 0.10924 -0.67685 0.10885 -0.66319 0.12813 -0.69768 C 0.14479 -0.72731 0.12227 -0.68634 0.14323 -0.72824 C 0.14583 -0.73356 0.14909 -0.73819 0.15169 -0.74352 C 0.15547 -0.75069 0.15898 -0.75856 0.1625 -0.7662 C 0.16354 -0.76875 0.16445 -0.77152 0.16563 -0.77384 C 0.16706 -0.77662 0.16875 -0.7787 0.16992 -0.78148 C 0.17292 -0.78889 0.17565 -0.79977 0.17747 -0.80787 C 0.18034 -0.82129 0.18216 -0.83541 0.18607 -0.84791 C 0.18776 -0.8537 0.18971 -0.85926 0.19141 -0.86504 C 0.19258 -0.86898 0.19349 -0.87291 0.19466 -0.87662 C 0.19557 -0.87986 0.19688 -0.88287 0.19779 -0.88611 C 0.1987 -0.88912 0.19922 -0.89259 0.2 -0.8956 C 0.20091 -0.89953 0.20221 -0.90324 0.20313 -0.90694 C 0.2043 -0.91134 0.20508 -0.9162 0.20638 -0.92037 C 0.21302 -0.94259 0.21276 -0.93171 0.21276 -0.94143 " pathEditMode="relative" ptsTypes="AAAAAAAAAAAAAAAAAAAAAAAAAAAAAAAAAAAAAAAAAAAAAAAAAAAAA">
                                      <p:cBhvr>
                                        <p:cTn id="10" dur="3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331ECB3-E1B4-1975-3824-B96299758822}"/>
              </a:ext>
            </a:extLst>
          </p:cNvPr>
          <p:cNvSpPr txBox="1"/>
          <p:nvPr/>
        </p:nvSpPr>
        <p:spPr>
          <a:xfrm>
            <a:off x="620487" y="1131792"/>
            <a:ext cx="949969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As Earth warms due to greenhouse gases, climate patterns change. </a:t>
            </a:r>
          </a:p>
        </p:txBody>
      </p:sp>
      <p:sp>
        <p:nvSpPr>
          <p:cNvPr id="3" name="Title 1">
            <a:extLst>
              <a:ext uri="{FF2B5EF4-FFF2-40B4-BE49-F238E27FC236}">
                <a16:creationId xmlns:a16="http://schemas.microsoft.com/office/drawing/2014/main" id="{C959903D-2327-3D8F-46D5-2BAB6EA8913A}"/>
              </a:ext>
            </a:extLst>
          </p:cNvPr>
          <p:cNvSpPr txBox="1">
            <a:spLocks/>
          </p:cNvSpPr>
          <p:nvPr/>
        </p:nvSpPr>
        <p:spPr>
          <a:xfrm>
            <a:off x="326569" y="235071"/>
            <a:ext cx="11629508"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a:ln>
                  <a:noFill/>
                </a:ln>
                <a:solidFill>
                  <a:srgbClr val="4B2884"/>
                </a:solidFill>
                <a:effectLst/>
                <a:uLnTx/>
                <a:uFillTx/>
                <a:latin typeface="Verdana" panose="020B0604030504040204" pitchFamily="34" charset="0"/>
                <a:ea typeface="Verdana" panose="020B0604030504040204" pitchFamily="34" charset="0"/>
              </a:rPr>
              <a:t>Global Warming and Climate</a:t>
            </a:r>
          </a:p>
        </p:txBody>
      </p:sp>
      <p:grpSp>
        <p:nvGrpSpPr>
          <p:cNvPr id="8" name="Group 7">
            <a:extLst>
              <a:ext uri="{FF2B5EF4-FFF2-40B4-BE49-F238E27FC236}">
                <a16:creationId xmlns:a16="http://schemas.microsoft.com/office/drawing/2014/main" id="{4E410851-44EF-2EAE-D4E2-70294CEB08AF}"/>
              </a:ext>
            </a:extLst>
          </p:cNvPr>
          <p:cNvGrpSpPr/>
          <p:nvPr/>
        </p:nvGrpSpPr>
        <p:grpSpPr>
          <a:xfrm>
            <a:off x="1549927" y="2132066"/>
            <a:ext cx="9092146" cy="3806896"/>
            <a:chOff x="1549927" y="2132066"/>
            <a:chExt cx="9092146" cy="3806896"/>
          </a:xfrm>
        </p:grpSpPr>
        <p:pic>
          <p:nvPicPr>
            <p:cNvPr id="5" name="Picture 4">
              <a:extLst>
                <a:ext uri="{FF2B5EF4-FFF2-40B4-BE49-F238E27FC236}">
                  <a16:creationId xmlns:a16="http://schemas.microsoft.com/office/drawing/2014/main" id="{B1FB3156-BD14-4D19-6A74-8531CDC58AB6}"/>
                </a:ext>
              </a:extLst>
            </p:cNvPr>
            <p:cNvPicPr>
              <a:picLocks noChangeAspect="1"/>
            </p:cNvPicPr>
            <p:nvPr/>
          </p:nvPicPr>
          <p:blipFill>
            <a:blip r:embed="rId3"/>
            <a:stretch>
              <a:fillRect/>
            </a:stretch>
          </p:blipFill>
          <p:spPr>
            <a:xfrm>
              <a:off x="1549927" y="2132066"/>
              <a:ext cx="9092146" cy="3806896"/>
            </a:xfrm>
            <a:prstGeom prst="rect">
              <a:avLst/>
            </a:prstGeom>
            <a:ln w="28575">
              <a:noFill/>
            </a:ln>
          </p:spPr>
        </p:pic>
        <p:cxnSp>
          <p:nvCxnSpPr>
            <p:cNvPr id="7" name="Straight Connector 6">
              <a:extLst>
                <a:ext uri="{FF2B5EF4-FFF2-40B4-BE49-F238E27FC236}">
                  <a16:creationId xmlns:a16="http://schemas.microsoft.com/office/drawing/2014/main" id="{507F31B7-80BA-0B8E-41FB-B5EFAA86C83A}"/>
                </a:ext>
              </a:extLst>
            </p:cNvPr>
            <p:cNvCxnSpPr/>
            <p:nvPr/>
          </p:nvCxnSpPr>
          <p:spPr>
            <a:xfrm>
              <a:off x="2187147" y="4596713"/>
              <a:ext cx="7933038"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 name="Arrow: Right 1">
            <a:extLst>
              <a:ext uri="{FF2B5EF4-FFF2-40B4-BE49-F238E27FC236}">
                <a16:creationId xmlns:a16="http://schemas.microsoft.com/office/drawing/2014/main" id="{40F2822A-0FFD-676D-DCA1-FFF67C270BF3}"/>
              </a:ext>
            </a:extLst>
          </p:cNvPr>
          <p:cNvSpPr/>
          <p:nvPr/>
        </p:nvSpPr>
        <p:spPr>
          <a:xfrm rot="696865" flipH="1">
            <a:off x="9690349" y="3916126"/>
            <a:ext cx="2174682" cy="112564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Global Warming</a:t>
            </a:r>
          </a:p>
        </p:txBody>
      </p:sp>
    </p:spTree>
    <p:extLst>
      <p:ext uri="{BB962C8B-B14F-4D97-AF65-F5344CB8AC3E}">
        <p14:creationId xmlns:p14="http://schemas.microsoft.com/office/powerpoint/2010/main" val="3969845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7DE38F8-9284-AF18-AC2E-B2619C57A5DC}"/>
              </a:ext>
            </a:extLst>
          </p:cNvPr>
          <p:cNvSpPr txBox="1">
            <a:spLocks/>
          </p:cNvSpPr>
          <p:nvPr/>
        </p:nvSpPr>
        <p:spPr>
          <a:xfrm>
            <a:off x="355600" y="1704951"/>
            <a:ext cx="11480800" cy="23082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a:t>How might climate change impact you?</a:t>
            </a:r>
            <a:endParaRPr lang="en-US" sz="5000">
              <a:solidFill>
                <a:schemeClr val="tx1">
                  <a:lumMod val="50000"/>
                </a:schemeClr>
              </a:solidFill>
            </a:endParaRPr>
          </a:p>
        </p:txBody>
      </p:sp>
    </p:spTree>
    <p:extLst>
      <p:ext uri="{BB962C8B-B14F-4D97-AF65-F5344CB8AC3E}">
        <p14:creationId xmlns:p14="http://schemas.microsoft.com/office/powerpoint/2010/main" val="817137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704F9FB-F348-AFAB-11B0-BFD05869FF7E}"/>
              </a:ext>
            </a:extLst>
          </p:cNvPr>
          <p:cNvGrpSpPr/>
          <p:nvPr/>
        </p:nvGrpSpPr>
        <p:grpSpPr>
          <a:xfrm>
            <a:off x="4518300" y="1100815"/>
            <a:ext cx="3657600" cy="2308196"/>
            <a:chOff x="4518300" y="1100815"/>
            <a:chExt cx="3657600" cy="2308196"/>
          </a:xfrm>
        </p:grpSpPr>
        <p:sp>
          <p:nvSpPr>
            <p:cNvPr id="4" name="TextBox 3">
              <a:extLst>
                <a:ext uri="{FF2B5EF4-FFF2-40B4-BE49-F238E27FC236}">
                  <a16:creationId xmlns:a16="http://schemas.microsoft.com/office/drawing/2014/main" id="{60DF8898-BB91-E067-5DC8-84BB305F4D64}"/>
                </a:ext>
              </a:extLst>
            </p:cNvPr>
            <p:cNvSpPr txBox="1"/>
            <p:nvPr/>
          </p:nvSpPr>
          <p:spPr>
            <a:xfrm>
              <a:off x="4518300" y="1100815"/>
              <a:ext cx="3657600" cy="2286000"/>
            </a:xfrm>
            <a:prstGeom prst="rect">
              <a:avLst/>
            </a:prstGeom>
            <a:noFill/>
            <a:ln w="38100">
              <a:solidFill>
                <a:srgbClr val="00196F"/>
              </a:solidFill>
            </a:ln>
          </p:spPr>
          <p:txBody>
            <a:bodyPr wrap="square" rtlCol="0">
              <a:spAutoFit/>
            </a:bodyPr>
            <a:lstStyle/>
            <a:p>
              <a:r>
                <a:rPr lang="en-US" sz="2800" b="1" dirty="0"/>
                <a:t>HUMAN HEALTH</a:t>
              </a:r>
            </a:p>
            <a:p>
              <a:r>
                <a:rPr lang="en-US" sz="2800" dirty="0"/>
                <a:t>Increased heat can lead to more illnesses and more hospitalizations. </a:t>
              </a:r>
            </a:p>
          </p:txBody>
        </p:sp>
        <p:pic>
          <p:nvPicPr>
            <p:cNvPr id="18" name="Graphic 17" descr="Medical with solid fill">
              <a:extLst>
                <a:ext uri="{FF2B5EF4-FFF2-40B4-BE49-F238E27FC236}">
                  <a16:creationId xmlns:a16="http://schemas.microsoft.com/office/drawing/2014/main" id="{F1A90E4A-4B71-0051-6B8F-A4F6407E3C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6994" y="2713126"/>
              <a:ext cx="695885" cy="695885"/>
            </a:xfrm>
            <a:prstGeom prst="rect">
              <a:avLst/>
            </a:prstGeom>
          </p:spPr>
        </p:pic>
      </p:grpSp>
      <p:grpSp>
        <p:nvGrpSpPr>
          <p:cNvPr id="8" name="Group 7">
            <a:extLst>
              <a:ext uri="{FF2B5EF4-FFF2-40B4-BE49-F238E27FC236}">
                <a16:creationId xmlns:a16="http://schemas.microsoft.com/office/drawing/2014/main" id="{DEDFE8E7-C21D-FD1B-6D6B-E4EFE4B34B40}"/>
              </a:ext>
            </a:extLst>
          </p:cNvPr>
          <p:cNvGrpSpPr/>
          <p:nvPr/>
        </p:nvGrpSpPr>
        <p:grpSpPr>
          <a:xfrm>
            <a:off x="8348300" y="1116378"/>
            <a:ext cx="3657600" cy="2480760"/>
            <a:chOff x="8348300" y="1116378"/>
            <a:chExt cx="3657600" cy="2480760"/>
          </a:xfrm>
        </p:grpSpPr>
        <p:sp>
          <p:nvSpPr>
            <p:cNvPr id="5" name="TextBox 4">
              <a:extLst>
                <a:ext uri="{FF2B5EF4-FFF2-40B4-BE49-F238E27FC236}">
                  <a16:creationId xmlns:a16="http://schemas.microsoft.com/office/drawing/2014/main" id="{22CDBAAE-2E5B-A916-637E-F9E42CAA9269}"/>
                </a:ext>
              </a:extLst>
            </p:cNvPr>
            <p:cNvSpPr txBox="1"/>
            <p:nvPr/>
          </p:nvSpPr>
          <p:spPr>
            <a:xfrm>
              <a:off x="8348300" y="1116378"/>
              <a:ext cx="3657600" cy="2286000"/>
            </a:xfrm>
            <a:prstGeom prst="rect">
              <a:avLst/>
            </a:prstGeom>
            <a:noFill/>
            <a:ln w="38100">
              <a:solidFill>
                <a:srgbClr val="00196F"/>
              </a:solidFill>
            </a:ln>
          </p:spPr>
          <p:txBody>
            <a:bodyPr wrap="square" rtlCol="0">
              <a:spAutoFit/>
            </a:bodyPr>
            <a:lstStyle/>
            <a:p>
              <a:r>
                <a:rPr lang="en-US" sz="2800" b="1" dirty="0"/>
                <a:t>LESS SNOW</a:t>
              </a:r>
            </a:p>
            <a:p>
              <a:r>
                <a:rPr lang="en-US" sz="2800" dirty="0"/>
                <a:t>The average cascade snowpack is decreasing. </a:t>
              </a:r>
            </a:p>
          </p:txBody>
        </p:sp>
        <p:pic>
          <p:nvPicPr>
            <p:cNvPr id="20" name="Graphic 19" descr="Mountains with solid fill">
              <a:extLst>
                <a:ext uri="{FF2B5EF4-FFF2-40B4-BE49-F238E27FC236}">
                  <a16:creationId xmlns:a16="http://schemas.microsoft.com/office/drawing/2014/main" id="{21620119-5CFA-FC88-C572-4390945BFE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7685" y="2334809"/>
              <a:ext cx="1262329" cy="1262329"/>
            </a:xfrm>
            <a:prstGeom prst="rect">
              <a:avLst/>
            </a:prstGeom>
          </p:spPr>
        </p:pic>
        <p:pic>
          <p:nvPicPr>
            <p:cNvPr id="22" name="Graphic 21" descr="Snow with solid fill">
              <a:extLst>
                <a:ext uri="{FF2B5EF4-FFF2-40B4-BE49-F238E27FC236}">
                  <a16:creationId xmlns:a16="http://schemas.microsoft.com/office/drawing/2014/main" id="{91933771-A712-95BF-3747-2AE7A2A416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2122" y="2348784"/>
              <a:ext cx="727892" cy="606577"/>
            </a:xfrm>
            <a:prstGeom prst="rect">
              <a:avLst/>
            </a:prstGeom>
          </p:spPr>
        </p:pic>
      </p:grpSp>
      <p:grpSp>
        <p:nvGrpSpPr>
          <p:cNvPr id="9" name="Group 8">
            <a:extLst>
              <a:ext uri="{FF2B5EF4-FFF2-40B4-BE49-F238E27FC236}">
                <a16:creationId xmlns:a16="http://schemas.microsoft.com/office/drawing/2014/main" id="{BCFC89A4-4FCC-4FED-4FAB-1DDB8582B9ED}"/>
              </a:ext>
            </a:extLst>
          </p:cNvPr>
          <p:cNvGrpSpPr/>
          <p:nvPr/>
        </p:nvGrpSpPr>
        <p:grpSpPr>
          <a:xfrm>
            <a:off x="4495279" y="3564577"/>
            <a:ext cx="3657601" cy="2362009"/>
            <a:chOff x="4495279" y="3564577"/>
            <a:chExt cx="3657601" cy="2362009"/>
          </a:xfrm>
        </p:grpSpPr>
        <p:sp>
          <p:nvSpPr>
            <p:cNvPr id="7" name="TextBox 6">
              <a:extLst>
                <a:ext uri="{FF2B5EF4-FFF2-40B4-BE49-F238E27FC236}">
                  <a16:creationId xmlns:a16="http://schemas.microsoft.com/office/drawing/2014/main" id="{73A38E75-6DF6-4ED5-ED27-8842CDE2A343}"/>
                </a:ext>
              </a:extLst>
            </p:cNvPr>
            <p:cNvSpPr txBox="1"/>
            <p:nvPr/>
          </p:nvSpPr>
          <p:spPr>
            <a:xfrm>
              <a:off x="4495279" y="3564577"/>
              <a:ext cx="3657600" cy="2286000"/>
            </a:xfrm>
            <a:prstGeom prst="rect">
              <a:avLst/>
            </a:prstGeom>
            <a:noFill/>
            <a:ln w="38100">
              <a:solidFill>
                <a:srgbClr val="00196F"/>
              </a:solidFill>
            </a:ln>
          </p:spPr>
          <p:txBody>
            <a:bodyPr wrap="square" rtlCol="0">
              <a:spAutoFit/>
            </a:bodyPr>
            <a:lstStyle/>
            <a:p>
              <a:r>
                <a:rPr lang="en-US" sz="2800" b="1" dirty="0"/>
                <a:t>MORE RAIN EVENTS</a:t>
              </a:r>
            </a:p>
            <a:p>
              <a:r>
                <a:rPr lang="en-US" sz="2800" dirty="0"/>
                <a:t>The number and intensity of heavy rain events is expected</a:t>
              </a:r>
              <a:br>
                <a:rPr lang="en-US" sz="2800" dirty="0"/>
              </a:br>
              <a:r>
                <a:rPr lang="en-US" sz="2800" dirty="0"/>
                <a:t>to increase. </a:t>
              </a:r>
            </a:p>
          </p:txBody>
        </p:sp>
        <p:pic>
          <p:nvPicPr>
            <p:cNvPr id="24" name="Graphic 23" descr="Cloud With Lightning And Rain with solid fill">
              <a:extLst>
                <a:ext uri="{FF2B5EF4-FFF2-40B4-BE49-F238E27FC236}">
                  <a16:creationId xmlns:a16="http://schemas.microsoft.com/office/drawing/2014/main" id="{FBEE00E8-0BFB-CF1C-7777-9EF6CEDA85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90914" y="4964620"/>
              <a:ext cx="961966" cy="961966"/>
            </a:xfrm>
            <a:prstGeom prst="rect">
              <a:avLst/>
            </a:prstGeom>
          </p:spPr>
        </p:pic>
      </p:grpSp>
      <p:grpSp>
        <p:nvGrpSpPr>
          <p:cNvPr id="11" name="Group 10">
            <a:extLst>
              <a:ext uri="{FF2B5EF4-FFF2-40B4-BE49-F238E27FC236}">
                <a16:creationId xmlns:a16="http://schemas.microsoft.com/office/drawing/2014/main" id="{9230AD23-CB98-8BC7-DB3B-9C03F5F0E9E3}"/>
              </a:ext>
            </a:extLst>
          </p:cNvPr>
          <p:cNvGrpSpPr/>
          <p:nvPr/>
        </p:nvGrpSpPr>
        <p:grpSpPr>
          <a:xfrm>
            <a:off x="8317441" y="3564577"/>
            <a:ext cx="3657600" cy="2448199"/>
            <a:chOff x="8317441" y="3564577"/>
            <a:chExt cx="3657600" cy="2448199"/>
          </a:xfrm>
        </p:grpSpPr>
        <p:sp>
          <p:nvSpPr>
            <p:cNvPr id="10" name="TextBox 9">
              <a:extLst>
                <a:ext uri="{FF2B5EF4-FFF2-40B4-BE49-F238E27FC236}">
                  <a16:creationId xmlns:a16="http://schemas.microsoft.com/office/drawing/2014/main" id="{0EFB09F5-AF67-D51C-E6DE-C32F0FE588CC}"/>
                </a:ext>
              </a:extLst>
            </p:cNvPr>
            <p:cNvSpPr txBox="1"/>
            <p:nvPr/>
          </p:nvSpPr>
          <p:spPr>
            <a:xfrm>
              <a:off x="8317441" y="3564577"/>
              <a:ext cx="3657600" cy="2286000"/>
            </a:xfrm>
            <a:prstGeom prst="rect">
              <a:avLst/>
            </a:prstGeom>
            <a:noFill/>
            <a:ln w="38100">
              <a:solidFill>
                <a:srgbClr val="00196F"/>
              </a:solidFill>
            </a:ln>
          </p:spPr>
          <p:txBody>
            <a:bodyPr wrap="square" rtlCol="0">
              <a:spAutoFit/>
            </a:bodyPr>
            <a:lstStyle/>
            <a:p>
              <a:r>
                <a:rPr lang="en-US" sz="2800" b="1" dirty="0"/>
                <a:t>RISING SEA LEVEL</a:t>
              </a:r>
            </a:p>
            <a:p>
              <a:r>
                <a:rPr lang="en-US" sz="2800" dirty="0"/>
                <a:t>Areas around the region may experience coastal flooding. </a:t>
              </a:r>
            </a:p>
          </p:txBody>
        </p:sp>
        <p:pic>
          <p:nvPicPr>
            <p:cNvPr id="26" name="Graphic 25" descr="Wave with solid fill">
              <a:extLst>
                <a:ext uri="{FF2B5EF4-FFF2-40B4-BE49-F238E27FC236}">
                  <a16:creationId xmlns:a16="http://schemas.microsoft.com/office/drawing/2014/main" id="{A4D74BA6-A8DD-0245-EA82-F04BD8A991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25830" y="4863565"/>
              <a:ext cx="1149211" cy="1149211"/>
            </a:xfrm>
            <a:prstGeom prst="rect">
              <a:avLst/>
            </a:prstGeom>
          </p:spPr>
        </p:pic>
      </p:grpSp>
      <p:grpSp>
        <p:nvGrpSpPr>
          <p:cNvPr id="34" name="Group 33">
            <a:extLst>
              <a:ext uri="{FF2B5EF4-FFF2-40B4-BE49-F238E27FC236}">
                <a16:creationId xmlns:a16="http://schemas.microsoft.com/office/drawing/2014/main" id="{126BA78C-3084-6783-FBD0-FC0FEEA1F2EA}"/>
              </a:ext>
            </a:extLst>
          </p:cNvPr>
          <p:cNvGrpSpPr/>
          <p:nvPr/>
        </p:nvGrpSpPr>
        <p:grpSpPr>
          <a:xfrm>
            <a:off x="389999" y="1344978"/>
            <a:ext cx="2743200" cy="1828800"/>
            <a:chOff x="380475" y="708008"/>
            <a:chExt cx="2743200" cy="1828800"/>
          </a:xfrm>
        </p:grpSpPr>
        <p:sp>
          <p:nvSpPr>
            <p:cNvPr id="3" name="TextBox 2">
              <a:extLst>
                <a:ext uri="{FF2B5EF4-FFF2-40B4-BE49-F238E27FC236}">
                  <a16:creationId xmlns:a16="http://schemas.microsoft.com/office/drawing/2014/main" id="{CFC3F4A8-463D-8B33-2948-25F5A81421CC}"/>
                </a:ext>
              </a:extLst>
            </p:cNvPr>
            <p:cNvSpPr txBox="1"/>
            <p:nvPr/>
          </p:nvSpPr>
          <p:spPr>
            <a:xfrm>
              <a:off x="380475" y="708008"/>
              <a:ext cx="2743200" cy="1828800"/>
            </a:xfrm>
            <a:prstGeom prst="rect">
              <a:avLst/>
            </a:prstGeom>
            <a:noFill/>
            <a:ln w="38100">
              <a:solidFill>
                <a:srgbClr val="00196F"/>
              </a:solidFill>
            </a:ln>
          </p:spPr>
          <p:txBody>
            <a:bodyPr wrap="square" rtlCol="0">
              <a:spAutoFit/>
            </a:bodyPr>
            <a:lstStyle/>
            <a:p>
              <a:r>
                <a:rPr lang="en-US" sz="2800" b="1" dirty="0"/>
                <a:t>INCREASED HEAT</a:t>
              </a:r>
            </a:p>
          </p:txBody>
        </p:sp>
        <p:pic>
          <p:nvPicPr>
            <p:cNvPr id="28" name="Graphic 27" descr="High temperature with solid fill">
              <a:extLst>
                <a:ext uri="{FF2B5EF4-FFF2-40B4-BE49-F238E27FC236}">
                  <a16:creationId xmlns:a16="http://schemas.microsoft.com/office/drawing/2014/main" id="{2B4D29E9-F12F-747B-DD65-415FB302F49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4691" y="1142991"/>
              <a:ext cx="1393817" cy="1393817"/>
            </a:xfrm>
            <a:prstGeom prst="rect">
              <a:avLst/>
            </a:prstGeom>
          </p:spPr>
        </p:pic>
      </p:grpSp>
      <p:sp>
        <p:nvSpPr>
          <p:cNvPr id="29" name="Arrow: Right 28">
            <a:extLst>
              <a:ext uri="{FF2B5EF4-FFF2-40B4-BE49-F238E27FC236}">
                <a16:creationId xmlns:a16="http://schemas.microsoft.com/office/drawing/2014/main" id="{C8A5704B-FB18-BF82-072F-86DBBE1FB6AA}"/>
              </a:ext>
            </a:extLst>
          </p:cNvPr>
          <p:cNvSpPr/>
          <p:nvPr/>
        </p:nvSpPr>
        <p:spPr>
          <a:xfrm>
            <a:off x="3233999" y="1933472"/>
            <a:ext cx="1147784" cy="6602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8C8D7D53-0FDC-A39B-1978-9488B281C27B}"/>
              </a:ext>
            </a:extLst>
          </p:cNvPr>
          <p:cNvSpPr/>
          <p:nvPr/>
        </p:nvSpPr>
        <p:spPr>
          <a:xfrm>
            <a:off x="3252951" y="4377469"/>
            <a:ext cx="1147784" cy="6602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62AE64A7-9E45-F314-C244-5E927967A30D}"/>
              </a:ext>
            </a:extLst>
          </p:cNvPr>
          <p:cNvGrpSpPr/>
          <p:nvPr/>
        </p:nvGrpSpPr>
        <p:grpSpPr>
          <a:xfrm>
            <a:off x="389999" y="3793177"/>
            <a:ext cx="2743200" cy="1828800"/>
            <a:chOff x="380475" y="3613407"/>
            <a:chExt cx="2743200" cy="1828800"/>
          </a:xfrm>
        </p:grpSpPr>
        <p:sp>
          <p:nvSpPr>
            <p:cNvPr id="30" name="TextBox 29">
              <a:extLst>
                <a:ext uri="{FF2B5EF4-FFF2-40B4-BE49-F238E27FC236}">
                  <a16:creationId xmlns:a16="http://schemas.microsoft.com/office/drawing/2014/main" id="{8F5A5225-73CC-1AFE-614E-CDBA21DDDD94}"/>
                </a:ext>
              </a:extLst>
            </p:cNvPr>
            <p:cNvSpPr txBox="1"/>
            <p:nvPr/>
          </p:nvSpPr>
          <p:spPr>
            <a:xfrm>
              <a:off x="380475" y="3613407"/>
              <a:ext cx="2743200" cy="1828800"/>
            </a:xfrm>
            <a:prstGeom prst="rect">
              <a:avLst/>
            </a:prstGeom>
            <a:noFill/>
            <a:ln w="38100">
              <a:solidFill>
                <a:srgbClr val="00196F"/>
              </a:solidFill>
            </a:ln>
          </p:spPr>
          <p:txBody>
            <a:bodyPr wrap="square" rtlCol="0">
              <a:spAutoFit/>
            </a:bodyPr>
            <a:lstStyle/>
            <a:p>
              <a:pPr algn="ctr"/>
              <a:r>
                <a:rPr lang="en-US" sz="2800" b="1" dirty="0"/>
                <a:t>INCREASED FLOODING</a:t>
              </a:r>
            </a:p>
          </p:txBody>
        </p:sp>
        <p:pic>
          <p:nvPicPr>
            <p:cNvPr id="33" name="Graphic 32" descr="Water with solid fill">
              <a:extLst>
                <a:ext uri="{FF2B5EF4-FFF2-40B4-BE49-F238E27FC236}">
                  <a16:creationId xmlns:a16="http://schemas.microsoft.com/office/drawing/2014/main" id="{CD27996A-CFE4-D8E7-849C-7FF6826D5E8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94875" y="4499232"/>
              <a:ext cx="914400" cy="914400"/>
            </a:xfrm>
            <a:prstGeom prst="rect">
              <a:avLst/>
            </a:prstGeom>
          </p:spPr>
        </p:pic>
      </p:grpSp>
      <p:sp>
        <p:nvSpPr>
          <p:cNvPr id="2" name="Title 1">
            <a:extLst>
              <a:ext uri="{FF2B5EF4-FFF2-40B4-BE49-F238E27FC236}">
                <a16:creationId xmlns:a16="http://schemas.microsoft.com/office/drawing/2014/main" id="{258D22B0-1987-32E8-F0A8-1CBFBFFC7211}"/>
              </a:ext>
            </a:extLst>
          </p:cNvPr>
          <p:cNvSpPr txBox="1">
            <a:spLocks/>
          </p:cNvSpPr>
          <p:nvPr/>
        </p:nvSpPr>
        <p:spPr>
          <a:xfrm>
            <a:off x="315690" y="235071"/>
            <a:ext cx="1183207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Climate Change Impacts</a:t>
            </a:r>
          </a:p>
        </p:txBody>
      </p:sp>
    </p:spTree>
    <p:extLst>
      <p:ext uri="{BB962C8B-B14F-4D97-AF65-F5344CB8AC3E}">
        <p14:creationId xmlns:p14="http://schemas.microsoft.com/office/powerpoint/2010/main" val="1970427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003408-D858-0484-F436-78E3AA5712B8}"/>
              </a:ext>
            </a:extLst>
          </p:cNvPr>
          <p:cNvPicPr>
            <a:picLocks noChangeAspect="1"/>
          </p:cNvPicPr>
          <p:nvPr/>
        </p:nvPicPr>
        <p:blipFill rotWithShape="1">
          <a:blip r:embed="rId3"/>
          <a:srcRect l="975" t="10588" r="5122" b="3909"/>
          <a:stretch/>
        </p:blipFill>
        <p:spPr>
          <a:xfrm>
            <a:off x="5537177" y="1047629"/>
            <a:ext cx="5588023" cy="5575300"/>
          </a:xfrm>
          <a:prstGeom prst="rect">
            <a:avLst/>
          </a:prstGeom>
        </p:spPr>
      </p:pic>
      <p:sp>
        <p:nvSpPr>
          <p:cNvPr id="7" name="Title 1">
            <a:extLst>
              <a:ext uri="{FF2B5EF4-FFF2-40B4-BE49-F238E27FC236}">
                <a16:creationId xmlns:a16="http://schemas.microsoft.com/office/drawing/2014/main" id="{7DE362A0-A08C-F6B2-35EA-AE747762E718}"/>
              </a:ext>
            </a:extLst>
          </p:cNvPr>
          <p:cNvSpPr>
            <a:spLocks noGrp="1"/>
          </p:cNvSpPr>
          <p:nvPr>
            <p:ph type="title"/>
          </p:nvPr>
        </p:nvSpPr>
        <p:spPr>
          <a:xfrm>
            <a:off x="326569" y="235071"/>
            <a:ext cx="10540314" cy="789736"/>
          </a:xfrm>
        </p:spPr>
        <p:txBody>
          <a:bodyPr/>
          <a:lstStyle/>
          <a:p>
            <a:r>
              <a:rPr lang="en-US" sz="5000" b="1">
                <a:solidFill>
                  <a:srgbClr val="4B2884"/>
                </a:solidFill>
              </a:rPr>
              <a:t>Greenhouse Gases</a:t>
            </a:r>
            <a:endParaRPr lang="en-US" sz="5000">
              <a:solidFill>
                <a:srgbClr val="4B2884"/>
              </a:solidFill>
            </a:endParaRPr>
          </a:p>
        </p:txBody>
      </p:sp>
      <p:sp>
        <p:nvSpPr>
          <p:cNvPr id="8" name="Title 1">
            <a:extLst>
              <a:ext uri="{FF2B5EF4-FFF2-40B4-BE49-F238E27FC236}">
                <a16:creationId xmlns:a16="http://schemas.microsoft.com/office/drawing/2014/main" id="{0BCDB6AD-F4C8-757E-5ED7-E133EEAA51D0}"/>
              </a:ext>
            </a:extLst>
          </p:cNvPr>
          <p:cNvSpPr txBox="1">
            <a:spLocks/>
          </p:cNvSpPr>
          <p:nvPr/>
        </p:nvSpPr>
        <p:spPr>
          <a:xfrm>
            <a:off x="326569" y="2833657"/>
            <a:ext cx="5210608"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4800">
                <a:solidFill>
                  <a:srgbClr val="000000"/>
                </a:solidFill>
              </a:rPr>
              <a:t>What do you notice?</a:t>
            </a:r>
          </a:p>
        </p:txBody>
      </p:sp>
      <p:cxnSp>
        <p:nvCxnSpPr>
          <p:cNvPr id="10" name="Connector: Elbow 9">
            <a:extLst>
              <a:ext uri="{FF2B5EF4-FFF2-40B4-BE49-F238E27FC236}">
                <a16:creationId xmlns:a16="http://schemas.microsoft.com/office/drawing/2014/main" id="{1079702C-67ED-CED5-90B8-26B21825B77C}"/>
              </a:ext>
            </a:extLst>
          </p:cNvPr>
          <p:cNvCxnSpPr>
            <a:cxnSpLocks/>
          </p:cNvCxnSpPr>
          <p:nvPr/>
        </p:nvCxnSpPr>
        <p:spPr>
          <a:xfrm>
            <a:off x="3276600" y="3607586"/>
            <a:ext cx="2202564" cy="1656178"/>
          </a:xfrm>
          <a:prstGeom prst="bentConnector3">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6EF6A1F-A3E9-9A10-C16F-4802E17401E5}"/>
              </a:ext>
            </a:extLst>
          </p:cNvPr>
          <p:cNvGrpSpPr/>
          <p:nvPr/>
        </p:nvGrpSpPr>
        <p:grpSpPr>
          <a:xfrm>
            <a:off x="-34451" y="4247120"/>
            <a:ext cx="3995057" cy="1941214"/>
            <a:chOff x="0" y="4699468"/>
            <a:chExt cx="2825504" cy="1392289"/>
          </a:xfrm>
        </p:grpSpPr>
        <p:pic>
          <p:nvPicPr>
            <p:cNvPr id="3" name="Picture 2">
              <a:extLst>
                <a:ext uri="{FF2B5EF4-FFF2-40B4-BE49-F238E27FC236}">
                  <a16:creationId xmlns:a16="http://schemas.microsoft.com/office/drawing/2014/main" id="{EBA6014C-1BA0-0A4C-9E2E-BD194ED275E0}"/>
                </a:ext>
              </a:extLst>
            </p:cNvPr>
            <p:cNvPicPr>
              <a:picLocks noChangeAspect="1"/>
            </p:cNvPicPr>
            <p:nvPr/>
          </p:nvPicPr>
          <p:blipFill>
            <a:blip r:embed="rId4"/>
            <a:stretch>
              <a:fillRect/>
            </a:stretch>
          </p:blipFill>
          <p:spPr>
            <a:xfrm>
              <a:off x="1104964" y="5109307"/>
              <a:ext cx="1720540" cy="982450"/>
            </a:xfrm>
            <a:prstGeom prst="rect">
              <a:avLst/>
            </a:prstGeom>
          </p:spPr>
        </p:pic>
        <p:pic>
          <p:nvPicPr>
            <p:cNvPr id="4" name="Graphic 3" descr="Thought bubble with solid fill">
              <a:extLst>
                <a:ext uri="{FF2B5EF4-FFF2-40B4-BE49-F238E27FC236}">
                  <a16:creationId xmlns:a16="http://schemas.microsoft.com/office/drawing/2014/main" id="{A116DC8A-D7A5-021F-CAEB-3632303873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4699468"/>
              <a:ext cx="1104964" cy="1104964"/>
            </a:xfrm>
            <a:prstGeom prst="rect">
              <a:avLst/>
            </a:prstGeom>
          </p:spPr>
        </p:pic>
      </p:grpSp>
      <p:sp>
        <p:nvSpPr>
          <p:cNvPr id="5" name="Rectangle 4">
            <a:extLst>
              <a:ext uri="{FF2B5EF4-FFF2-40B4-BE49-F238E27FC236}">
                <a16:creationId xmlns:a16="http://schemas.microsoft.com/office/drawing/2014/main" id="{634AC98E-FD7C-E59C-DCCD-24F0D80FD099}"/>
              </a:ext>
            </a:extLst>
          </p:cNvPr>
          <p:cNvSpPr/>
          <p:nvPr/>
        </p:nvSpPr>
        <p:spPr>
          <a:xfrm>
            <a:off x="6782937" y="4435675"/>
            <a:ext cx="1059258" cy="1981167"/>
          </a:xfrm>
          <a:prstGeom prst="rect">
            <a:avLst/>
          </a:prstGeom>
          <a:noFill/>
          <a:ln w="76200">
            <a:solidFill>
              <a:srgbClr val="2632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756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Metro Green">
  <a:themeElements>
    <a:clrScheme name="King County Metro">
      <a:dk1>
        <a:srgbClr val="685F57"/>
      </a:dk1>
      <a:lt1>
        <a:srgbClr val="FFFFFF"/>
      </a:lt1>
      <a:dk2>
        <a:srgbClr val="2C3485"/>
      </a:dk2>
      <a:lt2>
        <a:srgbClr val="FFFFFF"/>
      </a:lt2>
      <a:accent1>
        <a:srgbClr val="FFB71B"/>
      </a:accent1>
      <a:accent2>
        <a:srgbClr val="685F57"/>
      </a:accent2>
      <a:accent3>
        <a:srgbClr val="CE0E2C"/>
      </a:accent3>
      <a:accent4>
        <a:srgbClr val="480D66"/>
      </a:accent4>
      <a:accent5>
        <a:srgbClr val="005B50"/>
      </a:accent5>
      <a:accent6>
        <a:srgbClr val="2B3385"/>
      </a:accent6>
      <a:hlink>
        <a:srgbClr val="686058"/>
      </a:hlink>
      <a:folHlink>
        <a:srgbClr val="68605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 Green">
  <a:themeElements>
    <a:clrScheme name="King County Metro">
      <a:dk1>
        <a:srgbClr val="685F57"/>
      </a:dk1>
      <a:lt1>
        <a:srgbClr val="FFFFFF"/>
      </a:lt1>
      <a:dk2>
        <a:srgbClr val="2C3485"/>
      </a:dk2>
      <a:lt2>
        <a:srgbClr val="FFFFFF"/>
      </a:lt2>
      <a:accent1>
        <a:srgbClr val="FFB71B"/>
      </a:accent1>
      <a:accent2>
        <a:srgbClr val="685F57"/>
      </a:accent2>
      <a:accent3>
        <a:srgbClr val="CE0E2C"/>
      </a:accent3>
      <a:accent4>
        <a:srgbClr val="480D66"/>
      </a:accent4>
      <a:accent5>
        <a:srgbClr val="005B50"/>
      </a:accent5>
      <a:accent6>
        <a:srgbClr val="2B3385"/>
      </a:accent6>
      <a:hlink>
        <a:srgbClr val="686058"/>
      </a:hlink>
      <a:folHlink>
        <a:srgbClr val="68605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beaef9f-cf1f-479f-a374-c737fe2c05cb" xsi:nil="true"/>
    <lcf76f155ced4ddcb4097134ff3c332f xmlns="e06f2e35-1b37-47a0-8bd6-f0b8cc1788e9">
      <Terms xmlns="http://schemas.microsoft.com/office/infopath/2007/PartnerControls"/>
    </lcf76f155ced4ddcb4097134ff3c332f>
    <SharedWithUsers xmlns="63346f23-df96-4bbb-a922-55ed96a55fb2">
      <UserInfo>
        <DisplayName>Lee, Carrie</DisplayName>
        <AccountId>120</AccountId>
        <AccountType/>
      </UserInfo>
      <UserInfo>
        <DisplayName>Mayer, Jennifer</DisplayName>
        <AccountId>81</AccountId>
        <AccountType/>
      </UserInfo>
    </SharedWithUsers>
    <MediaLengthInSeconds xmlns="e06f2e35-1b37-47a0-8bd6-f0b8cc1788e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93A15E66568F41B2872D6868118043" ma:contentTypeVersion="16" ma:contentTypeDescription="Create a new document." ma:contentTypeScope="" ma:versionID="277c9159ca10d67d38fc2ecda0fc8bc1">
  <xsd:schema xmlns:xsd="http://www.w3.org/2001/XMLSchema" xmlns:xs="http://www.w3.org/2001/XMLSchema" xmlns:p="http://schemas.microsoft.com/office/2006/metadata/properties" xmlns:ns2="e06f2e35-1b37-47a0-8bd6-f0b8cc1788e9" xmlns:ns3="63346f23-df96-4bbb-a922-55ed96a55fb2" xmlns:ns4="2beaef9f-cf1f-479f-a374-c737fe2c05cb" targetNamespace="http://schemas.microsoft.com/office/2006/metadata/properties" ma:root="true" ma:fieldsID="2428669a994d3aa5e11953ae8aae0071" ns2:_="" ns3:_="" ns4:_="">
    <xsd:import namespace="e06f2e35-1b37-47a0-8bd6-f0b8cc1788e9"/>
    <xsd:import namespace="63346f23-df96-4bbb-a922-55ed96a55fb2"/>
    <xsd:import namespace="2beaef9f-cf1f-479f-a374-c737fe2c05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6f2e35-1b37-47a0-8bd6-f0b8cc1788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87192d8-99aa-4f2d-82ad-d3af49b789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346f23-df96-4bbb-a922-55ed96a55fb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eaef9f-cf1f-479f-a374-c737fe2c05c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5a0d6dd-a99e-464a-a444-305a593b8857}" ma:internalName="TaxCatchAll" ma:showField="CatchAllData" ma:web="4badef59-3aae-4600-90d3-955bf4fd48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4F4313-3381-4F68-97D1-AA3264A05797}">
  <ds:schemaRefs>
    <ds:schemaRef ds:uri="http://purl.org/dc/terms/"/>
    <ds:schemaRef ds:uri="http://schemas.microsoft.com/office/2006/documentManagement/types"/>
    <ds:schemaRef ds:uri="e06f2e35-1b37-47a0-8bd6-f0b8cc1788e9"/>
    <ds:schemaRef ds:uri="http://purl.org/dc/dcmitype/"/>
    <ds:schemaRef ds:uri="http://schemas.microsoft.com/office/infopath/2007/PartnerControls"/>
    <ds:schemaRef ds:uri="http://purl.org/dc/elements/1.1/"/>
    <ds:schemaRef ds:uri="63346f23-df96-4bbb-a922-55ed96a55fb2"/>
    <ds:schemaRef ds:uri="http://schemas.microsoft.com/office/2006/metadata/properties"/>
    <ds:schemaRef ds:uri="http://schemas.openxmlformats.org/package/2006/metadata/core-properties"/>
    <ds:schemaRef ds:uri="2beaef9f-cf1f-479f-a374-c737fe2c05cb"/>
    <ds:schemaRef ds:uri="http://www.w3.org/XML/1998/namespace"/>
  </ds:schemaRefs>
</ds:datastoreItem>
</file>

<file path=customXml/itemProps2.xml><?xml version="1.0" encoding="utf-8"?>
<ds:datastoreItem xmlns:ds="http://schemas.openxmlformats.org/officeDocument/2006/customXml" ds:itemID="{472A255A-BABB-47C8-B4CF-61B50C8B2F46}">
  <ds:schemaRefs>
    <ds:schemaRef ds:uri="http://schemas.microsoft.com/sharepoint/v3/contenttype/forms"/>
  </ds:schemaRefs>
</ds:datastoreItem>
</file>

<file path=customXml/itemProps3.xml><?xml version="1.0" encoding="utf-8"?>
<ds:datastoreItem xmlns:ds="http://schemas.openxmlformats.org/officeDocument/2006/customXml" ds:itemID="{DB4AC77D-AD8C-43EE-9E92-0687111A0D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6f2e35-1b37-47a0-8bd6-f0b8cc1788e9"/>
    <ds:schemaRef ds:uri="63346f23-df96-4bbb-a922-55ed96a55fb2"/>
    <ds:schemaRef ds:uri="2beaef9f-cf1f-479f-a374-c737fe2c05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119</TotalTime>
  <Words>2585</Words>
  <Application>Microsoft Office PowerPoint</Application>
  <PresentationFormat>Widescreen</PresentationFormat>
  <Paragraphs>248</Paragraphs>
  <Slides>29</Slides>
  <Notes>29</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1_Metro Green</vt:lpstr>
      <vt:lpstr>Metro Green</vt:lpstr>
      <vt:lpstr>PowerPoint Presentation</vt:lpstr>
      <vt:lpstr>Public Transit</vt:lpstr>
      <vt:lpstr>PowerPoint Presentation</vt:lpstr>
      <vt:lpstr>PowerPoint Presentation</vt:lpstr>
      <vt:lpstr>PowerPoint Presentation</vt:lpstr>
      <vt:lpstr>PowerPoint Presentation</vt:lpstr>
      <vt:lpstr>PowerPoint Presentation</vt:lpstr>
      <vt:lpstr>PowerPoint Presentation</vt:lpstr>
      <vt:lpstr>Greenhouse Gases</vt:lpstr>
      <vt:lpstr>Transportation</vt:lpstr>
      <vt:lpstr>Planning for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Davidson</dc:creator>
  <cp:lastModifiedBy>DeCordoba, Rachel</cp:lastModifiedBy>
  <cp:revision>6</cp:revision>
  <cp:lastPrinted>2018-10-29T21:04:04Z</cp:lastPrinted>
  <dcterms:created xsi:type="dcterms:W3CDTF">2018-04-25T20:30:18Z</dcterms:created>
  <dcterms:modified xsi:type="dcterms:W3CDTF">2024-05-07T16:56:52Z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0x010100E793A15E66568F41B2872D6868118043</vt:lpwstr>
  </property>
  <property fmtid="{D5CDD505-2E9C-101B-9397-08002B2CF9AE}" pid="3" name="MediaServiceImageTags">
    <vt:lpwstr/>
  </property>
  <property fmtid="{D5CDD505-2E9C-101B-9397-08002B2CF9AE}" pid="4" name="Order">
    <vt:r8>11364800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