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4" r:id="rId1"/>
  </p:sldMasterIdLst>
  <p:handoutMasterIdLst>
    <p:handoutMasterId r:id="rId23"/>
  </p:handoutMasterIdLst>
  <p:sldIdLst>
    <p:sldId id="318" r:id="rId2"/>
    <p:sldId id="257" r:id="rId3"/>
    <p:sldId id="319" r:id="rId4"/>
    <p:sldId id="320" r:id="rId5"/>
    <p:sldId id="321" r:id="rId6"/>
    <p:sldId id="322" r:id="rId7"/>
    <p:sldId id="267" r:id="rId8"/>
    <p:sldId id="268" r:id="rId9"/>
    <p:sldId id="262" r:id="rId10"/>
    <p:sldId id="303" r:id="rId11"/>
    <p:sldId id="304" r:id="rId12"/>
    <p:sldId id="305" r:id="rId13"/>
    <p:sldId id="315" r:id="rId14"/>
    <p:sldId id="306" r:id="rId15"/>
    <p:sldId id="316" r:id="rId16"/>
    <p:sldId id="281" r:id="rId17"/>
    <p:sldId id="323" r:id="rId18"/>
    <p:sldId id="324" r:id="rId19"/>
    <p:sldId id="325" r:id="rId20"/>
    <p:sldId id="326" r:id="rId21"/>
    <p:sldId id="292" r:id="rId22"/>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465" autoAdjust="0"/>
  </p:normalViewPr>
  <p:slideViewPr>
    <p:cSldViewPr>
      <p:cViewPr varScale="1">
        <p:scale>
          <a:sx n="62" d="100"/>
          <a:sy n="62" d="100"/>
        </p:scale>
        <p:origin x="140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6CCB8C3E-897B-49DE-AA3D-F7D514AEFC35}"/>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4275" name="Rectangle 3">
            <a:extLst>
              <a:ext uri="{FF2B5EF4-FFF2-40B4-BE49-F238E27FC236}">
                <a16:creationId xmlns:a16="http://schemas.microsoft.com/office/drawing/2014/main" id="{CDE0DE7A-BA8A-4F98-B150-4AEE6DD426D3}"/>
              </a:ext>
            </a:extLst>
          </p:cNvPr>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4276" name="Rectangle 4">
            <a:extLst>
              <a:ext uri="{FF2B5EF4-FFF2-40B4-BE49-F238E27FC236}">
                <a16:creationId xmlns:a16="http://schemas.microsoft.com/office/drawing/2014/main" id="{E9404E7B-8E48-445E-A473-A1A8F3C88713}"/>
              </a:ext>
            </a:extLst>
          </p:cNvPr>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4277" name="Rectangle 5">
            <a:extLst>
              <a:ext uri="{FF2B5EF4-FFF2-40B4-BE49-F238E27FC236}">
                <a16:creationId xmlns:a16="http://schemas.microsoft.com/office/drawing/2014/main" id="{66DF72C3-DCB1-4D32-85DA-CF92157F16CE}"/>
              </a:ext>
            </a:extLst>
          </p:cNvPr>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BA0C8756-6853-403F-BED2-BF48DA99040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4" name="Picture 14" descr="vertcialMLK">
            <a:extLst>
              <a:ext uri="{FF2B5EF4-FFF2-40B4-BE49-F238E27FC236}">
                <a16:creationId xmlns:a16="http://schemas.microsoft.com/office/drawing/2014/main" id="{41544AA9-A20B-4DFB-9462-D347F0FE6EE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991475" y="6096000"/>
            <a:ext cx="9239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29">
            <a:extLst>
              <a:ext uri="{FF2B5EF4-FFF2-40B4-BE49-F238E27FC236}">
                <a16:creationId xmlns:a16="http://schemas.microsoft.com/office/drawing/2014/main" id="{627933AD-D1A2-4A5C-BF21-480F5177AC64}"/>
              </a:ext>
            </a:extLst>
          </p:cNvPr>
          <p:cNvSpPr>
            <a:spLocks noGrp="1"/>
          </p:cNvSpPr>
          <p:nvPr>
            <p:ph type="dt" sz="half" idx="10"/>
          </p:nvPr>
        </p:nvSpPr>
        <p:spPr/>
        <p:txBody>
          <a:bodyPr/>
          <a:lstStyle>
            <a:lvl1pPr>
              <a:defRPr/>
            </a:lvl1pPr>
          </a:lstStyle>
          <a:p>
            <a:pPr>
              <a:defRPr/>
            </a:pPr>
            <a:endParaRPr lang="en-US"/>
          </a:p>
        </p:txBody>
      </p:sp>
      <p:sp>
        <p:nvSpPr>
          <p:cNvPr id="6" name="Footer Placeholder 18">
            <a:extLst>
              <a:ext uri="{FF2B5EF4-FFF2-40B4-BE49-F238E27FC236}">
                <a16:creationId xmlns:a16="http://schemas.microsoft.com/office/drawing/2014/main" id="{4C23B9FE-D6B1-4BE7-936F-F544503DACE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6">
            <a:extLst>
              <a:ext uri="{FF2B5EF4-FFF2-40B4-BE49-F238E27FC236}">
                <a16:creationId xmlns:a16="http://schemas.microsoft.com/office/drawing/2014/main" id="{9C591433-9648-434F-B8B2-76E5B43EBEEF}"/>
              </a:ext>
            </a:extLst>
          </p:cNvPr>
          <p:cNvSpPr>
            <a:spLocks noGrp="1"/>
          </p:cNvSpPr>
          <p:nvPr>
            <p:ph type="sldNum" sz="quarter" idx="12"/>
          </p:nvPr>
        </p:nvSpPr>
        <p:spPr/>
        <p:txBody>
          <a:bodyPr/>
          <a:lstStyle>
            <a:lvl1pPr>
              <a:defRPr>
                <a:solidFill>
                  <a:srgbClr val="CAC8C6"/>
                </a:solidFill>
              </a:defRPr>
            </a:lvl1pPr>
          </a:lstStyle>
          <a:p>
            <a:fld id="{C9CBDA33-88CE-4CC4-8EB8-EAAE3BB9100C}" type="slidenum">
              <a:rPr lang="en-US" altLang="en-US"/>
              <a:pPr/>
              <a:t>‹#›</a:t>
            </a:fld>
            <a:endParaRPr lang="en-US" altLang="en-US"/>
          </a:p>
        </p:txBody>
      </p:sp>
    </p:spTree>
    <p:extLst>
      <p:ext uri="{BB962C8B-B14F-4D97-AF65-F5344CB8AC3E}">
        <p14:creationId xmlns:p14="http://schemas.microsoft.com/office/powerpoint/2010/main" val="32589749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E3549BD4-8472-4CDA-9621-54C1C287C89B}"/>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0BD68EE1-4638-44E6-9B48-9739BA6D999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3AF8A9FA-4010-40A7-A019-312EA849FC3F}"/>
              </a:ext>
            </a:extLst>
          </p:cNvPr>
          <p:cNvSpPr>
            <a:spLocks noGrp="1"/>
          </p:cNvSpPr>
          <p:nvPr>
            <p:ph type="sldNum" sz="quarter" idx="12"/>
          </p:nvPr>
        </p:nvSpPr>
        <p:spPr/>
        <p:txBody>
          <a:bodyPr/>
          <a:lstStyle>
            <a:lvl1pPr>
              <a:defRPr/>
            </a:lvl1pPr>
          </a:lstStyle>
          <a:p>
            <a:fld id="{6E542388-23EF-43F3-A3B5-4E0B313B08CF}" type="slidenum">
              <a:rPr lang="en-US" altLang="en-US"/>
              <a:pPr/>
              <a:t>‹#›</a:t>
            </a:fld>
            <a:endParaRPr lang="en-US" altLang="en-US"/>
          </a:p>
        </p:txBody>
      </p:sp>
    </p:spTree>
    <p:extLst>
      <p:ext uri="{BB962C8B-B14F-4D97-AF65-F5344CB8AC3E}">
        <p14:creationId xmlns:p14="http://schemas.microsoft.com/office/powerpoint/2010/main" val="3197784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6A76111E-B410-4886-BE22-292BBC4AD089}"/>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C3E967FB-8B13-4F7A-8CA5-68CC94AA3D7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D2E68D6D-7008-4E7E-9134-58E89E237AF9}"/>
              </a:ext>
            </a:extLst>
          </p:cNvPr>
          <p:cNvSpPr>
            <a:spLocks noGrp="1"/>
          </p:cNvSpPr>
          <p:nvPr>
            <p:ph type="sldNum" sz="quarter" idx="12"/>
          </p:nvPr>
        </p:nvSpPr>
        <p:spPr/>
        <p:txBody>
          <a:bodyPr/>
          <a:lstStyle>
            <a:lvl1pPr>
              <a:defRPr/>
            </a:lvl1pPr>
          </a:lstStyle>
          <a:p>
            <a:fld id="{1BC97C9A-35C2-45D1-9437-F0F4D94E62BA}" type="slidenum">
              <a:rPr lang="en-US" altLang="en-US"/>
              <a:pPr/>
              <a:t>‹#›</a:t>
            </a:fld>
            <a:endParaRPr lang="en-US" altLang="en-US"/>
          </a:p>
        </p:txBody>
      </p:sp>
    </p:spTree>
    <p:extLst>
      <p:ext uri="{BB962C8B-B14F-4D97-AF65-F5344CB8AC3E}">
        <p14:creationId xmlns:p14="http://schemas.microsoft.com/office/powerpoint/2010/main" val="381510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F1F60AFB-0027-4D61-BFA7-6E3F93406FF9}"/>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4D48B676-F4E9-45BF-9D80-9FAE03529BE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FDC80AA5-017C-4DFF-B638-09C09A5CBF13}"/>
              </a:ext>
            </a:extLst>
          </p:cNvPr>
          <p:cNvSpPr>
            <a:spLocks noGrp="1"/>
          </p:cNvSpPr>
          <p:nvPr>
            <p:ph type="sldNum" sz="quarter" idx="12"/>
          </p:nvPr>
        </p:nvSpPr>
        <p:spPr/>
        <p:txBody>
          <a:bodyPr/>
          <a:lstStyle>
            <a:lvl1pPr>
              <a:defRPr/>
            </a:lvl1pPr>
          </a:lstStyle>
          <a:p>
            <a:fld id="{48510223-517D-4E19-A857-1F436EC6E1A6}" type="slidenum">
              <a:rPr lang="en-US" altLang="en-US"/>
              <a:pPr/>
              <a:t>‹#›</a:t>
            </a:fld>
            <a:endParaRPr lang="en-US" altLang="en-US"/>
          </a:p>
        </p:txBody>
      </p:sp>
    </p:spTree>
    <p:extLst>
      <p:ext uri="{BB962C8B-B14F-4D97-AF65-F5344CB8AC3E}">
        <p14:creationId xmlns:p14="http://schemas.microsoft.com/office/powerpoint/2010/main" val="276448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4CCF274C-1EBC-4964-B1AE-371E48918A6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8D758EF-C67F-4101-9907-E6D0A6E212A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4B38362-1B9B-43AA-B75B-880646512488}"/>
              </a:ext>
            </a:extLst>
          </p:cNvPr>
          <p:cNvSpPr>
            <a:spLocks noGrp="1"/>
          </p:cNvSpPr>
          <p:nvPr>
            <p:ph type="sldNum" sz="quarter" idx="12"/>
          </p:nvPr>
        </p:nvSpPr>
        <p:spPr/>
        <p:txBody>
          <a:bodyPr/>
          <a:lstStyle>
            <a:lvl1pPr>
              <a:defRPr>
                <a:solidFill>
                  <a:srgbClr val="CAC8C6"/>
                </a:solidFill>
              </a:defRPr>
            </a:lvl1pPr>
          </a:lstStyle>
          <a:p>
            <a:fld id="{26977C81-A6D0-49DA-95C2-319D77456176}" type="slidenum">
              <a:rPr lang="en-US" altLang="en-US"/>
              <a:pPr/>
              <a:t>‹#›</a:t>
            </a:fld>
            <a:endParaRPr lang="en-US" altLang="en-US"/>
          </a:p>
        </p:txBody>
      </p:sp>
    </p:spTree>
    <p:extLst>
      <p:ext uri="{BB962C8B-B14F-4D97-AF65-F5344CB8AC3E}">
        <p14:creationId xmlns:p14="http://schemas.microsoft.com/office/powerpoint/2010/main" val="5662727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06F8A596-1F0E-4514-AFAC-546FD6CF885C}"/>
              </a:ext>
            </a:extLst>
          </p:cNvPr>
          <p:cNvSpPr>
            <a:spLocks noGrp="1"/>
          </p:cNvSpPr>
          <p:nvPr>
            <p:ph type="dt" sz="half" idx="10"/>
          </p:nvPr>
        </p:nvSpPr>
        <p:spPr/>
        <p:txBody>
          <a:bodyPr/>
          <a:lstStyle>
            <a:lvl1pPr>
              <a:defRPr/>
            </a:lvl1pPr>
          </a:lstStyle>
          <a:p>
            <a:pPr>
              <a:defRPr/>
            </a:pPr>
            <a:endParaRPr lang="en-US"/>
          </a:p>
        </p:txBody>
      </p:sp>
      <p:sp>
        <p:nvSpPr>
          <p:cNvPr id="6" name="Footer Placeholder 21">
            <a:extLst>
              <a:ext uri="{FF2B5EF4-FFF2-40B4-BE49-F238E27FC236}">
                <a16:creationId xmlns:a16="http://schemas.microsoft.com/office/drawing/2014/main" id="{5F5B6F23-C2D7-4A64-9CD4-75CD70DF25D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AA5FE800-9D85-4002-BF7F-B51E4273E9E7}"/>
              </a:ext>
            </a:extLst>
          </p:cNvPr>
          <p:cNvSpPr>
            <a:spLocks noGrp="1"/>
          </p:cNvSpPr>
          <p:nvPr>
            <p:ph type="sldNum" sz="quarter" idx="12"/>
          </p:nvPr>
        </p:nvSpPr>
        <p:spPr/>
        <p:txBody>
          <a:bodyPr/>
          <a:lstStyle>
            <a:lvl1pPr>
              <a:defRPr/>
            </a:lvl1pPr>
          </a:lstStyle>
          <a:p>
            <a:fld id="{199C36C1-8B1E-44E0-9360-9CA68D460BB2}" type="slidenum">
              <a:rPr lang="en-US" altLang="en-US"/>
              <a:pPr/>
              <a:t>‹#›</a:t>
            </a:fld>
            <a:endParaRPr lang="en-US" altLang="en-US"/>
          </a:p>
        </p:txBody>
      </p:sp>
    </p:spTree>
    <p:extLst>
      <p:ext uri="{BB962C8B-B14F-4D97-AF65-F5344CB8AC3E}">
        <p14:creationId xmlns:p14="http://schemas.microsoft.com/office/powerpoint/2010/main" val="3795837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C4ED9AF9-C3C0-4AA5-8551-21A3441411A1}"/>
              </a:ext>
            </a:extLst>
          </p:cNvPr>
          <p:cNvSpPr>
            <a:spLocks noGrp="1"/>
          </p:cNvSpPr>
          <p:nvPr>
            <p:ph type="dt" sz="half" idx="10"/>
          </p:nvPr>
        </p:nvSpPr>
        <p:spPr/>
        <p:txBody>
          <a:bodyPr/>
          <a:lstStyle>
            <a:lvl1pPr>
              <a:defRPr/>
            </a:lvl1pPr>
          </a:lstStyle>
          <a:p>
            <a:pPr>
              <a:defRPr/>
            </a:pPr>
            <a:endParaRPr lang="en-US"/>
          </a:p>
        </p:txBody>
      </p:sp>
      <p:sp>
        <p:nvSpPr>
          <p:cNvPr id="8" name="Footer Placeholder 21">
            <a:extLst>
              <a:ext uri="{FF2B5EF4-FFF2-40B4-BE49-F238E27FC236}">
                <a16:creationId xmlns:a16="http://schemas.microsoft.com/office/drawing/2014/main" id="{6E0B97F7-8480-4182-8BCE-AEC9B866D50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id="{35248966-BFE3-4371-BFEC-29D3A1C8419C}"/>
              </a:ext>
            </a:extLst>
          </p:cNvPr>
          <p:cNvSpPr>
            <a:spLocks noGrp="1"/>
          </p:cNvSpPr>
          <p:nvPr>
            <p:ph type="sldNum" sz="quarter" idx="12"/>
          </p:nvPr>
        </p:nvSpPr>
        <p:spPr/>
        <p:txBody>
          <a:bodyPr/>
          <a:lstStyle>
            <a:lvl1pPr>
              <a:defRPr/>
            </a:lvl1pPr>
          </a:lstStyle>
          <a:p>
            <a:fld id="{017F1B29-6639-4A6E-995D-F87B8D2203E4}" type="slidenum">
              <a:rPr lang="en-US" altLang="en-US"/>
              <a:pPr/>
              <a:t>‹#›</a:t>
            </a:fld>
            <a:endParaRPr lang="en-US" altLang="en-US"/>
          </a:p>
        </p:txBody>
      </p:sp>
    </p:spTree>
    <p:extLst>
      <p:ext uri="{BB962C8B-B14F-4D97-AF65-F5344CB8AC3E}">
        <p14:creationId xmlns:p14="http://schemas.microsoft.com/office/powerpoint/2010/main" val="2884401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CE1F7504-0197-4EC1-9ED8-7FC1524B18D9}"/>
              </a:ext>
            </a:extLst>
          </p:cNvPr>
          <p:cNvSpPr>
            <a:spLocks noGrp="1"/>
          </p:cNvSpPr>
          <p:nvPr>
            <p:ph type="dt" sz="half" idx="10"/>
          </p:nvPr>
        </p:nvSpPr>
        <p:spPr/>
        <p:txBody>
          <a:bodyPr/>
          <a:lstStyle>
            <a:lvl1pPr>
              <a:defRPr/>
            </a:lvl1pPr>
          </a:lstStyle>
          <a:p>
            <a:pPr>
              <a:defRPr/>
            </a:pPr>
            <a:endParaRPr lang="en-US"/>
          </a:p>
        </p:txBody>
      </p:sp>
      <p:sp>
        <p:nvSpPr>
          <p:cNvPr id="4" name="Footer Placeholder 21">
            <a:extLst>
              <a:ext uri="{FF2B5EF4-FFF2-40B4-BE49-F238E27FC236}">
                <a16:creationId xmlns:a16="http://schemas.microsoft.com/office/drawing/2014/main" id="{0AD6F07F-F2B0-475B-BE6C-7EC0531C3D8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26A9591D-4B77-44D0-8CDF-5D7F9806A458}"/>
              </a:ext>
            </a:extLst>
          </p:cNvPr>
          <p:cNvSpPr>
            <a:spLocks noGrp="1"/>
          </p:cNvSpPr>
          <p:nvPr>
            <p:ph type="sldNum" sz="quarter" idx="12"/>
          </p:nvPr>
        </p:nvSpPr>
        <p:spPr/>
        <p:txBody>
          <a:bodyPr/>
          <a:lstStyle>
            <a:lvl1pPr>
              <a:defRPr/>
            </a:lvl1pPr>
          </a:lstStyle>
          <a:p>
            <a:fld id="{EF132077-D1D2-4BCA-A5A0-73DBBDC1FF72}" type="slidenum">
              <a:rPr lang="en-US" altLang="en-US"/>
              <a:pPr/>
              <a:t>‹#›</a:t>
            </a:fld>
            <a:endParaRPr lang="en-US" altLang="en-US"/>
          </a:p>
        </p:txBody>
      </p:sp>
    </p:spTree>
    <p:extLst>
      <p:ext uri="{BB962C8B-B14F-4D97-AF65-F5344CB8AC3E}">
        <p14:creationId xmlns:p14="http://schemas.microsoft.com/office/powerpoint/2010/main" val="1312818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235E6BF7-C495-494A-AFF4-336C5B1EAFE4}"/>
              </a:ext>
            </a:extLst>
          </p:cNvPr>
          <p:cNvSpPr>
            <a:spLocks noGrp="1"/>
          </p:cNvSpPr>
          <p:nvPr>
            <p:ph type="dt" sz="half" idx="10"/>
          </p:nvPr>
        </p:nvSpPr>
        <p:spPr/>
        <p:txBody>
          <a:bodyPr/>
          <a:lstStyle>
            <a:lvl1pPr>
              <a:defRPr/>
            </a:lvl1pPr>
          </a:lstStyle>
          <a:p>
            <a:pPr>
              <a:defRPr/>
            </a:pPr>
            <a:endParaRPr lang="en-US"/>
          </a:p>
        </p:txBody>
      </p:sp>
      <p:sp>
        <p:nvSpPr>
          <p:cNvPr id="3" name="Footer Placeholder 21">
            <a:extLst>
              <a:ext uri="{FF2B5EF4-FFF2-40B4-BE49-F238E27FC236}">
                <a16:creationId xmlns:a16="http://schemas.microsoft.com/office/drawing/2014/main" id="{FF1774D7-6EF6-445B-A566-8B610913278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D2D37312-CFEC-4FE0-A7DA-5AA755D2B839}"/>
              </a:ext>
            </a:extLst>
          </p:cNvPr>
          <p:cNvSpPr>
            <a:spLocks noGrp="1"/>
          </p:cNvSpPr>
          <p:nvPr>
            <p:ph type="sldNum" sz="quarter" idx="12"/>
          </p:nvPr>
        </p:nvSpPr>
        <p:spPr/>
        <p:txBody>
          <a:bodyPr/>
          <a:lstStyle>
            <a:lvl1pPr>
              <a:defRPr/>
            </a:lvl1pPr>
          </a:lstStyle>
          <a:p>
            <a:fld id="{B18C74B9-5B3D-445A-BF36-81698A4FC413}" type="slidenum">
              <a:rPr lang="en-US" altLang="en-US"/>
              <a:pPr/>
              <a:t>‹#›</a:t>
            </a:fld>
            <a:endParaRPr lang="en-US" altLang="en-US"/>
          </a:p>
        </p:txBody>
      </p:sp>
    </p:spTree>
    <p:extLst>
      <p:ext uri="{BB962C8B-B14F-4D97-AF65-F5344CB8AC3E}">
        <p14:creationId xmlns:p14="http://schemas.microsoft.com/office/powerpoint/2010/main" val="394073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81AFFF57-56F8-4E4D-85A5-E6C1ED2D8475}"/>
              </a:ext>
            </a:extLst>
          </p:cNvPr>
          <p:cNvSpPr>
            <a:spLocks noGrp="1"/>
          </p:cNvSpPr>
          <p:nvPr>
            <p:ph type="dt" sz="half" idx="10"/>
          </p:nvPr>
        </p:nvSpPr>
        <p:spPr/>
        <p:txBody>
          <a:bodyPr/>
          <a:lstStyle>
            <a:lvl1pPr>
              <a:defRPr/>
            </a:lvl1pPr>
          </a:lstStyle>
          <a:p>
            <a:pPr>
              <a:defRPr/>
            </a:pPr>
            <a:endParaRPr lang="en-US"/>
          </a:p>
        </p:txBody>
      </p:sp>
      <p:sp>
        <p:nvSpPr>
          <p:cNvPr id="6" name="Footer Placeholder 21">
            <a:extLst>
              <a:ext uri="{FF2B5EF4-FFF2-40B4-BE49-F238E27FC236}">
                <a16:creationId xmlns:a16="http://schemas.microsoft.com/office/drawing/2014/main" id="{17AE8807-E971-4FE6-AAB1-7B3D8538B8A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3458BDA7-1FFC-4D5A-BC96-8BE0FCC938CE}"/>
              </a:ext>
            </a:extLst>
          </p:cNvPr>
          <p:cNvSpPr>
            <a:spLocks noGrp="1"/>
          </p:cNvSpPr>
          <p:nvPr>
            <p:ph type="sldNum" sz="quarter" idx="12"/>
          </p:nvPr>
        </p:nvSpPr>
        <p:spPr/>
        <p:txBody>
          <a:bodyPr/>
          <a:lstStyle>
            <a:lvl1pPr>
              <a:defRPr/>
            </a:lvl1pPr>
          </a:lstStyle>
          <a:p>
            <a:fld id="{6591F311-C71F-4A43-90F7-44403E65F18D}" type="slidenum">
              <a:rPr lang="en-US" altLang="en-US"/>
              <a:pPr/>
              <a:t>‹#›</a:t>
            </a:fld>
            <a:endParaRPr lang="en-US" altLang="en-US"/>
          </a:p>
        </p:txBody>
      </p:sp>
    </p:spTree>
    <p:extLst>
      <p:ext uri="{BB962C8B-B14F-4D97-AF65-F5344CB8AC3E}">
        <p14:creationId xmlns:p14="http://schemas.microsoft.com/office/powerpoint/2010/main" val="296127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A4E476CD-7BEA-48B2-8CF5-CA5D24C3CD89}"/>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a:extLst>
              <a:ext uri="{FF2B5EF4-FFF2-40B4-BE49-F238E27FC236}">
                <a16:creationId xmlns:a16="http://schemas.microsoft.com/office/drawing/2014/main" id="{2A962EF1-B18D-4E41-BD0A-F66DB0196144}"/>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a:extLst>
              <a:ext uri="{FF2B5EF4-FFF2-40B4-BE49-F238E27FC236}">
                <a16:creationId xmlns:a16="http://schemas.microsoft.com/office/drawing/2014/main" id="{D7ED28D6-9020-43F9-B21D-D6445A8F39B7}"/>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a:extLst>
              <a:ext uri="{FF2B5EF4-FFF2-40B4-BE49-F238E27FC236}">
                <a16:creationId xmlns:a16="http://schemas.microsoft.com/office/drawing/2014/main" id="{A02E90D8-A3CC-472B-806C-A4EDEF048DC4}"/>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9C7478E0-EFBA-4780-A61F-6F2EF63C303A}"/>
              </a:ext>
            </a:extLst>
          </p:cNvPr>
          <p:cNvSpPr>
            <a:spLocks noGrp="1"/>
          </p:cNvSpPr>
          <p:nvPr>
            <p:ph type="dt" sz="half" idx="10"/>
          </p:nvPr>
        </p:nvSpPr>
        <p:spPr/>
        <p:txBody>
          <a:bodyPr/>
          <a:lstStyle>
            <a:lvl1pPr>
              <a:defRPr/>
            </a:lvl1pPr>
          </a:lstStyle>
          <a:p>
            <a:pPr>
              <a:defRPr/>
            </a:pPr>
            <a:endParaRPr lang="en-US"/>
          </a:p>
        </p:txBody>
      </p:sp>
      <p:sp>
        <p:nvSpPr>
          <p:cNvPr id="10" name="Footer Placeholder 5">
            <a:extLst>
              <a:ext uri="{FF2B5EF4-FFF2-40B4-BE49-F238E27FC236}">
                <a16:creationId xmlns:a16="http://schemas.microsoft.com/office/drawing/2014/main" id="{FE5C9CE7-2B03-4661-8060-BEE4E5C818F3}"/>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A8811BB7-7290-45F8-A78C-745D9D06F4B3}"/>
              </a:ext>
            </a:extLst>
          </p:cNvPr>
          <p:cNvSpPr>
            <a:spLocks noGrp="1"/>
          </p:cNvSpPr>
          <p:nvPr>
            <p:ph type="sldNum" sz="quarter" idx="12"/>
          </p:nvPr>
        </p:nvSpPr>
        <p:spPr>
          <a:xfrm>
            <a:off x="8077200" y="6356350"/>
            <a:ext cx="609600" cy="365125"/>
          </a:xfrm>
        </p:spPr>
        <p:txBody>
          <a:bodyPr/>
          <a:lstStyle>
            <a:lvl1pPr>
              <a:defRPr/>
            </a:lvl1pPr>
          </a:lstStyle>
          <a:p>
            <a:fld id="{BD4AD7F4-3257-4BCB-807B-D8328F064B4A}" type="slidenum">
              <a:rPr lang="en-US" altLang="en-US"/>
              <a:pPr/>
              <a:t>‹#›</a:t>
            </a:fld>
            <a:endParaRPr lang="en-US" altLang="en-US"/>
          </a:p>
        </p:txBody>
      </p:sp>
    </p:spTree>
    <p:extLst>
      <p:ext uri="{BB962C8B-B14F-4D97-AF65-F5344CB8AC3E}">
        <p14:creationId xmlns:p14="http://schemas.microsoft.com/office/powerpoint/2010/main" val="3303727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53716C08-4963-44D5-834E-C06C599DD6FB}"/>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a:extLst>
              <a:ext uri="{FF2B5EF4-FFF2-40B4-BE49-F238E27FC236}">
                <a16:creationId xmlns:a16="http://schemas.microsoft.com/office/drawing/2014/main" id="{AAF08233-0D1F-4439-95CE-6A33E9213442}"/>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a:extLst>
              <a:ext uri="{FF2B5EF4-FFF2-40B4-BE49-F238E27FC236}">
                <a16:creationId xmlns:a16="http://schemas.microsoft.com/office/drawing/2014/main" id="{C355C503-84E6-493B-B1EC-4F5B92DDB7A2}"/>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1B85B45B-05DB-4A45-AC7C-02BD1C264FCE}"/>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F77911D8-B80E-4919-A77F-2D13C38E74D6}"/>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a:extLst>
              <a:ext uri="{FF2B5EF4-FFF2-40B4-BE49-F238E27FC236}">
                <a16:creationId xmlns:a16="http://schemas.microsoft.com/office/drawing/2014/main" id="{7F299306-CA06-4CA1-A192-8E5E9E927912}"/>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a:extLst>
              <a:ext uri="{FF2B5EF4-FFF2-40B4-BE49-F238E27FC236}">
                <a16:creationId xmlns:a16="http://schemas.microsoft.com/office/drawing/2014/main" id="{D265B7AC-602E-43F2-AE7E-0542231CF819}"/>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383838"/>
                </a:solidFill>
              </a:defRPr>
            </a:lvl1pPr>
          </a:lstStyle>
          <a:p>
            <a:fld id="{EB3059FA-7511-45DD-AE16-CAC497960B02}" type="slidenum">
              <a:rPr lang="en-US" altLang="en-US"/>
              <a:pPr/>
              <a:t>‹#›</a:t>
            </a:fld>
            <a:endParaRPr lang="en-US" altLang="en-US"/>
          </a:p>
        </p:txBody>
      </p:sp>
      <p:grpSp>
        <p:nvGrpSpPr>
          <p:cNvPr id="1033" name="Group 1">
            <a:extLst>
              <a:ext uri="{FF2B5EF4-FFF2-40B4-BE49-F238E27FC236}">
                <a16:creationId xmlns:a16="http://schemas.microsoft.com/office/drawing/2014/main" id="{952992CC-06C5-4421-A2ED-34565B51D3D4}"/>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C01DA659-1EF1-4910-9D99-5167706EEB2A}"/>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a:extLst>
                <a:ext uri="{FF2B5EF4-FFF2-40B4-BE49-F238E27FC236}">
                  <a16:creationId xmlns:a16="http://schemas.microsoft.com/office/drawing/2014/main" id="{2E61260B-2F60-46FB-BB88-C6BB5B4CED17}"/>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pic>
        <p:nvPicPr>
          <p:cNvPr id="1034" name="Picture 13" descr="vertcialMLK">
            <a:extLst>
              <a:ext uri="{FF2B5EF4-FFF2-40B4-BE49-F238E27FC236}">
                <a16:creationId xmlns:a16="http://schemas.microsoft.com/office/drawing/2014/main" id="{311762D4-3905-4766-B2C9-B21F193E682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991475" y="6096000"/>
            <a:ext cx="9239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51" r:id="rId1"/>
    <p:sldLayoutId id="2147484143" r:id="rId2"/>
    <p:sldLayoutId id="2147484152" r:id="rId3"/>
    <p:sldLayoutId id="2147484144" r:id="rId4"/>
    <p:sldLayoutId id="2147484145" r:id="rId5"/>
    <p:sldLayoutId id="2147484146" r:id="rId6"/>
    <p:sldLayoutId id="2147484147" r:id="rId7"/>
    <p:sldLayoutId id="2147484148" r:id="rId8"/>
    <p:sldLayoutId id="2147484153" r:id="rId9"/>
    <p:sldLayoutId id="2147484149" r:id="rId10"/>
    <p:sldLayoutId id="214748415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8D89A4"/>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8D89A4"/>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748560"/>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11C6857-1657-49B7-B42A-D94A4A5284C7}"/>
              </a:ext>
            </a:extLst>
          </p:cNvPr>
          <p:cNvSpPr>
            <a:spLocks noGrp="1" noChangeArrowheads="1"/>
          </p:cNvSpPr>
          <p:nvPr>
            <p:ph type="title"/>
          </p:nvPr>
        </p:nvSpPr>
        <p:spPr>
          <a:xfrm>
            <a:off x="0" y="2057400"/>
            <a:ext cx="9144000" cy="1462088"/>
          </a:xfrm>
        </p:spPr>
        <p:txBody>
          <a:bodyPr>
            <a:normAutofit/>
          </a:bodyPr>
          <a:lstStyle/>
          <a:p>
            <a:pPr algn="ctr" eaLnBrk="1" fontAlgn="auto" hangingPunct="1">
              <a:spcAft>
                <a:spcPts val="0"/>
              </a:spcAft>
              <a:defRPr/>
            </a:pPr>
            <a:r>
              <a:rPr lang="en-US" sz="3600" b="1" dirty="0">
                <a:solidFill>
                  <a:schemeClr val="tx1"/>
                </a:solidFill>
                <a:latin typeface="+mn-lt"/>
              </a:rPr>
              <a:t>THE PUBLIC RECORDS ACT</a:t>
            </a:r>
            <a:br>
              <a:rPr lang="en-US" sz="3600" b="1" dirty="0">
                <a:solidFill>
                  <a:schemeClr val="tx1"/>
                </a:solidFill>
                <a:latin typeface="+mn-lt"/>
              </a:rPr>
            </a:br>
            <a:r>
              <a:rPr lang="en-US" sz="3600" b="1" dirty="0">
                <a:solidFill>
                  <a:schemeClr val="tx1"/>
                </a:solidFill>
                <a:latin typeface="+mn-lt"/>
              </a:rPr>
              <a:t>RCW 42.56</a:t>
            </a:r>
          </a:p>
        </p:txBody>
      </p:sp>
      <p:sp>
        <p:nvSpPr>
          <p:cNvPr id="5123" name="Rectangle 5">
            <a:extLst>
              <a:ext uri="{FF2B5EF4-FFF2-40B4-BE49-F238E27FC236}">
                <a16:creationId xmlns:a16="http://schemas.microsoft.com/office/drawing/2014/main" id="{85175281-F25A-4B59-BFB9-4F4C22A72F38}"/>
              </a:ext>
            </a:extLst>
          </p:cNvPr>
          <p:cNvSpPr>
            <a:spLocks noChangeArrowheads="1"/>
          </p:cNvSpPr>
          <p:nvPr/>
        </p:nvSpPr>
        <p:spPr bwMode="auto">
          <a:xfrm>
            <a:off x="381000" y="4800600"/>
            <a:ext cx="5867400" cy="1200150"/>
          </a:xfrm>
          <a:prstGeom prst="rect">
            <a:avLst/>
          </a:prstGeom>
          <a:noFill/>
          <a:ln w="9525">
            <a:noFill/>
            <a:miter lim="800000"/>
            <a:headEnd/>
            <a:tailEnd/>
          </a:ln>
        </p:spPr>
        <p:txBody>
          <a:bodyPr>
            <a:spAutoFit/>
          </a:bodyPr>
          <a:lstStyle/>
          <a:p>
            <a:pPr>
              <a:defRPr/>
            </a:pPr>
            <a:endParaRPr lang="en-US" sz="2400" dirty="0">
              <a:latin typeface="+mn-lt"/>
            </a:endParaRPr>
          </a:p>
          <a:p>
            <a:pPr>
              <a:defRPr/>
            </a:pPr>
            <a:r>
              <a:rPr lang="en-US" sz="2400" dirty="0">
                <a:latin typeface="+mn-lt"/>
              </a:rPr>
              <a:t>King County Public Records Office</a:t>
            </a:r>
          </a:p>
          <a:p>
            <a:pPr>
              <a:defRPr/>
            </a:pPr>
            <a:endParaRPr lang="en-US" sz="24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F7019D5-0CD4-44F8-9D0E-121F8B38DC0D}"/>
              </a:ext>
            </a:extLst>
          </p:cNvPr>
          <p:cNvSpPr>
            <a:spLocks noGrp="1" noChangeArrowheads="1"/>
          </p:cNvSpPr>
          <p:nvPr>
            <p:ph type="title"/>
          </p:nvPr>
        </p:nvSpPr>
        <p:spPr>
          <a:xfrm>
            <a:off x="304800" y="704850"/>
            <a:ext cx="8610600" cy="1143000"/>
          </a:xfrm>
        </p:spPr>
        <p:txBody>
          <a:bodyPr>
            <a:normAutofit fontScale="90000"/>
          </a:bodyPr>
          <a:lstStyle/>
          <a:p>
            <a:pPr algn="ctr" eaLnBrk="1" fontAlgn="auto" hangingPunct="1">
              <a:spcAft>
                <a:spcPts val="0"/>
              </a:spcAft>
              <a:defRPr/>
            </a:pPr>
            <a:r>
              <a:rPr lang="en-US" sz="2800" b="1" dirty="0">
                <a:solidFill>
                  <a:schemeClr val="tx1"/>
                </a:solidFill>
                <a:latin typeface="+mn-lt"/>
              </a:rPr>
              <a:t>REQUESTORS NOT REQUIRED TO PROVIDE THEIR NAME OR STATE THEIR USE OR PURPOSE, </a:t>
            </a:r>
            <a:r>
              <a:rPr lang="en-US" sz="2800" b="1" u="sng" dirty="0">
                <a:solidFill>
                  <a:schemeClr val="tx1"/>
                </a:solidFill>
                <a:latin typeface="+mn-lt"/>
              </a:rPr>
              <a:t>EXCEPT</a:t>
            </a:r>
            <a:r>
              <a:rPr lang="en-US" sz="2800" b="1" dirty="0">
                <a:solidFill>
                  <a:schemeClr val="tx1"/>
                </a:solidFill>
                <a:latin typeface="+mn-lt"/>
              </a:rPr>
              <a:t>:</a:t>
            </a:r>
          </a:p>
        </p:txBody>
      </p:sp>
      <p:sp>
        <p:nvSpPr>
          <p:cNvPr id="14339" name="Rectangle 3">
            <a:extLst>
              <a:ext uri="{FF2B5EF4-FFF2-40B4-BE49-F238E27FC236}">
                <a16:creationId xmlns:a16="http://schemas.microsoft.com/office/drawing/2014/main" id="{4CDAC1BC-033A-4293-A4C0-DE5363FBA09C}"/>
              </a:ext>
            </a:extLst>
          </p:cNvPr>
          <p:cNvSpPr>
            <a:spLocks noGrp="1" noChangeArrowheads="1"/>
          </p:cNvSpPr>
          <p:nvPr>
            <p:ph idx="1"/>
          </p:nvPr>
        </p:nvSpPr>
        <p:spPr>
          <a:xfrm>
            <a:off x="381000" y="2017713"/>
            <a:ext cx="8153400" cy="4459287"/>
          </a:xfrm>
        </p:spPr>
        <p:txBody>
          <a:bodyPr/>
          <a:lstStyle/>
          <a:p>
            <a:pPr eaLnBrk="1" hangingPunct="1">
              <a:buClr>
                <a:schemeClr val="accent1"/>
              </a:buClr>
              <a:buSzTx/>
              <a:buFont typeface="Wingdings" panose="05000000000000000000" pitchFamily="2" charset="2"/>
              <a:buChar char="v"/>
            </a:pPr>
            <a:endParaRPr lang="en-US" altLang="en-US" sz="2800"/>
          </a:p>
          <a:p>
            <a:pPr eaLnBrk="1" hangingPunct="1">
              <a:buClr>
                <a:schemeClr val="accent1"/>
              </a:buClr>
              <a:buFont typeface="Wingdings" panose="05000000000000000000" pitchFamily="2" charset="2"/>
              <a:buChar char="v"/>
            </a:pPr>
            <a:r>
              <a:rPr lang="en-US" altLang="en-US" sz="2800"/>
              <a:t>In order to determine whether the requestor is going to use a requested list of individuals for a "commercial purpose."  RCW 42.56.070(9). </a:t>
            </a:r>
          </a:p>
          <a:p>
            <a:pPr eaLnBrk="1" hangingPunct="1">
              <a:buClr>
                <a:schemeClr val="accent1"/>
              </a:buClr>
              <a:buSzTx/>
              <a:buFont typeface="Wingdings" panose="05000000000000000000" pitchFamily="2" charset="2"/>
              <a:buChar char="v"/>
            </a:pPr>
            <a:endParaRPr lang="en-US" altLang="en-US" sz="2800"/>
          </a:p>
          <a:p>
            <a:pPr eaLnBrk="1" hangingPunct="1">
              <a:buClr>
                <a:schemeClr val="accent1"/>
              </a:buClr>
              <a:buFont typeface="Wingdings" panose="05000000000000000000" pitchFamily="2" charset="2"/>
              <a:buChar char="v"/>
            </a:pPr>
            <a:r>
              <a:rPr lang="en-US" altLang="en-US" sz="2800"/>
              <a:t>When records are only available to certain individuals (medical records, autopsy reports, etc.)	</a:t>
            </a:r>
          </a:p>
          <a:p>
            <a:pPr eaLnBrk="1" hangingPunct="1">
              <a:buFont typeface="Wingdings" panose="05000000000000000000" pitchFamily="2" charset="2"/>
              <a:buNone/>
            </a:pPr>
            <a:endParaRPr lang="en-US" altLang="en-US" sz="2800"/>
          </a:p>
          <a:p>
            <a:pPr eaLnBrk="1" hangingPunct="1">
              <a:buFont typeface="Wingdings" panose="05000000000000000000" pitchFamily="2" charset="2"/>
              <a:buNone/>
            </a:pP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644F7EA-66B4-46D0-A6C9-4357E0D16251}"/>
              </a:ext>
            </a:extLst>
          </p:cNvPr>
          <p:cNvSpPr>
            <a:spLocks noGrp="1" noChangeArrowheads="1"/>
          </p:cNvSpPr>
          <p:nvPr>
            <p:ph type="title"/>
          </p:nvPr>
        </p:nvSpPr>
        <p:spPr>
          <a:xfrm>
            <a:off x="381000" y="214313"/>
            <a:ext cx="8382000" cy="1462087"/>
          </a:xfrm>
        </p:spPr>
        <p:txBody>
          <a:bodyPr>
            <a:normAutofit/>
          </a:bodyPr>
          <a:lstStyle/>
          <a:p>
            <a:pPr algn="ctr" eaLnBrk="1" fontAlgn="auto" hangingPunct="1">
              <a:spcAft>
                <a:spcPts val="0"/>
              </a:spcAft>
              <a:defRPr/>
            </a:pPr>
            <a:r>
              <a:rPr lang="en-US" sz="2800" b="1" u="sng" dirty="0">
                <a:solidFill>
                  <a:schemeClr val="tx1"/>
                </a:solidFill>
                <a:latin typeface="+mn-lt"/>
              </a:rPr>
              <a:t>AGENCY’S OBLIGATIONS WHEN </a:t>
            </a:r>
            <a:br>
              <a:rPr lang="en-US" sz="2800" b="1" u="sng" dirty="0">
                <a:solidFill>
                  <a:schemeClr val="tx1"/>
                </a:solidFill>
                <a:latin typeface="+mn-lt"/>
              </a:rPr>
            </a:br>
            <a:r>
              <a:rPr lang="en-US" sz="2800" b="1" u="sng" dirty="0">
                <a:solidFill>
                  <a:schemeClr val="tx1"/>
                </a:solidFill>
                <a:latin typeface="+mn-lt"/>
              </a:rPr>
              <a:t>REDACTING OR EXEMPTING RECORDS:</a:t>
            </a:r>
          </a:p>
        </p:txBody>
      </p:sp>
      <p:sp>
        <p:nvSpPr>
          <p:cNvPr id="15363" name="Rectangle 3">
            <a:extLst>
              <a:ext uri="{FF2B5EF4-FFF2-40B4-BE49-F238E27FC236}">
                <a16:creationId xmlns:a16="http://schemas.microsoft.com/office/drawing/2014/main" id="{D8555926-8608-4329-857F-09D0FFE7454B}"/>
              </a:ext>
            </a:extLst>
          </p:cNvPr>
          <p:cNvSpPr>
            <a:spLocks noGrp="1" noChangeArrowheads="1"/>
          </p:cNvSpPr>
          <p:nvPr>
            <p:ph idx="1"/>
          </p:nvPr>
        </p:nvSpPr>
        <p:spPr>
          <a:xfrm>
            <a:off x="457200" y="2017713"/>
            <a:ext cx="8497888" cy="4230687"/>
          </a:xfrm>
        </p:spPr>
        <p:txBody>
          <a:bodyPr/>
          <a:lstStyle/>
          <a:p>
            <a:pPr eaLnBrk="1" hangingPunct="1">
              <a:lnSpc>
                <a:spcPct val="90000"/>
              </a:lnSpc>
              <a:buFont typeface="Wingdings" panose="05000000000000000000" pitchFamily="2" charset="2"/>
              <a:buNone/>
            </a:pPr>
            <a:r>
              <a:rPr lang="en-US" altLang="en-US" sz="2400"/>
              <a:t>	The responding agency must identify each record withheld or redacted, and the legal justification for doing so.  Even if an agency is entitled to withhold a record, if the requestor is not provided with a justification for the non-disclosure, the agency will be liable if the requestor sues for a violation of the PRA.  </a:t>
            </a:r>
            <a:r>
              <a:rPr lang="en-US" altLang="en-US" sz="2400" i="1"/>
              <a:t>Citizens for Fair Share v. Dept. of Corrections</a:t>
            </a:r>
            <a:r>
              <a:rPr lang="en-US" altLang="en-US" sz="2400"/>
              <a:t>, 117 Wn. App. 411, 72 P.3d 206 (2003). </a:t>
            </a:r>
          </a:p>
          <a:p>
            <a:pPr eaLnBrk="1" hangingPunct="1">
              <a:lnSpc>
                <a:spcPct val="90000"/>
              </a:lnSpc>
              <a:buFont typeface="Wingdings" panose="05000000000000000000" pitchFamily="2" charset="2"/>
              <a:buNone/>
            </a:pPr>
            <a:endParaRPr lang="en-US" altLang="en-US" sz="2400"/>
          </a:p>
          <a:p>
            <a:pPr eaLnBrk="1" hangingPunct="1">
              <a:lnSpc>
                <a:spcPct val="90000"/>
              </a:lnSpc>
              <a:buFont typeface="Wingdings" panose="05000000000000000000" pitchFamily="2" charset="2"/>
              <a:buNone/>
            </a:pPr>
            <a:r>
              <a:rPr lang="en-US" altLang="en-US" sz="2400"/>
              <a:t>	If only a portion of a document is exempt, the responding agency must redact that portion and release the remainder of the document. </a:t>
            </a:r>
          </a:p>
          <a:p>
            <a:pPr eaLnBrk="1" hangingPunct="1">
              <a:lnSpc>
                <a:spcPct val="90000"/>
              </a:lnSpc>
              <a:buFont typeface="Wingdings" panose="05000000000000000000" pitchFamily="2" charset="2"/>
              <a:buNone/>
            </a:pPr>
            <a:endParaRPr lang="en-US"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1E0A2DB-DB45-4D1D-96D1-0B594228570E}"/>
              </a:ext>
            </a:extLst>
          </p:cNvPr>
          <p:cNvSpPr>
            <a:spLocks noGrp="1" noChangeArrowheads="1"/>
          </p:cNvSpPr>
          <p:nvPr>
            <p:ph type="title"/>
          </p:nvPr>
        </p:nvSpPr>
        <p:spPr/>
        <p:txBody>
          <a:bodyPr>
            <a:normAutofit/>
          </a:bodyPr>
          <a:lstStyle/>
          <a:p>
            <a:pPr algn="ctr" eaLnBrk="1" fontAlgn="auto" hangingPunct="1">
              <a:spcAft>
                <a:spcPts val="0"/>
              </a:spcAft>
              <a:defRPr/>
            </a:pPr>
            <a:r>
              <a:rPr lang="en-US" sz="2800" b="1" dirty="0">
                <a:solidFill>
                  <a:schemeClr val="tx1"/>
                </a:solidFill>
                <a:latin typeface="+mn-lt"/>
              </a:rPr>
              <a:t>ARE THE REQUESTED RECORDS </a:t>
            </a:r>
            <a:br>
              <a:rPr lang="en-US" sz="2800" b="1" dirty="0">
                <a:solidFill>
                  <a:schemeClr val="tx1"/>
                </a:solidFill>
                <a:latin typeface="+mn-lt"/>
              </a:rPr>
            </a:br>
            <a:r>
              <a:rPr lang="en-US" sz="2800" b="1" dirty="0">
                <a:solidFill>
                  <a:schemeClr val="tx1"/>
                </a:solidFill>
                <a:latin typeface="+mn-lt"/>
              </a:rPr>
              <a:t>SUBJECT TO DISCLOSURE?</a:t>
            </a:r>
          </a:p>
        </p:txBody>
      </p:sp>
      <p:sp>
        <p:nvSpPr>
          <p:cNvPr id="16387" name="Rectangle 3">
            <a:extLst>
              <a:ext uri="{FF2B5EF4-FFF2-40B4-BE49-F238E27FC236}">
                <a16:creationId xmlns:a16="http://schemas.microsoft.com/office/drawing/2014/main" id="{1535DE7F-F206-4148-BCD8-B868DFB731F3}"/>
              </a:ext>
            </a:extLst>
          </p:cNvPr>
          <p:cNvSpPr>
            <a:spLocks noGrp="1" noChangeArrowheads="1"/>
          </p:cNvSpPr>
          <p:nvPr>
            <p:ph idx="1"/>
          </p:nvPr>
        </p:nvSpPr>
        <p:spPr>
          <a:xfrm>
            <a:off x="457200" y="2017713"/>
            <a:ext cx="8497888" cy="4114800"/>
          </a:xfrm>
        </p:spPr>
        <p:txBody>
          <a:bodyPr/>
          <a:lstStyle/>
          <a:p>
            <a:pPr eaLnBrk="1" hangingPunct="1">
              <a:lnSpc>
                <a:spcPct val="80000"/>
              </a:lnSpc>
              <a:buFont typeface="Wingdings" panose="05000000000000000000" pitchFamily="2" charset="2"/>
              <a:buNone/>
            </a:pPr>
            <a:r>
              <a:rPr lang="en-US" altLang="en-US" sz="2400"/>
              <a:t>	</a:t>
            </a:r>
          </a:p>
          <a:p>
            <a:pPr eaLnBrk="1" hangingPunct="1">
              <a:lnSpc>
                <a:spcPct val="80000"/>
              </a:lnSpc>
              <a:buFont typeface="Wingdings" panose="05000000000000000000" pitchFamily="2" charset="2"/>
              <a:buNone/>
            </a:pPr>
            <a:r>
              <a:rPr lang="en-US" altLang="en-US" sz="2400"/>
              <a:t>	Whether a document or a portion thereof is exempt from disclosure will depend on the nature of the document and whether an exemption in the PRA or other statute applies.  In making such a determination, remember that exemptions are narrowly construed in favor of the requestor.  </a:t>
            </a:r>
          </a:p>
          <a:p>
            <a:pPr eaLnBrk="1" hangingPunct="1">
              <a:lnSpc>
                <a:spcPct val="80000"/>
              </a:lnSpc>
              <a:buFont typeface="Wingdings" panose="05000000000000000000" pitchFamily="2" charset="2"/>
              <a:buNone/>
            </a:pPr>
            <a:endParaRPr lang="en-US" altLang="en-US" sz="2400"/>
          </a:p>
          <a:p>
            <a:pPr eaLnBrk="1" hangingPunct="1">
              <a:lnSpc>
                <a:spcPct val="80000"/>
              </a:lnSpc>
              <a:buFont typeface="Wingdings" panose="05000000000000000000" pitchFamily="2" charset="2"/>
              <a:buNone/>
            </a:pPr>
            <a:r>
              <a:rPr lang="en-US" altLang="en-US" sz="2400"/>
              <a:t>	The exemptions listed below are by no means exhaustive and the Prosecuting Attorney’s Office should be consulted when any questions arise about whether a record may be exempt from disclosure.</a:t>
            </a:r>
          </a:p>
          <a:p>
            <a:pPr eaLnBrk="1" hangingPunct="1">
              <a:lnSpc>
                <a:spcPct val="80000"/>
              </a:lnSpc>
            </a:pPr>
            <a:endParaRPr lang="en-US" alt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76B6128-274A-4A29-891A-20BF54860EDE}"/>
              </a:ext>
            </a:extLst>
          </p:cNvPr>
          <p:cNvSpPr>
            <a:spLocks noGrp="1" noChangeArrowheads="1"/>
          </p:cNvSpPr>
          <p:nvPr>
            <p:ph type="title"/>
          </p:nvPr>
        </p:nvSpPr>
        <p:spPr/>
        <p:txBody>
          <a:bodyPr>
            <a:normAutofit/>
          </a:bodyPr>
          <a:lstStyle/>
          <a:p>
            <a:pPr algn="ctr" eaLnBrk="1" fontAlgn="auto" hangingPunct="1">
              <a:spcAft>
                <a:spcPts val="0"/>
              </a:spcAft>
              <a:defRPr/>
            </a:pPr>
            <a:r>
              <a:rPr lang="en-US" sz="3600" b="1" dirty="0">
                <a:solidFill>
                  <a:schemeClr val="tx1"/>
                </a:solidFill>
                <a:latin typeface="+mn-lt"/>
              </a:rPr>
              <a:t>WITHHOLDING INDEX</a:t>
            </a:r>
            <a:r>
              <a:rPr lang="en-US" dirty="0">
                <a:latin typeface="+mn-lt"/>
              </a:rPr>
              <a:t> </a:t>
            </a:r>
          </a:p>
        </p:txBody>
      </p:sp>
      <p:sp>
        <p:nvSpPr>
          <p:cNvPr id="17411" name="Rectangle 3">
            <a:extLst>
              <a:ext uri="{FF2B5EF4-FFF2-40B4-BE49-F238E27FC236}">
                <a16:creationId xmlns:a16="http://schemas.microsoft.com/office/drawing/2014/main" id="{6A1201E3-40DF-4D19-94A9-E501E8418CEF}"/>
              </a:ext>
            </a:extLst>
          </p:cNvPr>
          <p:cNvSpPr>
            <a:spLocks noGrp="1" noChangeArrowheads="1"/>
          </p:cNvSpPr>
          <p:nvPr>
            <p:ph idx="1"/>
          </p:nvPr>
        </p:nvSpPr>
        <p:spPr>
          <a:xfrm>
            <a:off x="152400" y="1981200"/>
            <a:ext cx="8497888" cy="4114800"/>
          </a:xfrm>
        </p:spPr>
        <p:txBody>
          <a:bodyPr/>
          <a:lstStyle/>
          <a:p>
            <a:pPr eaLnBrk="1" hangingPunct="1">
              <a:buFont typeface="Wingdings" panose="05000000000000000000" pitchFamily="2" charset="2"/>
              <a:buNone/>
            </a:pPr>
            <a:r>
              <a:rPr lang="en-US" altLang="en-US"/>
              <a:t>	</a:t>
            </a:r>
          </a:p>
          <a:p>
            <a:pPr eaLnBrk="1" hangingPunct="1">
              <a:buFont typeface="Wingdings" panose="05000000000000000000" pitchFamily="2" charset="2"/>
              <a:buNone/>
            </a:pPr>
            <a:r>
              <a:rPr lang="en-US" altLang="en-US"/>
              <a:t>	</a:t>
            </a:r>
            <a:r>
              <a:rPr lang="en-US" altLang="en-US" sz="2800"/>
              <a:t>A claim of exemption should be in the form of a withholding index (sometimes called a privilege log) in order to trigger the one year statute of limitations.  </a:t>
            </a:r>
            <a:r>
              <a:rPr lang="en-US" altLang="en-US" sz="2800" i="1"/>
              <a:t>Rental Housing Ass’n of Puget Sound v. City of Des Moines</a:t>
            </a:r>
            <a:r>
              <a:rPr lang="en-US" altLang="en-US" sz="2800"/>
              <a:t>, 165 Wn.2d 525, 199 P.3d 393 (2009).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D1FF3B0-2DC7-4A84-B4AA-6F5E98D6DDF7}"/>
              </a:ext>
            </a:extLst>
          </p:cNvPr>
          <p:cNvSpPr>
            <a:spLocks noGrp="1" noChangeArrowheads="1"/>
          </p:cNvSpPr>
          <p:nvPr>
            <p:ph type="title"/>
          </p:nvPr>
        </p:nvSpPr>
        <p:spPr>
          <a:xfrm>
            <a:off x="0" y="704850"/>
            <a:ext cx="9144000" cy="971550"/>
          </a:xfrm>
        </p:spPr>
        <p:txBody>
          <a:bodyPr>
            <a:normAutofit/>
          </a:bodyPr>
          <a:lstStyle/>
          <a:p>
            <a:pPr algn="ctr" eaLnBrk="1" fontAlgn="auto" hangingPunct="1">
              <a:spcAft>
                <a:spcPts val="0"/>
              </a:spcAft>
              <a:defRPr/>
            </a:pPr>
            <a:r>
              <a:rPr lang="en-US" sz="3200" b="1" dirty="0">
                <a:solidFill>
                  <a:schemeClr val="tx1"/>
                </a:solidFill>
                <a:latin typeface="+mn-lt"/>
              </a:rPr>
              <a:t>EXEMPTIONS: ATTORNEY CLIENT PRIVILEGE </a:t>
            </a:r>
          </a:p>
        </p:txBody>
      </p:sp>
      <p:sp>
        <p:nvSpPr>
          <p:cNvPr id="18435" name="Rectangle 3">
            <a:extLst>
              <a:ext uri="{FF2B5EF4-FFF2-40B4-BE49-F238E27FC236}">
                <a16:creationId xmlns:a16="http://schemas.microsoft.com/office/drawing/2014/main" id="{A7EF3C55-C409-4136-9B99-FDCBEAF17D53}"/>
              </a:ext>
            </a:extLst>
          </p:cNvPr>
          <p:cNvSpPr>
            <a:spLocks noGrp="1" noChangeArrowheads="1"/>
          </p:cNvSpPr>
          <p:nvPr>
            <p:ph idx="1"/>
          </p:nvPr>
        </p:nvSpPr>
        <p:spPr/>
        <p:txBody>
          <a:bodyPr/>
          <a:lstStyle/>
          <a:p>
            <a:pPr eaLnBrk="1" hangingPunct="1">
              <a:lnSpc>
                <a:spcPct val="90000"/>
              </a:lnSpc>
              <a:buClr>
                <a:schemeClr val="accent1"/>
              </a:buClr>
              <a:buFont typeface="Wingdings" panose="05000000000000000000" pitchFamily="2" charset="2"/>
              <a:buChar char="v"/>
            </a:pPr>
            <a:r>
              <a:rPr lang="en-US" altLang="en-US"/>
              <a:t>Exempts a client’s request for legal advice, legal advice the lawyer provides, and the client’s questions about that advice.</a:t>
            </a:r>
          </a:p>
          <a:p>
            <a:pPr eaLnBrk="1" hangingPunct="1">
              <a:lnSpc>
                <a:spcPct val="90000"/>
              </a:lnSpc>
              <a:buClr>
                <a:schemeClr val="accent1"/>
              </a:buClr>
              <a:buFont typeface="Wingdings" panose="05000000000000000000" pitchFamily="2" charset="2"/>
              <a:buChar char="v"/>
            </a:pPr>
            <a:endParaRPr lang="en-US" altLang="en-US"/>
          </a:p>
          <a:p>
            <a:pPr eaLnBrk="1" hangingPunct="1">
              <a:lnSpc>
                <a:spcPct val="90000"/>
              </a:lnSpc>
              <a:buClr>
                <a:schemeClr val="accent1"/>
              </a:buClr>
              <a:buFont typeface="Wingdings" panose="05000000000000000000" pitchFamily="2" charset="2"/>
              <a:buChar char="v"/>
            </a:pPr>
            <a:r>
              <a:rPr lang="en-US" altLang="en-US"/>
              <a:t>The client must intend for the communication to be confidential.</a:t>
            </a:r>
          </a:p>
          <a:p>
            <a:pPr eaLnBrk="1" hangingPunct="1">
              <a:lnSpc>
                <a:spcPct val="90000"/>
              </a:lnSpc>
              <a:buClr>
                <a:schemeClr val="accent1"/>
              </a:buClr>
              <a:buFont typeface="Wingdings" panose="05000000000000000000" pitchFamily="2" charset="2"/>
              <a:buChar char="v"/>
            </a:pPr>
            <a:endParaRPr lang="en-US" altLang="en-US"/>
          </a:p>
          <a:p>
            <a:pPr eaLnBrk="1" hangingPunct="1">
              <a:lnSpc>
                <a:spcPct val="90000"/>
              </a:lnSpc>
              <a:buClr>
                <a:schemeClr val="accent1"/>
              </a:buClr>
              <a:buFont typeface="Wingdings" panose="05000000000000000000" pitchFamily="2" charset="2"/>
              <a:buChar char="v"/>
            </a:pPr>
            <a:r>
              <a:rPr lang="en-US" altLang="en-US"/>
              <a:t>Does not exempt client records just because the lawyer is cc’d.</a:t>
            </a:r>
          </a:p>
          <a:p>
            <a:pPr eaLnBrk="1" hangingPunct="1">
              <a:lnSpc>
                <a:spcPct val="90000"/>
              </a:lnSpc>
              <a:buFont typeface="Wingdings" panose="05000000000000000000" pitchFamily="2" charset="2"/>
              <a:buNone/>
            </a:pPr>
            <a:endParaRPr lang="en-US" altLang="en-US"/>
          </a:p>
          <a:p>
            <a:pPr eaLnBrk="1" hangingPunct="1">
              <a:lnSpc>
                <a:spcPct val="90000"/>
              </a:lnSpc>
            </a:pP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89A3966-780D-4225-976D-56A814E6F12D}"/>
              </a:ext>
            </a:extLst>
          </p:cNvPr>
          <p:cNvSpPr>
            <a:spLocks noGrp="1" noChangeArrowheads="1"/>
          </p:cNvSpPr>
          <p:nvPr>
            <p:ph type="title"/>
          </p:nvPr>
        </p:nvSpPr>
        <p:spPr>
          <a:xfrm>
            <a:off x="0" y="228600"/>
            <a:ext cx="9144000" cy="1462088"/>
          </a:xfrm>
        </p:spPr>
        <p:txBody>
          <a:bodyPr>
            <a:normAutofit/>
          </a:bodyPr>
          <a:lstStyle/>
          <a:p>
            <a:pPr algn="ctr" eaLnBrk="1" fontAlgn="auto" hangingPunct="1">
              <a:spcAft>
                <a:spcPts val="0"/>
              </a:spcAft>
              <a:defRPr/>
            </a:pPr>
            <a:r>
              <a:rPr lang="en-US" sz="2800" b="1" dirty="0">
                <a:solidFill>
                  <a:schemeClr val="tx1"/>
                </a:solidFill>
                <a:latin typeface="+mn-lt"/>
              </a:rPr>
              <a:t>     EXEMPTIONS: PERSONNEL/PERSONAL RECORDS</a:t>
            </a:r>
            <a:r>
              <a:rPr lang="en-US" sz="3200" dirty="0"/>
              <a:t>	</a:t>
            </a:r>
          </a:p>
        </p:txBody>
      </p:sp>
      <p:sp>
        <p:nvSpPr>
          <p:cNvPr id="19459" name="Rectangle 3">
            <a:extLst>
              <a:ext uri="{FF2B5EF4-FFF2-40B4-BE49-F238E27FC236}">
                <a16:creationId xmlns:a16="http://schemas.microsoft.com/office/drawing/2014/main" id="{1B6D9D5B-F5AB-47EF-B7E7-5B718691414F}"/>
              </a:ext>
            </a:extLst>
          </p:cNvPr>
          <p:cNvSpPr>
            <a:spLocks noGrp="1" noChangeArrowheads="1"/>
          </p:cNvSpPr>
          <p:nvPr>
            <p:ph idx="1"/>
          </p:nvPr>
        </p:nvSpPr>
        <p:spPr>
          <a:xfrm>
            <a:off x="685800" y="1676400"/>
            <a:ext cx="8193088" cy="4303713"/>
          </a:xfrm>
        </p:spPr>
        <p:txBody>
          <a:bodyPr/>
          <a:lstStyle/>
          <a:p>
            <a:pPr eaLnBrk="1" hangingPunct="1">
              <a:lnSpc>
                <a:spcPct val="80000"/>
              </a:lnSpc>
              <a:buFont typeface="Wingdings" panose="05000000000000000000" pitchFamily="2" charset="2"/>
              <a:buNone/>
            </a:pPr>
            <a:r>
              <a:rPr lang="en-US" altLang="en-US" sz="2000"/>
              <a:t>	</a:t>
            </a:r>
          </a:p>
          <a:p>
            <a:pPr eaLnBrk="1" hangingPunct="1">
              <a:lnSpc>
                <a:spcPct val="80000"/>
              </a:lnSpc>
              <a:buClr>
                <a:schemeClr val="accent1"/>
              </a:buClr>
              <a:buFont typeface="Wingdings" panose="05000000000000000000" pitchFamily="2" charset="2"/>
              <a:buChar char="v"/>
            </a:pPr>
            <a:r>
              <a:rPr lang="en-US" altLang="en-US" sz="2400"/>
              <a:t>All applications for</a:t>
            </a:r>
            <a:r>
              <a:rPr lang="en-US" altLang="en-US" sz="2400" b="1"/>
              <a:t> </a:t>
            </a:r>
            <a:r>
              <a:rPr lang="en-US" altLang="en-US" sz="2400"/>
              <a:t>public employment, including the names of applicants, resumes and other related materials submitted with respect to an applicant.  RCW 42.56.250(2)</a:t>
            </a:r>
          </a:p>
          <a:p>
            <a:pPr eaLnBrk="1" hangingPunct="1">
              <a:lnSpc>
                <a:spcPct val="80000"/>
              </a:lnSpc>
              <a:buClr>
                <a:schemeClr val="accent1"/>
              </a:buClr>
              <a:buFont typeface="Wingdings" panose="05000000000000000000" pitchFamily="2" charset="2"/>
              <a:buChar char="v"/>
            </a:pPr>
            <a:endParaRPr lang="en-US" altLang="en-US" sz="2400"/>
          </a:p>
          <a:p>
            <a:pPr eaLnBrk="1" hangingPunct="1">
              <a:lnSpc>
                <a:spcPct val="80000"/>
              </a:lnSpc>
              <a:buClr>
                <a:schemeClr val="accent1"/>
              </a:buClr>
              <a:buFont typeface="Wingdings" panose="05000000000000000000" pitchFamily="2" charset="2"/>
              <a:buChar char="v"/>
            </a:pPr>
            <a:r>
              <a:rPr lang="en-US" altLang="en-US" sz="2400"/>
              <a:t>The residential addresses, residential telephone numbers, personal cell phone numbers, personal e-mail addresses, social security numbers and emergency contact information of employees or volunteers of a public agency. </a:t>
            </a:r>
          </a:p>
          <a:p>
            <a:pPr eaLnBrk="1" hangingPunct="1">
              <a:lnSpc>
                <a:spcPct val="80000"/>
              </a:lnSpc>
              <a:buFont typeface="Wingdings" panose="05000000000000000000" pitchFamily="2" charset="2"/>
              <a:buChar char="v"/>
            </a:pPr>
            <a:endParaRPr lang="en-US" altLang="en-US" sz="2400"/>
          </a:p>
          <a:p>
            <a:pPr eaLnBrk="1" hangingPunct="1">
              <a:lnSpc>
                <a:spcPct val="80000"/>
              </a:lnSpc>
              <a:buClr>
                <a:schemeClr val="accent1"/>
              </a:buClr>
              <a:buFont typeface="Wingdings" panose="05000000000000000000" pitchFamily="2" charset="2"/>
              <a:buChar char="v"/>
            </a:pPr>
            <a:r>
              <a:rPr lang="en-US" altLang="en-US" sz="2400"/>
              <a:t>Names and dates of birth are exempt for dependents of employees and volunteers, but they are not exempt for employees and volunteers.	</a:t>
            </a:r>
          </a:p>
          <a:p>
            <a:pPr eaLnBrk="1" hangingPunct="1">
              <a:lnSpc>
                <a:spcPct val="80000"/>
              </a:lnSpc>
              <a:buFont typeface="Wingdings" panose="05000000000000000000" pitchFamily="2" charset="2"/>
              <a:buNone/>
            </a:pPr>
            <a:endParaRPr lang="en-US" altLang="en-US" sz="2400" b="1"/>
          </a:p>
          <a:p>
            <a:pPr eaLnBrk="1" hangingPunct="1">
              <a:lnSpc>
                <a:spcPct val="80000"/>
              </a:lnSpc>
              <a:buFont typeface="Wingdings" panose="05000000000000000000" pitchFamily="2" charset="2"/>
              <a:buNone/>
            </a:pPr>
            <a:endParaRPr lang="en-US"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EAF40E9-CC2F-4344-B5AF-6E09C98618F1}"/>
              </a:ext>
            </a:extLst>
          </p:cNvPr>
          <p:cNvSpPr>
            <a:spLocks noGrp="1" noChangeArrowheads="1"/>
          </p:cNvSpPr>
          <p:nvPr>
            <p:ph type="title"/>
          </p:nvPr>
        </p:nvSpPr>
        <p:spPr>
          <a:xfrm>
            <a:off x="152400" y="704850"/>
            <a:ext cx="8763000" cy="1143000"/>
          </a:xfrm>
        </p:spPr>
        <p:txBody>
          <a:bodyPr>
            <a:normAutofit/>
          </a:bodyPr>
          <a:lstStyle/>
          <a:p>
            <a:pPr algn="ctr" eaLnBrk="1" fontAlgn="auto" hangingPunct="1">
              <a:spcAft>
                <a:spcPts val="0"/>
              </a:spcAft>
              <a:defRPr/>
            </a:pPr>
            <a:r>
              <a:rPr lang="en-US" sz="3200" b="1" dirty="0">
                <a:solidFill>
                  <a:schemeClr val="tx1"/>
                </a:solidFill>
                <a:latin typeface="+mn-lt"/>
              </a:rPr>
              <a:t>RISKS ASSOCIATED WITH FAILURE </a:t>
            </a:r>
            <a:br>
              <a:rPr lang="en-US" sz="3200" b="1" dirty="0">
                <a:solidFill>
                  <a:schemeClr val="tx1"/>
                </a:solidFill>
                <a:latin typeface="+mn-lt"/>
              </a:rPr>
            </a:br>
            <a:r>
              <a:rPr lang="en-US" sz="3200" b="1" dirty="0">
                <a:solidFill>
                  <a:schemeClr val="tx1"/>
                </a:solidFill>
                <a:latin typeface="+mn-lt"/>
              </a:rPr>
              <a:t>TO COMPLY WITH THE PRA</a:t>
            </a:r>
          </a:p>
        </p:txBody>
      </p:sp>
      <p:sp>
        <p:nvSpPr>
          <p:cNvPr id="21507" name="Rectangle 3">
            <a:extLst>
              <a:ext uri="{FF2B5EF4-FFF2-40B4-BE49-F238E27FC236}">
                <a16:creationId xmlns:a16="http://schemas.microsoft.com/office/drawing/2014/main" id="{FD5AF7B5-CB96-4595-988F-84710DF637E3}"/>
              </a:ext>
            </a:extLst>
          </p:cNvPr>
          <p:cNvSpPr>
            <a:spLocks noGrp="1" noChangeArrowheads="1"/>
          </p:cNvSpPr>
          <p:nvPr>
            <p:ph idx="1"/>
          </p:nvPr>
        </p:nvSpPr>
        <p:spPr>
          <a:xfrm>
            <a:off x="457200" y="1981200"/>
            <a:ext cx="8534400" cy="4114800"/>
          </a:xfrm>
        </p:spPr>
        <p:txBody>
          <a:bodyPr>
            <a:normAutofit fontScale="92500" lnSpcReduction="10000"/>
          </a:bodyPr>
          <a:lstStyle/>
          <a:p>
            <a:pPr marL="274320" indent="-274320" eaLnBrk="1" fontAlgn="auto" hangingPunct="1">
              <a:spcAft>
                <a:spcPts val="0"/>
              </a:spcAft>
              <a:buClr>
                <a:schemeClr val="accent1"/>
              </a:buClr>
              <a:buFont typeface="Wingdings" pitchFamily="2" charset="2"/>
              <a:buChar char="v"/>
              <a:defRPr/>
            </a:pPr>
            <a:r>
              <a:rPr lang="en-US" sz="2800" dirty="0"/>
              <a:t>If requestor prevails in a court case, they are entitled to </a:t>
            </a:r>
            <a:r>
              <a:rPr lang="en-US" sz="2800" dirty="0">
                <a:solidFill>
                  <a:srgbClr val="FF3300"/>
                </a:solidFill>
              </a:rPr>
              <a:t>MANDATORY </a:t>
            </a:r>
            <a:r>
              <a:rPr lang="en-US" sz="2800" dirty="0"/>
              <a:t>penalties of $5-$100 per day, plus attorney’s fees.</a:t>
            </a:r>
          </a:p>
          <a:p>
            <a:pPr marL="274320" indent="-274320" eaLnBrk="1" fontAlgn="auto" hangingPunct="1">
              <a:spcAft>
                <a:spcPts val="0"/>
              </a:spcAft>
              <a:buClr>
                <a:schemeClr val="accent1"/>
              </a:buClr>
              <a:buFont typeface="Wingdings" pitchFamily="2" charset="2"/>
              <a:buChar char="v"/>
              <a:defRPr/>
            </a:pPr>
            <a:endParaRPr lang="en-US" sz="2800" dirty="0"/>
          </a:p>
          <a:p>
            <a:pPr marL="274320" indent="-274320" eaLnBrk="1" fontAlgn="auto" hangingPunct="1">
              <a:spcAft>
                <a:spcPts val="0"/>
              </a:spcAft>
              <a:buClr>
                <a:schemeClr val="accent1"/>
              </a:buClr>
              <a:buFont typeface="Wingdings" pitchFamily="2" charset="2"/>
              <a:buChar char="v"/>
              <a:defRPr/>
            </a:pPr>
            <a:r>
              <a:rPr lang="en-US" sz="2800" dirty="0"/>
              <a:t>Strict liability standard; no exceptions for acting in good faith.</a:t>
            </a:r>
          </a:p>
          <a:p>
            <a:pPr marL="274320" indent="-274320" eaLnBrk="1" fontAlgn="auto" hangingPunct="1">
              <a:spcAft>
                <a:spcPts val="0"/>
              </a:spcAft>
              <a:buClr>
                <a:schemeClr val="accent1"/>
              </a:buClr>
              <a:buFont typeface="Wingdings" pitchFamily="2" charset="2"/>
              <a:buNone/>
              <a:defRPr/>
            </a:pPr>
            <a:endParaRPr lang="en-US" sz="2800" dirty="0"/>
          </a:p>
          <a:p>
            <a:pPr marL="274320" indent="-274320" eaLnBrk="1" fontAlgn="auto" hangingPunct="1">
              <a:spcAft>
                <a:spcPts val="0"/>
              </a:spcAft>
              <a:buClr>
                <a:schemeClr val="accent1"/>
              </a:buClr>
              <a:buFont typeface="Wingdings" pitchFamily="2" charset="2"/>
              <a:buChar char="v"/>
              <a:defRPr/>
            </a:pPr>
            <a:r>
              <a:rPr lang="en-US" sz="2800" dirty="0"/>
              <a:t>Statute of limitations for bringing legal action is one year from agency’s claim of exemption or the last production of a record on a partial or installment basis.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9FB04-C970-4462-AF14-A81A8C34958C}"/>
              </a:ext>
            </a:extLst>
          </p:cNvPr>
          <p:cNvSpPr>
            <a:spLocks noGrp="1"/>
          </p:cNvSpPr>
          <p:nvPr>
            <p:ph type="title"/>
          </p:nvPr>
        </p:nvSpPr>
        <p:spPr/>
        <p:txBody>
          <a:bodyPr>
            <a:normAutofit/>
          </a:bodyPr>
          <a:lstStyle/>
          <a:p>
            <a:pPr algn="ctr" eaLnBrk="1" fontAlgn="auto" hangingPunct="1">
              <a:spcAft>
                <a:spcPts val="0"/>
              </a:spcAft>
              <a:defRPr/>
            </a:pPr>
            <a:r>
              <a:rPr lang="en-US" sz="4000" b="1" dirty="0">
                <a:solidFill>
                  <a:schemeClr val="tx1"/>
                </a:solidFill>
                <a:latin typeface="+mn-lt"/>
              </a:rPr>
              <a:t>WHO’S RECORDS ARE THEY?</a:t>
            </a:r>
          </a:p>
        </p:txBody>
      </p:sp>
      <p:sp>
        <p:nvSpPr>
          <p:cNvPr id="21507" name="Content Placeholder 2">
            <a:extLst>
              <a:ext uri="{FF2B5EF4-FFF2-40B4-BE49-F238E27FC236}">
                <a16:creationId xmlns:a16="http://schemas.microsoft.com/office/drawing/2014/main" id="{FCB37015-04E0-4282-81DD-32C97B4FD499}"/>
              </a:ext>
            </a:extLst>
          </p:cNvPr>
          <p:cNvSpPr>
            <a:spLocks noGrp="1"/>
          </p:cNvSpPr>
          <p:nvPr>
            <p:ph idx="1"/>
          </p:nvPr>
        </p:nvSpPr>
        <p:spPr/>
        <p:txBody>
          <a:bodyPr/>
          <a:lstStyle/>
          <a:p>
            <a:pPr eaLnBrk="1" hangingPunct="1">
              <a:buFont typeface="Wingdings 2" panose="05020102010507070707" pitchFamily="18" charset="2"/>
              <a:buNone/>
            </a:pPr>
            <a:endParaRPr lang="en-US" altLang="en-US"/>
          </a:p>
          <a:p>
            <a:pPr eaLnBrk="1" hangingPunct="1">
              <a:buFont typeface="Wingdings 2" panose="05020102010507070707" pitchFamily="18" charset="2"/>
              <a:buNone/>
            </a:pPr>
            <a:r>
              <a:rPr lang="en-US" altLang="en-US"/>
              <a:t>The </a:t>
            </a:r>
            <a:r>
              <a:rPr lang="en-US" altLang="en-US" b="1"/>
              <a:t>citizens of the state of Washington own them.</a:t>
            </a:r>
          </a:p>
          <a:p>
            <a:pPr eaLnBrk="1" hangingPunct="1">
              <a:buFont typeface="Wingdings 2" panose="05020102010507070707" pitchFamily="18" charset="2"/>
              <a:buNone/>
            </a:pPr>
            <a:r>
              <a:rPr lang="en-US" altLang="en-US"/>
              <a:t>"All public records shall be and remain the property of the state of Washington. They shall be delivered by outgoing officials and employees to their successors and shall be preserved, stored, transferred, destroyed or disposed of, and otherwise managed, only in accordance with the provisions of this chapter.”</a:t>
            </a:r>
          </a:p>
          <a:p>
            <a:pPr eaLnBrk="1" hangingPunct="1">
              <a:buFont typeface="Wingdings 2" panose="05020102010507070707" pitchFamily="18" charset="2"/>
              <a:buNone/>
            </a:pPr>
            <a:r>
              <a:rPr lang="en-US" altLang="en-US"/>
              <a:t>	RCW 40.14.020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327FD-2396-4CB6-BD07-26625381784B}"/>
              </a:ext>
            </a:extLst>
          </p:cNvPr>
          <p:cNvSpPr>
            <a:spLocks noGrp="1"/>
          </p:cNvSpPr>
          <p:nvPr>
            <p:ph type="title"/>
          </p:nvPr>
        </p:nvSpPr>
        <p:spPr>
          <a:xfrm>
            <a:off x="457200" y="704850"/>
            <a:ext cx="8229600" cy="895350"/>
          </a:xfrm>
        </p:spPr>
        <p:txBody>
          <a:bodyPr>
            <a:normAutofit/>
          </a:bodyPr>
          <a:lstStyle/>
          <a:p>
            <a:pPr algn="ctr" eaLnBrk="1" fontAlgn="auto" hangingPunct="1">
              <a:spcAft>
                <a:spcPts val="0"/>
              </a:spcAft>
              <a:defRPr/>
            </a:pPr>
            <a:r>
              <a:rPr lang="en-US" sz="3600" b="1" dirty="0">
                <a:solidFill>
                  <a:schemeClr val="tx1"/>
                </a:solidFill>
                <a:latin typeface="+mn-lt"/>
              </a:rPr>
              <a:t>RECORDS WITH RETENTION VALUE </a:t>
            </a:r>
          </a:p>
        </p:txBody>
      </p:sp>
      <p:sp>
        <p:nvSpPr>
          <p:cNvPr id="3" name="Content Placeholder 2">
            <a:extLst>
              <a:ext uri="{FF2B5EF4-FFF2-40B4-BE49-F238E27FC236}">
                <a16:creationId xmlns:a16="http://schemas.microsoft.com/office/drawing/2014/main" id="{C03E96F5-BB0D-4BE0-9CBB-FD878A158F0B}"/>
              </a:ext>
            </a:extLst>
          </p:cNvPr>
          <p:cNvSpPr>
            <a:spLocks noGrp="1"/>
          </p:cNvSpPr>
          <p:nvPr>
            <p:ph idx="1"/>
          </p:nvPr>
        </p:nvSpPr>
        <p:spPr/>
        <p:txBody>
          <a:bodyPr>
            <a:normAutofit lnSpcReduction="10000"/>
          </a:bodyPr>
          <a:lstStyle/>
          <a:p>
            <a:pPr marL="274320" indent="-274320" eaLnBrk="1" fontAlgn="auto" hangingPunct="1">
              <a:spcAft>
                <a:spcPts val="0"/>
              </a:spcAft>
              <a:buClr>
                <a:schemeClr val="accent1"/>
              </a:buClr>
              <a:buFont typeface="Wingdings" pitchFamily="2" charset="2"/>
              <a:buChar char="v"/>
              <a:defRPr/>
            </a:pPr>
            <a:r>
              <a:rPr lang="en-US" dirty="0"/>
              <a:t>Record County functions and provide evidence of County business transactions</a:t>
            </a:r>
          </a:p>
          <a:p>
            <a:pPr marL="274320" indent="-274320" eaLnBrk="1" fontAlgn="auto" hangingPunct="1">
              <a:spcAft>
                <a:spcPts val="0"/>
              </a:spcAft>
              <a:buClr>
                <a:schemeClr val="accent1"/>
              </a:buClr>
              <a:buFont typeface="Wingdings 2"/>
              <a:buNone/>
              <a:defRPr/>
            </a:pPr>
            <a:endParaRPr lang="en-US" dirty="0"/>
          </a:p>
          <a:p>
            <a:pPr marL="274320" indent="-274320" eaLnBrk="1" fontAlgn="auto" hangingPunct="1">
              <a:spcAft>
                <a:spcPts val="0"/>
              </a:spcAft>
              <a:buClr>
                <a:schemeClr val="accent1"/>
              </a:buClr>
              <a:buFont typeface="Wingdings" pitchFamily="2" charset="2"/>
              <a:buChar char="v"/>
              <a:defRPr/>
            </a:pPr>
            <a:r>
              <a:rPr lang="en-US" dirty="0"/>
              <a:t>Are needed to provide information about actions related to County projects and activities</a:t>
            </a:r>
          </a:p>
          <a:p>
            <a:pPr marL="274320" indent="-274320" eaLnBrk="1" fontAlgn="auto" hangingPunct="1">
              <a:spcAft>
                <a:spcPts val="0"/>
              </a:spcAft>
              <a:buClr>
                <a:schemeClr val="accent1"/>
              </a:buClr>
              <a:buFont typeface="Wingdings 2"/>
              <a:buNone/>
              <a:defRPr/>
            </a:pPr>
            <a:endParaRPr lang="en-US" dirty="0"/>
          </a:p>
          <a:p>
            <a:pPr marL="274320" indent="-274320" eaLnBrk="1" fontAlgn="auto" hangingPunct="1">
              <a:spcAft>
                <a:spcPts val="0"/>
              </a:spcAft>
              <a:buClr>
                <a:schemeClr val="accent1"/>
              </a:buClr>
              <a:buFont typeface="Wingdings" pitchFamily="2" charset="2"/>
              <a:buChar char="v"/>
              <a:defRPr/>
            </a:pPr>
            <a:r>
              <a:rPr lang="en-US" dirty="0"/>
              <a:t>Must be available and accessible for at least the full length of their retention period</a:t>
            </a:r>
          </a:p>
          <a:p>
            <a:pPr marL="274320" indent="-274320" eaLnBrk="1" fontAlgn="auto" hangingPunct="1">
              <a:spcAft>
                <a:spcPts val="0"/>
              </a:spcAft>
              <a:buClr>
                <a:schemeClr val="accent1"/>
              </a:buClr>
              <a:buFont typeface="Wingdings 2"/>
              <a:buNone/>
              <a:defRPr/>
            </a:pPr>
            <a:endParaRPr lang="en-US" dirty="0"/>
          </a:p>
          <a:p>
            <a:pPr marL="274320" indent="-274320" eaLnBrk="1" fontAlgn="auto" hangingPunct="1">
              <a:spcAft>
                <a:spcPts val="0"/>
              </a:spcAft>
              <a:buClr>
                <a:schemeClr val="accent1"/>
              </a:buClr>
              <a:buFont typeface="Wingdings" pitchFamily="2" charset="2"/>
              <a:buChar char="v"/>
              <a:defRPr/>
            </a:pPr>
            <a:r>
              <a:rPr lang="en-US" dirty="0"/>
              <a:t>Retained based on content of record not type of record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1745F-6B0A-4142-ABD9-898C666E0049}"/>
              </a:ext>
            </a:extLst>
          </p:cNvPr>
          <p:cNvSpPr>
            <a:spLocks noGrp="1"/>
          </p:cNvSpPr>
          <p:nvPr>
            <p:ph type="title"/>
          </p:nvPr>
        </p:nvSpPr>
        <p:spPr>
          <a:xfrm>
            <a:off x="457200" y="704850"/>
            <a:ext cx="8229600" cy="971550"/>
          </a:xfrm>
        </p:spPr>
        <p:txBody>
          <a:bodyPr>
            <a:normAutofit/>
          </a:bodyPr>
          <a:lstStyle/>
          <a:p>
            <a:pPr algn="ctr" eaLnBrk="1" fontAlgn="auto" hangingPunct="1">
              <a:spcAft>
                <a:spcPts val="0"/>
              </a:spcAft>
              <a:defRPr/>
            </a:pPr>
            <a:r>
              <a:rPr lang="en-US" sz="4000" b="1" dirty="0">
                <a:solidFill>
                  <a:schemeClr val="tx1"/>
                </a:solidFill>
                <a:latin typeface="+mn-lt"/>
              </a:rPr>
              <a:t>TRANSITORY RECORDS </a:t>
            </a:r>
          </a:p>
        </p:txBody>
      </p:sp>
      <p:sp>
        <p:nvSpPr>
          <p:cNvPr id="23555" name="Content Placeholder 2">
            <a:extLst>
              <a:ext uri="{FF2B5EF4-FFF2-40B4-BE49-F238E27FC236}">
                <a16:creationId xmlns:a16="http://schemas.microsoft.com/office/drawing/2014/main" id="{99AE408C-AD45-4587-8091-50ABF32AEC8A}"/>
              </a:ext>
            </a:extLst>
          </p:cNvPr>
          <p:cNvSpPr>
            <a:spLocks noGrp="1"/>
          </p:cNvSpPr>
          <p:nvPr>
            <p:ph idx="1"/>
          </p:nvPr>
        </p:nvSpPr>
        <p:spPr/>
        <p:txBody>
          <a:bodyPr/>
          <a:lstStyle/>
          <a:p>
            <a:pPr eaLnBrk="1" hangingPunct="1">
              <a:buClr>
                <a:schemeClr val="accent1"/>
              </a:buClr>
              <a:buFont typeface="Wingdings" panose="05000000000000000000" pitchFamily="2" charset="2"/>
              <a:buChar char="v"/>
            </a:pPr>
            <a:r>
              <a:rPr lang="en-US" altLang="en-US"/>
              <a:t>Used to complete a routine action or to prepare a subsequent record</a:t>
            </a:r>
          </a:p>
          <a:p>
            <a:pPr eaLnBrk="1" hangingPunct="1">
              <a:buClr>
                <a:schemeClr val="accent1"/>
              </a:buClr>
              <a:buFont typeface="Wingdings" panose="05000000000000000000" pitchFamily="2" charset="2"/>
              <a:buChar char="v"/>
            </a:pPr>
            <a:r>
              <a:rPr lang="en-US" altLang="en-US"/>
              <a:t>Have a short or no retention period</a:t>
            </a:r>
          </a:p>
          <a:p>
            <a:pPr eaLnBrk="1" hangingPunct="1">
              <a:buClr>
                <a:schemeClr val="accent1"/>
              </a:buClr>
              <a:buFont typeface="Wingdings" panose="05000000000000000000" pitchFamily="2" charset="2"/>
              <a:buChar char="v"/>
            </a:pPr>
            <a:r>
              <a:rPr lang="en-US" altLang="en-US"/>
              <a:t>Not needed to document decisions/actions of your office</a:t>
            </a:r>
          </a:p>
          <a:p>
            <a:pPr eaLnBrk="1" hangingPunct="1">
              <a:buClr>
                <a:schemeClr val="accent1"/>
              </a:buClr>
              <a:buFont typeface="Wingdings" panose="05000000000000000000" pitchFamily="2" charset="2"/>
              <a:buChar char="v"/>
            </a:pPr>
            <a:r>
              <a:rPr lang="en-US" altLang="en-US"/>
              <a:t>Not required for legal, fiscal, historical or administrative purposes</a:t>
            </a:r>
          </a:p>
          <a:p>
            <a:pPr eaLnBrk="1" hangingPunct="1">
              <a:buClr>
                <a:schemeClr val="accent1"/>
              </a:buClr>
              <a:buFont typeface="Wingdings" panose="05000000000000000000" pitchFamily="2" charset="2"/>
              <a:buChar char="v"/>
            </a:pPr>
            <a:r>
              <a:rPr lang="en-US" altLang="en-US"/>
              <a:t>Still subject to litigation and public disclosure if they have not been destroyed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016A993-1BF7-4404-8D75-0A4C8243BAF2}"/>
              </a:ext>
            </a:extLst>
          </p:cNvPr>
          <p:cNvSpPr>
            <a:spLocks noGrp="1" noChangeArrowheads="1"/>
          </p:cNvSpPr>
          <p:nvPr>
            <p:ph type="title"/>
          </p:nvPr>
        </p:nvSpPr>
        <p:spPr>
          <a:xfrm>
            <a:off x="228600" y="152400"/>
            <a:ext cx="8707438" cy="1752600"/>
          </a:xfrm>
        </p:spPr>
        <p:txBody>
          <a:bodyPr>
            <a:normAutofit/>
          </a:bodyPr>
          <a:lstStyle/>
          <a:p>
            <a:pPr algn="ctr" eaLnBrk="1" fontAlgn="auto" hangingPunct="1">
              <a:spcAft>
                <a:spcPts val="0"/>
              </a:spcAft>
              <a:defRPr/>
            </a:pPr>
            <a:r>
              <a:rPr lang="en-US" sz="4000" b="1" dirty="0">
                <a:solidFill>
                  <a:schemeClr val="tx1"/>
                </a:solidFill>
                <a:latin typeface="+mn-lt"/>
              </a:rPr>
              <a:t>THE INTENT OF THE PEOPLE</a:t>
            </a:r>
          </a:p>
        </p:txBody>
      </p:sp>
      <p:sp>
        <p:nvSpPr>
          <p:cNvPr id="6147" name="Rectangle 3">
            <a:extLst>
              <a:ext uri="{FF2B5EF4-FFF2-40B4-BE49-F238E27FC236}">
                <a16:creationId xmlns:a16="http://schemas.microsoft.com/office/drawing/2014/main" id="{A2F6AD42-7BE8-4396-95BC-6CD6221DB2C9}"/>
              </a:ext>
            </a:extLst>
          </p:cNvPr>
          <p:cNvSpPr>
            <a:spLocks noGrp="1" noChangeArrowheads="1"/>
          </p:cNvSpPr>
          <p:nvPr>
            <p:ph idx="1"/>
          </p:nvPr>
        </p:nvSpPr>
        <p:spPr>
          <a:xfrm>
            <a:off x="609600" y="2057400"/>
            <a:ext cx="7772400" cy="4114800"/>
          </a:xfrm>
        </p:spPr>
        <p:txBody>
          <a:bodyPr/>
          <a:lstStyle/>
          <a:p>
            <a:pPr eaLnBrk="1" hangingPunct="1">
              <a:lnSpc>
                <a:spcPct val="80000"/>
              </a:lnSpc>
              <a:buClr>
                <a:schemeClr val="accent1"/>
              </a:buClr>
              <a:buFont typeface="Wingdings" panose="05000000000000000000" pitchFamily="2" charset="2"/>
              <a:buChar char="v"/>
            </a:pPr>
            <a:endParaRPr lang="en-US" altLang="en-US" sz="2000"/>
          </a:p>
          <a:p>
            <a:pPr eaLnBrk="1" hangingPunct="1">
              <a:lnSpc>
                <a:spcPct val="80000"/>
              </a:lnSpc>
              <a:buClr>
                <a:schemeClr val="accent1"/>
              </a:buClr>
              <a:buFont typeface="Wingdings" panose="05000000000000000000" pitchFamily="2" charset="2"/>
              <a:buChar char="v"/>
            </a:pPr>
            <a:r>
              <a:rPr lang="en-US" altLang="en-US" sz="2400"/>
              <a:t>The people of this state do not yield their sovereignty to the agencies that serve them</a:t>
            </a:r>
          </a:p>
          <a:p>
            <a:pPr eaLnBrk="1" hangingPunct="1">
              <a:lnSpc>
                <a:spcPct val="80000"/>
              </a:lnSpc>
              <a:buClr>
                <a:schemeClr val="accent1"/>
              </a:buClr>
              <a:buFont typeface="Wingdings" panose="05000000000000000000" pitchFamily="2" charset="2"/>
              <a:buChar char="v"/>
            </a:pPr>
            <a:endParaRPr lang="en-US" altLang="en-US" sz="2400"/>
          </a:p>
          <a:p>
            <a:pPr eaLnBrk="1" hangingPunct="1">
              <a:lnSpc>
                <a:spcPct val="80000"/>
              </a:lnSpc>
              <a:buClr>
                <a:schemeClr val="accent1"/>
              </a:buClr>
              <a:buFont typeface="Wingdings" panose="05000000000000000000" pitchFamily="2" charset="2"/>
              <a:buChar char="v"/>
            </a:pPr>
            <a:r>
              <a:rPr lang="en-US" altLang="en-US" sz="2400"/>
              <a:t>The people have not given public employees the right to decide what is good for people to know and what is not good for them to know</a:t>
            </a:r>
          </a:p>
          <a:p>
            <a:pPr eaLnBrk="1" hangingPunct="1">
              <a:lnSpc>
                <a:spcPct val="80000"/>
              </a:lnSpc>
              <a:buClr>
                <a:schemeClr val="accent1"/>
              </a:buClr>
              <a:buFont typeface="Wingdings" panose="05000000000000000000" pitchFamily="2" charset="2"/>
              <a:buChar char="v"/>
            </a:pPr>
            <a:endParaRPr lang="en-US" altLang="en-US" sz="2400"/>
          </a:p>
          <a:p>
            <a:pPr eaLnBrk="1" hangingPunct="1">
              <a:lnSpc>
                <a:spcPct val="80000"/>
              </a:lnSpc>
              <a:buClr>
                <a:schemeClr val="accent1"/>
              </a:buClr>
              <a:buFont typeface="Wingdings" panose="05000000000000000000" pitchFamily="2" charset="2"/>
              <a:buChar char="v"/>
            </a:pPr>
            <a:r>
              <a:rPr lang="en-US" altLang="en-US" sz="2400"/>
              <a:t>This chapter shall be liberally construed and its exemptions narrowly construed to promote this public policy and to assure that the public interest will be fully protected</a:t>
            </a:r>
          </a:p>
          <a:p>
            <a:pPr eaLnBrk="1" hangingPunct="1">
              <a:lnSpc>
                <a:spcPct val="80000"/>
              </a:lnSpc>
              <a:buClr>
                <a:schemeClr val="accent1"/>
              </a:buClr>
              <a:buFont typeface="Wingdings" panose="05000000000000000000" pitchFamily="2" charset="2"/>
              <a:buNone/>
            </a:pPr>
            <a:endParaRPr lang="en-US" altLang="en-US" sz="200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7752A-AAB9-4AAC-A6BE-06FE731A138A}"/>
              </a:ext>
            </a:extLst>
          </p:cNvPr>
          <p:cNvSpPr>
            <a:spLocks noGrp="1"/>
          </p:cNvSpPr>
          <p:nvPr>
            <p:ph type="title"/>
          </p:nvPr>
        </p:nvSpPr>
        <p:spPr>
          <a:xfrm>
            <a:off x="457200" y="704850"/>
            <a:ext cx="8229600" cy="1047750"/>
          </a:xfrm>
        </p:spPr>
        <p:txBody>
          <a:bodyPr>
            <a:normAutofit/>
          </a:bodyPr>
          <a:lstStyle/>
          <a:p>
            <a:pPr algn="ctr" eaLnBrk="1" fontAlgn="auto" hangingPunct="1">
              <a:spcAft>
                <a:spcPts val="0"/>
              </a:spcAft>
              <a:defRPr/>
            </a:pPr>
            <a:r>
              <a:rPr lang="en-US" sz="4800" b="1" dirty="0">
                <a:solidFill>
                  <a:schemeClr val="tx1"/>
                </a:solidFill>
                <a:latin typeface="+mn-lt"/>
              </a:rPr>
              <a:t>RETENTION PERIODS</a:t>
            </a:r>
          </a:p>
        </p:txBody>
      </p:sp>
      <p:sp>
        <p:nvSpPr>
          <p:cNvPr id="24579" name="Content Placeholder 2">
            <a:extLst>
              <a:ext uri="{FF2B5EF4-FFF2-40B4-BE49-F238E27FC236}">
                <a16:creationId xmlns:a16="http://schemas.microsoft.com/office/drawing/2014/main" id="{9B2E9948-C926-4BE0-88A9-8536BC89D251}"/>
              </a:ext>
            </a:extLst>
          </p:cNvPr>
          <p:cNvSpPr>
            <a:spLocks noGrp="1"/>
          </p:cNvSpPr>
          <p:nvPr>
            <p:ph idx="1"/>
          </p:nvPr>
        </p:nvSpPr>
        <p:spPr/>
        <p:txBody>
          <a:bodyPr/>
          <a:lstStyle/>
          <a:p>
            <a:pPr eaLnBrk="1" hangingPunct="1">
              <a:buClr>
                <a:schemeClr val="accent1"/>
              </a:buClr>
              <a:buFont typeface="Wingdings" panose="05000000000000000000" pitchFamily="2" charset="2"/>
              <a:buChar char="v"/>
            </a:pPr>
            <a:r>
              <a:rPr lang="en-US" altLang="en-US"/>
              <a:t>Communications – 2 years</a:t>
            </a:r>
          </a:p>
          <a:p>
            <a:pPr eaLnBrk="1" hangingPunct="1"/>
            <a:endParaRPr lang="en-US" altLang="en-US"/>
          </a:p>
          <a:p>
            <a:pPr eaLnBrk="1" hangingPunct="1">
              <a:buClr>
                <a:schemeClr val="accent1"/>
              </a:buClr>
              <a:buFont typeface="Wingdings" panose="05000000000000000000" pitchFamily="2" charset="2"/>
              <a:buChar char="v"/>
            </a:pPr>
            <a:r>
              <a:rPr lang="en-US" altLang="en-US"/>
              <a:t>Agenda Packets (includes all referenced and attached documents) – 3 years</a:t>
            </a:r>
          </a:p>
          <a:p>
            <a:pPr eaLnBrk="1" hangingPunct="1"/>
            <a:endParaRPr lang="en-US" altLang="en-US"/>
          </a:p>
          <a:p>
            <a:pPr eaLnBrk="1" hangingPunct="1">
              <a:buClr>
                <a:schemeClr val="accent1"/>
              </a:buClr>
              <a:buFont typeface="Wingdings" panose="05000000000000000000" pitchFamily="2" charset="2"/>
              <a:buChar char="v"/>
            </a:pPr>
            <a:r>
              <a:rPr lang="en-US" altLang="en-US"/>
              <a:t>Minutes (includes all reference and attached documents) – 6 years</a:t>
            </a:r>
          </a:p>
          <a:p>
            <a:pPr eaLnBrk="1" hangingPunct="1"/>
            <a:endParaRPr lang="en-US" altLang="en-US"/>
          </a:p>
          <a:p>
            <a:pPr eaLnBrk="1" hangingPunct="1">
              <a:buClr>
                <a:schemeClr val="accent1"/>
              </a:buClr>
              <a:buFont typeface="Wingdings" panose="05000000000000000000" pitchFamily="2" charset="2"/>
              <a:buChar char="v"/>
            </a:pPr>
            <a:r>
              <a:rPr lang="en-US" altLang="en-US"/>
              <a:t>Reports – 6  years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21A1E24-9B20-4170-A9F9-12AA44593A7F}"/>
              </a:ext>
            </a:extLst>
          </p:cNvPr>
          <p:cNvSpPr>
            <a:spLocks noGrp="1" noChangeArrowheads="1"/>
          </p:cNvSpPr>
          <p:nvPr>
            <p:ph type="title"/>
          </p:nvPr>
        </p:nvSpPr>
        <p:spPr/>
        <p:txBody>
          <a:bodyPr/>
          <a:lstStyle/>
          <a:p>
            <a:pPr eaLnBrk="1" hangingPunct="1"/>
            <a:endParaRPr lang="en-US" altLang="en-US"/>
          </a:p>
        </p:txBody>
      </p:sp>
      <p:sp>
        <p:nvSpPr>
          <p:cNvPr id="25603" name="Rectangle 3">
            <a:extLst>
              <a:ext uri="{FF2B5EF4-FFF2-40B4-BE49-F238E27FC236}">
                <a16:creationId xmlns:a16="http://schemas.microsoft.com/office/drawing/2014/main" id="{3BF723F4-1583-45DF-848E-B322B1333722}"/>
              </a:ext>
            </a:extLst>
          </p:cNvPr>
          <p:cNvSpPr>
            <a:spLocks noGrp="1" noChangeArrowheads="1"/>
          </p:cNvSpPr>
          <p:nvPr>
            <p:ph idx="1"/>
          </p:nvPr>
        </p:nvSpPr>
        <p:spPr>
          <a:xfrm>
            <a:off x="381000" y="2819400"/>
            <a:ext cx="8229600" cy="838200"/>
          </a:xfrm>
        </p:spPr>
        <p:txBody>
          <a:bodyPr/>
          <a:lstStyle/>
          <a:p>
            <a:pPr algn="ctr" eaLnBrk="1" hangingPunct="1">
              <a:buFont typeface="Wingdings" panose="05000000000000000000" pitchFamily="2" charset="2"/>
              <a:buNone/>
            </a:pPr>
            <a:r>
              <a:rPr lang="en-US" altLang="en-US" sz="4800" b="1"/>
              <a:t>QUESTIONS?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943F599-2454-4C64-B013-6BE12DCBA739}"/>
              </a:ext>
            </a:extLst>
          </p:cNvPr>
          <p:cNvSpPr>
            <a:spLocks noGrp="1" noChangeArrowheads="1"/>
          </p:cNvSpPr>
          <p:nvPr>
            <p:ph type="title"/>
          </p:nvPr>
        </p:nvSpPr>
        <p:spPr/>
        <p:txBody>
          <a:bodyPr>
            <a:normAutofit/>
          </a:bodyPr>
          <a:lstStyle/>
          <a:p>
            <a:pPr algn="ctr" eaLnBrk="1" fontAlgn="auto" hangingPunct="1">
              <a:spcAft>
                <a:spcPts val="0"/>
              </a:spcAft>
              <a:defRPr/>
            </a:pPr>
            <a:r>
              <a:rPr lang="en-US" sz="3200" b="1" dirty="0">
                <a:solidFill>
                  <a:schemeClr val="tx1"/>
                </a:solidFill>
                <a:latin typeface="+mn-lt"/>
              </a:rPr>
              <a:t>      </a:t>
            </a:r>
            <a:r>
              <a:rPr lang="en-US" sz="4000" b="1" dirty="0">
                <a:solidFill>
                  <a:schemeClr val="tx1"/>
                </a:solidFill>
                <a:latin typeface="+mn-lt"/>
              </a:rPr>
              <a:t>WHAT IS A PUBLIC RECORD?</a:t>
            </a:r>
          </a:p>
        </p:txBody>
      </p:sp>
      <p:sp>
        <p:nvSpPr>
          <p:cNvPr id="5123" name="Rectangle 3">
            <a:extLst>
              <a:ext uri="{FF2B5EF4-FFF2-40B4-BE49-F238E27FC236}">
                <a16:creationId xmlns:a16="http://schemas.microsoft.com/office/drawing/2014/main" id="{BB0A8E11-EC04-4028-B418-5850EE382340}"/>
              </a:ext>
            </a:extLst>
          </p:cNvPr>
          <p:cNvSpPr>
            <a:spLocks noGrp="1" noChangeArrowheads="1"/>
          </p:cNvSpPr>
          <p:nvPr>
            <p:ph idx="1"/>
          </p:nvPr>
        </p:nvSpPr>
        <p:spPr>
          <a:xfrm>
            <a:off x="762000" y="1981200"/>
            <a:ext cx="7772400" cy="4114800"/>
          </a:xfrm>
        </p:spPr>
        <p:txBody>
          <a:bodyPr>
            <a:normAutofit lnSpcReduction="10000"/>
          </a:bodyPr>
          <a:lstStyle/>
          <a:p>
            <a:pPr marL="640080" lvl="1" indent="-246888" eaLnBrk="1" fontAlgn="auto" hangingPunct="1">
              <a:lnSpc>
                <a:spcPct val="80000"/>
              </a:lnSpc>
              <a:spcAft>
                <a:spcPts val="0"/>
              </a:spcAft>
              <a:buFont typeface="Wingdings 2"/>
              <a:buNone/>
              <a:defRPr/>
            </a:pPr>
            <a:endParaRPr lang="en-US" sz="2800" dirty="0"/>
          </a:p>
          <a:p>
            <a:pPr marL="640080" lvl="1" indent="-246888" eaLnBrk="1" fontAlgn="auto" hangingPunct="1">
              <a:lnSpc>
                <a:spcPct val="80000"/>
              </a:lnSpc>
              <a:spcAft>
                <a:spcPts val="0"/>
              </a:spcAft>
              <a:buFont typeface="Wingdings" pitchFamily="2" charset="2"/>
              <a:buChar char="v"/>
              <a:defRPr/>
            </a:pPr>
            <a:r>
              <a:rPr lang="en-US" sz="3200" dirty="0"/>
              <a:t>Any writing</a:t>
            </a:r>
          </a:p>
          <a:p>
            <a:pPr marL="640080" lvl="1" indent="-246888" eaLnBrk="1" fontAlgn="auto" hangingPunct="1">
              <a:lnSpc>
                <a:spcPct val="80000"/>
              </a:lnSpc>
              <a:spcAft>
                <a:spcPts val="0"/>
              </a:spcAft>
              <a:buFont typeface="Wingdings" pitchFamily="2" charset="2"/>
              <a:buNone/>
              <a:defRPr/>
            </a:pPr>
            <a:endParaRPr lang="en-US" sz="3200" dirty="0"/>
          </a:p>
          <a:p>
            <a:pPr marL="640080" lvl="1" indent="-246888" eaLnBrk="1" fontAlgn="auto" hangingPunct="1">
              <a:lnSpc>
                <a:spcPct val="80000"/>
              </a:lnSpc>
              <a:spcAft>
                <a:spcPts val="0"/>
              </a:spcAft>
              <a:buFont typeface="Wingdings" pitchFamily="2" charset="2"/>
              <a:buChar char="v"/>
              <a:defRPr/>
            </a:pPr>
            <a:r>
              <a:rPr lang="en-US" sz="3200" dirty="0"/>
              <a:t>Relating to the conduct/performance of any governmental or proprietary function</a:t>
            </a:r>
          </a:p>
          <a:p>
            <a:pPr marL="640080" lvl="1" indent="-246888" eaLnBrk="1" fontAlgn="auto" hangingPunct="1">
              <a:lnSpc>
                <a:spcPct val="80000"/>
              </a:lnSpc>
              <a:spcAft>
                <a:spcPts val="0"/>
              </a:spcAft>
              <a:buFont typeface="Wingdings" pitchFamily="2" charset="2"/>
              <a:buNone/>
              <a:defRPr/>
            </a:pPr>
            <a:endParaRPr lang="en-US" sz="3200" dirty="0"/>
          </a:p>
          <a:p>
            <a:pPr marL="640080" lvl="1" indent="-246888" eaLnBrk="1" fontAlgn="auto" hangingPunct="1">
              <a:lnSpc>
                <a:spcPct val="80000"/>
              </a:lnSpc>
              <a:spcAft>
                <a:spcPts val="0"/>
              </a:spcAft>
              <a:buFont typeface="Wingdings" pitchFamily="2" charset="2"/>
              <a:buChar char="v"/>
              <a:defRPr/>
            </a:pPr>
            <a:r>
              <a:rPr lang="en-US" sz="3200" dirty="0"/>
              <a:t>Prepared, owned, used or retained by any state or local agency</a:t>
            </a:r>
          </a:p>
          <a:p>
            <a:pPr marL="274320" indent="-274320" eaLnBrk="1" fontAlgn="auto" hangingPunct="1">
              <a:lnSpc>
                <a:spcPct val="80000"/>
              </a:lnSpc>
              <a:spcAft>
                <a:spcPts val="0"/>
              </a:spcAft>
              <a:buClr>
                <a:schemeClr val="accent3"/>
              </a:buClr>
              <a:buFont typeface="Wingdings" pitchFamily="2" charset="2"/>
              <a:buNone/>
              <a:defRPr/>
            </a:pPr>
            <a:r>
              <a:rPr lang="en-US" sz="2000" dirty="0"/>
              <a:t>	</a:t>
            </a:r>
          </a:p>
          <a:p>
            <a:pPr marL="640080" lvl="1" indent="-246888" eaLnBrk="1" fontAlgn="auto" hangingPunct="1">
              <a:lnSpc>
                <a:spcPct val="80000"/>
              </a:lnSpc>
              <a:spcAft>
                <a:spcPts val="0"/>
              </a:spcAft>
              <a:buFont typeface="Wingdings" pitchFamily="2" charset="2"/>
              <a:buChar char="v"/>
              <a:defRPr/>
            </a:pPr>
            <a:endParaRPr lang="en-US" sz="2000" i="1"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384F364-1721-4701-BDF1-34E9BF34A868}"/>
              </a:ext>
            </a:extLst>
          </p:cNvPr>
          <p:cNvSpPr>
            <a:spLocks noGrp="1" noChangeArrowheads="1"/>
          </p:cNvSpPr>
          <p:nvPr>
            <p:ph type="title"/>
          </p:nvPr>
        </p:nvSpPr>
        <p:spPr/>
        <p:txBody>
          <a:bodyPr>
            <a:normAutofit/>
          </a:bodyPr>
          <a:lstStyle/>
          <a:p>
            <a:pPr algn="ctr" eaLnBrk="1" fontAlgn="auto" hangingPunct="1">
              <a:spcAft>
                <a:spcPts val="0"/>
              </a:spcAft>
              <a:defRPr/>
            </a:pPr>
            <a:r>
              <a:rPr lang="en-US" sz="4000" b="1" dirty="0">
                <a:solidFill>
                  <a:schemeClr val="tx1"/>
                </a:solidFill>
                <a:latin typeface="+mn-lt"/>
              </a:rPr>
              <a:t>HOW IS “WRITING” DEFINED?</a:t>
            </a:r>
          </a:p>
        </p:txBody>
      </p:sp>
      <p:sp>
        <p:nvSpPr>
          <p:cNvPr id="6147" name="Rectangle 3">
            <a:extLst>
              <a:ext uri="{FF2B5EF4-FFF2-40B4-BE49-F238E27FC236}">
                <a16:creationId xmlns:a16="http://schemas.microsoft.com/office/drawing/2014/main" id="{1A59CBC2-8E6A-4C5F-AC53-152F5DD7C689}"/>
              </a:ext>
            </a:extLst>
          </p:cNvPr>
          <p:cNvSpPr>
            <a:spLocks noGrp="1" noChangeArrowheads="1"/>
          </p:cNvSpPr>
          <p:nvPr>
            <p:ph idx="1"/>
          </p:nvPr>
        </p:nvSpPr>
        <p:spPr>
          <a:xfrm>
            <a:off x="457200" y="1828800"/>
            <a:ext cx="8497888" cy="4876800"/>
          </a:xfrm>
        </p:spPr>
        <p:txBody>
          <a:bodyPr>
            <a:normAutofit lnSpcReduction="10000"/>
          </a:bodyPr>
          <a:lstStyle/>
          <a:p>
            <a:pPr marL="274320" indent="-274320" eaLnBrk="1" fontAlgn="auto" hangingPunct="1">
              <a:lnSpc>
                <a:spcPct val="90000"/>
              </a:lnSpc>
              <a:spcAft>
                <a:spcPts val="0"/>
              </a:spcAft>
              <a:buClr>
                <a:schemeClr val="accent3"/>
              </a:buClr>
              <a:buFont typeface="Wingdings" pitchFamily="2" charset="2"/>
              <a:buNone/>
              <a:defRPr/>
            </a:pPr>
            <a:r>
              <a:rPr lang="en-US" sz="2400" dirty="0"/>
              <a:t>	</a:t>
            </a:r>
          </a:p>
          <a:p>
            <a:pPr marL="274320" indent="-274320" eaLnBrk="1" fontAlgn="auto" hangingPunct="1">
              <a:lnSpc>
                <a:spcPct val="90000"/>
              </a:lnSpc>
              <a:spcAft>
                <a:spcPts val="0"/>
              </a:spcAft>
              <a:buClr>
                <a:schemeClr val="accent3"/>
              </a:buClr>
              <a:buFont typeface="Wingdings" pitchFamily="2" charset="2"/>
              <a:buNone/>
              <a:defRPr/>
            </a:pPr>
            <a:r>
              <a:rPr lang="en-US" sz="2400" dirty="0"/>
              <a:t>“Writing” means handwriting, typewriting, printing, </a:t>
            </a:r>
          </a:p>
          <a:p>
            <a:pPr marL="274320" indent="-274320" eaLnBrk="1" fontAlgn="auto" hangingPunct="1">
              <a:lnSpc>
                <a:spcPct val="90000"/>
              </a:lnSpc>
              <a:spcAft>
                <a:spcPts val="0"/>
              </a:spcAft>
              <a:buClr>
                <a:schemeClr val="accent3"/>
              </a:buClr>
              <a:buFont typeface="Wingdings" pitchFamily="2" charset="2"/>
              <a:buNone/>
              <a:defRPr/>
            </a:pPr>
            <a:r>
              <a:rPr lang="en-US" sz="2400" dirty="0" err="1"/>
              <a:t>photostating</a:t>
            </a:r>
            <a:r>
              <a:rPr lang="en-US" sz="2400" dirty="0"/>
              <a:t>, photographing, </a:t>
            </a:r>
            <a:r>
              <a:rPr lang="en-US" sz="2400" u="sng" dirty="0"/>
              <a:t>and every other means of </a:t>
            </a:r>
          </a:p>
          <a:p>
            <a:pPr marL="274320" indent="-274320" eaLnBrk="1" fontAlgn="auto" hangingPunct="1">
              <a:lnSpc>
                <a:spcPct val="90000"/>
              </a:lnSpc>
              <a:spcAft>
                <a:spcPts val="0"/>
              </a:spcAft>
              <a:buClr>
                <a:schemeClr val="accent3"/>
              </a:buClr>
              <a:buFont typeface="Wingdings" pitchFamily="2" charset="2"/>
              <a:buNone/>
              <a:defRPr/>
            </a:pPr>
            <a:r>
              <a:rPr lang="en-US" sz="2400" u="sng" dirty="0"/>
              <a:t>recording any form of communication or representation……</a:t>
            </a:r>
            <a:endParaRPr lang="en-US" sz="2400" dirty="0"/>
          </a:p>
          <a:p>
            <a:pPr marL="274320" indent="-274320" eaLnBrk="1" fontAlgn="auto" hangingPunct="1">
              <a:lnSpc>
                <a:spcPct val="90000"/>
              </a:lnSpc>
              <a:spcAft>
                <a:spcPts val="0"/>
              </a:spcAft>
              <a:buClr>
                <a:schemeClr val="accent3"/>
              </a:buClr>
              <a:buFont typeface="Wingdings" pitchFamily="2" charset="2"/>
              <a:buNone/>
              <a:defRPr/>
            </a:pPr>
            <a:endParaRPr lang="en-US" sz="2400" dirty="0"/>
          </a:p>
          <a:p>
            <a:pPr marL="274320" indent="-274320" eaLnBrk="1" fontAlgn="auto" hangingPunct="1">
              <a:lnSpc>
                <a:spcPct val="90000"/>
              </a:lnSpc>
              <a:spcAft>
                <a:spcPts val="0"/>
              </a:spcAft>
              <a:buClr>
                <a:schemeClr val="accent3"/>
              </a:buClr>
              <a:buFont typeface="Wingdings" pitchFamily="2" charset="2"/>
              <a:buNone/>
              <a:defRPr/>
            </a:pPr>
            <a:r>
              <a:rPr lang="en-US" sz="2400" dirty="0"/>
              <a:t>……including, but not limited to, letters, words, pictures, </a:t>
            </a:r>
          </a:p>
          <a:p>
            <a:pPr marL="274320" indent="-274320" eaLnBrk="1" fontAlgn="auto" hangingPunct="1">
              <a:lnSpc>
                <a:spcPct val="90000"/>
              </a:lnSpc>
              <a:spcAft>
                <a:spcPts val="0"/>
              </a:spcAft>
              <a:buClr>
                <a:schemeClr val="accent3"/>
              </a:buClr>
              <a:buFont typeface="Wingdings" pitchFamily="2" charset="2"/>
              <a:buNone/>
              <a:defRPr/>
            </a:pPr>
            <a:r>
              <a:rPr lang="en-US" sz="2400" dirty="0"/>
              <a:t>sounds, or symbols, or combination thereof, and all papers, </a:t>
            </a:r>
          </a:p>
          <a:p>
            <a:pPr marL="274320" indent="-274320" eaLnBrk="1" fontAlgn="auto" hangingPunct="1">
              <a:lnSpc>
                <a:spcPct val="90000"/>
              </a:lnSpc>
              <a:spcAft>
                <a:spcPts val="0"/>
              </a:spcAft>
              <a:buClr>
                <a:schemeClr val="accent3"/>
              </a:buClr>
              <a:buFont typeface="Wingdings" pitchFamily="2" charset="2"/>
              <a:buNone/>
              <a:defRPr/>
            </a:pPr>
            <a:r>
              <a:rPr lang="en-US" sz="2400" dirty="0"/>
              <a:t>maps, magnetic or paper tapes, photographic films and prints, </a:t>
            </a:r>
          </a:p>
          <a:p>
            <a:pPr marL="274320" indent="-274320" eaLnBrk="1" fontAlgn="auto" hangingPunct="1">
              <a:lnSpc>
                <a:spcPct val="90000"/>
              </a:lnSpc>
              <a:spcAft>
                <a:spcPts val="0"/>
              </a:spcAft>
              <a:buClr>
                <a:schemeClr val="accent3"/>
              </a:buClr>
              <a:buFont typeface="Wingdings" pitchFamily="2" charset="2"/>
              <a:buNone/>
              <a:defRPr/>
            </a:pPr>
            <a:r>
              <a:rPr lang="en-US" sz="2400" dirty="0"/>
              <a:t>motion picture, film and video recordings, magnetic or </a:t>
            </a:r>
          </a:p>
          <a:p>
            <a:pPr marL="274320" indent="-274320" eaLnBrk="1" fontAlgn="auto" hangingPunct="1">
              <a:lnSpc>
                <a:spcPct val="90000"/>
              </a:lnSpc>
              <a:spcAft>
                <a:spcPts val="0"/>
              </a:spcAft>
              <a:buClr>
                <a:schemeClr val="accent3"/>
              </a:buClr>
              <a:buFont typeface="Wingdings" pitchFamily="2" charset="2"/>
              <a:buNone/>
              <a:defRPr/>
            </a:pPr>
            <a:r>
              <a:rPr lang="en-US" sz="2400" dirty="0"/>
              <a:t>punched cards, discs, drums, diskettes, sound recordings, and </a:t>
            </a:r>
          </a:p>
          <a:p>
            <a:pPr marL="274320" indent="-274320" eaLnBrk="1" fontAlgn="auto" hangingPunct="1">
              <a:lnSpc>
                <a:spcPct val="90000"/>
              </a:lnSpc>
              <a:spcAft>
                <a:spcPts val="0"/>
              </a:spcAft>
              <a:buClr>
                <a:schemeClr val="accent3"/>
              </a:buClr>
              <a:buFont typeface="Wingdings" pitchFamily="2" charset="2"/>
              <a:buNone/>
              <a:defRPr/>
            </a:pPr>
            <a:r>
              <a:rPr lang="en-US" sz="2400" dirty="0"/>
              <a:t>other documents including existing data compilations from </a:t>
            </a:r>
          </a:p>
          <a:p>
            <a:pPr marL="274320" indent="-274320" eaLnBrk="1" fontAlgn="auto" hangingPunct="1">
              <a:lnSpc>
                <a:spcPct val="90000"/>
              </a:lnSpc>
              <a:spcAft>
                <a:spcPts val="0"/>
              </a:spcAft>
              <a:buClr>
                <a:schemeClr val="accent3"/>
              </a:buClr>
              <a:buFont typeface="Wingdings" pitchFamily="2" charset="2"/>
              <a:buNone/>
              <a:defRPr/>
            </a:pPr>
            <a:r>
              <a:rPr lang="en-US" sz="2400" dirty="0"/>
              <a:t>which information may be obtained or translated.”  </a:t>
            </a:r>
          </a:p>
          <a:p>
            <a:pPr marL="274320" indent="-274320" eaLnBrk="1" fontAlgn="auto" hangingPunct="1">
              <a:lnSpc>
                <a:spcPct val="90000"/>
              </a:lnSpc>
              <a:spcAft>
                <a:spcPts val="0"/>
              </a:spcAft>
              <a:buClr>
                <a:schemeClr val="accent3"/>
              </a:buClr>
              <a:buFont typeface="Wingdings" pitchFamily="2" charset="2"/>
              <a:buNone/>
              <a:defRPr/>
            </a:pPr>
            <a:r>
              <a:rPr lang="en-US" sz="2400"/>
              <a:t>RCW 42.56.010(3</a:t>
            </a:r>
            <a:r>
              <a:rPr lang="en-US" sz="24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1E29E08-30DF-40C4-82FA-720C0131083E}"/>
              </a:ext>
            </a:extLst>
          </p:cNvPr>
          <p:cNvSpPr>
            <a:spLocks noGrp="1" noChangeArrowheads="1"/>
          </p:cNvSpPr>
          <p:nvPr>
            <p:ph type="title"/>
          </p:nvPr>
        </p:nvSpPr>
        <p:spPr>
          <a:xfrm>
            <a:off x="457200" y="704850"/>
            <a:ext cx="8229600" cy="819150"/>
          </a:xfrm>
        </p:spPr>
        <p:txBody>
          <a:bodyPr>
            <a:normAutofit/>
          </a:bodyPr>
          <a:lstStyle/>
          <a:p>
            <a:pPr algn="ctr" eaLnBrk="1" fontAlgn="auto" hangingPunct="1">
              <a:spcAft>
                <a:spcPts val="0"/>
              </a:spcAft>
              <a:defRPr/>
            </a:pPr>
            <a:r>
              <a:rPr lang="en-US" sz="4400" b="1" dirty="0">
                <a:solidFill>
                  <a:schemeClr val="tx1"/>
                </a:solidFill>
                <a:latin typeface="+mn-lt"/>
              </a:rPr>
              <a:t>TYPES OF RECORDS</a:t>
            </a:r>
          </a:p>
        </p:txBody>
      </p:sp>
      <p:sp>
        <p:nvSpPr>
          <p:cNvPr id="9219" name="Rectangle 3">
            <a:extLst>
              <a:ext uri="{FF2B5EF4-FFF2-40B4-BE49-F238E27FC236}">
                <a16:creationId xmlns:a16="http://schemas.microsoft.com/office/drawing/2014/main" id="{EF5DC3EA-18C3-459A-A0F0-4EA6C2606106}"/>
              </a:ext>
            </a:extLst>
          </p:cNvPr>
          <p:cNvSpPr>
            <a:spLocks noGrp="1" noChangeArrowheads="1"/>
          </p:cNvSpPr>
          <p:nvPr>
            <p:ph idx="1"/>
          </p:nvPr>
        </p:nvSpPr>
        <p:spPr>
          <a:xfrm>
            <a:off x="152400" y="1981200"/>
            <a:ext cx="8726488" cy="4114800"/>
          </a:xfrm>
        </p:spPr>
        <p:txBody>
          <a:bodyPr/>
          <a:lstStyle/>
          <a:p>
            <a:pPr eaLnBrk="1" hangingPunct="1">
              <a:buClr>
                <a:schemeClr val="accent1"/>
              </a:buClr>
              <a:buFont typeface="Wingdings" panose="05000000000000000000" pitchFamily="2" charset="2"/>
              <a:buNone/>
            </a:pPr>
            <a:r>
              <a:rPr lang="en-US" altLang="en-US"/>
              <a:t>	</a:t>
            </a:r>
          </a:p>
        </p:txBody>
      </p:sp>
      <p:graphicFrame>
        <p:nvGraphicFramePr>
          <p:cNvPr id="4" name="Table 3">
            <a:extLst>
              <a:ext uri="{FF2B5EF4-FFF2-40B4-BE49-F238E27FC236}">
                <a16:creationId xmlns:a16="http://schemas.microsoft.com/office/drawing/2014/main" id="{2A916DEF-7F32-4262-9082-C69847F42C4A}"/>
              </a:ext>
            </a:extLst>
          </p:cNvPr>
          <p:cNvGraphicFramePr>
            <a:graphicFrameLocks noGrp="1"/>
          </p:cNvGraphicFramePr>
          <p:nvPr/>
        </p:nvGraphicFramePr>
        <p:xfrm>
          <a:off x="609600" y="1447800"/>
          <a:ext cx="8001000" cy="4662596"/>
        </p:xfrm>
        <a:graphic>
          <a:graphicData uri="http://schemas.openxmlformats.org/drawingml/2006/table">
            <a:tbl>
              <a:tblPr>
                <a:tableStyleId>{2D5ABB26-0587-4C30-8999-92F81FD0307C}</a:tableStyleId>
              </a:tblPr>
              <a:tblGrid>
                <a:gridCol w="4163786">
                  <a:extLst>
                    <a:ext uri="{9D8B030D-6E8A-4147-A177-3AD203B41FA5}">
                      <a16:colId xmlns:a16="http://schemas.microsoft.com/office/drawing/2014/main" val="20000"/>
                    </a:ext>
                  </a:extLst>
                </a:gridCol>
                <a:gridCol w="3837214">
                  <a:extLst>
                    <a:ext uri="{9D8B030D-6E8A-4147-A177-3AD203B41FA5}">
                      <a16:colId xmlns:a16="http://schemas.microsoft.com/office/drawing/2014/main" val="20001"/>
                    </a:ext>
                  </a:extLst>
                </a:gridCol>
              </a:tblGrid>
              <a:tr h="9794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u="sng" strike="noStrike" cap="none" normalizeH="0" baseline="0" dirty="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sng" strike="noStrike" cap="none" normalizeH="0" baseline="0" dirty="0">
                          <a:ln>
                            <a:noFill/>
                          </a:ln>
                          <a:effectLst/>
                          <a:latin typeface="+mn-lt"/>
                        </a:rPr>
                        <a:t>Paper/Hardcopy Records</a:t>
                      </a:r>
                      <a:endParaRPr kumimoji="0" lang="en-US" sz="2400" b="1" i="0" u="sng" strike="noStrike" cap="none" normalizeH="0" baseline="0" dirty="0">
                        <a:ln>
                          <a:noFill/>
                        </a:ln>
                        <a:solidFill>
                          <a:schemeClr val="tx1"/>
                        </a:solidFill>
                        <a:effectLst/>
                        <a:latin typeface="+mn-lt"/>
                      </a:endParaRPr>
                    </a:p>
                  </a:txBody>
                  <a:tcPr marT="45715" marB="4571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u="sng" strike="noStrike" cap="none" normalizeH="0" baseline="0" dirty="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sng" strike="noStrike" cap="none" normalizeH="0" baseline="0" dirty="0">
                          <a:ln>
                            <a:noFill/>
                          </a:ln>
                          <a:effectLst/>
                          <a:latin typeface="+mn-lt"/>
                        </a:rPr>
                        <a:t>Electronic Records</a:t>
                      </a:r>
                      <a:endParaRPr kumimoji="0" lang="en-US" sz="2400" b="1" i="0" u="sng" strike="noStrike" cap="none" normalizeH="0" baseline="0" dirty="0">
                        <a:ln>
                          <a:noFill/>
                        </a:ln>
                        <a:solidFill>
                          <a:schemeClr val="tx1"/>
                        </a:solidFill>
                        <a:effectLst/>
                        <a:latin typeface="+mn-lt"/>
                      </a:endParaRPr>
                    </a:p>
                  </a:txBody>
                  <a:tcPr marT="45715" marB="45715" horzOverflow="overflow"/>
                </a:tc>
                <a:extLst>
                  <a:ext uri="{0D108BD9-81ED-4DB2-BD59-A6C34878D82A}">
                    <a16:rowId xmlns:a16="http://schemas.microsoft.com/office/drawing/2014/main" val="10000"/>
                  </a:ext>
                </a:extLst>
              </a:tr>
              <a:tr h="11886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Letters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Faxes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Notes </a:t>
                      </a:r>
                      <a:endParaRPr kumimoji="0" lang="en-US" sz="2400" b="1" i="0" u="none" strike="noStrike" cap="none" normalizeH="0" baseline="0" dirty="0">
                        <a:ln>
                          <a:noFill/>
                        </a:ln>
                        <a:solidFill>
                          <a:srgbClr val="000000"/>
                        </a:solidFill>
                        <a:effectLst/>
                        <a:latin typeface="+mn-lt"/>
                      </a:endParaRPr>
                    </a:p>
                  </a:txBody>
                  <a:tcPr marT="45715" marB="4571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Emails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Word Documents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Spreadsheets</a:t>
                      </a:r>
                      <a:endParaRPr kumimoji="0" lang="en-US" sz="2400" b="1" i="0" u="none" strike="noStrike" cap="none" normalizeH="0" baseline="0" dirty="0">
                        <a:ln>
                          <a:noFill/>
                        </a:ln>
                        <a:solidFill>
                          <a:srgbClr val="000000"/>
                        </a:solidFill>
                        <a:effectLst/>
                        <a:latin typeface="+mn-lt"/>
                      </a:endParaRPr>
                    </a:p>
                  </a:txBody>
                  <a:tcPr marT="45715" marB="45715" horzOverflow="overflow"/>
                </a:tc>
                <a:extLst>
                  <a:ext uri="{0D108BD9-81ED-4DB2-BD59-A6C34878D82A}">
                    <a16:rowId xmlns:a16="http://schemas.microsoft.com/office/drawing/2014/main" val="10001"/>
                  </a:ext>
                </a:extLst>
              </a:tr>
              <a:tr h="12472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Agendas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Meeting Minutes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Contracts</a:t>
                      </a:r>
                      <a:endParaRPr kumimoji="0" lang="en-US" sz="2400" b="1" i="0" u="none" strike="noStrike" cap="none" normalizeH="0" baseline="0" dirty="0">
                        <a:ln>
                          <a:noFill/>
                        </a:ln>
                        <a:solidFill>
                          <a:srgbClr val="000000"/>
                        </a:solidFill>
                        <a:effectLst/>
                        <a:latin typeface="+mn-lt"/>
                      </a:endParaRPr>
                    </a:p>
                  </a:txBody>
                  <a:tcPr marT="45715" marB="4571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PDFs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Calendars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Photographs</a:t>
                      </a:r>
                      <a:endParaRPr kumimoji="0" lang="en-US" sz="2400" b="1" i="0" u="none" strike="noStrike" cap="none" normalizeH="0" baseline="0" dirty="0">
                        <a:ln>
                          <a:noFill/>
                        </a:ln>
                        <a:solidFill>
                          <a:srgbClr val="000000"/>
                        </a:solidFill>
                        <a:effectLst/>
                        <a:latin typeface="+mn-lt"/>
                      </a:endParaRPr>
                    </a:p>
                  </a:txBody>
                  <a:tcPr marT="45715" marB="45715" horzOverflow="overflow"/>
                </a:tc>
                <a:extLst>
                  <a:ext uri="{0D108BD9-81ED-4DB2-BD59-A6C34878D82A}">
                    <a16:rowId xmlns:a16="http://schemas.microsoft.com/office/drawing/2014/main" val="10002"/>
                  </a:ext>
                </a:extLst>
              </a:tr>
              <a:tr h="12472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Public Comment Forms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Ordinances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mn-lt"/>
                      </a:endParaRPr>
                    </a:p>
                  </a:txBody>
                  <a:tcPr marT="45715" marB="4571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Videos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effectLst/>
                          <a:latin typeface="+mn-lt"/>
                        </a:rPr>
                        <a:t>Databases</a:t>
                      </a:r>
                      <a:endParaRPr kumimoji="0" lang="en-US" sz="2400" b="1" i="0" u="none" strike="noStrike" cap="none" normalizeH="0" baseline="0" dirty="0">
                        <a:ln>
                          <a:noFill/>
                        </a:ln>
                        <a:solidFill>
                          <a:srgbClr val="000000"/>
                        </a:solidFill>
                        <a:effectLst/>
                        <a:latin typeface="+mn-lt"/>
                      </a:endParaRPr>
                    </a:p>
                  </a:txBody>
                  <a:tcPr marT="45715" marB="45715" horzOverflow="overflow"/>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D9432AD-5DB5-4F8E-926A-2343402DBE99}"/>
              </a:ext>
            </a:extLst>
          </p:cNvPr>
          <p:cNvSpPr>
            <a:spLocks noGrp="1" noChangeArrowheads="1"/>
          </p:cNvSpPr>
          <p:nvPr>
            <p:ph type="title"/>
          </p:nvPr>
        </p:nvSpPr>
        <p:spPr/>
        <p:txBody>
          <a:bodyPr>
            <a:normAutofit/>
          </a:bodyPr>
          <a:lstStyle/>
          <a:p>
            <a:pPr algn="ctr" eaLnBrk="1" fontAlgn="auto" hangingPunct="1">
              <a:spcAft>
                <a:spcPts val="0"/>
              </a:spcAft>
              <a:defRPr/>
            </a:pPr>
            <a:r>
              <a:rPr lang="en-US" sz="4000" b="1" dirty="0">
                <a:solidFill>
                  <a:schemeClr val="tx1"/>
                </a:solidFill>
                <a:latin typeface="+mn-lt"/>
              </a:rPr>
              <a:t>FORMAT OF THE REQUEST:</a:t>
            </a:r>
            <a:r>
              <a:rPr lang="en-US" sz="4000" b="1" dirty="0">
                <a:latin typeface="+mn-lt"/>
              </a:rPr>
              <a:t> </a:t>
            </a:r>
          </a:p>
        </p:txBody>
      </p:sp>
      <p:sp>
        <p:nvSpPr>
          <p:cNvPr id="10243" name="Rectangle 3">
            <a:extLst>
              <a:ext uri="{FF2B5EF4-FFF2-40B4-BE49-F238E27FC236}">
                <a16:creationId xmlns:a16="http://schemas.microsoft.com/office/drawing/2014/main" id="{996684D5-11CF-4912-B941-E387A7FDB93D}"/>
              </a:ext>
            </a:extLst>
          </p:cNvPr>
          <p:cNvSpPr>
            <a:spLocks noGrp="1" noChangeArrowheads="1"/>
          </p:cNvSpPr>
          <p:nvPr>
            <p:ph idx="1"/>
          </p:nvPr>
        </p:nvSpPr>
        <p:spPr>
          <a:xfrm>
            <a:off x="152400" y="1981200"/>
            <a:ext cx="8650288" cy="5181600"/>
          </a:xfrm>
        </p:spPr>
        <p:txBody>
          <a:bodyPr/>
          <a:lstStyle/>
          <a:p>
            <a:pPr eaLnBrk="1" hangingPunct="1">
              <a:lnSpc>
                <a:spcPct val="90000"/>
              </a:lnSpc>
              <a:buFont typeface="Wingdings" panose="05000000000000000000" pitchFamily="2" charset="2"/>
              <a:buNone/>
            </a:pPr>
            <a:r>
              <a:rPr lang="en-US" altLang="en-US" sz="1800"/>
              <a:t>	</a:t>
            </a:r>
          </a:p>
          <a:p>
            <a:pPr eaLnBrk="1" hangingPunct="1">
              <a:lnSpc>
                <a:spcPct val="90000"/>
              </a:lnSpc>
              <a:buFont typeface="Wingdings" panose="05000000000000000000" pitchFamily="2" charset="2"/>
              <a:buNone/>
            </a:pPr>
            <a:r>
              <a:rPr lang="en-US" altLang="en-US" sz="2400"/>
              <a:t>	Public disclosure requests do NOT have to be in writing </a:t>
            </a:r>
          </a:p>
          <a:p>
            <a:pPr eaLnBrk="1" hangingPunct="1">
              <a:lnSpc>
                <a:spcPct val="90000"/>
              </a:lnSpc>
              <a:buFont typeface="Wingdings" panose="05000000000000000000" pitchFamily="2" charset="2"/>
              <a:buNone/>
            </a:pPr>
            <a:r>
              <a:rPr lang="en-US" altLang="en-US" sz="2400"/>
              <a:t>	</a:t>
            </a:r>
          </a:p>
          <a:p>
            <a:pPr eaLnBrk="1" hangingPunct="1">
              <a:lnSpc>
                <a:spcPct val="90000"/>
              </a:lnSpc>
              <a:buFont typeface="Wingdings" panose="05000000000000000000" pitchFamily="2" charset="2"/>
              <a:buNone/>
            </a:pPr>
            <a:r>
              <a:rPr lang="en-US" altLang="en-US" sz="2400"/>
              <a:t>	Look for language such as:</a:t>
            </a:r>
          </a:p>
          <a:p>
            <a:pPr eaLnBrk="1" hangingPunct="1">
              <a:lnSpc>
                <a:spcPct val="90000"/>
              </a:lnSpc>
              <a:buFont typeface="Wingdings" panose="05000000000000000000" pitchFamily="2" charset="2"/>
              <a:buNone/>
            </a:pPr>
            <a:endParaRPr lang="en-US" altLang="en-US" sz="2400"/>
          </a:p>
          <a:p>
            <a:pPr lvl="1" eaLnBrk="1" hangingPunct="1">
              <a:lnSpc>
                <a:spcPct val="90000"/>
              </a:lnSpc>
              <a:buFont typeface="Wingdings" panose="05000000000000000000" pitchFamily="2" charset="2"/>
              <a:buChar char="v"/>
            </a:pPr>
            <a:r>
              <a:rPr lang="en-US" altLang="en-US"/>
              <a:t>“public records request” / “public disclosure request”</a:t>
            </a:r>
          </a:p>
          <a:p>
            <a:pPr lvl="1" eaLnBrk="1" hangingPunct="1">
              <a:lnSpc>
                <a:spcPct val="90000"/>
              </a:lnSpc>
              <a:buFont typeface="Wingdings" panose="05000000000000000000" pitchFamily="2" charset="2"/>
              <a:buChar char="v"/>
            </a:pPr>
            <a:r>
              <a:rPr lang="en-US" altLang="en-US"/>
              <a:t>“Freedom of Information Act Request” or  “FOIA	”</a:t>
            </a:r>
          </a:p>
          <a:p>
            <a:pPr lvl="1" eaLnBrk="1" hangingPunct="1">
              <a:lnSpc>
                <a:spcPct val="90000"/>
              </a:lnSpc>
              <a:buFont typeface="Wingdings" panose="05000000000000000000" pitchFamily="2" charset="2"/>
              <a:buChar char="v"/>
            </a:pPr>
            <a:r>
              <a:rPr lang="en-US" altLang="en-US"/>
              <a:t>“formal records requests”  </a:t>
            </a:r>
          </a:p>
          <a:p>
            <a:pPr eaLnBrk="1" hangingPunct="1">
              <a:lnSpc>
                <a:spcPct val="90000"/>
              </a:lnSpc>
              <a:buFont typeface="Wingdings" panose="05000000000000000000" pitchFamily="2" charset="2"/>
              <a:buNone/>
            </a:pPr>
            <a:endParaRPr lang="en-US" altLang="en-US" sz="2400"/>
          </a:p>
          <a:p>
            <a:pPr eaLnBrk="1" hangingPunct="1">
              <a:lnSpc>
                <a:spcPct val="90000"/>
              </a:lnSpc>
              <a:buFont typeface="Wingdings" panose="05000000000000000000" pitchFamily="2" charset="2"/>
              <a:buNone/>
            </a:pPr>
            <a:r>
              <a:rPr lang="en-US" altLang="en-US" sz="2400"/>
              <a:t>	Be aware of hidden requests</a:t>
            </a:r>
          </a:p>
          <a:p>
            <a:pPr eaLnBrk="1" hangingPunct="1">
              <a:lnSpc>
                <a:spcPct val="90000"/>
              </a:lnSpc>
              <a:buFont typeface="Wingdings" panose="05000000000000000000" pitchFamily="2" charset="2"/>
              <a:buNone/>
            </a:pPr>
            <a:r>
              <a:rPr lang="en-US" altLang="en-US" sz="2400"/>
              <a:t>	</a:t>
            </a:r>
          </a:p>
          <a:p>
            <a:pPr eaLnBrk="1" hangingPunct="1">
              <a:lnSpc>
                <a:spcPct val="90000"/>
              </a:lnSpc>
              <a:buFont typeface="Wingdings" panose="05000000000000000000" pitchFamily="2" charset="2"/>
              <a:buNone/>
            </a:pPr>
            <a:r>
              <a:rPr lang="en-US" altLang="en-US" sz="18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6CBBA77-034C-4265-9A81-B85AC19FCA1B}"/>
              </a:ext>
            </a:extLst>
          </p:cNvPr>
          <p:cNvSpPr>
            <a:spLocks noGrp="1" noChangeArrowheads="1"/>
          </p:cNvSpPr>
          <p:nvPr>
            <p:ph type="title"/>
          </p:nvPr>
        </p:nvSpPr>
        <p:spPr>
          <a:xfrm>
            <a:off x="457200" y="704850"/>
            <a:ext cx="8229600" cy="1276350"/>
          </a:xfrm>
        </p:spPr>
        <p:txBody>
          <a:bodyPr>
            <a:normAutofit/>
          </a:bodyPr>
          <a:lstStyle/>
          <a:p>
            <a:pPr algn="ctr" eaLnBrk="1" fontAlgn="auto" hangingPunct="1">
              <a:spcAft>
                <a:spcPts val="0"/>
              </a:spcAft>
              <a:defRPr/>
            </a:pPr>
            <a:r>
              <a:rPr lang="en-US" sz="3600" b="1" dirty="0">
                <a:solidFill>
                  <a:schemeClr val="tx1"/>
                </a:solidFill>
                <a:latin typeface="+mn-lt"/>
              </a:rPr>
              <a:t>LEGAL OBLIGATIONS ONCE </a:t>
            </a:r>
            <a:br>
              <a:rPr lang="en-US" sz="3600" b="1" dirty="0">
                <a:solidFill>
                  <a:schemeClr val="tx1"/>
                </a:solidFill>
                <a:latin typeface="+mn-lt"/>
              </a:rPr>
            </a:br>
            <a:r>
              <a:rPr lang="en-US" sz="3600" b="1" dirty="0">
                <a:solidFill>
                  <a:schemeClr val="tx1"/>
                </a:solidFill>
                <a:latin typeface="+mn-lt"/>
              </a:rPr>
              <a:t>A REQUEST IS RECEIVED</a:t>
            </a:r>
          </a:p>
        </p:txBody>
      </p:sp>
      <p:sp>
        <p:nvSpPr>
          <p:cNvPr id="11267" name="Rectangle 3">
            <a:extLst>
              <a:ext uri="{FF2B5EF4-FFF2-40B4-BE49-F238E27FC236}">
                <a16:creationId xmlns:a16="http://schemas.microsoft.com/office/drawing/2014/main" id="{8C5A7D74-8114-439C-822F-B1F0D606D2C4}"/>
              </a:ext>
            </a:extLst>
          </p:cNvPr>
          <p:cNvSpPr>
            <a:spLocks noGrp="1" noChangeArrowheads="1"/>
          </p:cNvSpPr>
          <p:nvPr>
            <p:ph idx="1"/>
          </p:nvPr>
        </p:nvSpPr>
        <p:spPr>
          <a:xfrm>
            <a:off x="533400" y="2133600"/>
            <a:ext cx="8229600" cy="3810000"/>
          </a:xfrm>
        </p:spPr>
        <p:txBody>
          <a:bodyPr/>
          <a:lstStyle/>
          <a:p>
            <a:pPr eaLnBrk="1" hangingPunct="1">
              <a:lnSpc>
                <a:spcPct val="90000"/>
              </a:lnSpc>
              <a:buClr>
                <a:schemeClr val="accent1"/>
              </a:buClr>
              <a:buFont typeface="Wingdings" panose="05000000000000000000" pitchFamily="2" charset="2"/>
              <a:buChar char="v"/>
            </a:pPr>
            <a:r>
              <a:rPr lang="en-US" altLang="en-US" sz="2400"/>
              <a:t>Agencies are required to promptly make available for inspection and copying all identifiable public records unless the record falls within the specific exemptions of the Act or another statute.  RCW 42.56.070</a:t>
            </a:r>
          </a:p>
          <a:p>
            <a:pPr eaLnBrk="1" hangingPunct="1">
              <a:lnSpc>
                <a:spcPct val="90000"/>
              </a:lnSpc>
              <a:buFont typeface="Wingdings" panose="05000000000000000000" pitchFamily="2" charset="2"/>
              <a:buNone/>
            </a:pPr>
            <a:endParaRPr lang="en-US" altLang="en-US" sz="2400"/>
          </a:p>
          <a:p>
            <a:pPr eaLnBrk="1" hangingPunct="1">
              <a:lnSpc>
                <a:spcPct val="90000"/>
              </a:lnSpc>
              <a:buClr>
                <a:schemeClr val="accent1"/>
              </a:buClr>
              <a:buFont typeface="Wingdings" panose="05000000000000000000" pitchFamily="2" charset="2"/>
              <a:buChar char="v"/>
            </a:pPr>
            <a:r>
              <a:rPr lang="en-US" altLang="en-US" sz="2400"/>
              <a:t>Agencies shall provide the fullest assistance to requestors.  RCW 42.56.100</a:t>
            </a:r>
          </a:p>
          <a:p>
            <a:pPr eaLnBrk="1" hangingPunct="1">
              <a:lnSpc>
                <a:spcPct val="90000"/>
              </a:lnSpc>
              <a:buFont typeface="Wingdings" panose="05000000000000000000" pitchFamily="2" charset="2"/>
              <a:buNone/>
            </a:pPr>
            <a:endParaRPr lang="en-US" altLang="en-US" sz="2400" u="sng"/>
          </a:p>
          <a:p>
            <a:pPr eaLnBrk="1" hangingPunct="1">
              <a:lnSpc>
                <a:spcPct val="90000"/>
              </a:lnSpc>
              <a:buClr>
                <a:schemeClr val="accent1"/>
              </a:buClr>
              <a:buFont typeface="Wingdings" panose="05000000000000000000" pitchFamily="2" charset="2"/>
              <a:buChar char="v"/>
            </a:pPr>
            <a:r>
              <a:rPr lang="en-US" altLang="en-US" sz="2400" u="sng"/>
              <a:t>A response is required in writing within five business days.</a:t>
            </a:r>
            <a:r>
              <a:rPr lang="en-US" altLang="en-US" sz="2400"/>
              <a:t>  RCW 42.56.520</a:t>
            </a:r>
          </a:p>
          <a:p>
            <a:pPr eaLnBrk="1" hangingPunct="1">
              <a:lnSpc>
                <a:spcPct val="90000"/>
              </a:lnSpc>
            </a:pPr>
            <a:endParaRPr lang="en-US" altLang="en-US" sz="240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FAF614F-A1E4-4EF3-A88F-A46B5E2D1A37}"/>
              </a:ext>
            </a:extLst>
          </p:cNvPr>
          <p:cNvSpPr>
            <a:spLocks noGrp="1" noChangeArrowheads="1"/>
          </p:cNvSpPr>
          <p:nvPr>
            <p:ph type="title"/>
          </p:nvPr>
        </p:nvSpPr>
        <p:spPr>
          <a:xfrm>
            <a:off x="304800" y="214313"/>
            <a:ext cx="8534400" cy="1462087"/>
          </a:xfrm>
        </p:spPr>
        <p:txBody>
          <a:bodyPr>
            <a:normAutofit/>
          </a:bodyPr>
          <a:lstStyle/>
          <a:p>
            <a:pPr algn="ctr" eaLnBrk="1" fontAlgn="auto" hangingPunct="1">
              <a:spcAft>
                <a:spcPts val="0"/>
              </a:spcAft>
              <a:defRPr/>
            </a:pPr>
            <a:r>
              <a:rPr lang="en-US" sz="3200" b="1" dirty="0">
                <a:solidFill>
                  <a:schemeClr val="tx1"/>
                </a:solidFill>
                <a:latin typeface="+mn-lt"/>
              </a:rPr>
              <a:t>THE </a:t>
            </a:r>
            <a:r>
              <a:rPr lang="en-US" sz="3600" b="1" dirty="0">
                <a:solidFill>
                  <a:schemeClr val="tx1"/>
                </a:solidFill>
                <a:latin typeface="+mn-lt"/>
              </a:rPr>
              <a:t>5</a:t>
            </a:r>
            <a:r>
              <a:rPr lang="en-US" sz="3200" b="1" dirty="0">
                <a:solidFill>
                  <a:schemeClr val="tx1"/>
                </a:solidFill>
                <a:latin typeface="+mn-lt"/>
              </a:rPr>
              <a:t>-DAY RESPONSE LETTER MUST:</a:t>
            </a:r>
          </a:p>
        </p:txBody>
      </p:sp>
      <p:sp>
        <p:nvSpPr>
          <p:cNvPr id="12291" name="Rectangle 3">
            <a:extLst>
              <a:ext uri="{FF2B5EF4-FFF2-40B4-BE49-F238E27FC236}">
                <a16:creationId xmlns:a16="http://schemas.microsoft.com/office/drawing/2014/main" id="{74100A5E-40A5-4D62-924F-BEB32D1D7786}"/>
              </a:ext>
            </a:extLst>
          </p:cNvPr>
          <p:cNvSpPr>
            <a:spLocks noGrp="1" noChangeArrowheads="1"/>
          </p:cNvSpPr>
          <p:nvPr>
            <p:ph idx="1"/>
          </p:nvPr>
        </p:nvSpPr>
        <p:spPr>
          <a:xfrm>
            <a:off x="762000" y="1981200"/>
            <a:ext cx="7772400" cy="3805238"/>
          </a:xfrm>
        </p:spPr>
        <p:txBody>
          <a:bodyPr/>
          <a:lstStyle/>
          <a:p>
            <a:pPr eaLnBrk="1" hangingPunct="1">
              <a:buClr>
                <a:schemeClr val="accent1"/>
              </a:buClr>
              <a:buFont typeface="Wingdings" panose="05000000000000000000" pitchFamily="2" charset="2"/>
              <a:buChar char="v"/>
            </a:pPr>
            <a:r>
              <a:rPr lang="en-US" altLang="en-US" sz="2800"/>
              <a:t>Provide the requested records; or</a:t>
            </a:r>
          </a:p>
          <a:p>
            <a:pPr eaLnBrk="1" hangingPunct="1">
              <a:buClr>
                <a:schemeClr val="accent1"/>
              </a:buClr>
              <a:buFont typeface="Wingdings" panose="05000000000000000000" pitchFamily="2" charset="2"/>
              <a:buChar char="v"/>
            </a:pPr>
            <a:r>
              <a:rPr lang="en-US" altLang="en-US" sz="2800"/>
              <a:t>Provide the internet address and link on the agency’s web site to the specific record(s) requested; or</a:t>
            </a:r>
          </a:p>
          <a:p>
            <a:pPr eaLnBrk="1" hangingPunct="1">
              <a:buClr>
                <a:schemeClr val="accent1"/>
              </a:buClr>
              <a:buFont typeface="Wingdings" panose="05000000000000000000" pitchFamily="2" charset="2"/>
              <a:buChar char="v"/>
            </a:pPr>
            <a:r>
              <a:rPr lang="en-US" altLang="en-US" sz="2800"/>
              <a:t>Acknowledge the request and provide a reasonable estimate of the time needed to respond; or</a:t>
            </a:r>
          </a:p>
          <a:p>
            <a:pPr eaLnBrk="1" hangingPunct="1">
              <a:buClr>
                <a:schemeClr val="accent1"/>
              </a:buClr>
              <a:buFont typeface="Wingdings" panose="05000000000000000000" pitchFamily="2" charset="2"/>
              <a:buChar char="v"/>
            </a:pPr>
            <a:r>
              <a:rPr lang="en-US" altLang="en-US" sz="2800"/>
              <a:t>Deny the request in accordance with the law.</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48793B6-0AF8-4484-A2D0-5729CDB8EAC5}"/>
              </a:ext>
            </a:extLst>
          </p:cNvPr>
          <p:cNvSpPr>
            <a:spLocks noGrp="1" noChangeArrowheads="1"/>
          </p:cNvSpPr>
          <p:nvPr>
            <p:ph type="title"/>
          </p:nvPr>
        </p:nvSpPr>
        <p:spPr>
          <a:xfrm>
            <a:off x="1219200" y="214313"/>
            <a:ext cx="7724775" cy="1462087"/>
          </a:xfrm>
        </p:spPr>
        <p:txBody>
          <a:bodyPr>
            <a:normAutofit/>
          </a:bodyPr>
          <a:lstStyle/>
          <a:p>
            <a:pPr eaLnBrk="1" fontAlgn="auto" hangingPunct="1">
              <a:spcAft>
                <a:spcPts val="0"/>
              </a:spcAft>
              <a:defRPr/>
            </a:pPr>
            <a:r>
              <a:rPr lang="en-US" sz="2800" b="1" dirty="0">
                <a:solidFill>
                  <a:schemeClr val="tx1"/>
                </a:solidFill>
                <a:latin typeface="+mn-lt"/>
              </a:rPr>
              <a:t>THE PUBLIC RECORDS ACT DOES NOT   </a:t>
            </a:r>
            <a:br>
              <a:rPr lang="en-US" sz="2800" b="1" dirty="0">
                <a:solidFill>
                  <a:schemeClr val="tx1"/>
                </a:solidFill>
                <a:latin typeface="+mn-lt"/>
              </a:rPr>
            </a:br>
            <a:r>
              <a:rPr lang="en-US" sz="2800" b="1" dirty="0">
                <a:solidFill>
                  <a:schemeClr val="tx1"/>
                </a:solidFill>
                <a:latin typeface="+mn-lt"/>
              </a:rPr>
              <a:t>REQUIRE RESPONDING AGENCIES TO:</a:t>
            </a:r>
          </a:p>
        </p:txBody>
      </p:sp>
      <p:sp>
        <p:nvSpPr>
          <p:cNvPr id="13315" name="Rectangle 3">
            <a:extLst>
              <a:ext uri="{FF2B5EF4-FFF2-40B4-BE49-F238E27FC236}">
                <a16:creationId xmlns:a16="http://schemas.microsoft.com/office/drawing/2014/main" id="{2D3A1B34-DFE4-4BF9-92A9-290D37D7BEEC}"/>
              </a:ext>
            </a:extLst>
          </p:cNvPr>
          <p:cNvSpPr>
            <a:spLocks noGrp="1" noChangeArrowheads="1"/>
          </p:cNvSpPr>
          <p:nvPr>
            <p:ph idx="1"/>
          </p:nvPr>
        </p:nvSpPr>
        <p:spPr>
          <a:xfrm>
            <a:off x="762000" y="1828800"/>
            <a:ext cx="7620000" cy="4495800"/>
          </a:xfrm>
        </p:spPr>
        <p:txBody>
          <a:bodyPr/>
          <a:lstStyle/>
          <a:p>
            <a:pPr algn="ctr" eaLnBrk="1" hangingPunct="1">
              <a:lnSpc>
                <a:spcPct val="80000"/>
              </a:lnSpc>
              <a:buFont typeface="Wingdings" panose="05000000000000000000" pitchFamily="2" charset="2"/>
              <a:buNone/>
            </a:pPr>
            <a:endParaRPr lang="en-US" altLang="en-US" sz="2000" b="1"/>
          </a:p>
          <a:p>
            <a:pPr algn="ctr" eaLnBrk="1" hangingPunct="1">
              <a:lnSpc>
                <a:spcPct val="80000"/>
              </a:lnSpc>
              <a:buFont typeface="Wingdings" panose="05000000000000000000" pitchFamily="2" charset="2"/>
              <a:buNone/>
            </a:pPr>
            <a:r>
              <a:rPr lang="en-US" altLang="en-US" sz="2000"/>
              <a:t>	</a:t>
            </a:r>
          </a:p>
          <a:p>
            <a:pPr eaLnBrk="1" hangingPunct="1">
              <a:lnSpc>
                <a:spcPct val="80000"/>
              </a:lnSpc>
              <a:buFont typeface="Wingdings" panose="05000000000000000000" pitchFamily="2" charset="2"/>
              <a:buNone/>
            </a:pPr>
            <a:r>
              <a:rPr lang="en-US" altLang="en-US" sz="2000"/>
              <a:t>	</a:t>
            </a:r>
            <a:r>
              <a:rPr lang="en-US" altLang="en-US" sz="2800"/>
              <a:t>1. 	Create records, or  </a:t>
            </a:r>
          </a:p>
          <a:p>
            <a:pPr eaLnBrk="1" hangingPunct="1">
              <a:lnSpc>
                <a:spcPct val="80000"/>
              </a:lnSpc>
              <a:buFont typeface="Wingdings" panose="05000000000000000000" pitchFamily="2" charset="2"/>
              <a:buNone/>
            </a:pPr>
            <a:endParaRPr lang="en-US" altLang="en-US" sz="2800"/>
          </a:p>
          <a:p>
            <a:pPr eaLnBrk="1" hangingPunct="1">
              <a:lnSpc>
                <a:spcPct val="80000"/>
              </a:lnSpc>
              <a:buFont typeface="Wingdings" panose="05000000000000000000" pitchFamily="2" charset="2"/>
              <a:buNone/>
            </a:pPr>
            <a:r>
              <a:rPr lang="en-US" altLang="en-US" sz="2800"/>
              <a:t>	2.	Respond to requests for information, or</a:t>
            </a:r>
          </a:p>
          <a:p>
            <a:pPr eaLnBrk="1" hangingPunct="1">
              <a:lnSpc>
                <a:spcPct val="80000"/>
              </a:lnSpc>
              <a:buFont typeface="Wingdings" panose="05000000000000000000" pitchFamily="2" charset="2"/>
              <a:buNone/>
            </a:pPr>
            <a:r>
              <a:rPr lang="en-US" altLang="en-US" sz="2800"/>
              <a:t>			</a:t>
            </a:r>
          </a:p>
          <a:p>
            <a:pPr eaLnBrk="1" hangingPunct="1">
              <a:lnSpc>
                <a:spcPct val="80000"/>
              </a:lnSpc>
              <a:buFont typeface="Wingdings" panose="05000000000000000000" pitchFamily="2" charset="2"/>
              <a:buNone/>
            </a:pPr>
            <a:r>
              <a:rPr lang="en-US" altLang="en-US" sz="2800"/>
              <a:t>	3. 	Explain records</a:t>
            </a:r>
          </a:p>
          <a:p>
            <a:pPr eaLnBrk="1" hangingPunct="1">
              <a:lnSpc>
                <a:spcPct val="80000"/>
              </a:lnSpc>
              <a:buFont typeface="Wingdings" panose="05000000000000000000" pitchFamily="2" charset="2"/>
              <a:buNone/>
            </a:pPr>
            <a:endParaRPr lang="en-US" altLang="en-US"/>
          </a:p>
          <a:p>
            <a:pPr eaLnBrk="1" hangingPunct="1">
              <a:lnSpc>
                <a:spcPct val="80000"/>
              </a:lnSpc>
            </a:pPr>
            <a:endParaRPr lang="en-US" altLang="en-US"/>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2.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docProps/app.xml><?xml version="1.0" encoding="utf-8"?>
<Properties xmlns="http://schemas.openxmlformats.org/officeDocument/2006/extended-properties" xmlns:vt="http://schemas.openxmlformats.org/officeDocument/2006/docPropsVTypes">
  <Template>Flow</Template>
  <TotalTime>3266</TotalTime>
  <Words>1264</Words>
  <Application>Microsoft Office PowerPoint</Application>
  <PresentationFormat>On-screen Show (4:3)</PresentationFormat>
  <Paragraphs>150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Tahoma</vt:lpstr>
      <vt:lpstr>Arial</vt:lpstr>
      <vt:lpstr>Calibri</vt:lpstr>
      <vt:lpstr>Constantia</vt:lpstr>
      <vt:lpstr>Wingdings 2</vt:lpstr>
      <vt:lpstr>Wingdings</vt:lpstr>
      <vt:lpstr>Flow</vt:lpstr>
      <vt:lpstr>THE PUBLIC RECORDS ACT RCW 42.56</vt:lpstr>
      <vt:lpstr>THE INTENT OF THE PEOPLE</vt:lpstr>
      <vt:lpstr>      WHAT IS A PUBLIC RECORD?</vt:lpstr>
      <vt:lpstr>HOW IS “WRITING” DEFINED?</vt:lpstr>
      <vt:lpstr>TYPES OF RECORDS</vt:lpstr>
      <vt:lpstr>FORMAT OF THE REQUEST: </vt:lpstr>
      <vt:lpstr>LEGAL OBLIGATIONS ONCE  A REQUEST IS RECEIVED</vt:lpstr>
      <vt:lpstr>THE 5-DAY RESPONSE LETTER MUST:</vt:lpstr>
      <vt:lpstr>THE PUBLIC RECORDS ACT DOES NOT    REQUIRE RESPONDING AGENCIES TO:</vt:lpstr>
      <vt:lpstr>REQUESTORS NOT REQUIRED TO PROVIDE THEIR NAME OR STATE THEIR USE OR PURPOSE, EXCEPT:</vt:lpstr>
      <vt:lpstr>AGENCY’S OBLIGATIONS WHEN  REDACTING OR EXEMPTING RECORDS:</vt:lpstr>
      <vt:lpstr>ARE THE REQUESTED RECORDS  SUBJECT TO DISCLOSURE?</vt:lpstr>
      <vt:lpstr>WITHHOLDING INDEX </vt:lpstr>
      <vt:lpstr>EXEMPTIONS: ATTORNEY CLIENT PRIVILEGE </vt:lpstr>
      <vt:lpstr>     EXEMPTIONS: PERSONNEL/PERSONAL RECORDS </vt:lpstr>
      <vt:lpstr>RISKS ASSOCIATED WITH FAILURE  TO COMPLY WITH THE PRA</vt:lpstr>
      <vt:lpstr>WHO’S RECORDS ARE THEY?</vt:lpstr>
      <vt:lpstr>RECORDS WITH RETENTION VALUE </vt:lpstr>
      <vt:lpstr>TRANSITORY RECORDS </vt:lpstr>
      <vt:lpstr>RETENTION PERIODS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DISCLOSURE 101 The Basics</dc:title>
  <dc:creator>Paula Jeanne Adams</dc:creator>
  <cp:lastModifiedBy>Ybarra, Rick</cp:lastModifiedBy>
  <cp:revision>149</cp:revision>
  <dcterms:created xsi:type="dcterms:W3CDTF">2006-09-25T16:47:23Z</dcterms:created>
  <dcterms:modified xsi:type="dcterms:W3CDTF">2021-10-13T17:38:10Z</dcterms:modified>
</cp:coreProperties>
</file>